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70" r:id="rId6"/>
    <p:sldId id="259" r:id="rId7"/>
    <p:sldId id="260" r:id="rId8"/>
    <p:sldId id="271" r:id="rId9"/>
    <p:sldId id="261" r:id="rId10"/>
    <p:sldId id="262" r:id="rId11"/>
    <p:sldId id="263" r:id="rId12"/>
    <p:sldId id="264" r:id="rId13"/>
    <p:sldId id="265"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US" sz="3600" b="1" dirty="0">
                <a:latin typeface="Tahoma" panose="020B0604030504040204" pitchFamily="34" charset="0"/>
                <a:ea typeface="Tahoma" panose="020B0604030504040204" pitchFamily="34" charset="0"/>
                <a:cs typeface="Tahoma" panose="020B0604030504040204" pitchFamily="34" charset="0"/>
              </a:rPr>
              <a:t>“</a:t>
            </a:r>
            <a:r>
              <a:rPr lang="en-US" sz="3600" b="1" dirty="0">
                <a:latin typeface="Verdana" panose="020B0604030504040204" pitchFamily="34" charset="0"/>
                <a:ea typeface="Verdana" panose="020B0604030504040204" pitchFamily="34" charset="0"/>
                <a:cs typeface="Tahoma" panose="020B0604030504040204" pitchFamily="34" charset="0"/>
              </a:rPr>
              <a:t>Agri</a:t>
            </a:r>
            <a:r>
              <a:rPr lang="en-US" sz="3600" b="1" dirty="0">
                <a:latin typeface="Tahoma" panose="020B0604030504040204" pitchFamily="34" charset="0"/>
                <a:ea typeface="Tahoma" panose="020B0604030504040204" pitchFamily="34" charset="0"/>
                <a:cs typeface="Tahoma" panose="020B0604030504040204" pitchFamily="34" charset="0"/>
              </a:rPr>
              <a:t> Mobilize - Farming Made Easy</a:t>
            </a:r>
            <a:r>
              <a:rPr lang="en-US" sz="3600" dirty="0">
                <a:latin typeface="Tahoma" panose="020B0604030504040204" pitchFamily="34" charset="0"/>
                <a:ea typeface="Tahoma" panose="020B0604030504040204" pitchFamily="34" charset="0"/>
                <a:cs typeface="Tahoma" panose="020B0604030504040204" pitchFamily="34" charset="0"/>
              </a:rPr>
              <a:t>”</a:t>
            </a:r>
            <a:r>
              <a:rPr lang="en-US" sz="1000" dirty="0"/>
              <a:t>”</a:t>
            </a:r>
            <a:endParaRPr lang="en-GB" sz="3200"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CSD38</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IN" dirty="0" err="1">
                <a:latin typeface="Times New Roman" panose="02020603050405020304" pitchFamily="18" charset="0"/>
                <a:cs typeface="Times New Roman" panose="02020603050405020304" pitchFamily="18" charset="0"/>
              </a:rPr>
              <a:t>Dr.</a:t>
            </a:r>
            <a:r>
              <a:rPr lang="en-IN" sz="2400" dirty="0" err="1">
                <a:latin typeface="Times New Roman" panose="02020603050405020304" pitchFamily="18" charset="0"/>
                <a:cs typeface="Times New Roman" panose="02020603050405020304" pitchFamily="18" charset="0"/>
              </a:rPr>
              <a:t>Saravana</a:t>
            </a:r>
            <a:r>
              <a:rPr lang="en-IN" dirty="0">
                <a:latin typeface="Times New Roman" panose="02020603050405020304" pitchFamily="18" charset="0"/>
                <a:cs typeface="Times New Roman" panose="02020603050405020304" pitchFamily="18" charset="0"/>
              </a:rPr>
              <a:t> Kumar S </a:t>
            </a:r>
          </a:p>
          <a:p>
            <a:pPr algn="l"/>
            <a:r>
              <a:rPr lang="en-IN" dirty="0">
                <a:latin typeface="Times New Roman" panose="02020603050405020304" pitchFamily="18" charset="0"/>
                <a:cs typeface="Times New Roman" panose="02020603050405020304" pitchFamily="18" charset="0"/>
              </a:rPr>
              <a:t>Assistant Professor-Selection Grade</a:t>
            </a:r>
          </a:p>
          <a:p>
            <a:pPr algn="l"/>
            <a:r>
              <a:rPr lang="en-GB" dirty="0">
                <a:solidFill>
                  <a:schemeClr val="tx1"/>
                </a:solidFill>
                <a:latin typeface="Times New Roman" panose="02020603050405020304" pitchFamily="18" charset="0"/>
                <a:cs typeface="Times New Roman" panose="02020603050405020304" pitchFamily="18" charset="0"/>
              </a:rPr>
              <a:t>School of Computer Science Engineering &amp; Information Science</a:t>
            </a:r>
          </a:p>
          <a:p>
            <a:pPr algn="l"/>
            <a:r>
              <a:rPr lang="en-GB" dirty="0">
                <a:solidFill>
                  <a:schemeClr val="tx1"/>
                </a:solidFill>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7" name="Table 6">
            <a:extLst>
              <a:ext uri="{FF2B5EF4-FFF2-40B4-BE49-F238E27FC236}">
                <a16:creationId xmlns:a16="http://schemas.microsoft.com/office/drawing/2014/main" id="{91416EC0-3C81-0106-A9CD-2E6402DCA680}"/>
              </a:ext>
            </a:extLst>
          </p:cNvPr>
          <p:cNvGraphicFramePr>
            <a:graphicFrameLocks noGrp="1"/>
          </p:cNvGraphicFramePr>
          <p:nvPr>
            <p:extLst>
              <p:ext uri="{D42A27DB-BD31-4B8C-83A1-F6EECF244321}">
                <p14:modId xmlns:p14="http://schemas.microsoft.com/office/powerpoint/2010/main" val="3427526891"/>
              </p:ext>
            </p:extLst>
          </p:nvPr>
        </p:nvGraphicFramePr>
        <p:xfrm>
          <a:off x="778114" y="3300373"/>
          <a:ext cx="5247950" cy="1879600"/>
        </p:xfrm>
        <a:graphic>
          <a:graphicData uri="http://schemas.openxmlformats.org/drawingml/2006/table">
            <a:tbl>
              <a:tblPr firstRow="1" bandRow="1">
                <a:tableStyleId>{5C22544A-7EE6-4342-B048-85BDC9FD1C3A}</a:tableStyleId>
              </a:tblPr>
              <a:tblGrid>
                <a:gridCol w="2623975">
                  <a:extLst>
                    <a:ext uri="{9D8B030D-6E8A-4147-A177-3AD203B41FA5}">
                      <a16:colId xmlns:a16="http://schemas.microsoft.com/office/drawing/2014/main" val="1698668655"/>
                    </a:ext>
                  </a:extLst>
                </a:gridCol>
                <a:gridCol w="2623975">
                  <a:extLst>
                    <a:ext uri="{9D8B030D-6E8A-4147-A177-3AD203B41FA5}">
                      <a16:colId xmlns:a16="http://schemas.microsoft.com/office/drawing/2014/main" val="2975181681"/>
                    </a:ext>
                  </a:extLst>
                </a:gridCol>
              </a:tblGrid>
              <a:tr h="0">
                <a:tc>
                  <a:txBody>
                    <a:bodyPr/>
                    <a:lstStyle/>
                    <a:p>
                      <a:r>
                        <a:rPr lang="en-US" sz="2000" dirty="0">
                          <a:solidFill>
                            <a:schemeClr val="tx1"/>
                          </a:solidFill>
                        </a:rPr>
                        <a:t>Roll number</a:t>
                      </a:r>
                      <a:endParaRPr lang="en-IN" sz="2000" dirty="0">
                        <a:solidFill>
                          <a:schemeClr val="tx1"/>
                        </a:solidFill>
                      </a:endParaRPr>
                    </a:p>
                  </a:txBody>
                  <a:tcPr/>
                </a:tc>
                <a:tc>
                  <a:txBody>
                    <a:bodyPr/>
                    <a:lstStyle/>
                    <a:p>
                      <a:r>
                        <a:rPr lang="en-US" sz="2000" dirty="0">
                          <a:solidFill>
                            <a:schemeClr val="tx1"/>
                          </a:solidFill>
                        </a:rPr>
                        <a:t>Student Name</a:t>
                      </a:r>
                      <a:endParaRPr lang="en-IN" sz="2000" dirty="0">
                        <a:solidFill>
                          <a:schemeClr val="tx1"/>
                        </a:solidFill>
                      </a:endParaRPr>
                    </a:p>
                  </a:txBody>
                  <a:tcPr/>
                </a:tc>
                <a:extLst>
                  <a:ext uri="{0D108BD9-81ED-4DB2-BD59-A6C34878D82A}">
                    <a16:rowId xmlns:a16="http://schemas.microsoft.com/office/drawing/2014/main" val="1118527461"/>
                  </a:ext>
                </a:extLst>
              </a:tr>
              <a:tr h="370840">
                <a:tc>
                  <a:txBody>
                    <a:bodyPr/>
                    <a:lstStyle/>
                    <a:p>
                      <a:r>
                        <a:rPr lang="en-US" dirty="0"/>
                        <a:t>20201CSD0149</a:t>
                      </a:r>
                      <a:endParaRPr lang="en-IN" dirty="0"/>
                    </a:p>
                  </a:txBody>
                  <a:tcPr/>
                </a:tc>
                <a:tc>
                  <a:txBody>
                    <a:bodyPr/>
                    <a:lstStyle/>
                    <a:p>
                      <a:r>
                        <a:rPr lang="en-IN" dirty="0"/>
                        <a:t>ANJANA KOUSTHUBA H S</a:t>
                      </a:r>
                    </a:p>
                  </a:txBody>
                  <a:tcPr/>
                </a:tc>
                <a:extLst>
                  <a:ext uri="{0D108BD9-81ED-4DB2-BD59-A6C34878D82A}">
                    <a16:rowId xmlns:a16="http://schemas.microsoft.com/office/drawing/2014/main" val="1360731587"/>
                  </a:ext>
                </a:extLst>
              </a:tr>
              <a:tr h="370840">
                <a:tc>
                  <a:txBody>
                    <a:bodyPr/>
                    <a:lstStyle/>
                    <a:p>
                      <a:r>
                        <a:rPr lang="en-US" dirty="0"/>
                        <a:t>20201CSD0150</a:t>
                      </a:r>
                      <a:endParaRPr lang="en-IN" dirty="0"/>
                    </a:p>
                  </a:txBody>
                  <a:tcPr/>
                </a:tc>
                <a:tc>
                  <a:txBody>
                    <a:bodyPr/>
                    <a:lstStyle/>
                    <a:p>
                      <a:r>
                        <a:rPr lang="en-IN" dirty="0"/>
                        <a:t>ANKITH R</a:t>
                      </a:r>
                    </a:p>
                  </a:txBody>
                  <a:tcPr/>
                </a:tc>
                <a:extLst>
                  <a:ext uri="{0D108BD9-81ED-4DB2-BD59-A6C34878D82A}">
                    <a16:rowId xmlns:a16="http://schemas.microsoft.com/office/drawing/2014/main" val="2261338218"/>
                  </a:ext>
                </a:extLst>
              </a:tr>
              <a:tr h="370840">
                <a:tc>
                  <a:txBody>
                    <a:bodyPr/>
                    <a:lstStyle/>
                    <a:p>
                      <a:r>
                        <a:rPr lang="en-US" dirty="0"/>
                        <a:t>20201CSD0151</a:t>
                      </a:r>
                      <a:endParaRPr lang="en-IN" dirty="0"/>
                    </a:p>
                  </a:txBody>
                  <a:tcPr/>
                </a:tc>
                <a:tc>
                  <a:txBody>
                    <a:bodyPr/>
                    <a:lstStyle/>
                    <a:p>
                      <a:r>
                        <a:rPr lang="en-IN" dirty="0"/>
                        <a:t>CHANDAN GOWDA G R</a:t>
                      </a:r>
                    </a:p>
                  </a:txBody>
                  <a:tcPr/>
                </a:tc>
                <a:extLst>
                  <a:ext uri="{0D108BD9-81ED-4DB2-BD59-A6C34878D82A}">
                    <a16:rowId xmlns:a16="http://schemas.microsoft.com/office/drawing/2014/main" val="1692517744"/>
                  </a:ext>
                </a:extLst>
              </a:tr>
              <a:tr h="370840">
                <a:tc>
                  <a:txBody>
                    <a:bodyPr/>
                    <a:lstStyle/>
                    <a:p>
                      <a:r>
                        <a:rPr lang="en-US" dirty="0"/>
                        <a:t>20201CSD0173</a:t>
                      </a:r>
                      <a:endParaRPr lang="en-IN" dirty="0"/>
                    </a:p>
                  </a:txBody>
                  <a:tcPr/>
                </a:tc>
                <a:tc>
                  <a:txBody>
                    <a:bodyPr/>
                    <a:lstStyle/>
                    <a:p>
                      <a:r>
                        <a:rPr lang="en-IN" dirty="0"/>
                        <a:t>SUPRITHA R PETKAR</a:t>
                      </a:r>
                    </a:p>
                  </a:txBody>
                  <a:tcPr/>
                </a:tc>
                <a:extLst>
                  <a:ext uri="{0D108BD9-81ED-4DB2-BD59-A6C34878D82A}">
                    <a16:rowId xmlns:a16="http://schemas.microsoft.com/office/drawing/2014/main" val="974318542"/>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graphicFrame>
        <p:nvGraphicFramePr>
          <p:cNvPr id="6" name="Content Placeholder 5">
            <a:extLst>
              <a:ext uri="{FF2B5EF4-FFF2-40B4-BE49-F238E27FC236}">
                <a16:creationId xmlns:a16="http://schemas.microsoft.com/office/drawing/2014/main" id="{60617A1F-99FA-C9E8-B93A-4ECD5CCA38F4}"/>
              </a:ext>
            </a:extLst>
          </p:cNvPr>
          <p:cNvGraphicFramePr>
            <a:graphicFrameLocks noGrp="1"/>
          </p:cNvGraphicFramePr>
          <p:nvPr>
            <p:ph idx="1"/>
            <p:extLst>
              <p:ext uri="{D42A27DB-BD31-4B8C-83A1-F6EECF244321}">
                <p14:modId xmlns:p14="http://schemas.microsoft.com/office/powerpoint/2010/main" val="704903681"/>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3591757">
                  <a:extLst>
                    <a:ext uri="{9D8B030D-6E8A-4147-A177-3AD203B41FA5}">
                      <a16:colId xmlns:a16="http://schemas.microsoft.com/office/drawing/2014/main" val="3943129826"/>
                    </a:ext>
                  </a:extLst>
                </a:gridCol>
                <a:gridCol w="1666043">
                  <a:extLst>
                    <a:ext uri="{9D8B030D-6E8A-4147-A177-3AD203B41FA5}">
                      <a16:colId xmlns:a16="http://schemas.microsoft.com/office/drawing/2014/main" val="1886978079"/>
                    </a:ext>
                  </a:extLst>
                </a:gridCol>
                <a:gridCol w="2628900">
                  <a:extLst>
                    <a:ext uri="{9D8B030D-6E8A-4147-A177-3AD203B41FA5}">
                      <a16:colId xmlns:a16="http://schemas.microsoft.com/office/drawing/2014/main" val="1939764311"/>
                    </a:ext>
                  </a:extLst>
                </a:gridCol>
                <a:gridCol w="2628900">
                  <a:extLst>
                    <a:ext uri="{9D8B030D-6E8A-4147-A177-3AD203B41FA5}">
                      <a16:colId xmlns:a16="http://schemas.microsoft.com/office/drawing/2014/main" val="3793667234"/>
                    </a:ext>
                  </a:extLst>
                </a:gridCol>
              </a:tblGrid>
              <a:tr h="370840">
                <a:tc>
                  <a:txBody>
                    <a:bodyPr/>
                    <a:lstStyle/>
                    <a:p>
                      <a:r>
                        <a:rPr lang="en-US" dirty="0"/>
                        <a:t>                        Task</a:t>
                      </a:r>
                      <a:endParaRPr lang="en-IN" dirty="0"/>
                    </a:p>
                  </a:txBody>
                  <a:tcPr/>
                </a:tc>
                <a:tc>
                  <a:txBody>
                    <a:bodyPr/>
                    <a:lstStyle/>
                    <a:p>
                      <a:r>
                        <a:rPr lang="en-US" dirty="0"/>
                        <a:t>    Start Date</a:t>
                      </a:r>
                      <a:endParaRPr lang="en-IN" dirty="0"/>
                    </a:p>
                  </a:txBody>
                  <a:tcPr/>
                </a:tc>
                <a:tc>
                  <a:txBody>
                    <a:bodyPr/>
                    <a:lstStyle/>
                    <a:p>
                      <a:r>
                        <a:rPr lang="en-US" dirty="0"/>
                        <a:t>           End Date</a:t>
                      </a:r>
                      <a:endParaRPr lang="en-IN" dirty="0"/>
                    </a:p>
                  </a:txBody>
                  <a:tcPr/>
                </a:tc>
                <a:tc>
                  <a:txBody>
                    <a:bodyPr/>
                    <a:lstStyle/>
                    <a:p>
                      <a:r>
                        <a:rPr lang="en-US" dirty="0"/>
                        <a:t>              Duration</a:t>
                      </a:r>
                      <a:endParaRPr lang="en-IN" dirty="0"/>
                    </a:p>
                  </a:txBody>
                  <a:tcPr/>
                </a:tc>
                <a:extLst>
                  <a:ext uri="{0D108BD9-81ED-4DB2-BD59-A6C34878D82A}">
                    <a16:rowId xmlns:a16="http://schemas.microsoft.com/office/drawing/2014/main" val="3895420929"/>
                  </a:ext>
                </a:extLst>
              </a:tr>
              <a:tr h="370840">
                <a:tc>
                  <a:txBody>
                    <a:bodyPr/>
                    <a:lstStyle/>
                    <a:p>
                      <a:r>
                        <a:rPr lang="en-US" dirty="0"/>
                        <a:t>Project Planning</a:t>
                      </a:r>
                      <a:endParaRPr lang="en-IN" dirty="0"/>
                    </a:p>
                  </a:txBody>
                  <a:tcPr/>
                </a:tc>
                <a:tc>
                  <a:txBody>
                    <a:bodyPr/>
                    <a:lstStyle/>
                    <a:p>
                      <a:r>
                        <a:rPr lang="en-US" dirty="0"/>
                        <a:t>10/10/23</a:t>
                      </a:r>
                      <a:endParaRPr lang="en-IN" dirty="0"/>
                    </a:p>
                  </a:txBody>
                  <a:tcPr/>
                </a:tc>
                <a:tc>
                  <a:txBody>
                    <a:bodyPr/>
                    <a:lstStyle/>
                    <a:p>
                      <a:r>
                        <a:rPr lang="en-US" dirty="0"/>
                        <a:t>16/10/23</a:t>
                      </a:r>
                      <a:endParaRPr lang="en-IN" dirty="0"/>
                    </a:p>
                  </a:txBody>
                  <a:tcPr/>
                </a:tc>
                <a:tc>
                  <a:txBody>
                    <a:bodyPr/>
                    <a:lstStyle/>
                    <a:p>
                      <a:r>
                        <a:rPr lang="en-US" dirty="0"/>
                        <a:t>6 days </a:t>
                      </a:r>
                      <a:endParaRPr lang="en-IN" dirty="0"/>
                    </a:p>
                  </a:txBody>
                  <a:tcPr/>
                </a:tc>
                <a:extLst>
                  <a:ext uri="{0D108BD9-81ED-4DB2-BD59-A6C34878D82A}">
                    <a16:rowId xmlns:a16="http://schemas.microsoft.com/office/drawing/2014/main" val="696179848"/>
                  </a:ext>
                </a:extLst>
              </a:tr>
              <a:tr h="370840">
                <a:tc>
                  <a:txBody>
                    <a:bodyPr/>
                    <a:lstStyle/>
                    <a:p>
                      <a:r>
                        <a:rPr lang="en-US" dirty="0"/>
                        <a:t>Requirement Analysis</a:t>
                      </a:r>
                      <a:endParaRPr lang="en-IN" dirty="0"/>
                    </a:p>
                  </a:txBody>
                  <a:tcPr/>
                </a:tc>
                <a:tc>
                  <a:txBody>
                    <a:bodyPr/>
                    <a:lstStyle/>
                    <a:p>
                      <a:r>
                        <a:rPr lang="en-US" dirty="0"/>
                        <a:t>16/10/23</a:t>
                      </a:r>
                      <a:endParaRPr lang="en-IN" dirty="0"/>
                    </a:p>
                  </a:txBody>
                  <a:tcPr/>
                </a:tc>
                <a:tc>
                  <a:txBody>
                    <a:bodyPr/>
                    <a:lstStyle/>
                    <a:p>
                      <a:r>
                        <a:rPr lang="en-US" dirty="0"/>
                        <a:t>20/10/23</a:t>
                      </a:r>
                      <a:endParaRPr lang="en-IN" dirty="0"/>
                    </a:p>
                  </a:txBody>
                  <a:tcPr/>
                </a:tc>
                <a:tc>
                  <a:txBody>
                    <a:bodyPr/>
                    <a:lstStyle/>
                    <a:p>
                      <a:r>
                        <a:rPr lang="en-US" dirty="0"/>
                        <a:t>4 days </a:t>
                      </a:r>
                      <a:endParaRPr lang="en-IN" dirty="0"/>
                    </a:p>
                  </a:txBody>
                  <a:tcPr/>
                </a:tc>
                <a:extLst>
                  <a:ext uri="{0D108BD9-81ED-4DB2-BD59-A6C34878D82A}">
                    <a16:rowId xmlns:a16="http://schemas.microsoft.com/office/drawing/2014/main" val="1291856238"/>
                  </a:ext>
                </a:extLst>
              </a:tr>
              <a:tr h="370840">
                <a:tc>
                  <a:txBody>
                    <a:bodyPr/>
                    <a:lstStyle/>
                    <a:p>
                      <a:r>
                        <a:rPr lang="en-US" dirty="0"/>
                        <a:t>Backend Development</a:t>
                      </a:r>
                      <a:endParaRPr lang="en-IN" dirty="0"/>
                    </a:p>
                  </a:txBody>
                  <a:tcPr/>
                </a:tc>
                <a:tc>
                  <a:txBody>
                    <a:bodyPr/>
                    <a:lstStyle/>
                    <a:p>
                      <a:r>
                        <a:rPr lang="en-US" dirty="0"/>
                        <a:t>20/10/23</a:t>
                      </a:r>
                      <a:endParaRPr lang="en-IN" dirty="0"/>
                    </a:p>
                  </a:txBody>
                  <a:tcPr/>
                </a:tc>
                <a:tc>
                  <a:txBody>
                    <a:bodyPr/>
                    <a:lstStyle/>
                    <a:p>
                      <a:r>
                        <a:rPr lang="en-US" dirty="0"/>
                        <a:t>10/11/23</a:t>
                      </a:r>
                      <a:endParaRPr lang="en-IN" dirty="0"/>
                    </a:p>
                  </a:txBody>
                  <a:tcPr/>
                </a:tc>
                <a:tc>
                  <a:txBody>
                    <a:bodyPr/>
                    <a:lstStyle/>
                    <a:p>
                      <a:r>
                        <a:rPr lang="en-US" dirty="0"/>
                        <a:t>21 days </a:t>
                      </a:r>
                      <a:endParaRPr lang="en-IN" dirty="0"/>
                    </a:p>
                  </a:txBody>
                  <a:tcPr/>
                </a:tc>
                <a:extLst>
                  <a:ext uri="{0D108BD9-81ED-4DB2-BD59-A6C34878D82A}">
                    <a16:rowId xmlns:a16="http://schemas.microsoft.com/office/drawing/2014/main" val="2190227266"/>
                  </a:ext>
                </a:extLst>
              </a:tr>
              <a:tr h="370840">
                <a:tc>
                  <a:txBody>
                    <a:bodyPr/>
                    <a:lstStyle/>
                    <a:p>
                      <a:r>
                        <a:rPr lang="en-US" dirty="0"/>
                        <a:t>Frontend Development</a:t>
                      </a:r>
                      <a:endParaRPr lang="en-IN" dirty="0"/>
                    </a:p>
                  </a:txBody>
                  <a:tcPr/>
                </a:tc>
                <a:tc>
                  <a:txBody>
                    <a:bodyPr/>
                    <a:lstStyle/>
                    <a:p>
                      <a:r>
                        <a:rPr lang="en-US" dirty="0"/>
                        <a:t>10/11/23</a:t>
                      </a:r>
                      <a:endParaRPr lang="en-IN" dirty="0"/>
                    </a:p>
                  </a:txBody>
                  <a:tcPr/>
                </a:tc>
                <a:tc>
                  <a:txBody>
                    <a:bodyPr/>
                    <a:lstStyle/>
                    <a:p>
                      <a:r>
                        <a:rPr lang="en-US" dirty="0"/>
                        <a:t>27/11/23</a:t>
                      </a:r>
                      <a:endParaRPr lang="en-IN" dirty="0"/>
                    </a:p>
                  </a:txBody>
                  <a:tcPr/>
                </a:tc>
                <a:tc>
                  <a:txBody>
                    <a:bodyPr/>
                    <a:lstStyle/>
                    <a:p>
                      <a:r>
                        <a:rPr lang="en-US" dirty="0"/>
                        <a:t>17 days </a:t>
                      </a:r>
                      <a:endParaRPr lang="en-IN" dirty="0"/>
                    </a:p>
                  </a:txBody>
                  <a:tcPr/>
                </a:tc>
                <a:extLst>
                  <a:ext uri="{0D108BD9-81ED-4DB2-BD59-A6C34878D82A}">
                    <a16:rowId xmlns:a16="http://schemas.microsoft.com/office/drawing/2014/main" val="1970123522"/>
                  </a:ext>
                </a:extLst>
              </a:tr>
              <a:tr h="370840">
                <a:tc>
                  <a:txBody>
                    <a:bodyPr/>
                    <a:lstStyle/>
                    <a:p>
                      <a:r>
                        <a:rPr lang="en-US" dirty="0"/>
                        <a:t>Debugging</a:t>
                      </a:r>
                      <a:endParaRPr lang="en-IN" dirty="0"/>
                    </a:p>
                  </a:txBody>
                  <a:tcPr/>
                </a:tc>
                <a:tc>
                  <a:txBody>
                    <a:bodyPr/>
                    <a:lstStyle/>
                    <a:p>
                      <a:r>
                        <a:rPr lang="en-US" dirty="0"/>
                        <a:t>27/11/23</a:t>
                      </a:r>
                      <a:endParaRPr lang="en-IN" dirty="0"/>
                    </a:p>
                  </a:txBody>
                  <a:tcPr/>
                </a:tc>
                <a:tc>
                  <a:txBody>
                    <a:bodyPr/>
                    <a:lstStyle/>
                    <a:p>
                      <a:r>
                        <a:rPr lang="en-US" dirty="0"/>
                        <a:t>06/12/23</a:t>
                      </a:r>
                      <a:endParaRPr lang="en-IN" dirty="0"/>
                    </a:p>
                  </a:txBody>
                  <a:tcPr/>
                </a:tc>
                <a:tc>
                  <a:txBody>
                    <a:bodyPr/>
                    <a:lstStyle/>
                    <a:p>
                      <a:r>
                        <a:rPr lang="en-US" dirty="0"/>
                        <a:t>9 days </a:t>
                      </a:r>
                      <a:endParaRPr lang="en-IN" dirty="0"/>
                    </a:p>
                  </a:txBody>
                  <a:tcPr/>
                </a:tc>
                <a:extLst>
                  <a:ext uri="{0D108BD9-81ED-4DB2-BD59-A6C34878D82A}">
                    <a16:rowId xmlns:a16="http://schemas.microsoft.com/office/drawing/2014/main" val="3295867377"/>
                  </a:ext>
                </a:extLst>
              </a:tr>
              <a:tr h="370840">
                <a:tc>
                  <a:txBody>
                    <a:bodyPr/>
                    <a:lstStyle/>
                    <a:p>
                      <a:r>
                        <a:rPr lang="en-US" dirty="0"/>
                        <a:t>Web Development</a:t>
                      </a:r>
                      <a:endParaRPr lang="en-IN" dirty="0"/>
                    </a:p>
                  </a:txBody>
                  <a:tcPr/>
                </a:tc>
                <a:tc>
                  <a:txBody>
                    <a:bodyPr/>
                    <a:lstStyle/>
                    <a:p>
                      <a:r>
                        <a:rPr lang="en-US" dirty="0"/>
                        <a:t>06/12/23</a:t>
                      </a:r>
                      <a:endParaRPr lang="en-IN" dirty="0"/>
                    </a:p>
                  </a:txBody>
                  <a:tcPr/>
                </a:tc>
                <a:tc>
                  <a:txBody>
                    <a:bodyPr/>
                    <a:lstStyle/>
                    <a:p>
                      <a:r>
                        <a:rPr lang="en-US" dirty="0"/>
                        <a:t>15/12/23</a:t>
                      </a:r>
                      <a:endParaRPr lang="en-IN" dirty="0"/>
                    </a:p>
                  </a:txBody>
                  <a:tcPr/>
                </a:tc>
                <a:tc>
                  <a:txBody>
                    <a:bodyPr/>
                    <a:lstStyle/>
                    <a:p>
                      <a:r>
                        <a:rPr lang="en-US" dirty="0"/>
                        <a:t>9 days </a:t>
                      </a:r>
                      <a:endParaRPr lang="en-IN" dirty="0"/>
                    </a:p>
                  </a:txBody>
                  <a:tcPr/>
                </a:tc>
                <a:extLst>
                  <a:ext uri="{0D108BD9-81ED-4DB2-BD59-A6C34878D82A}">
                    <a16:rowId xmlns:a16="http://schemas.microsoft.com/office/drawing/2014/main" val="1771087637"/>
                  </a:ext>
                </a:extLst>
              </a:tr>
              <a:tr h="370840">
                <a:tc>
                  <a:txBody>
                    <a:bodyPr/>
                    <a:lstStyle/>
                    <a:p>
                      <a:r>
                        <a:rPr lang="en-US" dirty="0"/>
                        <a:t>User Testing and Feedback</a:t>
                      </a:r>
                      <a:endParaRPr lang="en-IN" dirty="0"/>
                    </a:p>
                  </a:txBody>
                  <a:tcPr/>
                </a:tc>
                <a:tc>
                  <a:txBody>
                    <a:bodyPr/>
                    <a:lstStyle/>
                    <a:p>
                      <a:r>
                        <a:rPr lang="en-US" dirty="0"/>
                        <a:t>15/12/23</a:t>
                      </a:r>
                      <a:endParaRPr lang="en-IN" dirty="0"/>
                    </a:p>
                  </a:txBody>
                  <a:tcPr/>
                </a:tc>
                <a:tc>
                  <a:txBody>
                    <a:bodyPr/>
                    <a:lstStyle/>
                    <a:p>
                      <a:r>
                        <a:rPr lang="en-US" dirty="0"/>
                        <a:t>20/12/23</a:t>
                      </a:r>
                      <a:endParaRPr lang="en-IN" dirty="0"/>
                    </a:p>
                  </a:txBody>
                  <a:tcPr/>
                </a:tc>
                <a:tc>
                  <a:txBody>
                    <a:bodyPr/>
                    <a:lstStyle/>
                    <a:p>
                      <a:r>
                        <a:rPr lang="en-US" dirty="0"/>
                        <a:t>5 days </a:t>
                      </a:r>
                      <a:endParaRPr lang="en-IN" dirty="0"/>
                    </a:p>
                  </a:txBody>
                  <a:tcPr/>
                </a:tc>
                <a:extLst>
                  <a:ext uri="{0D108BD9-81ED-4DB2-BD59-A6C34878D82A}">
                    <a16:rowId xmlns:a16="http://schemas.microsoft.com/office/drawing/2014/main" val="2907232995"/>
                  </a:ext>
                </a:extLst>
              </a:tr>
              <a:tr h="370840">
                <a:tc>
                  <a:txBody>
                    <a:bodyPr/>
                    <a:lstStyle/>
                    <a:p>
                      <a:r>
                        <a:rPr lang="en-US" dirty="0"/>
                        <a:t>Final Refinements</a:t>
                      </a:r>
                      <a:endParaRPr lang="en-IN" dirty="0"/>
                    </a:p>
                  </a:txBody>
                  <a:tcPr/>
                </a:tc>
                <a:tc>
                  <a:txBody>
                    <a:bodyPr/>
                    <a:lstStyle/>
                    <a:p>
                      <a:r>
                        <a:rPr lang="en-US" dirty="0"/>
                        <a:t>20/12/23</a:t>
                      </a:r>
                      <a:endParaRPr lang="en-IN" dirty="0"/>
                    </a:p>
                  </a:txBody>
                  <a:tcPr/>
                </a:tc>
                <a:tc>
                  <a:txBody>
                    <a:bodyPr/>
                    <a:lstStyle/>
                    <a:p>
                      <a:r>
                        <a:rPr lang="en-US" dirty="0"/>
                        <a:t>27/12/23</a:t>
                      </a:r>
                      <a:endParaRPr lang="en-IN" dirty="0"/>
                    </a:p>
                  </a:txBody>
                  <a:tcPr/>
                </a:tc>
                <a:tc>
                  <a:txBody>
                    <a:bodyPr/>
                    <a:lstStyle/>
                    <a:p>
                      <a:r>
                        <a:rPr lang="en-US" dirty="0"/>
                        <a:t>7 days </a:t>
                      </a:r>
                      <a:endParaRPr lang="en-IN" dirty="0"/>
                    </a:p>
                  </a:txBody>
                  <a:tcPr/>
                </a:tc>
                <a:extLst>
                  <a:ext uri="{0D108BD9-81ED-4DB2-BD59-A6C34878D82A}">
                    <a16:rowId xmlns:a16="http://schemas.microsoft.com/office/drawing/2014/main" val="1059637301"/>
                  </a:ext>
                </a:extLst>
              </a:tr>
              <a:tr h="370840">
                <a:tc>
                  <a:txBody>
                    <a:bodyPr/>
                    <a:lstStyle/>
                    <a:p>
                      <a:r>
                        <a:rPr lang="en-US" dirty="0"/>
                        <a:t>Launch and Monitoring</a:t>
                      </a:r>
                      <a:endParaRPr lang="en-IN" dirty="0"/>
                    </a:p>
                  </a:txBody>
                  <a:tcPr/>
                </a:tc>
                <a:tc>
                  <a:txBody>
                    <a:bodyPr/>
                    <a:lstStyle/>
                    <a:p>
                      <a:r>
                        <a:rPr lang="en-US" dirty="0"/>
                        <a:t>27/12/23</a:t>
                      </a:r>
                      <a:endParaRPr lang="en-IN" dirty="0"/>
                    </a:p>
                  </a:txBody>
                  <a:tcPr/>
                </a:tc>
                <a:tc>
                  <a:txBody>
                    <a:bodyPr/>
                    <a:lstStyle/>
                    <a:p>
                      <a:r>
                        <a:rPr lang="en-US" dirty="0"/>
                        <a:t>30/12/23</a:t>
                      </a:r>
                      <a:endParaRPr lang="en-IN" dirty="0"/>
                    </a:p>
                  </a:txBody>
                  <a:tcPr/>
                </a:tc>
                <a:tc>
                  <a:txBody>
                    <a:bodyPr/>
                    <a:lstStyle/>
                    <a:p>
                      <a:r>
                        <a:rPr lang="en-US" dirty="0"/>
                        <a:t>3 days </a:t>
                      </a:r>
                      <a:endParaRPr lang="en-IN" dirty="0"/>
                    </a:p>
                  </a:txBody>
                  <a:tcPr/>
                </a:tc>
                <a:extLst>
                  <a:ext uri="{0D108BD9-81ED-4DB2-BD59-A6C34878D82A}">
                    <a16:rowId xmlns:a16="http://schemas.microsoft.com/office/drawing/2014/main" val="3175311019"/>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4147"/>
          </a:xfrm>
        </p:spPr>
        <p:txBody>
          <a:bodyPr/>
          <a:lstStyle/>
          <a:p>
            <a:r>
              <a:rPr lang="en-GB" b="1" dirty="0"/>
              <a:t>Outcomes </a:t>
            </a:r>
          </a:p>
        </p:txBody>
      </p:sp>
      <p:sp>
        <p:nvSpPr>
          <p:cNvPr id="3" name="Content Placeholder 2"/>
          <p:cNvSpPr>
            <a:spLocks noGrp="1"/>
          </p:cNvSpPr>
          <p:nvPr>
            <p:ph idx="1"/>
          </p:nvPr>
        </p:nvSpPr>
        <p:spPr>
          <a:xfrm>
            <a:off x="0" y="1109273"/>
            <a:ext cx="12192000" cy="4781861"/>
          </a:xfrm>
        </p:spPr>
        <p:txBody>
          <a:bodyPr>
            <a:normAutofit fontScale="70000" lnSpcReduction="20000"/>
          </a:bodyPr>
          <a:lstStyle/>
          <a:p>
            <a:pPr algn="just"/>
            <a:r>
              <a:rPr lang="en-US" sz="2600" dirty="0">
                <a:solidFill>
                  <a:srgbClr val="374151"/>
                </a:solidFill>
                <a:cs typeface="Segoe UI" panose="020B0502040204020203" pitchFamily="34" charset="0"/>
              </a:rPr>
              <a:t>O</a:t>
            </a:r>
            <a:r>
              <a:rPr lang="en-US" sz="2600" b="0" i="0" dirty="0">
                <a:solidFill>
                  <a:srgbClr val="374151"/>
                </a:solidFill>
                <a:effectLst/>
                <a:cs typeface="Segoe UI" panose="020B0502040204020203" pitchFamily="34" charset="0"/>
              </a:rPr>
              <a:t>utcomes refinement, we focus on specific and measurable results that can be achieved through the implementation of an agriculture equipment rental platform. These outcomes reflect the broader goals mentioned in the introduction. Here are the outcomes for the topic "Agriculture Equipment Rental Platform":</a:t>
            </a:r>
          </a:p>
          <a:p>
            <a:pPr algn="just">
              <a:buFont typeface="+mj-lt"/>
              <a:buAutoNum type="arabicPeriod"/>
            </a:pPr>
            <a:r>
              <a:rPr lang="en-US" sz="2600" b="1" i="0" dirty="0">
                <a:solidFill>
                  <a:srgbClr val="374151"/>
                </a:solidFill>
                <a:effectLst/>
                <a:cs typeface="Segoe UI" panose="020B0502040204020203" pitchFamily="34" charset="0"/>
              </a:rPr>
              <a:t>Financial Impact:</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Increase farmers' income and financial sustainability.</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Measure the percentage increase in income for farmers who utilize the platform compared to those who do not.</a:t>
            </a:r>
          </a:p>
          <a:p>
            <a:pPr algn="just">
              <a:buFont typeface="+mj-lt"/>
              <a:buAutoNum type="arabicPeriod"/>
            </a:pPr>
            <a:r>
              <a:rPr lang="en-US" sz="2600" b="1" i="0" dirty="0">
                <a:solidFill>
                  <a:srgbClr val="374151"/>
                </a:solidFill>
                <a:effectLst/>
                <a:cs typeface="Segoe UI" panose="020B0502040204020203" pitchFamily="34" charset="0"/>
              </a:rPr>
              <a:t>Technology Adoption Rate:</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Enhance technology adoption among farmers.</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Quantify the percentage of farmers adopting the platform and regularly engaging in equipment rental activities.</a:t>
            </a:r>
          </a:p>
          <a:p>
            <a:pPr algn="just">
              <a:buFont typeface="+mj-lt"/>
              <a:buAutoNum type="arabicPeriod"/>
            </a:pPr>
            <a:r>
              <a:rPr lang="en-US" sz="2600" b="1" i="0" dirty="0">
                <a:solidFill>
                  <a:srgbClr val="374151"/>
                </a:solidFill>
                <a:effectLst/>
                <a:cs typeface="Segoe UI" panose="020B0502040204020203" pitchFamily="34" charset="0"/>
              </a:rPr>
              <a:t>Environmental Sustainability:</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Contribute to environmental sustainability in agriculture.</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Assess the reduction in the carbon footprint attributed to shared equipment and measure resource savings over time.</a:t>
            </a:r>
          </a:p>
          <a:p>
            <a:pPr algn="just">
              <a:buFont typeface="+mj-lt"/>
              <a:buAutoNum type="arabicPeriod"/>
            </a:pPr>
            <a:r>
              <a:rPr lang="en-US" sz="2600" b="1" i="0" dirty="0">
                <a:solidFill>
                  <a:srgbClr val="374151"/>
                </a:solidFill>
                <a:effectLst/>
                <a:cs typeface="Segoe UI" panose="020B0502040204020203" pitchFamily="34" charset="0"/>
              </a:rPr>
              <a:t>Legal and Regulatory Compliance:</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Ensure adherence to legal and regulatory standards.</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Evaluate the platform's compliance with relevant agricultural, data protection, and consumer protection regulations.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825625"/>
            <a:ext cx="10515600" cy="2896277"/>
          </a:xfrm>
        </p:spPr>
        <p:txBody>
          <a:bodyPr>
            <a:normAutofit/>
          </a:bodyPr>
          <a:lstStyle/>
          <a:p>
            <a:r>
              <a:rPr lang="en-US" sz="2400" dirty="0"/>
              <a:t>The development of a mobile application enabling farmers to easily hire tractors and mechanizations at an affordable cost through their smartphones represents a transformative step for agriculture. By reducing manual labor and increasing access to modern farming equipment, this app not only enhances the efficiency and productivity of farming but also promotes and uplifts the agricultural profession. It is a testament to the power of technology in bridging the gap between traditional farming practices and modern agricultural methods, ultimately contributing to food security and the economic well-being of farmers. </a:t>
            </a:r>
            <a:endParaRPr lang="en-GB" sz="24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114924" y="1285979"/>
            <a:ext cx="11962151" cy="4485234"/>
          </a:xfrm>
        </p:spPr>
        <p:txBody>
          <a:bodyPr>
            <a:normAutofit fontScale="85000" lnSpcReduction="20000"/>
          </a:bodyPr>
          <a:lstStyle/>
          <a:p>
            <a:pPr algn="just"/>
            <a:r>
              <a:rPr lang="en-US" dirty="0"/>
              <a:t>1. "Clean Code: A Handbook of Agile Software Craftsmanship" by Robert C. Martin - This book provides essential principles and practices for writing clean, maintainable, and efficient code, which is crucial for building a robust software application.</a:t>
            </a:r>
          </a:p>
          <a:p>
            <a:pPr marL="0" indent="0" algn="just">
              <a:buNone/>
            </a:pPr>
            <a:r>
              <a:rPr lang="en-US" dirty="0"/>
              <a:t>• 2. "Design Patterns: Elements of Reusable Object-Oriented Software" by Erich Gamma, Richard Helm, Ralph Johnson, John </a:t>
            </a:r>
            <a:r>
              <a:rPr lang="en-US" dirty="0" err="1"/>
              <a:t>Vlissid</a:t>
            </a:r>
            <a:r>
              <a:rPr lang="en-US" dirty="0"/>
              <a:t> es, Grady Booch - This classic book introduces key design patterns that can be applied to create scalable and maintainable software. </a:t>
            </a:r>
          </a:p>
          <a:p>
            <a:pPr marL="0" indent="0" algn="just">
              <a:buNone/>
            </a:pPr>
            <a:r>
              <a:rPr lang="en-US" dirty="0"/>
              <a:t>• 3. "Web Development with Django Cookbook" by </a:t>
            </a:r>
            <a:r>
              <a:rPr lang="en-US" dirty="0" err="1"/>
              <a:t>Aidas</a:t>
            </a:r>
            <a:r>
              <a:rPr lang="en-US" dirty="0"/>
              <a:t> </a:t>
            </a:r>
            <a:r>
              <a:rPr lang="en-US" dirty="0" err="1"/>
              <a:t>Bendoraitis</a:t>
            </a:r>
            <a:r>
              <a:rPr lang="en-US" dirty="0"/>
              <a:t> - For those using Django (a popular Python web framework), this cookbook offers practical solutions for various aspects of web development, including building rental platforms.</a:t>
            </a:r>
          </a:p>
          <a:p>
            <a:pPr marL="0" indent="0" algn="just">
              <a:buNone/>
            </a:pPr>
            <a:r>
              <a:rPr lang="en-US" dirty="0"/>
              <a:t>• 4. "Node.js Design Patterns" by Mario Casciaro”- If you're using Node.js for the back-end, this book covers design patterns to help you build efficient and scalable applications.</a:t>
            </a:r>
          </a:p>
          <a:p>
            <a:pPr marL="0" indent="0" algn="just">
              <a:buNone/>
            </a:pPr>
            <a:r>
              <a:rPr lang="en-US" dirty="0"/>
              <a:t>• 5. "Pragmatic Programmer: Your Journey to Mastery" by Andrew Hunt and David Thomas - This book offers a wide range of practical tips and best practices for software development, applicable to any project</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r>
              <a:rPr lang="en-US" dirty="0"/>
              <a:t>Paper name : International Journal of Research Publication and Reviews</a:t>
            </a:r>
          </a:p>
          <a:p>
            <a:r>
              <a:rPr lang="en-US" dirty="0"/>
              <a:t>Paper ID: IJRPR-63762</a:t>
            </a:r>
          </a:p>
          <a:p>
            <a:r>
              <a:rPr lang="en-US" dirty="0"/>
              <a:t>ISSN 2582-7421</a:t>
            </a:r>
            <a:endParaRPr lang="en-GB" dirty="0"/>
          </a:p>
        </p:txBody>
      </p:sp>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r>
              <a:rPr lang="en-GB" b="1" dirty="0"/>
              <a:t>Introduction</a:t>
            </a:r>
          </a:p>
        </p:txBody>
      </p:sp>
      <p:sp>
        <p:nvSpPr>
          <p:cNvPr id="3" name="Content Placeholder 2"/>
          <p:cNvSpPr>
            <a:spLocks noGrp="1"/>
          </p:cNvSpPr>
          <p:nvPr>
            <p:ph idx="1"/>
          </p:nvPr>
        </p:nvSpPr>
        <p:spPr>
          <a:xfrm>
            <a:off x="838200" y="1080656"/>
            <a:ext cx="10515600" cy="5096308"/>
          </a:xfrm>
        </p:spPr>
        <p:txBody>
          <a:bodyPr>
            <a:normAutofit/>
          </a:bodyPr>
          <a:lstStyle/>
          <a:p>
            <a:pPr algn="just"/>
            <a:r>
              <a:rPr lang="en-US" sz="1600" b="0" i="0" dirty="0">
                <a:solidFill>
                  <a:srgbClr val="374151"/>
                </a:solidFill>
                <a:effectLst/>
                <a:latin typeface="Söhne"/>
              </a:rPr>
              <a:t>In the dynamic landscape of agriculture, where innovation is key to sustainability and productivity, the emergence of agriculture equipment rental platforms marks a significant leap forward. Traditional farming practices have undergone a transformative shift, embracing technological advancements to meet the challenges of a rapidly growing global population. One such innovation making waves in the agricultural sector is the advent of online platforms dedicated to the rental of farming equipment.</a:t>
            </a:r>
          </a:p>
          <a:p>
            <a:pPr algn="just"/>
            <a:r>
              <a:rPr lang="en-US" sz="1600" b="0" i="0" dirty="0">
                <a:solidFill>
                  <a:srgbClr val="374151"/>
                </a:solidFill>
                <a:effectLst/>
                <a:latin typeface="Söhne"/>
              </a:rPr>
              <a:t>As farmers navigate the complexities of modern agribusiness, the cost and accessibility of high-quality machinery pose substantial challenges. Purchasing and maintaining agricultural equipment can be financially burdensome, particularly for small and medium-sized farmers. Recognizing this hurdle, agriculture equipment rental platforms have emerged as a practical solution, providing a game-changing approach to farming operations.</a:t>
            </a:r>
          </a:p>
          <a:p>
            <a:pPr algn="just"/>
            <a:r>
              <a:rPr lang="en-US" sz="1600" b="0" i="0" dirty="0">
                <a:solidFill>
                  <a:srgbClr val="374151"/>
                </a:solidFill>
                <a:effectLst/>
                <a:latin typeface="Söhne"/>
              </a:rPr>
              <a:t>This revolutionary concept enables farmers to access a diverse range of specialized machinery on-demand, without the need for substantial upfront investments. By leveraging digital platforms, farmers can connect with equipment owners and fellow farmers, facilitating a seamless and efficient exchange of resources. The agricultural equipment rental model not only addresses economic constraints but also fosters collaboration within the farming community, promoting a more sustainable and interconnected agricultural ecosystem.</a:t>
            </a:r>
          </a:p>
          <a:p>
            <a:pPr algn="just"/>
            <a:r>
              <a:rPr lang="en-US" sz="1600" b="0" i="0" dirty="0">
                <a:solidFill>
                  <a:srgbClr val="374151"/>
                </a:solidFill>
                <a:effectLst/>
                <a:latin typeface="Söhne"/>
              </a:rPr>
              <a:t>This introduction sets the stage for a deeper exploration of the multifaceted benefits and implications of agriculture equipment rental platforms. From fostering financial resilience among farmers to promoting resource efficiency and community collaboration, these platforms are reshaping the agricultural landscape. As we delve into the various facets of this innovative approach, it becomes clear that agriculture equipment rental platforms are not just tools; they are catalysts for positive change in the way we cultivate the land to feed a growing global population.</a:t>
            </a:r>
          </a:p>
          <a:p>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65" y="0"/>
            <a:ext cx="10515600" cy="1191924"/>
          </a:xfrm>
        </p:spPr>
        <p:txBody>
          <a:bodyPr/>
          <a:lstStyle/>
          <a:p>
            <a:r>
              <a:rPr lang="en-GB" b="1" dirty="0"/>
              <a:t>Literature Review</a:t>
            </a:r>
          </a:p>
        </p:txBody>
      </p:sp>
      <p:sp>
        <p:nvSpPr>
          <p:cNvPr id="3" name="Content Placeholder 2"/>
          <p:cNvSpPr>
            <a:spLocks noGrp="1"/>
          </p:cNvSpPr>
          <p:nvPr>
            <p:ph idx="1"/>
          </p:nvPr>
        </p:nvSpPr>
        <p:spPr>
          <a:xfrm>
            <a:off x="720165" y="1022061"/>
            <a:ext cx="10515600" cy="4351338"/>
          </a:xfrm>
        </p:spPr>
        <p:txBody>
          <a:bodyPr>
            <a:normAutofit/>
          </a:bodyPr>
          <a:lstStyle/>
          <a:p>
            <a:pPr marL="0" indent="0" algn="l" rtl="0" eaLnBrk="1" fontAlgn="t" latinLnBrk="0" hangingPunct="1">
              <a:spcBef>
                <a:spcPts val="0"/>
              </a:spcBef>
              <a:spcAft>
                <a:spcPts val="0"/>
              </a:spcAft>
              <a:buNone/>
            </a:pPr>
            <a:r>
              <a:rPr lang="en-US" sz="1800" b="1" i="0" u="none" strike="noStrike" kern="1200" dirty="0">
                <a:solidFill>
                  <a:srgbClr val="FFFFFF"/>
                </a:solidFill>
                <a:effectLst/>
                <a:latin typeface="Bookman Old Style" panose="02050604050505020204" pitchFamily="18" charset="0"/>
              </a:rPr>
              <a:t>per title</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Bookman Old Style" panose="02050604050505020204" pitchFamily="18" charset="0"/>
              </a:rPr>
              <a:t>     Method</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Bookman Old Style" panose="02050604050505020204" pitchFamily="18" charset="0"/>
              </a:rPr>
              <a:t>     Advantage</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Bookman Old Style" panose="02050604050505020204" pitchFamily="18" charset="0"/>
              </a:rPr>
              <a:t>Limitations</a:t>
            </a:r>
            <a:endParaRPr lang="en-IN" sz="1800" b="0" i="0" u="none" strike="noStrike" dirty="0">
              <a:effectLst/>
              <a:latin typeface="Arial" panose="020B0604020202020204" pitchFamily="34" charset="0"/>
            </a:endParaRPr>
          </a:p>
          <a:p>
            <a:endParaRPr lang="en-GB" dirty="0"/>
          </a:p>
        </p:txBody>
      </p:sp>
      <p:graphicFrame>
        <p:nvGraphicFramePr>
          <p:cNvPr id="6" name="Table 5">
            <a:extLst>
              <a:ext uri="{FF2B5EF4-FFF2-40B4-BE49-F238E27FC236}">
                <a16:creationId xmlns:a16="http://schemas.microsoft.com/office/drawing/2014/main" id="{9B4496EB-A2D3-396D-3894-1C8060E33726}"/>
              </a:ext>
            </a:extLst>
          </p:cNvPr>
          <p:cNvGraphicFramePr>
            <a:graphicFrameLocks noGrp="1"/>
          </p:cNvGraphicFramePr>
          <p:nvPr>
            <p:extLst>
              <p:ext uri="{D42A27DB-BD31-4B8C-83A1-F6EECF244321}">
                <p14:modId xmlns:p14="http://schemas.microsoft.com/office/powerpoint/2010/main" val="1161152046"/>
              </p:ext>
            </p:extLst>
          </p:nvPr>
        </p:nvGraphicFramePr>
        <p:xfrm>
          <a:off x="166255" y="872837"/>
          <a:ext cx="11928765" cy="5013563"/>
        </p:xfrm>
        <a:graphic>
          <a:graphicData uri="http://schemas.openxmlformats.org/drawingml/2006/table">
            <a:tbl>
              <a:tblPr firstRow="1" bandRow="1">
                <a:tableStyleId>{21E4AEA4-8DFA-4A89-87EB-49C32662AFE0}</a:tableStyleId>
              </a:tblPr>
              <a:tblGrid>
                <a:gridCol w="691344">
                  <a:extLst>
                    <a:ext uri="{9D8B030D-6E8A-4147-A177-3AD203B41FA5}">
                      <a16:colId xmlns:a16="http://schemas.microsoft.com/office/drawing/2014/main" val="438405590"/>
                    </a:ext>
                  </a:extLst>
                </a:gridCol>
                <a:gridCol w="3755451">
                  <a:extLst>
                    <a:ext uri="{9D8B030D-6E8A-4147-A177-3AD203B41FA5}">
                      <a16:colId xmlns:a16="http://schemas.microsoft.com/office/drawing/2014/main" val="1196092023"/>
                    </a:ext>
                  </a:extLst>
                </a:gridCol>
                <a:gridCol w="2493990">
                  <a:extLst>
                    <a:ext uri="{9D8B030D-6E8A-4147-A177-3AD203B41FA5}">
                      <a16:colId xmlns:a16="http://schemas.microsoft.com/office/drawing/2014/main" val="3508480868"/>
                    </a:ext>
                  </a:extLst>
                </a:gridCol>
                <a:gridCol w="2493990">
                  <a:extLst>
                    <a:ext uri="{9D8B030D-6E8A-4147-A177-3AD203B41FA5}">
                      <a16:colId xmlns:a16="http://schemas.microsoft.com/office/drawing/2014/main" val="4234537844"/>
                    </a:ext>
                  </a:extLst>
                </a:gridCol>
                <a:gridCol w="2493990">
                  <a:extLst>
                    <a:ext uri="{9D8B030D-6E8A-4147-A177-3AD203B41FA5}">
                      <a16:colId xmlns:a16="http://schemas.microsoft.com/office/drawing/2014/main" val="3996630195"/>
                    </a:ext>
                  </a:extLst>
                </a:gridCol>
              </a:tblGrid>
              <a:tr h="518508">
                <a:tc>
                  <a:txBody>
                    <a:bodyPr/>
                    <a:lstStyle/>
                    <a:p>
                      <a:r>
                        <a:rPr lang="en-US" sz="1400" dirty="0" err="1"/>
                        <a:t>Sl</a:t>
                      </a:r>
                      <a:r>
                        <a:rPr lang="en-US" sz="1400" dirty="0"/>
                        <a:t> no.</a:t>
                      </a:r>
                      <a:endParaRPr lang="en-IN" sz="1400" dirty="0"/>
                    </a:p>
                  </a:txBody>
                  <a:tcPr/>
                </a:tc>
                <a:tc>
                  <a:txBody>
                    <a:bodyPr/>
                    <a:lstStyle/>
                    <a:p>
                      <a:r>
                        <a:rPr lang="en-IN" sz="1400" dirty="0"/>
                        <a:t>          Paper title</a:t>
                      </a:r>
                    </a:p>
                  </a:txBody>
                  <a:tcPr/>
                </a:tc>
                <a:tc>
                  <a:txBody>
                    <a:bodyPr/>
                    <a:lstStyle/>
                    <a:p>
                      <a:r>
                        <a:rPr lang="en-IN" sz="1400" dirty="0"/>
                        <a:t>      Method</a:t>
                      </a:r>
                    </a:p>
                  </a:txBody>
                  <a:tcPr/>
                </a:tc>
                <a:tc>
                  <a:txBody>
                    <a:bodyPr/>
                    <a:lstStyle/>
                    <a:p>
                      <a:r>
                        <a:rPr lang="en-IN" sz="1400" dirty="0"/>
                        <a:t>    Advantage</a:t>
                      </a:r>
                    </a:p>
                  </a:txBody>
                  <a:tcPr/>
                </a:tc>
                <a:tc>
                  <a:txBody>
                    <a:bodyPr/>
                    <a:lstStyle/>
                    <a:p>
                      <a:r>
                        <a:rPr lang="en-IN" sz="1400" dirty="0"/>
                        <a:t>   Limitations </a:t>
                      </a:r>
                    </a:p>
                  </a:txBody>
                  <a:tcPr/>
                </a:tc>
                <a:extLst>
                  <a:ext uri="{0D108BD9-81ED-4DB2-BD59-A6C34878D82A}">
                    <a16:rowId xmlns:a16="http://schemas.microsoft.com/office/drawing/2014/main" val="690143484"/>
                  </a:ext>
                </a:extLst>
              </a:tr>
              <a:tr h="769964">
                <a:tc>
                  <a:txBody>
                    <a:bodyPr/>
                    <a:lstStyle/>
                    <a:p>
                      <a:r>
                        <a:rPr lang="en-US" sz="1400" dirty="0"/>
                        <a:t>1.</a:t>
                      </a:r>
                      <a:endParaRPr lang="en-IN" sz="1400" dirty="0"/>
                    </a:p>
                  </a:txBody>
                  <a:tcPr/>
                </a:tc>
                <a:tc>
                  <a:txBody>
                    <a:bodyPr/>
                    <a:lstStyle/>
                    <a:p>
                      <a:pPr algn="just"/>
                      <a:r>
                        <a:rPr lang="en-US" sz="1400" dirty="0"/>
                        <a:t>WEB BASED FORM EQUIPMENT RENTAL SYSTEM FOR </a:t>
                      </a:r>
                      <a:r>
                        <a:rPr lang="en-US" sz="1400" dirty="0" err="1"/>
                        <a:t>AGRICULTURENagendra</a:t>
                      </a:r>
                      <a:r>
                        <a:rPr lang="en-US" sz="1400" dirty="0"/>
                        <a:t> Raju, Dr T </a:t>
                      </a:r>
                      <a:r>
                        <a:rPr lang="en-US" sz="1400" dirty="0" err="1"/>
                        <a:t>Manikumar</a:t>
                      </a:r>
                      <a:r>
                        <a:rPr lang="en-US" sz="1400" dirty="0"/>
                        <a:t>.</a:t>
                      </a:r>
                      <a:endParaRPr lang="en-IN" sz="1400" dirty="0"/>
                    </a:p>
                  </a:txBody>
                  <a:tcPr/>
                </a:tc>
                <a:tc>
                  <a:txBody>
                    <a:bodyPr/>
                    <a:lstStyle/>
                    <a:p>
                      <a:pPr algn="just"/>
                      <a:r>
                        <a:rPr lang="en-US" sz="1400" dirty="0"/>
                        <a:t>User Registration and Authentication. Equipment Selection and Reservation. </a:t>
                      </a:r>
                      <a:endParaRPr lang="en-IN" sz="1400" dirty="0"/>
                    </a:p>
                  </a:txBody>
                  <a:tcPr/>
                </a:tc>
                <a:tc>
                  <a:txBody>
                    <a:bodyPr/>
                    <a:lstStyle/>
                    <a:p>
                      <a:pPr algn="just"/>
                      <a:r>
                        <a:rPr lang="en-US" sz="1400" dirty="0"/>
                        <a:t>Use any where. Low cost rent basis. </a:t>
                      </a:r>
                      <a:endParaRPr lang="en-IN" sz="1400" dirty="0"/>
                    </a:p>
                  </a:txBody>
                  <a:tcPr/>
                </a:tc>
                <a:tc>
                  <a:txBody>
                    <a:bodyPr/>
                    <a:lstStyle/>
                    <a:p>
                      <a:pPr algn="just"/>
                      <a:r>
                        <a:rPr lang="en-US" sz="1400" dirty="0"/>
                        <a:t>It can be exhausting and time-consuming. Heavy Crowd issues.</a:t>
                      </a:r>
                      <a:endParaRPr lang="en-IN" sz="1400" dirty="0"/>
                    </a:p>
                  </a:txBody>
                  <a:tcPr/>
                </a:tc>
                <a:extLst>
                  <a:ext uri="{0D108BD9-81ED-4DB2-BD59-A6C34878D82A}">
                    <a16:rowId xmlns:a16="http://schemas.microsoft.com/office/drawing/2014/main" val="51155701"/>
                  </a:ext>
                </a:extLst>
              </a:tr>
              <a:tr h="884821">
                <a:tc>
                  <a:txBody>
                    <a:bodyPr/>
                    <a:lstStyle/>
                    <a:p>
                      <a:r>
                        <a:rPr lang="en-US" sz="1400" dirty="0"/>
                        <a:t>2.</a:t>
                      </a:r>
                      <a:endParaRPr lang="en-IN" sz="1400" dirty="0"/>
                    </a:p>
                  </a:txBody>
                  <a:tcPr/>
                </a:tc>
                <a:tc>
                  <a:txBody>
                    <a:bodyPr/>
                    <a:lstStyle/>
                    <a:p>
                      <a:pPr algn="just"/>
                      <a:r>
                        <a:rPr lang="en-US" sz="1400" dirty="0"/>
                        <a:t>INCREASING FARMHAND INCOME THROUGH EQUIPMENT AND MACHINERY RENTING - Rajat </a:t>
                      </a:r>
                      <a:r>
                        <a:rPr lang="en-US" sz="1400" dirty="0" err="1"/>
                        <a:t>Madaan</a:t>
                      </a:r>
                      <a:r>
                        <a:rPr lang="en-US" sz="1400" dirty="0"/>
                        <a:t>, Keshav, </a:t>
                      </a:r>
                      <a:r>
                        <a:rPr lang="en-US" sz="1400" dirty="0" err="1"/>
                        <a:t>Kartikay</a:t>
                      </a:r>
                      <a:r>
                        <a:rPr lang="en-US" sz="1400" dirty="0"/>
                        <a:t> Jindal. </a:t>
                      </a:r>
                      <a:endParaRPr lang="en-IN" sz="1400" dirty="0"/>
                    </a:p>
                  </a:txBody>
                  <a:tcPr/>
                </a:tc>
                <a:tc>
                  <a:txBody>
                    <a:bodyPr/>
                    <a:lstStyle/>
                    <a:p>
                      <a:pPr algn="just"/>
                      <a:r>
                        <a:rPr lang="en-US" sz="1400" dirty="0"/>
                        <a:t>Sustainable farming. </a:t>
                      </a:r>
                      <a:endParaRPr lang="en-IN" sz="1400" dirty="0"/>
                    </a:p>
                  </a:txBody>
                  <a:tcPr/>
                </a:tc>
                <a:tc>
                  <a:txBody>
                    <a:bodyPr/>
                    <a:lstStyle/>
                    <a:p>
                      <a:pPr algn="just"/>
                      <a:r>
                        <a:rPr lang="en-US" sz="1400" dirty="0"/>
                        <a:t>Accessibility and Convenience.</a:t>
                      </a:r>
                      <a:endParaRPr lang="en-IN" sz="1400" dirty="0"/>
                    </a:p>
                  </a:txBody>
                  <a:tcPr/>
                </a:tc>
                <a:tc>
                  <a:txBody>
                    <a:bodyPr/>
                    <a:lstStyle/>
                    <a:p>
                      <a:pPr algn="just"/>
                      <a:r>
                        <a:rPr lang="en-US" sz="1400" dirty="0"/>
                        <a:t>Lack of Physical Inspection. Limited Customization for Unique Requirements. </a:t>
                      </a:r>
                      <a:endParaRPr lang="en-IN" sz="1400" dirty="0"/>
                    </a:p>
                  </a:txBody>
                  <a:tcPr/>
                </a:tc>
                <a:extLst>
                  <a:ext uri="{0D108BD9-81ED-4DB2-BD59-A6C34878D82A}">
                    <a16:rowId xmlns:a16="http://schemas.microsoft.com/office/drawing/2014/main" val="698767888"/>
                  </a:ext>
                </a:extLst>
              </a:tr>
              <a:tr h="733699">
                <a:tc>
                  <a:txBody>
                    <a:bodyPr/>
                    <a:lstStyle/>
                    <a:p>
                      <a:r>
                        <a:rPr lang="en-US" sz="1400" dirty="0"/>
                        <a:t>3.</a:t>
                      </a:r>
                      <a:endParaRPr lang="en-IN" sz="1400" dirty="0"/>
                    </a:p>
                  </a:txBody>
                  <a:tcPr/>
                </a:tc>
                <a:tc>
                  <a:txBody>
                    <a:bodyPr/>
                    <a:lstStyle/>
                    <a:p>
                      <a:pPr algn="just"/>
                      <a:r>
                        <a:rPr lang="en-US" sz="1400" dirty="0"/>
                        <a:t>AGRICULTURE EQUIPEMENT’S RENTAL SYSTEM - Mr. Chetan Ner, Mr. Vishal Hire</a:t>
                      </a:r>
                      <a:endParaRPr lang="en-IN" sz="1400" dirty="0"/>
                    </a:p>
                  </a:txBody>
                  <a:tcPr/>
                </a:tc>
                <a:tc>
                  <a:txBody>
                    <a:bodyPr/>
                    <a:lstStyle/>
                    <a:p>
                      <a:pPr algn="just"/>
                      <a:r>
                        <a:rPr lang="en-US" sz="1400" dirty="0"/>
                        <a:t>. Inventory Management and Tracking. Booking and Payment Integration. </a:t>
                      </a:r>
                      <a:endParaRPr lang="en-IN" sz="1400" dirty="0"/>
                    </a:p>
                  </a:txBody>
                  <a:tcPr/>
                </a:tc>
                <a:tc>
                  <a:txBody>
                    <a:bodyPr/>
                    <a:lstStyle/>
                    <a:p>
                      <a:pPr algn="just"/>
                      <a:r>
                        <a:rPr lang="en-US" sz="1400" dirty="0"/>
                        <a:t>Cost-Efficiency for Farmers. Optimized Equipment Utilization. </a:t>
                      </a:r>
                      <a:endParaRPr lang="en-IN" sz="1400" dirty="0"/>
                    </a:p>
                  </a:txBody>
                  <a:tcPr/>
                </a:tc>
                <a:tc>
                  <a:txBody>
                    <a:bodyPr/>
                    <a:lstStyle/>
                    <a:p>
                      <a:pPr algn="just"/>
                      <a:r>
                        <a:rPr lang="en-US" sz="1400" dirty="0"/>
                        <a:t>Maintenance and Condition Monitoring. Seasonal Demand Fluctuations.</a:t>
                      </a:r>
                      <a:endParaRPr lang="en-IN" sz="1400" dirty="0"/>
                    </a:p>
                  </a:txBody>
                  <a:tcPr/>
                </a:tc>
                <a:extLst>
                  <a:ext uri="{0D108BD9-81ED-4DB2-BD59-A6C34878D82A}">
                    <a16:rowId xmlns:a16="http://schemas.microsoft.com/office/drawing/2014/main" val="751485554"/>
                  </a:ext>
                </a:extLst>
              </a:tr>
              <a:tr h="1161691">
                <a:tc>
                  <a:txBody>
                    <a:bodyPr/>
                    <a:lstStyle/>
                    <a:p>
                      <a:r>
                        <a:rPr lang="en-US" sz="1400" dirty="0"/>
                        <a:t>4.</a:t>
                      </a:r>
                      <a:endParaRPr lang="en-IN" sz="1400" dirty="0"/>
                    </a:p>
                  </a:txBody>
                  <a:tcPr/>
                </a:tc>
                <a:tc>
                  <a:txBody>
                    <a:bodyPr/>
                    <a:lstStyle/>
                    <a:p>
                      <a:pPr algn="just"/>
                      <a:r>
                        <a:rPr lang="en-IN" sz="1400" dirty="0"/>
                        <a:t>Agri Brilliance-A Farm Log Rental Service Platform with Crop and Disease Management Using Machine Learning Techniques - </a:t>
                      </a:r>
                      <a:r>
                        <a:rPr lang="en-IN" sz="1400" dirty="0" err="1"/>
                        <a:t>Dr.B.Sreedevi</a:t>
                      </a:r>
                      <a:r>
                        <a:rPr lang="en-IN" sz="1400" dirty="0"/>
                        <a:t> , Mohanraj G, </a:t>
                      </a:r>
                      <a:r>
                        <a:rPr lang="en-IN" sz="1400" dirty="0" err="1"/>
                        <a:t>Revathy</a:t>
                      </a:r>
                      <a:r>
                        <a:rPr lang="en-IN" sz="1400" dirty="0"/>
                        <a:t> J and </a:t>
                      </a:r>
                      <a:r>
                        <a:rPr lang="en-IN" sz="1400" dirty="0" err="1"/>
                        <a:t>Roobini</a:t>
                      </a:r>
                      <a:r>
                        <a:rPr lang="en-IN" sz="1400" dirty="0"/>
                        <a:t> R</a:t>
                      </a:r>
                    </a:p>
                  </a:txBody>
                  <a:tcPr/>
                </a:tc>
                <a:tc>
                  <a:txBody>
                    <a:bodyPr/>
                    <a:lstStyle/>
                    <a:p>
                      <a:pPr algn="just"/>
                      <a:r>
                        <a:rPr lang="en-IN" sz="1400" dirty="0"/>
                        <a:t>KNN (K-Nearest </a:t>
                      </a:r>
                      <a:r>
                        <a:rPr lang="en-IN" sz="1400" dirty="0" err="1"/>
                        <a:t>Neighbor</a:t>
                      </a:r>
                      <a:r>
                        <a:rPr lang="en-IN" sz="1400" dirty="0"/>
                        <a:t>), SVM (Support Vector Machine), Random forest, VGG-16. </a:t>
                      </a:r>
                    </a:p>
                  </a:txBody>
                  <a:tcPr/>
                </a:tc>
                <a:tc>
                  <a:txBody>
                    <a:bodyPr/>
                    <a:lstStyle/>
                    <a:p>
                      <a:pPr algn="just"/>
                      <a:r>
                        <a:rPr lang="en-IN" sz="1400" dirty="0"/>
                        <a:t>Precision Agriculture and Disease Management. Efficient Resource Utilization. </a:t>
                      </a:r>
                    </a:p>
                  </a:txBody>
                  <a:tcPr/>
                </a:tc>
                <a:tc>
                  <a:txBody>
                    <a:bodyPr/>
                    <a:lstStyle/>
                    <a:p>
                      <a:pPr algn="just"/>
                      <a:r>
                        <a:rPr lang="en-IN" sz="1400" dirty="0"/>
                        <a:t>Technological Accessibility Reliance on Accurate Data Inputs.</a:t>
                      </a:r>
                    </a:p>
                  </a:txBody>
                  <a:tcPr/>
                </a:tc>
                <a:extLst>
                  <a:ext uri="{0D108BD9-81ED-4DB2-BD59-A6C34878D82A}">
                    <a16:rowId xmlns:a16="http://schemas.microsoft.com/office/drawing/2014/main" val="1807285736"/>
                  </a:ext>
                </a:extLst>
              </a:tr>
              <a:tr h="891244">
                <a:tc>
                  <a:txBody>
                    <a:bodyPr/>
                    <a:lstStyle/>
                    <a:p>
                      <a:r>
                        <a:rPr lang="en-US" sz="1400" dirty="0"/>
                        <a:t>5.</a:t>
                      </a:r>
                      <a:endParaRPr lang="en-IN" sz="1400" dirty="0"/>
                    </a:p>
                  </a:txBody>
                  <a:tcPr/>
                </a:tc>
                <a:tc>
                  <a:txBody>
                    <a:bodyPr/>
                    <a:lstStyle/>
                    <a:p>
                      <a:pPr algn="just"/>
                      <a:r>
                        <a:rPr lang="en-US" sz="1400" dirty="0"/>
                        <a:t>Revolutionizing Farming with Innovative Equipment Rental System - Vinita Mishra</a:t>
                      </a:r>
                      <a:endParaRPr lang="en-IN" sz="1400" dirty="0"/>
                    </a:p>
                  </a:txBody>
                  <a:tcPr/>
                </a:tc>
                <a:tc>
                  <a:txBody>
                    <a:bodyPr/>
                    <a:lstStyle/>
                    <a:p>
                      <a:pPr algn="just"/>
                      <a:r>
                        <a:rPr lang="en-US" sz="1400" dirty="0"/>
                        <a:t>Equipment Catalog and Reservation System. Training and Support Resources. </a:t>
                      </a:r>
                      <a:endParaRPr lang="en-IN" sz="1400" dirty="0"/>
                    </a:p>
                  </a:txBody>
                  <a:tcPr/>
                </a:tc>
                <a:tc>
                  <a:txBody>
                    <a:bodyPr/>
                    <a:lstStyle/>
                    <a:p>
                      <a:pPr algn="just"/>
                      <a:r>
                        <a:rPr lang="en-US" sz="1400" dirty="0"/>
                        <a:t>Access to Modern Technology. Cost-Efficient Farming Practices. </a:t>
                      </a:r>
                      <a:endParaRPr lang="en-IN" sz="1400" dirty="0"/>
                    </a:p>
                  </a:txBody>
                  <a:tcPr/>
                </a:tc>
                <a:tc>
                  <a:txBody>
                    <a:bodyPr/>
                    <a:lstStyle/>
                    <a:p>
                      <a:pPr algn="just"/>
                      <a:r>
                        <a:rPr lang="en-US" sz="1400" dirty="0"/>
                        <a:t>Dependence on Rental Availability. Training and Familiarity with New Equipment. </a:t>
                      </a:r>
                      <a:endParaRPr lang="en-IN" sz="1400" dirty="0"/>
                    </a:p>
                  </a:txBody>
                  <a:tcPr/>
                </a:tc>
                <a:extLst>
                  <a:ext uri="{0D108BD9-81ED-4DB2-BD59-A6C34878D82A}">
                    <a16:rowId xmlns:a16="http://schemas.microsoft.com/office/drawing/2014/main" val="369912753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692"/>
            <a:ext cx="10515600" cy="928253"/>
          </a:xfrm>
        </p:spPr>
        <p:txBody>
          <a:bodyPr/>
          <a:lstStyle/>
          <a:p>
            <a:r>
              <a:rPr lang="en-GB" b="1" dirty="0"/>
              <a:t>Research Gaps </a:t>
            </a:r>
            <a:r>
              <a:rPr lang="en-GB" sz="4000" b="1" dirty="0"/>
              <a:t>Identified</a:t>
            </a:r>
          </a:p>
        </p:txBody>
      </p:sp>
      <p:sp>
        <p:nvSpPr>
          <p:cNvPr id="3" name="Content Placeholder 2"/>
          <p:cNvSpPr>
            <a:spLocks noGrp="1"/>
          </p:cNvSpPr>
          <p:nvPr>
            <p:ph idx="1"/>
          </p:nvPr>
        </p:nvSpPr>
        <p:spPr>
          <a:xfrm>
            <a:off x="124691" y="866991"/>
            <a:ext cx="11741727" cy="5124018"/>
          </a:xfrm>
        </p:spPr>
        <p:txBody>
          <a:bodyPr>
            <a:normAutofit fontScale="70000" lnSpcReduction="20000"/>
          </a:bodyPr>
          <a:lstStyle/>
          <a:p>
            <a:pPr algn="just"/>
            <a:r>
              <a:rPr lang="en-US" b="0" i="0" dirty="0">
                <a:solidFill>
                  <a:srgbClr val="374151"/>
                </a:solidFill>
                <a:effectLst/>
                <a:latin typeface="Söhne"/>
              </a:rPr>
              <a:t>While the introduction highlights the positive aspects and transformative potential of agriculture equipment rental platforms, it's essential to acknowledge that research in this field is ongoing, and certain gaps exist. Identifying these research gaps can guide future studies and enhance our understanding of the challenges and opportunities associated with the implementation of such platforms. Here are potential research gaps in the topic of agriculture equipment rental platforms:</a:t>
            </a:r>
          </a:p>
          <a:p>
            <a:pPr algn="just">
              <a:buFont typeface="+mj-lt"/>
              <a:buAutoNum type="arabicPeriod"/>
            </a:pPr>
            <a:r>
              <a:rPr lang="en-US" b="1" i="0" dirty="0">
                <a:solidFill>
                  <a:srgbClr val="374151"/>
                </a:solidFill>
                <a:effectLst/>
                <a:latin typeface="Söhne"/>
              </a:rPr>
              <a:t>Economic Impact Assessment:</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Limited comprehensive studies exist on the long-term economic impact of agriculture equipment rental platforms on farmers' income and overall profitability. Research should explore how cost savings translate into enhanced financial sustainability for farmers over multiple agricultural seasons.</a:t>
            </a:r>
          </a:p>
          <a:p>
            <a:pPr algn="just">
              <a:buFont typeface="+mj-lt"/>
              <a:buAutoNum type="arabicPeriod"/>
            </a:pPr>
            <a:r>
              <a:rPr lang="en-US" b="1" i="0" dirty="0">
                <a:solidFill>
                  <a:srgbClr val="374151"/>
                </a:solidFill>
                <a:effectLst/>
                <a:latin typeface="Söhne"/>
              </a:rPr>
              <a:t>Technology Adoption and Digital Literacy:</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extent to which farmers, especially those in remote or less technologically advanced regions, adopt and adapt to digital platforms for equipment rental remains unclear. Research should focus on assessing the barriers to technology adoption, evaluating the digital literacy of farmers, and proposing strategies to bridge these gaps.</a:t>
            </a:r>
          </a:p>
          <a:p>
            <a:pPr algn="just">
              <a:buFont typeface="+mj-lt"/>
              <a:buAutoNum type="arabicPeriod"/>
            </a:pPr>
            <a:r>
              <a:rPr lang="en-US" b="1" i="0" dirty="0">
                <a:solidFill>
                  <a:srgbClr val="374151"/>
                </a:solidFill>
                <a:effectLst/>
                <a:latin typeface="Söhne"/>
              </a:rPr>
              <a:t>Environmental Sustainability:</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There is a need for research that investigates the environmental implications of widespread equipment sharing. This includes assessing the carbon footprint associated with increased equipment mobility, exploring the potential for reduced resource consumption, and evaluating the overall sustainability impact of agriculture equipment rental practices.</a:t>
            </a:r>
          </a:p>
          <a:p>
            <a:pPr algn="just">
              <a:buFont typeface="+mj-lt"/>
              <a:buAutoNum type="arabicPeriod"/>
            </a:pPr>
            <a:r>
              <a:rPr lang="en-US" b="1" i="0" dirty="0">
                <a:solidFill>
                  <a:srgbClr val="374151"/>
                </a:solidFill>
                <a:effectLst/>
                <a:latin typeface="Söhne"/>
              </a:rPr>
              <a:t>Social Dynamics and Community Building:</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While the introduction touches on the potential for community collaboration, research could delve deeper into the social dynamics of these platforms. This may include studying the role of social capital, trust, and community engagement in the success and sustainability of agriculture equipment rental initiatives.</a:t>
            </a:r>
          </a:p>
          <a:p>
            <a:pPr marL="0" indent="0">
              <a:buNone/>
            </a:pP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105F4-90C9-4029-9037-79BD0D7F1693}"/>
              </a:ext>
            </a:extLst>
          </p:cNvPr>
          <p:cNvSpPr>
            <a:spLocks noGrp="1"/>
          </p:cNvSpPr>
          <p:nvPr>
            <p:ph idx="1"/>
          </p:nvPr>
        </p:nvSpPr>
        <p:spPr>
          <a:xfrm>
            <a:off x="290945" y="440169"/>
            <a:ext cx="11776363" cy="5323321"/>
          </a:xfrm>
        </p:spPr>
        <p:txBody>
          <a:bodyPr>
            <a:normAutofit fontScale="85000" lnSpcReduction="10000"/>
          </a:bodyPr>
          <a:lstStyle/>
          <a:p>
            <a:pPr marL="0" indent="0" algn="just">
              <a:buNone/>
            </a:pPr>
            <a:r>
              <a:rPr lang="en-US" b="1" i="0" dirty="0">
                <a:solidFill>
                  <a:srgbClr val="374151"/>
                </a:solidFill>
                <a:effectLst/>
                <a:latin typeface="Söhne"/>
              </a:rPr>
              <a:t>5. </a:t>
            </a:r>
            <a:r>
              <a:rPr lang="en-US" sz="2600" b="1" i="0" dirty="0">
                <a:solidFill>
                  <a:srgbClr val="374151"/>
                </a:solidFill>
                <a:effectLst/>
                <a:latin typeface="Söhne"/>
              </a:rPr>
              <a:t>Legal and Regulatory Frameworks:</a:t>
            </a:r>
            <a:endParaRPr lang="en-US" sz="2600" b="0" i="0" dirty="0">
              <a:solidFill>
                <a:srgbClr val="374151"/>
              </a:solidFill>
              <a:effectLst/>
              <a:latin typeface="Söhne"/>
            </a:endParaRPr>
          </a:p>
          <a:p>
            <a:pPr marL="742950" lvl="1" indent="-285750" algn="just">
              <a:buFont typeface="+mj-lt"/>
              <a:buAutoNum type="arabicPeriod"/>
            </a:pPr>
            <a:r>
              <a:rPr lang="en-US" sz="2600" b="0" i="0" dirty="0">
                <a:solidFill>
                  <a:srgbClr val="374151"/>
                </a:solidFill>
                <a:effectLst/>
                <a:latin typeface="Söhne"/>
              </a:rPr>
              <a:t>The legal and regulatory aspects surrounding agriculture equipment rental platforms are still evolving. Research should focus on identifying gaps in existing regulations, exploring potential legal challenges faced by platform users, and proposing frameworks that ensure fair and secure transactions while safeguarding the interests of both equipment owners and renters.</a:t>
            </a:r>
          </a:p>
          <a:p>
            <a:pPr marL="0" indent="0" algn="just">
              <a:buNone/>
            </a:pPr>
            <a:r>
              <a:rPr lang="en-US" sz="2600" b="1" i="0" dirty="0">
                <a:solidFill>
                  <a:srgbClr val="374151"/>
                </a:solidFill>
                <a:effectLst/>
                <a:latin typeface="Söhne"/>
              </a:rPr>
              <a:t>6.Data Security and Privacy Concerns:</a:t>
            </a:r>
            <a:endParaRPr lang="en-US" sz="2600" b="0" i="0" dirty="0">
              <a:solidFill>
                <a:srgbClr val="374151"/>
              </a:solidFill>
              <a:effectLst/>
              <a:latin typeface="Söhne"/>
            </a:endParaRPr>
          </a:p>
          <a:p>
            <a:pPr marL="742950" lvl="1" indent="-285750" algn="just">
              <a:buFont typeface="+mj-lt"/>
              <a:buAutoNum type="arabicPeriod"/>
            </a:pPr>
            <a:r>
              <a:rPr lang="en-US" sz="2600" b="0" i="0" dirty="0">
                <a:solidFill>
                  <a:srgbClr val="374151"/>
                </a:solidFill>
                <a:effectLst/>
                <a:latin typeface="Söhne"/>
              </a:rPr>
              <a:t>As these platforms involve the exchange of sensitive data, research should address concerns related to data security and privacy. Exploring potential vulnerabilities, proposing best practices for platform developers, and studying farmers' perceptions of data security could contribute to the responsible development of agriculture equipment rental platforms.</a:t>
            </a:r>
          </a:p>
          <a:p>
            <a:pPr marL="0" indent="0" algn="just">
              <a:buNone/>
            </a:pPr>
            <a:r>
              <a:rPr lang="en-US" sz="2600" b="1" i="0" dirty="0">
                <a:solidFill>
                  <a:srgbClr val="374151"/>
                </a:solidFill>
                <a:effectLst/>
                <a:latin typeface="Söhne"/>
              </a:rPr>
              <a:t>7.Market Dynamics and Platform Viability:</a:t>
            </a:r>
            <a:endParaRPr lang="en-US" sz="2600" b="0" i="0" dirty="0">
              <a:solidFill>
                <a:srgbClr val="374151"/>
              </a:solidFill>
              <a:effectLst/>
              <a:latin typeface="Söhne"/>
            </a:endParaRPr>
          </a:p>
          <a:p>
            <a:pPr marL="742950" lvl="1" indent="-285750" algn="just">
              <a:buFont typeface="+mj-lt"/>
              <a:buAutoNum type="arabicPeriod"/>
            </a:pPr>
            <a:r>
              <a:rPr lang="en-US" sz="2600" b="0" i="0" dirty="0">
                <a:solidFill>
                  <a:srgbClr val="374151"/>
                </a:solidFill>
                <a:effectLst/>
                <a:latin typeface="Söhne"/>
              </a:rPr>
              <a:t>The sustainability and viability of agriculture equipment rental platforms depend on various market dynamics. Research should explore factors influencing the growth or decline of these platforms, including competition, user satisfaction, and evolving market demands.</a:t>
            </a:r>
          </a:p>
          <a:p>
            <a:pPr algn="just"/>
            <a:r>
              <a:rPr lang="en-US" sz="2600" b="0" i="0" dirty="0">
                <a:solidFill>
                  <a:srgbClr val="374151"/>
                </a:solidFill>
                <a:effectLst/>
                <a:latin typeface="Söhne"/>
              </a:rPr>
              <a:t>Addressing these research gaps will provide a more comprehensive understanding of the challenges and opportunities associated with agriculture equipment rental platforms, ultimately contributing to the development of more effective and sustainable solutions for modern agriculture.</a:t>
            </a:r>
          </a:p>
          <a:p>
            <a:pPr marL="0" indent="0" algn="l">
              <a:buNone/>
            </a:pPr>
            <a:endParaRPr lang="en-IN" dirty="0"/>
          </a:p>
        </p:txBody>
      </p:sp>
    </p:spTree>
    <p:extLst>
      <p:ext uri="{BB962C8B-B14F-4D97-AF65-F5344CB8AC3E}">
        <p14:creationId xmlns:p14="http://schemas.microsoft.com/office/powerpoint/2010/main" val="168749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54727"/>
            <a:ext cx="10515600" cy="4350328"/>
          </a:xfrm>
        </p:spPr>
        <p:txBody>
          <a:bodyPr>
            <a:normAutofit lnSpcReduction="10000"/>
          </a:bodyPr>
          <a:lstStyle/>
          <a:p>
            <a:pPr algn="just"/>
            <a:r>
              <a:rPr lang="en-US" dirty="0"/>
              <a:t>HTML (</a:t>
            </a:r>
            <a:r>
              <a:rPr lang="en-US" dirty="0" err="1"/>
              <a:t>HyperText</a:t>
            </a:r>
            <a:r>
              <a:rPr lang="en-US" dirty="0"/>
              <a:t> Markup Language): This is a fundamental language for creating the structure of web pages.</a:t>
            </a:r>
          </a:p>
          <a:p>
            <a:pPr algn="just"/>
            <a:r>
              <a:rPr lang="en-US" dirty="0"/>
              <a:t>CSS (Cascading Style Sheets): Used for styling and formatting the visual presentation of web pages.</a:t>
            </a:r>
          </a:p>
          <a:p>
            <a:pPr algn="just"/>
            <a:r>
              <a:rPr lang="en-US" dirty="0"/>
              <a:t>JavaScript: A versatile scripting language used for adding interactivity and dynamic behavior to websites.</a:t>
            </a:r>
          </a:p>
          <a:p>
            <a:pPr algn="just"/>
            <a:r>
              <a:rPr lang="en-US" dirty="0"/>
              <a:t>Python: Known for its simplicity and readability, Python can be used for back-end development with frameworks like Django or Flask.</a:t>
            </a:r>
          </a:p>
          <a:p>
            <a:pPr algn="just"/>
            <a:r>
              <a:rPr lang="en-US" dirty="0"/>
              <a:t>SQL (Structured Query Language): Essential for working with databases, which is a crucial aspect of many web applications.</a:t>
            </a:r>
            <a:endParaRPr lang="en-GB"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983"/>
            <a:ext cx="10515600" cy="1246908"/>
          </a:xfrm>
        </p:spPr>
        <p:txBody>
          <a:bodyPr/>
          <a:lstStyle/>
          <a:p>
            <a:r>
              <a:rPr lang="en-GB" b="1" dirty="0"/>
              <a:t>Objectives</a:t>
            </a:r>
          </a:p>
        </p:txBody>
      </p:sp>
      <p:sp>
        <p:nvSpPr>
          <p:cNvPr id="3" name="Content Placeholder 2"/>
          <p:cNvSpPr>
            <a:spLocks noGrp="1"/>
          </p:cNvSpPr>
          <p:nvPr>
            <p:ph idx="1"/>
          </p:nvPr>
        </p:nvSpPr>
        <p:spPr>
          <a:xfrm>
            <a:off x="207819" y="1343891"/>
            <a:ext cx="11859490" cy="4502727"/>
          </a:xfrm>
        </p:spPr>
        <p:txBody>
          <a:bodyPr>
            <a:normAutofit fontScale="85000" lnSpcReduction="10000"/>
          </a:bodyPr>
          <a:lstStyle/>
          <a:p>
            <a:pPr algn="just"/>
            <a:r>
              <a:rPr lang="en-US" b="1" i="0" dirty="0">
                <a:solidFill>
                  <a:srgbClr val="374151"/>
                </a:solidFill>
                <a:effectLst/>
              </a:rPr>
              <a:t>Conduct a Comprehensive Literature Review:</a:t>
            </a:r>
            <a:endParaRPr lang="en-US" b="0" i="0" dirty="0">
              <a:solidFill>
                <a:srgbClr val="374151"/>
              </a:solidFill>
              <a:effectLst/>
            </a:endParaRPr>
          </a:p>
          <a:p>
            <a:pPr lvl="1" algn="just"/>
            <a:r>
              <a:rPr lang="en-US" b="0" i="0" dirty="0">
                <a:solidFill>
                  <a:srgbClr val="374151"/>
                </a:solidFill>
                <a:effectLst/>
              </a:rPr>
              <a:t>Objective: Review existing academic and industry literature to understand the current state of knowledge regarding agriculture equipment rental platforms. Identify key trends, challenges, and success factors.</a:t>
            </a:r>
          </a:p>
          <a:p>
            <a:pPr algn="just"/>
            <a:r>
              <a:rPr lang="en-US" b="1" i="0" dirty="0">
                <a:solidFill>
                  <a:srgbClr val="374151"/>
                </a:solidFill>
                <a:effectLst/>
              </a:rPr>
              <a:t>Evaluate Economic Impact on Farmers:</a:t>
            </a:r>
            <a:endParaRPr lang="en-US" b="0" i="0" dirty="0">
              <a:solidFill>
                <a:srgbClr val="374151"/>
              </a:solidFill>
              <a:effectLst/>
            </a:endParaRPr>
          </a:p>
          <a:p>
            <a:pPr lvl="1" algn="just"/>
            <a:r>
              <a:rPr lang="en-US" b="0" i="0" dirty="0">
                <a:solidFill>
                  <a:srgbClr val="374151"/>
                </a:solidFill>
                <a:effectLst/>
              </a:rPr>
              <a:t>Objective: Assess the economic impact of agriculture equipment rental platforms on farmers' income and financial sustainability over multiple agricultural seasons. Quantify cost savings and revenue generation.</a:t>
            </a:r>
          </a:p>
          <a:p>
            <a:pPr algn="just"/>
            <a:r>
              <a:rPr lang="en-US" b="1" i="0" dirty="0">
                <a:solidFill>
                  <a:srgbClr val="374151"/>
                </a:solidFill>
                <a:effectLst/>
              </a:rPr>
              <a:t>Investigate Technology Adoption Patterns:</a:t>
            </a:r>
            <a:endParaRPr lang="en-US" b="0" i="0" dirty="0">
              <a:solidFill>
                <a:srgbClr val="374151"/>
              </a:solidFill>
              <a:effectLst/>
            </a:endParaRPr>
          </a:p>
          <a:p>
            <a:pPr lvl="1" algn="just"/>
            <a:r>
              <a:rPr lang="en-US" b="0" i="0" dirty="0">
                <a:solidFill>
                  <a:srgbClr val="374151"/>
                </a:solidFill>
                <a:effectLst/>
              </a:rPr>
              <a:t>Objective: Analyze the extent of technology adoption among farmers, with a focus on digital literacy. Identify barriers to adoption and propose strategies to enhance the integration of technology into farming practices.</a:t>
            </a:r>
          </a:p>
          <a:p>
            <a:pPr algn="just"/>
            <a:r>
              <a:rPr lang="en-US" b="1" i="0" dirty="0">
                <a:solidFill>
                  <a:srgbClr val="374151"/>
                </a:solidFill>
                <a:effectLst/>
              </a:rPr>
              <a:t>Assess Environmental Sustainability Aspects:</a:t>
            </a:r>
            <a:endParaRPr lang="en-US" b="0" i="0" dirty="0">
              <a:solidFill>
                <a:srgbClr val="374151"/>
              </a:solidFill>
              <a:effectLst/>
            </a:endParaRPr>
          </a:p>
          <a:p>
            <a:pPr lvl="1" algn="just"/>
            <a:r>
              <a:rPr lang="en-US" b="0" i="0" dirty="0">
                <a:solidFill>
                  <a:srgbClr val="374151"/>
                </a:solidFill>
                <a:effectLst/>
              </a:rPr>
              <a:t>Objective: Investigate the environmental implications of widespread equipment sharing. Measure the carbon footprint associated with increased mobility, evaluate resource consumption patterns, and assess the overall environmental sustainability of agriculture equipment rental practices.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2617D-1A07-0AC1-EADB-AB156F88EB4C}"/>
              </a:ext>
            </a:extLst>
          </p:cNvPr>
          <p:cNvSpPr>
            <a:spLocks noGrp="1"/>
          </p:cNvSpPr>
          <p:nvPr>
            <p:ph idx="1"/>
          </p:nvPr>
        </p:nvSpPr>
        <p:spPr>
          <a:xfrm>
            <a:off x="110836" y="290945"/>
            <a:ext cx="11928764" cy="5472546"/>
          </a:xfrm>
        </p:spPr>
        <p:txBody>
          <a:bodyPr>
            <a:normAutofit fontScale="92500" lnSpcReduction="20000"/>
          </a:bodyPr>
          <a:lstStyle/>
          <a:p>
            <a:pPr marL="0" indent="0" algn="just">
              <a:buNone/>
            </a:pPr>
            <a:r>
              <a:rPr lang="en-US" b="1" i="0" dirty="0">
                <a:solidFill>
                  <a:srgbClr val="374151"/>
                </a:solidFill>
                <a:effectLst/>
                <a:latin typeface="Söhne"/>
              </a:rPr>
              <a:t>5</a:t>
            </a:r>
            <a:r>
              <a:rPr lang="en-US" b="1" i="0" dirty="0">
                <a:solidFill>
                  <a:srgbClr val="374151"/>
                </a:solidFill>
                <a:effectLst/>
              </a:rPr>
              <a:t>.Examine Social Dynamics and Community Engagement:</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Explore the social dynamics of agriculture equipment rental platforms, emphasizing the role of social capital, trust, and community engagement. Understand how these factors contribute to the success and sustainability of such platforms.</a:t>
            </a:r>
          </a:p>
          <a:p>
            <a:pPr marL="0" indent="0" algn="just">
              <a:buNone/>
            </a:pPr>
            <a:r>
              <a:rPr lang="en-US" b="1" i="0" dirty="0">
                <a:solidFill>
                  <a:srgbClr val="374151"/>
                </a:solidFill>
                <a:effectLst/>
              </a:rPr>
              <a:t>6.Evaluate Legal and Regulatory Frameworks:</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Identify gaps in existing legal and regulatory frameworks governing agriculture equipment rental platforms. Propose recommendations for establishing secure, fair, and transparent legal structures that protect the interests of both equipment owners and renters.</a:t>
            </a:r>
          </a:p>
          <a:p>
            <a:pPr marL="0" indent="0" algn="just">
              <a:buNone/>
            </a:pPr>
            <a:r>
              <a:rPr lang="en-US" b="1" i="0" dirty="0">
                <a:solidFill>
                  <a:srgbClr val="374151"/>
                </a:solidFill>
                <a:effectLst/>
              </a:rPr>
              <a:t>7.Address Data Security and Privacy Concerns:</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Investigate data security and privacy issues associated with agriculture equipment rental platforms. Identify potential vulnerabilities, propose best practices for platform developers, and assess farmers' perceptions of data security.</a:t>
            </a:r>
          </a:p>
          <a:p>
            <a:pPr marL="0" indent="0" algn="just">
              <a:buNone/>
            </a:pPr>
            <a:r>
              <a:rPr lang="en-US" b="1" i="0" dirty="0">
                <a:solidFill>
                  <a:srgbClr val="374151"/>
                </a:solidFill>
                <a:effectLst/>
              </a:rPr>
              <a:t>8.Analyze Market Dynamics and Platform Viability:</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Examine market dynamics influencing the growth or decline of agriculture equipment rental platforms. Evaluate competition, user satisfaction, and evolving market demands to understand the factors contributing to the sustainability and viability of these platforms.</a:t>
            </a:r>
          </a:p>
          <a:p>
            <a:pPr marL="457200" lvl="1" indent="0" algn="just">
              <a:buNone/>
            </a:pPr>
            <a:r>
              <a:rPr lang="en-US" b="0" i="0" dirty="0">
                <a:solidFill>
                  <a:srgbClr val="374151"/>
                </a:solidFill>
                <a:effectLst/>
              </a:rPr>
              <a:t>By achieving these specific objectives, researchers can contribute valuable insights to the field, fostering a deeper understanding of the challenges and opportunities associated with agriculture equipment rental platforms.</a:t>
            </a:r>
          </a:p>
          <a:p>
            <a:endParaRPr lang="en-IN" dirty="0"/>
          </a:p>
        </p:txBody>
      </p:sp>
    </p:spTree>
    <p:extLst>
      <p:ext uri="{BB962C8B-B14F-4D97-AF65-F5344CB8AC3E}">
        <p14:creationId xmlns:p14="http://schemas.microsoft.com/office/powerpoint/2010/main" val="74174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9" name="Content Placeholder 8">
            <a:extLst>
              <a:ext uri="{FF2B5EF4-FFF2-40B4-BE49-F238E27FC236}">
                <a16:creationId xmlns:a16="http://schemas.microsoft.com/office/drawing/2014/main" id="{1406C637-38E1-4212-E483-335457145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581" y="1302327"/>
            <a:ext cx="3338838" cy="4488873"/>
          </a:xfrm>
        </p:spPr>
      </p:pic>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291</TotalTime>
  <Words>2162</Words>
  <Application>Microsoft Office PowerPoint</Application>
  <PresentationFormat>Widescreen</PresentationFormat>
  <Paragraphs>170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Bookman Old Style</vt:lpstr>
      <vt:lpstr>Calibri</vt:lpstr>
      <vt:lpstr>Calibri Light</vt:lpstr>
      <vt:lpstr>Segoe UI</vt:lpstr>
      <vt:lpstr>Söhne</vt:lpstr>
      <vt:lpstr>Tahoma</vt:lpstr>
      <vt:lpstr>Times New Roman</vt:lpstr>
      <vt:lpstr>Verdana</vt:lpstr>
      <vt:lpstr>Presidency University 45 Yrs</vt:lpstr>
      <vt:lpstr>“Agri Mobilize - Farming Made Easy””</vt:lpstr>
      <vt:lpstr>Introduction</vt:lpstr>
      <vt:lpstr>Literature Review</vt:lpstr>
      <vt:lpstr>Research Gaps Identified</vt:lpstr>
      <vt:lpstr>PowerPoint Presentation</vt:lpstr>
      <vt:lpstr>Proposed Methodology</vt:lpstr>
      <vt:lpstr>Objectives</vt:lpstr>
      <vt:lpstr>PowerPoint Presentation</vt:lpstr>
      <vt:lpstr>System Design &amp; Implementation</vt:lpstr>
      <vt:lpstr>Timeline of Project</vt:lpstr>
      <vt:lpstr>Outcomes </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Supritha RP</cp:lastModifiedBy>
  <cp:revision>27</cp:revision>
  <dcterms:created xsi:type="dcterms:W3CDTF">2023-03-16T03:26:27Z</dcterms:created>
  <dcterms:modified xsi:type="dcterms:W3CDTF">2024-01-11T08:19:19Z</dcterms:modified>
</cp:coreProperties>
</file>