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5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2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878B-BEB4-4135-BDA7-7AA8E2E8134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0298-2356-43BD-A8CB-38A47FE6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CUSTOMER  RETENTION-PROJECT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ANJANA.P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1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683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STEPS AND ASSUMPTIONS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From this analysis we understood that customers depend on various factors for their purchase through online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There are customers with more than 4 years of purchase </a:t>
            </a:r>
            <a:r>
              <a:rPr lang="en-US" sz="1800" dirty="0" smtClean="0"/>
              <a:t>history</a:t>
            </a:r>
          </a:p>
          <a:p>
            <a:endParaRPr lang="en-US" sz="1800" dirty="0"/>
          </a:p>
          <a:p>
            <a:r>
              <a:rPr lang="en-US" sz="1800" dirty="0"/>
              <a:t>More customers are females ageing from 20 to </a:t>
            </a:r>
            <a:r>
              <a:rPr lang="en-US" sz="1800" dirty="0" smtClean="0"/>
              <a:t>40</a:t>
            </a:r>
          </a:p>
          <a:p>
            <a:endParaRPr lang="en-US" sz="1800" dirty="0"/>
          </a:p>
          <a:p>
            <a:r>
              <a:rPr lang="en-US" sz="1800" dirty="0"/>
              <a:t>Customers prefer credit/debit card and also easy and convenient mode of payment </a:t>
            </a:r>
            <a:r>
              <a:rPr lang="en-US" sz="1800" dirty="0" smtClean="0"/>
              <a:t>options</a:t>
            </a:r>
          </a:p>
          <a:p>
            <a:endParaRPr lang="en-US" sz="1800" dirty="0"/>
          </a:p>
          <a:p>
            <a:r>
              <a:rPr lang="en-US" sz="1800" dirty="0"/>
              <a:t>More preferred online sites among customers are </a:t>
            </a:r>
            <a:r>
              <a:rPr lang="en-US" sz="1800" dirty="0" err="1"/>
              <a:t>amazone</a:t>
            </a:r>
            <a:r>
              <a:rPr lang="en-US" sz="1800" dirty="0"/>
              <a:t> and </a:t>
            </a:r>
            <a:r>
              <a:rPr lang="en-US" sz="1800" dirty="0" err="1"/>
              <a:t>flipkart</a:t>
            </a:r>
            <a:endParaRPr lang="en-US" sz="1800" dirty="0"/>
          </a:p>
          <a:p>
            <a:r>
              <a:rPr lang="en-US" sz="1800" dirty="0"/>
              <a:t>Less preferred sites are </a:t>
            </a:r>
            <a:r>
              <a:rPr lang="en-US" sz="1800" dirty="0" err="1"/>
              <a:t>paytm</a:t>
            </a:r>
            <a:r>
              <a:rPr lang="en-US" sz="1800" dirty="0"/>
              <a:t> and </a:t>
            </a:r>
            <a:r>
              <a:rPr lang="en-US" sz="1800" dirty="0" err="1" smtClean="0"/>
              <a:t>snapdeal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It is because of their best offers, speedy delivery ,good online assistance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Customers can be retained through offers, convenient site usage ,easy and better payment options and also through developing trust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8824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MODEL DASHBOARD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sz="1800" dirty="0"/>
              <a:t>K-means  algorithm </a:t>
            </a:r>
            <a:r>
              <a:rPr lang="en-IN" sz="1800" dirty="0"/>
              <a:t>is used to find the inertia of the model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Inertia is the sum of squared distances  of samples to their closest cluster centre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Elbow </a:t>
            </a:r>
            <a:r>
              <a:rPr lang="en-IN" sz="1800" dirty="0"/>
              <a:t>method is used to find the number of clusters needed for our </a:t>
            </a:r>
            <a:r>
              <a:rPr lang="en-IN" sz="1800" dirty="0"/>
              <a:t>model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A </a:t>
            </a:r>
            <a:r>
              <a:rPr lang="en-IN" sz="1800" dirty="0"/>
              <a:t>line chart  of SSE </a:t>
            </a:r>
            <a:r>
              <a:rPr lang="en-IN" sz="1800" dirty="0"/>
              <a:t>is plotted for </a:t>
            </a:r>
            <a:r>
              <a:rPr lang="en-IN" sz="1800" dirty="0"/>
              <a:t>each value of </a:t>
            </a:r>
            <a:r>
              <a:rPr lang="en-IN" sz="1800" dirty="0"/>
              <a:t>K and if </a:t>
            </a:r>
            <a:r>
              <a:rPr lang="en-IN" sz="1800" dirty="0"/>
              <a:t>the line chart looks likes an arm then elbow of the arm is the value of k that is the </a:t>
            </a:r>
            <a:r>
              <a:rPr lang="en-IN" sz="1800" dirty="0"/>
              <a:t>best for selecting number of clusters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579278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1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CONCLUSION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There are various clustering methods used in  unsupervised </a:t>
            </a:r>
            <a:r>
              <a:rPr lang="en-US" sz="1800" dirty="0" smtClean="0"/>
              <a:t>learning</a:t>
            </a:r>
          </a:p>
          <a:p>
            <a:endParaRPr lang="en-US" sz="1800" dirty="0"/>
          </a:p>
          <a:p>
            <a:r>
              <a:rPr lang="en-US" sz="1800" dirty="0"/>
              <a:t>K-Means algorithm is centroid </a:t>
            </a:r>
            <a:r>
              <a:rPr lang="en-US" sz="1800" dirty="0" smtClean="0"/>
              <a:t>based</a:t>
            </a:r>
          </a:p>
          <a:p>
            <a:endParaRPr lang="en-US" sz="1800" dirty="0"/>
          </a:p>
          <a:p>
            <a:r>
              <a:rPr lang="en-US" sz="1800" dirty="0"/>
              <a:t>Using K-means algorithm we get 4th cluster has maximum number of </a:t>
            </a:r>
            <a:r>
              <a:rPr lang="en-US" sz="1800" dirty="0" err="1"/>
              <a:t>sampleas</a:t>
            </a:r>
            <a:r>
              <a:rPr lang="en-US" sz="1800" dirty="0"/>
              <a:t> and 5th cluster has minimum </a:t>
            </a:r>
            <a:r>
              <a:rPr lang="en-US" sz="1800" dirty="0" err="1"/>
              <a:t>no.of</a:t>
            </a:r>
            <a:r>
              <a:rPr lang="en-US" sz="1800" dirty="0"/>
              <a:t> </a:t>
            </a:r>
            <a:r>
              <a:rPr lang="en-US" sz="1800" dirty="0" smtClean="0"/>
              <a:t>samples</a:t>
            </a:r>
          </a:p>
          <a:p>
            <a:endParaRPr lang="en-US" sz="1800" dirty="0"/>
          </a:p>
          <a:p>
            <a:r>
              <a:rPr lang="en-US" sz="1800" dirty="0"/>
              <a:t>Factors that attracts customers to online stores  are presence of online assistance, many offers, convenient payment options, less delivery period, easy return policy  etc.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Customers look more for their convenience, brands, value for their cash, offers, trust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Customers can be retained by implementing a customer feedback loop, customer education </a:t>
            </a:r>
            <a:r>
              <a:rPr lang="en-US" sz="1800" dirty="0" err="1"/>
              <a:t>programme</a:t>
            </a:r>
            <a:r>
              <a:rPr lang="en-US" sz="1800" dirty="0"/>
              <a:t>, build trust ,offer unique services, start customer retention </a:t>
            </a:r>
            <a:r>
              <a:rPr lang="en-US" sz="1800" dirty="0" err="1"/>
              <a:t>programme</a:t>
            </a:r>
            <a:r>
              <a:rPr lang="en-US" sz="1800" dirty="0"/>
              <a:t>, provide better payment options, decrease shipping cost </a:t>
            </a:r>
            <a:r>
              <a:rPr lang="en-US" sz="1800" dirty="0" err="1"/>
              <a:t>etc</a:t>
            </a:r>
            <a:endParaRPr lang="en-IN" sz="1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636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715962"/>
          </a:xfrm>
        </p:spPr>
        <p:txBody>
          <a:bodyPr>
            <a:normAutofit/>
          </a:bodyPr>
          <a:lstStyle/>
          <a:p>
            <a:r>
              <a:rPr lang="en-US" sz="2900" dirty="0" smtClean="0">
                <a:solidFill>
                  <a:srgbClr val="002060"/>
                </a:solidFill>
              </a:rPr>
              <a:t>THANK YOU.</a:t>
            </a:r>
            <a:endParaRPr lang="en-IN" sz="2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Data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EDA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Steps and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Model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Conclusions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>
                <a:solidFill>
                  <a:srgbClr val="002060"/>
                </a:solidFill>
              </a:rPr>
              <a:t>Content</a:t>
            </a:r>
            <a:r>
              <a:rPr lang="en-US" i="1" u="sng" dirty="0" smtClean="0"/>
              <a:t/>
            </a:r>
            <a:br>
              <a:rPr lang="en-US" i="1" u="sng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4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PROBLEM STATEMENT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r>
              <a:rPr lang="en-US" sz="2000" dirty="0" smtClean="0"/>
              <a:t>This project is based on e-retail customer activation and retention from e-commerce customers</a:t>
            </a:r>
            <a:endParaRPr lang="en-IN" sz="2000" dirty="0" smtClean="0"/>
          </a:p>
          <a:p>
            <a:r>
              <a:rPr lang="en-IN" sz="1800" dirty="0" smtClean="0"/>
              <a:t>Major </a:t>
            </a:r>
            <a:r>
              <a:rPr lang="en-IN" sz="1800" dirty="0"/>
              <a:t>factors that contributed to the success of an e-commerce store have been identified as: service quality, system quality, information quality, trust and net benefit. </a:t>
            </a:r>
            <a:endParaRPr lang="en-IN" sz="1800" dirty="0" smtClean="0"/>
          </a:p>
          <a:p>
            <a:r>
              <a:rPr lang="en-IN" sz="1800" dirty="0"/>
              <a:t>The data is collected from the Indian online shoppers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success factors, which are very much critical for customer satisfaction.</a:t>
            </a:r>
          </a:p>
          <a:p>
            <a:r>
              <a:rPr lang="en-IN" sz="1800" dirty="0"/>
              <a:t>The factors which influence the customers to repeat purchase are utilitarian values and hedonic </a:t>
            </a:r>
            <a:r>
              <a:rPr lang="en-IN" sz="1800" dirty="0" smtClean="0"/>
              <a:t>values</a:t>
            </a:r>
          </a:p>
          <a:p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52" y="3733800"/>
            <a:ext cx="5000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4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DATA REVIEW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IN" sz="1800" dirty="0"/>
              <a:t>This project is based on unsupervised </a:t>
            </a:r>
            <a:r>
              <a:rPr lang="en-IN" sz="1800" dirty="0"/>
              <a:t>learning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US" sz="1800" dirty="0"/>
              <a:t>This is a survey data from online </a:t>
            </a:r>
            <a:r>
              <a:rPr lang="en-US" sz="1800" dirty="0" smtClean="0"/>
              <a:t>customers</a:t>
            </a:r>
          </a:p>
          <a:p>
            <a:endParaRPr lang="en-IN" sz="1800" dirty="0"/>
          </a:p>
          <a:p>
            <a:r>
              <a:rPr lang="en-IN" sz="1800" dirty="0"/>
              <a:t>We have to perform EDA analysis and also form clusters in our analysis. 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The main objective behind </a:t>
            </a:r>
            <a:r>
              <a:rPr lang="en-IN" sz="1800" dirty="0"/>
              <a:t>this </a:t>
            </a:r>
            <a:r>
              <a:rPr lang="en-IN" sz="1800" dirty="0"/>
              <a:t>project is to make an understanding of online services that are widely accepted </a:t>
            </a:r>
            <a:r>
              <a:rPr lang="en-IN" sz="1800" dirty="0"/>
              <a:t>nowadays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E-commerce </a:t>
            </a:r>
            <a:r>
              <a:rPr lang="en-IN" sz="1800" dirty="0"/>
              <a:t>overcome geographical limitations</a:t>
            </a:r>
            <a:r>
              <a:rPr lang="en-IN" sz="1800" dirty="0"/>
              <a:t>, provide </a:t>
            </a:r>
            <a:r>
              <a:rPr lang="en-IN" sz="1800" dirty="0"/>
              <a:t>goods at lower cost, provide abundant information, eliminate travel time and cost, provide comparison shopping </a:t>
            </a:r>
            <a:r>
              <a:rPr lang="en-IN" sz="1800" dirty="0"/>
              <a:t>etc.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91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EDA ANALYSIS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There are 269 rows and 71 </a:t>
            </a:r>
            <a:r>
              <a:rPr lang="en-US" sz="1800" dirty="0" smtClean="0"/>
              <a:t>columns</a:t>
            </a:r>
          </a:p>
          <a:p>
            <a:endParaRPr lang="en-US" sz="1800" dirty="0"/>
          </a:p>
          <a:p>
            <a:r>
              <a:rPr lang="en-US" sz="1800" dirty="0"/>
              <a:t>There are no null </a:t>
            </a:r>
            <a:r>
              <a:rPr lang="en-US" sz="1800" dirty="0" smtClean="0"/>
              <a:t>values</a:t>
            </a:r>
          </a:p>
          <a:p>
            <a:endParaRPr lang="en-US" sz="1800" dirty="0"/>
          </a:p>
          <a:p>
            <a:r>
              <a:rPr lang="en-US" sz="1800" dirty="0"/>
              <a:t>Object </a:t>
            </a:r>
            <a:r>
              <a:rPr lang="en-US" sz="1800" dirty="0" err="1"/>
              <a:t>datatypes</a:t>
            </a:r>
            <a:r>
              <a:rPr lang="en-US" sz="1800" dirty="0"/>
              <a:t> are converted to integer using  </a:t>
            </a:r>
            <a:r>
              <a:rPr lang="en-US" sz="1800" dirty="0" err="1" smtClean="0"/>
              <a:t>LabelEncoder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Unnecessary columns which provide no information for analysis are </a:t>
            </a:r>
            <a:r>
              <a:rPr lang="en-US" sz="1800" dirty="0" smtClean="0"/>
              <a:t>dropped</a:t>
            </a:r>
          </a:p>
          <a:p>
            <a:endParaRPr lang="en-US" sz="1800" dirty="0"/>
          </a:p>
          <a:p>
            <a:r>
              <a:rPr lang="en-US" sz="1800" dirty="0"/>
              <a:t>Boxplot is used to check for the presence of </a:t>
            </a:r>
            <a:r>
              <a:rPr lang="en-US" sz="1800" dirty="0" smtClean="0"/>
              <a:t>outliers</a:t>
            </a:r>
          </a:p>
          <a:p>
            <a:endParaRPr lang="en-US" sz="1800" dirty="0"/>
          </a:p>
          <a:p>
            <a:r>
              <a:rPr lang="en-US" sz="1800" dirty="0" err="1"/>
              <a:t>Univariate</a:t>
            </a:r>
            <a:r>
              <a:rPr lang="en-US" sz="1800" dirty="0"/>
              <a:t> ,Bivariate analysis are done to get a better understanding of the </a:t>
            </a:r>
            <a:r>
              <a:rPr lang="en-US" sz="1800" dirty="0" smtClean="0"/>
              <a:t>data</a:t>
            </a:r>
          </a:p>
          <a:p>
            <a:endParaRPr lang="en-US" sz="1800" dirty="0"/>
          </a:p>
          <a:p>
            <a:r>
              <a:rPr lang="en-US" sz="1800" dirty="0"/>
              <a:t>Standard </a:t>
            </a:r>
            <a:r>
              <a:rPr lang="en-US" sz="1800" dirty="0" err="1"/>
              <a:t>scaler</a:t>
            </a:r>
            <a:r>
              <a:rPr lang="en-US" sz="1800" dirty="0"/>
              <a:t> is used to scale the </a:t>
            </a:r>
            <a:r>
              <a:rPr lang="en-US" sz="1800" dirty="0" err="1"/>
              <a:t>datas</a:t>
            </a:r>
            <a:r>
              <a:rPr lang="en-US" sz="1800" dirty="0"/>
              <a:t> to similar magnitude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04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2060"/>
                </a:solidFill>
              </a:rPr>
              <a:t>VISUALIZATION</a:t>
            </a:r>
            <a:r>
              <a:rPr lang="en-US" sz="2900" dirty="0">
                <a:solidFill>
                  <a:srgbClr val="002060"/>
                </a:solidFill>
              </a:rPr>
              <a:t>S</a:t>
            </a:r>
            <a:endParaRPr lang="en-IN" sz="29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BOXPLO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</a:t>
            </a:r>
            <a:endParaRPr lang="en-IN" sz="2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97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UNIVARIATE ANALYSIS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033" y="914401"/>
            <a:ext cx="2401167" cy="1905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914401"/>
            <a:ext cx="3429000" cy="2362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332" y="3505200"/>
            <a:ext cx="2629767" cy="24669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086099" y="3505198"/>
            <a:ext cx="2667000" cy="277653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6019801" y="990600"/>
            <a:ext cx="2590800" cy="2514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5753099" y="3505198"/>
            <a:ext cx="2324101" cy="175260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5753099" y="5257800"/>
            <a:ext cx="2800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1" y="222539"/>
            <a:ext cx="2209799" cy="2825462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1" y="222539"/>
            <a:ext cx="3276600" cy="198726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819401" y="2133601"/>
            <a:ext cx="2209799" cy="16763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05692" y="3314700"/>
            <a:ext cx="2237509" cy="3086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2819401" y="3810000"/>
            <a:ext cx="2743199" cy="2667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6019801" y="385763"/>
            <a:ext cx="2691245" cy="311943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8"/>
          <a:stretch>
            <a:fillRect/>
          </a:stretch>
        </p:blipFill>
        <p:spPr>
          <a:xfrm>
            <a:off x="5562600" y="3623830"/>
            <a:ext cx="3127664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BIVARIATE ANALYSIS</a:t>
            </a:r>
            <a:endParaRPr lang="en-IN" sz="2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3581400" cy="4419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1119187"/>
            <a:ext cx="3657600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CUSTOMER  RETENTION-PROJECT</vt:lpstr>
      <vt:lpstr>Content </vt:lpstr>
      <vt:lpstr>PROBLEM STATEMENT</vt:lpstr>
      <vt:lpstr>DATA REVIEW</vt:lpstr>
      <vt:lpstr>EDA ANALYSIS</vt:lpstr>
      <vt:lpstr>VISUALIZATIONS</vt:lpstr>
      <vt:lpstr>PowerPoint Presentation</vt:lpstr>
      <vt:lpstr>PowerPoint Presentation</vt:lpstr>
      <vt:lpstr>PowerPoint Presentation</vt:lpstr>
      <vt:lpstr>STEPS AND ASSUMPTIONS</vt:lpstr>
      <vt:lpstr>MODEL DASHBOARD</vt:lpstr>
      <vt:lpstr>CONCLUSION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RETENTION-PROJECT</dc:title>
  <dc:creator>LENOVO</dc:creator>
  <cp:lastModifiedBy>LENOVO</cp:lastModifiedBy>
  <cp:revision>19</cp:revision>
  <dcterms:created xsi:type="dcterms:W3CDTF">2021-05-25T05:28:34Z</dcterms:created>
  <dcterms:modified xsi:type="dcterms:W3CDTF">2021-05-25T11:16:00Z</dcterms:modified>
</cp:coreProperties>
</file>