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6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2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2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24B6-4458-4B09-B7DB-D12A84695DFD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FF5D-C44A-40FF-899A-B7C6D49B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multicollinearity+in+regression&amp;oq=muticollinearity&amp;aqs=chrome.2.69i57j0i10i433j0i10l6.7595j0j7&amp;sourceid=chrome&amp;ie=UTF-8" TargetMode="External"/><Relationship Id="rId2" Type="http://schemas.openxmlformats.org/officeDocument/2006/relationships/hyperlink" Target="https://cxl.com/blog/outli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sxsrf=ALeKk02HmEy5i9YItlkcqpojW8oOavLcIg:1613537096613&amp;ei=SJ8sYJD3JKyc4-EPkJS4oAI&amp;q=yeo+johnson+transformation&amp;oq=YEO&amp;gs_lcp=Cgdnd3Mtd2l6EAEYATIECCMQJzIFCAAQkQIyBwgAELEDEEMyCgguELEDEIMBEEMyBwguELEDEEMyBAgAEEMyBwguELEDEEMyBwguELEDEEMyBQguELEDMgUIABCxAzoICAAQsQMQgwE6AggAULabT1ibpE9gsMFPaABwAngAgAGXAogB-AWSAQUwLjMuMZgBAKABAaoBB2d3cy13aXrAAQE&amp;sclient=gws-wi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743200"/>
            <a:ext cx="6324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</a:rPr>
              <a:t>Title: </a:t>
            </a:r>
            <a:r>
              <a:rPr lang="en-US" sz="4000" dirty="0" smtClean="0">
                <a:solidFill>
                  <a:srgbClr val="002060"/>
                </a:solidFill>
              </a:rPr>
              <a:t>HOUSING </a:t>
            </a:r>
            <a:r>
              <a:rPr lang="en-US" sz="4000" dirty="0" smtClean="0">
                <a:solidFill>
                  <a:srgbClr val="002060"/>
                </a:solidFill>
              </a:rPr>
              <a:t>PRICE -PROJECT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35814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Submitted by</a:t>
            </a:r>
          </a:p>
          <a:p>
            <a:pPr algn="l"/>
            <a:r>
              <a:rPr lang="en-US" sz="2800" dirty="0" smtClean="0"/>
              <a:t>ANJANA.P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984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CONCLUSION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>
                <a:solidFill>
                  <a:srgbClr val="002060"/>
                </a:solidFill>
              </a:rPr>
              <a:t>S</a:t>
            </a:r>
            <a:r>
              <a:rPr lang="en-IN" dirty="0" smtClean="0">
                <a:solidFill>
                  <a:srgbClr val="002060"/>
                </a:solidFill>
              </a:rPr>
              <a:t>ale </a:t>
            </a:r>
            <a:r>
              <a:rPr lang="en-IN" dirty="0">
                <a:solidFill>
                  <a:srgbClr val="002060"/>
                </a:solidFill>
              </a:rPr>
              <a:t>price depends directly on </a:t>
            </a:r>
            <a:r>
              <a:rPr lang="en-IN" dirty="0" smtClean="0">
                <a:solidFill>
                  <a:srgbClr val="002060"/>
                </a:solidFill>
              </a:rPr>
              <a:t>kitchen </a:t>
            </a:r>
            <a:r>
              <a:rPr lang="en-IN" dirty="0" err="1">
                <a:solidFill>
                  <a:srgbClr val="002060"/>
                </a:solidFill>
              </a:rPr>
              <a:t>area,basement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area,garage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area,car</a:t>
            </a:r>
            <a:r>
              <a:rPr lang="en-IN" dirty="0">
                <a:solidFill>
                  <a:srgbClr val="002060"/>
                </a:solidFill>
              </a:rPr>
              <a:t> parking capacity ,</a:t>
            </a:r>
            <a:r>
              <a:rPr lang="en-IN" dirty="0" err="1">
                <a:solidFill>
                  <a:srgbClr val="002060"/>
                </a:solidFill>
              </a:rPr>
              <a:t>no.of</a:t>
            </a:r>
            <a:r>
              <a:rPr lang="en-IN" dirty="0">
                <a:solidFill>
                  <a:srgbClr val="002060"/>
                </a:solidFill>
              </a:rPr>
              <a:t> rooms etc</a:t>
            </a:r>
            <a:r>
              <a:rPr lang="en-IN" dirty="0" smtClean="0">
                <a:solidFill>
                  <a:srgbClr val="002060"/>
                </a:solidFill>
              </a:rPr>
              <a:t>..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Sale price </a:t>
            </a:r>
            <a:r>
              <a:rPr lang="en-IN" dirty="0" err="1" smtClean="0">
                <a:solidFill>
                  <a:srgbClr val="002060"/>
                </a:solidFill>
              </a:rPr>
              <a:t>doesnot</a:t>
            </a:r>
            <a:r>
              <a:rPr lang="en-IN" dirty="0" smtClean="0">
                <a:solidFill>
                  <a:srgbClr val="002060"/>
                </a:solidFill>
              </a:rPr>
              <a:t> depend much on kitchen </a:t>
            </a:r>
            <a:r>
              <a:rPr lang="en-IN" dirty="0" err="1">
                <a:solidFill>
                  <a:srgbClr val="002060"/>
                </a:solidFill>
              </a:rPr>
              <a:t>quality,overall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quality,fire</a:t>
            </a:r>
            <a:r>
              <a:rPr lang="en-IN" dirty="0">
                <a:solidFill>
                  <a:srgbClr val="002060"/>
                </a:solidFill>
              </a:rPr>
              <a:t> place quality ,year built etc</a:t>
            </a:r>
            <a:r>
              <a:rPr lang="en-IN" dirty="0" smtClean="0">
                <a:solidFill>
                  <a:srgbClr val="002060"/>
                </a:solidFill>
              </a:rPr>
              <a:t>..</a:t>
            </a:r>
          </a:p>
          <a:p>
            <a:r>
              <a:rPr lang="en-IN" dirty="0">
                <a:solidFill>
                  <a:srgbClr val="002060"/>
                </a:solidFill>
              </a:rPr>
              <a:t>This means that customers mainly look for the space and </a:t>
            </a:r>
            <a:r>
              <a:rPr lang="en-IN" dirty="0" err="1">
                <a:solidFill>
                  <a:srgbClr val="002060"/>
                </a:solidFill>
              </a:rPr>
              <a:t>comfortness</a:t>
            </a:r>
            <a:r>
              <a:rPr lang="en-IN" dirty="0">
                <a:solidFill>
                  <a:srgbClr val="002060"/>
                </a:solidFill>
              </a:rPr>
              <a:t> for their future use and </a:t>
            </a:r>
            <a:r>
              <a:rPr lang="en-IN" dirty="0" smtClean="0">
                <a:solidFill>
                  <a:srgbClr val="002060"/>
                </a:solidFill>
              </a:rPr>
              <a:t>can </a:t>
            </a:r>
            <a:r>
              <a:rPr lang="en-IN" dirty="0">
                <a:solidFill>
                  <a:srgbClr val="002060"/>
                </a:solidFill>
              </a:rPr>
              <a:t>renovate as per their wish ,if the house is spacious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IN" dirty="0">
                <a:solidFill>
                  <a:srgbClr val="002060"/>
                </a:solidFill>
              </a:rPr>
              <a:t>D</a:t>
            </a:r>
            <a:r>
              <a:rPr lang="en-IN" dirty="0" smtClean="0">
                <a:solidFill>
                  <a:srgbClr val="002060"/>
                </a:solidFill>
              </a:rPr>
              <a:t>emand </a:t>
            </a:r>
            <a:r>
              <a:rPr lang="en-IN" dirty="0">
                <a:solidFill>
                  <a:srgbClr val="002060"/>
                </a:solidFill>
              </a:rPr>
              <a:t>is high for two family </a:t>
            </a:r>
            <a:r>
              <a:rPr lang="en-IN" dirty="0" err="1">
                <a:solidFill>
                  <a:srgbClr val="002060"/>
                </a:solidFill>
              </a:rPr>
              <a:t>houses,town</a:t>
            </a:r>
            <a:r>
              <a:rPr lang="en-IN" dirty="0">
                <a:solidFill>
                  <a:srgbClr val="002060"/>
                </a:solidFill>
              </a:rPr>
              <a:t> area ,good street </a:t>
            </a:r>
            <a:r>
              <a:rPr lang="en-IN" dirty="0" smtClean="0">
                <a:solidFill>
                  <a:srgbClr val="002060"/>
                </a:solidFill>
              </a:rPr>
              <a:t>,good </a:t>
            </a:r>
            <a:r>
              <a:rPr lang="en-IN" dirty="0">
                <a:solidFill>
                  <a:srgbClr val="002060"/>
                </a:solidFill>
              </a:rPr>
              <a:t>road access etc.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They may </a:t>
            </a:r>
            <a:r>
              <a:rPr lang="en-IN" dirty="0">
                <a:solidFill>
                  <a:srgbClr val="002060"/>
                </a:solidFill>
              </a:rPr>
              <a:t>be planning to resell the </a:t>
            </a:r>
            <a:r>
              <a:rPr lang="en-IN" dirty="0" err="1">
                <a:solidFill>
                  <a:srgbClr val="002060"/>
                </a:solidFill>
              </a:rPr>
              <a:t>houses,or</a:t>
            </a:r>
            <a:r>
              <a:rPr lang="en-IN" dirty="0">
                <a:solidFill>
                  <a:srgbClr val="002060"/>
                </a:solidFill>
              </a:rPr>
              <a:t> give  them for rent or other uses </a:t>
            </a:r>
            <a:r>
              <a:rPr lang="en-IN" dirty="0" err="1">
                <a:solidFill>
                  <a:srgbClr val="002060"/>
                </a:solidFill>
              </a:rPr>
              <a:t>otherthan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personel.That</a:t>
            </a:r>
            <a:r>
              <a:rPr lang="en-IN" dirty="0">
                <a:solidFill>
                  <a:srgbClr val="002060"/>
                </a:solidFill>
              </a:rPr>
              <a:t> may be the reason they don’t focus on quality of material and finish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IN" dirty="0">
                <a:solidFill>
                  <a:srgbClr val="002060"/>
                </a:solidFill>
              </a:rPr>
              <a:t>Thus we can earn more profit in future if we concentrate more on town area and a good society with spacious </a:t>
            </a:r>
            <a:r>
              <a:rPr lang="en-IN" dirty="0" err="1">
                <a:solidFill>
                  <a:srgbClr val="002060"/>
                </a:solidFill>
              </a:rPr>
              <a:t>houses,and</a:t>
            </a:r>
            <a:r>
              <a:rPr lang="en-IN" dirty="0">
                <a:solidFill>
                  <a:srgbClr val="002060"/>
                </a:solidFill>
              </a:rPr>
              <a:t> also good road access and availability of emergency services 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9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438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REFERENCES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114799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sz="2600" u="sng" dirty="0" smtClean="0">
                <a:hlinkClick r:id="rId2"/>
              </a:rPr>
              <a:t>https</a:t>
            </a:r>
            <a:r>
              <a:rPr lang="en-US" sz="2600" u="sng" dirty="0">
                <a:hlinkClick r:id="rId2"/>
              </a:rPr>
              <a:t>://cxl.com/blog/outliers</a:t>
            </a:r>
            <a:r>
              <a:rPr lang="en-US" sz="2600" u="sng" dirty="0" smtClean="0">
                <a:hlinkClick r:id="rId2"/>
              </a:rPr>
              <a:t>/</a:t>
            </a:r>
            <a:endParaRPr lang="en-US" sz="2600" u="sng" dirty="0"/>
          </a:p>
          <a:p>
            <a:pPr marL="514350" lvl="0" indent="-514350">
              <a:buFont typeface="+mj-lt"/>
              <a:buAutoNum type="arabicParenR"/>
            </a:pPr>
            <a:endParaRPr lang="en-IN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/>
              <a:t> </a:t>
            </a:r>
            <a:r>
              <a:rPr lang="en-US" sz="2600" u="sng" dirty="0" smtClean="0">
                <a:hlinkClick r:id="rId3"/>
              </a:rPr>
              <a:t>https</a:t>
            </a:r>
            <a:r>
              <a:rPr lang="en-US" sz="2600" u="sng" dirty="0">
                <a:hlinkClick r:id="rId3"/>
              </a:rPr>
              <a:t>://</a:t>
            </a:r>
            <a:r>
              <a:rPr lang="en-US" sz="2600" u="sng" dirty="0" smtClean="0">
                <a:hlinkClick r:id="rId3"/>
              </a:rPr>
              <a:t>www.google.com/search?q=multicollinearity+in+regression&amp;oq=muticollinearity&amp;aqs=chrome.2.69i57j0i10i433j0i10l6.7595j0j7&amp;sourceid=chrome&amp;ie=UTF-8</a:t>
            </a:r>
            <a:endParaRPr lang="en-US" sz="2600" u="sng" dirty="0" smtClean="0"/>
          </a:p>
          <a:p>
            <a:pPr marL="514350" indent="-514350">
              <a:buFont typeface="+mj-lt"/>
              <a:buAutoNum type="arabicParenR"/>
            </a:pPr>
            <a:endParaRPr lang="en-IN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smtClean="0"/>
              <a:t> </a:t>
            </a:r>
            <a:r>
              <a:rPr lang="en-US" sz="2600" u="sng" dirty="0" smtClean="0">
                <a:hlinkClick r:id="rId4"/>
              </a:rPr>
              <a:t>https</a:t>
            </a:r>
            <a:r>
              <a:rPr lang="en-US" sz="2600" u="sng" dirty="0">
                <a:hlinkClick r:id="rId4"/>
              </a:rPr>
              <a:t>://www.google.com/search?sxsrf=ALeKk02HmEy5i9YItlkcqpojW8oOavLcIg%3A1613537096613&amp;ei=SJ8sYJD3JKyc4-EPkJS4oAI&amp;q=yeo+johnson+transformation&amp;oq=YEO&amp;gs_lcp=Cgdnd3Mtd2l6EAEYATIECCMQJzIFCAAQkQIyBwgAELEDEEMyCgguELEDEIMBEEMyBwguELEDEEMyBAgAEEMyBwguELEDEEMyBwguELEDEEMyBQguELEDMgUIABCxAzoICAAQsQMQgwE6AggAULabT1ibpE9gsMFPaABwAngAgAGXAogB-AWSAQUwLjMuMZgBAKABAaoBB2d3cy13aXrAAQE&amp;sclient=gws-wiz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7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104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Contents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Problem statement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Data Review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Data Cleaning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Problem Solving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Visualizations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Conclusion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References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8174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PROBLEM STATEMENT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 US based housing company named surprise housing uses data analytics to purchase houses at low price and flip them at higher </a:t>
            </a:r>
            <a:r>
              <a:rPr lang="en-US" sz="2400" dirty="0" smtClean="0">
                <a:solidFill>
                  <a:srgbClr val="002060"/>
                </a:solidFill>
              </a:rPr>
              <a:t>price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Project is based on reality </a:t>
            </a:r>
            <a:r>
              <a:rPr lang="en-US" sz="2400" dirty="0" smtClean="0">
                <a:solidFill>
                  <a:srgbClr val="002060"/>
                </a:solidFill>
              </a:rPr>
              <a:t>basis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Company collected dataset from sale of houses in </a:t>
            </a:r>
            <a:r>
              <a:rPr lang="en-US" sz="2400" dirty="0" smtClean="0">
                <a:solidFill>
                  <a:srgbClr val="002060"/>
                </a:solidFill>
              </a:rPr>
              <a:t>Australia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We have to predict the actual value of the properties and decide whether to invest on them or not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Model must be a good way for the management to understand the pricing dynamics of new market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38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5943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DATA REVIEW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2438400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</a:rPr>
              <a:t>Data contains 1460 rows and 81 columns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Output column is Sale price and it is linear values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There are presence of null values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Data has both numerical and categorical values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There are presence of outliers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22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1628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DATA CLEANING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667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Tran test </a:t>
            </a:r>
            <a:r>
              <a:rPr lang="en-US" sz="2000" dirty="0" err="1" smtClean="0">
                <a:solidFill>
                  <a:srgbClr val="002060"/>
                </a:solidFill>
              </a:rPr>
              <a:t>csv’s</a:t>
            </a:r>
            <a:r>
              <a:rPr lang="en-US" sz="2000" dirty="0" smtClean="0">
                <a:solidFill>
                  <a:srgbClr val="002060"/>
                </a:solidFill>
              </a:rPr>
              <a:t> are </a:t>
            </a:r>
            <a:r>
              <a:rPr lang="en-US" sz="2000" dirty="0" err="1" smtClean="0">
                <a:solidFill>
                  <a:srgbClr val="002060"/>
                </a:solidFill>
              </a:rPr>
              <a:t>concatinated</a:t>
            </a:r>
            <a:r>
              <a:rPr lang="en-US" sz="2000" dirty="0" smtClean="0">
                <a:solidFill>
                  <a:srgbClr val="002060"/>
                </a:solidFill>
              </a:rPr>
              <a:t> and a new source column is </a:t>
            </a:r>
            <a:r>
              <a:rPr lang="en-US" sz="2000" dirty="0" smtClean="0">
                <a:solidFill>
                  <a:srgbClr val="002060"/>
                </a:solidFill>
              </a:rPr>
              <a:t>added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All categorical </a:t>
            </a:r>
            <a:r>
              <a:rPr lang="en-US" sz="2000" dirty="0" err="1" smtClean="0">
                <a:solidFill>
                  <a:srgbClr val="002060"/>
                </a:solidFill>
              </a:rPr>
              <a:t>datas</a:t>
            </a:r>
            <a:r>
              <a:rPr lang="en-US" sz="2000" dirty="0" smtClean="0">
                <a:solidFill>
                  <a:srgbClr val="002060"/>
                </a:solidFill>
              </a:rPr>
              <a:t> are converted to numerical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Null values are checked </a:t>
            </a:r>
          </a:p>
          <a:p>
            <a:r>
              <a:rPr lang="en-US" sz="2000" dirty="0" err="1" smtClean="0">
                <a:solidFill>
                  <a:srgbClr val="002060"/>
                </a:solidFill>
              </a:rPr>
              <a:t>Multicollinearity</a:t>
            </a:r>
            <a:r>
              <a:rPr lang="en-US" sz="2000" dirty="0" smtClean="0">
                <a:solidFill>
                  <a:srgbClr val="002060"/>
                </a:solidFill>
              </a:rPr>
              <a:t> is checked  using heat map and correlation matrix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Skewness is checked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Presence of outliers are also checked using boxplot method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3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86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PROBLEM SOLVING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Anew source column is added to the concatenated </a:t>
            </a:r>
            <a:r>
              <a:rPr lang="en-US" sz="2000" dirty="0" err="1" smtClean="0">
                <a:solidFill>
                  <a:srgbClr val="002060"/>
                </a:solidFill>
              </a:rPr>
              <a:t>csv</a:t>
            </a:r>
            <a:r>
              <a:rPr lang="en-US" sz="2000" dirty="0" smtClean="0">
                <a:solidFill>
                  <a:srgbClr val="002060"/>
                </a:solidFill>
              </a:rPr>
              <a:t> file to know train and test data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Unwanted columns like </a:t>
            </a:r>
            <a:r>
              <a:rPr lang="en-US" sz="2000" dirty="0" err="1" smtClean="0">
                <a:solidFill>
                  <a:srgbClr val="002060"/>
                </a:solidFill>
              </a:rPr>
              <a:t>id,and</a:t>
            </a:r>
            <a:r>
              <a:rPr lang="en-US" sz="2000" dirty="0" smtClean="0">
                <a:solidFill>
                  <a:srgbClr val="002060"/>
                </a:solidFill>
              </a:rPr>
              <a:t> columns that provide no information for our analysis are dropped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Object </a:t>
            </a:r>
            <a:r>
              <a:rPr lang="en-US" sz="2000" dirty="0" err="1" smtClean="0">
                <a:solidFill>
                  <a:srgbClr val="002060"/>
                </a:solidFill>
              </a:rPr>
              <a:t>datatypes</a:t>
            </a:r>
            <a:r>
              <a:rPr lang="en-US" sz="2000" dirty="0" smtClean="0">
                <a:solidFill>
                  <a:srgbClr val="002060"/>
                </a:solidFill>
              </a:rPr>
              <a:t> are converted to integer using label encoder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Null values are treated using simple imputer function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Skewness is resolved using yeo-</a:t>
            </a:r>
            <a:r>
              <a:rPr lang="en-US" sz="2000" dirty="0" err="1" smtClean="0">
                <a:solidFill>
                  <a:srgbClr val="002060"/>
                </a:solidFill>
              </a:rPr>
              <a:t>johnson</a:t>
            </a:r>
            <a:r>
              <a:rPr lang="en-US" sz="2000" dirty="0" smtClean="0">
                <a:solidFill>
                  <a:srgbClr val="002060"/>
                </a:solidFill>
              </a:rPr>
              <a:t> method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Outliers detected using </a:t>
            </a:r>
            <a:r>
              <a:rPr lang="en-US" sz="2000" dirty="0" err="1">
                <a:solidFill>
                  <a:srgbClr val="002060"/>
                </a:solidFill>
              </a:rPr>
              <a:t>Zscore</a:t>
            </a:r>
            <a:r>
              <a:rPr lang="en-US" sz="2000" dirty="0">
                <a:solidFill>
                  <a:srgbClr val="002060"/>
                </a:solidFill>
              </a:rPr>
              <a:t> value and filled with median of each column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53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VISUALIZATIONS</a:t>
            </a: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2362200" cy="25336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1" y="1295400"/>
            <a:ext cx="3200400" cy="21336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3913909"/>
            <a:ext cx="2438400" cy="225829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667001" y="3913909"/>
            <a:ext cx="3009899" cy="225829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5895110" y="1295401"/>
            <a:ext cx="2590800" cy="21336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5697682" y="3913908"/>
            <a:ext cx="2788227" cy="22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BIVARIATE ANALYSIS</a:t>
            </a: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2590800" cy="25050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1447800"/>
            <a:ext cx="3048000" cy="220027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172200" y="1447800"/>
            <a:ext cx="2971800" cy="233362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04801" y="3886200"/>
            <a:ext cx="2667000" cy="24384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3124200" y="3796144"/>
            <a:ext cx="2895600" cy="2347481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6172200" y="4054185"/>
            <a:ext cx="2971799" cy="20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MODEL TESTING WITH R2- SCORE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Linear regression-0.681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Decision tree regressor-0.409</a:t>
            </a:r>
          </a:p>
          <a:p>
            <a:r>
              <a:rPr lang="en-US" sz="2000" dirty="0" err="1" smtClean="0">
                <a:solidFill>
                  <a:srgbClr val="002060"/>
                </a:solidFill>
              </a:rPr>
              <a:t>Kneighbors</a:t>
            </a:r>
            <a:r>
              <a:rPr lang="en-US" sz="2000" dirty="0" smtClean="0">
                <a:solidFill>
                  <a:srgbClr val="002060"/>
                </a:solidFill>
              </a:rPr>
              <a:t> regressor-0.645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SVR-4.24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Lasso-0.681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Ridge-0.681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Elastic net-0.687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Random forest regressor-0.707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Ada boost regressor-0.641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61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421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Title: HOUSING PRICE -PROJECT</vt:lpstr>
      <vt:lpstr>Contents</vt:lpstr>
      <vt:lpstr>PROBLEM STATEMENT</vt:lpstr>
      <vt:lpstr>DATA REVIEW</vt:lpstr>
      <vt:lpstr>DATA CLEANING</vt:lpstr>
      <vt:lpstr>PROBLEM SOLVING</vt:lpstr>
      <vt:lpstr>VISUALIZATIONS</vt:lpstr>
      <vt:lpstr>BIVARIATE ANALYSIS</vt:lpstr>
      <vt:lpstr>MODEL TESTING WITH R2- SCORE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</cp:revision>
  <dcterms:created xsi:type="dcterms:W3CDTF">2021-05-08T14:04:10Z</dcterms:created>
  <dcterms:modified xsi:type="dcterms:W3CDTF">2021-05-09T11:35:41Z</dcterms:modified>
</cp:coreProperties>
</file>