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EC94-EA2A-4674-B3FA-08CEB1B48CC1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487F-F3F4-4E9B-B16B-60C572D9DB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268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EC94-EA2A-4674-B3FA-08CEB1B48CC1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487F-F3F4-4E9B-B16B-60C572D9DB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71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EC94-EA2A-4674-B3FA-08CEB1B48CC1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487F-F3F4-4E9B-B16B-60C572D9DB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40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EC94-EA2A-4674-B3FA-08CEB1B48CC1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487F-F3F4-4E9B-B16B-60C572D9DB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99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EC94-EA2A-4674-B3FA-08CEB1B48CC1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487F-F3F4-4E9B-B16B-60C572D9DB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68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EC94-EA2A-4674-B3FA-08CEB1B48CC1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487F-F3F4-4E9B-B16B-60C572D9DB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3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EC94-EA2A-4674-B3FA-08CEB1B48CC1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487F-F3F4-4E9B-B16B-60C572D9DB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60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EC94-EA2A-4674-B3FA-08CEB1B48CC1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487F-F3F4-4E9B-B16B-60C572D9DB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68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EC94-EA2A-4674-B3FA-08CEB1B48CC1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487F-F3F4-4E9B-B16B-60C572D9DB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5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EC94-EA2A-4674-B3FA-08CEB1B48CC1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487F-F3F4-4E9B-B16B-60C572D9DB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13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EC94-EA2A-4674-B3FA-08CEB1B48CC1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487F-F3F4-4E9B-B16B-60C572D9DB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72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5EC94-EA2A-4674-B3FA-08CEB1B48CC1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A487F-F3F4-4E9B-B16B-60C572D9DB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23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random-oversampling-and-undersampling-for-imbalanced-classification/" TargetMode="External"/><Relationship Id="rId2" Type="http://schemas.openxmlformats.org/officeDocument/2006/relationships/hyperlink" Target="https://www.analyticsvidhya.com/blog/2017/03/imbalanced-data-classific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search?q=multicollinearity+in+regression&amp;oq=muticollinearity&amp;aqs=chrome.2.69i57j0i10i433j0i10l6.7595j0j7&amp;sourceid=chrome&amp;ie=UTF-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MICRO CREDIT DEFAULTER PROJECT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Submitted By:</a:t>
            </a:r>
          </a:p>
          <a:p>
            <a:r>
              <a:rPr lang="en-US" dirty="0" smtClean="0"/>
              <a:t>ANJANA.P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5945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No.of</a:t>
            </a:r>
            <a:r>
              <a:rPr lang="en-US" dirty="0" smtClean="0"/>
              <a:t> default customers are very less compared to </a:t>
            </a:r>
            <a:r>
              <a:rPr lang="en-US" dirty="0" err="1" smtClean="0"/>
              <a:t>nondefault</a:t>
            </a:r>
            <a:r>
              <a:rPr lang="en-US" dirty="0" smtClean="0"/>
              <a:t> customers</a:t>
            </a:r>
          </a:p>
          <a:p>
            <a:r>
              <a:rPr lang="en-US" dirty="0" smtClean="0"/>
              <a:t>Above average people has taken only one or two loans and major of them opt  Rs.6 category</a:t>
            </a:r>
          </a:p>
          <a:p>
            <a:r>
              <a:rPr lang="en-US" dirty="0" smtClean="0"/>
              <a:t>Maximum payback time taken by defaulters is below 10 to 15 days and </a:t>
            </a:r>
            <a:r>
              <a:rPr lang="en-US" dirty="0" err="1" smtClean="0"/>
              <a:t>max.no.of</a:t>
            </a:r>
            <a:r>
              <a:rPr lang="en-US" dirty="0" smtClean="0"/>
              <a:t> loans is below 8 in a month</a:t>
            </a:r>
          </a:p>
          <a:p>
            <a:r>
              <a:rPr lang="en-US" dirty="0" smtClean="0"/>
              <a:t>If MFC’s increase due date to payback </a:t>
            </a:r>
            <a:r>
              <a:rPr lang="en-US" dirty="0" err="1" smtClean="0"/>
              <a:t>loan,they</a:t>
            </a:r>
            <a:r>
              <a:rPr lang="en-US" dirty="0" smtClean="0"/>
              <a:t> may get more customers and also can reduce </a:t>
            </a:r>
            <a:r>
              <a:rPr lang="en-US" dirty="0" err="1" smtClean="0"/>
              <a:t>no.of</a:t>
            </a:r>
            <a:r>
              <a:rPr lang="en-US" dirty="0" smtClean="0"/>
              <a:t> defaulters</a:t>
            </a:r>
          </a:p>
          <a:p>
            <a:r>
              <a:rPr lang="en-US" dirty="0" smtClean="0"/>
              <a:t>From my model testing Random forest classifier gives the best result and I choose this as best model and saved as pickle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0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u="sng" dirty="0">
                <a:hlinkClick r:id="rId2"/>
              </a:rPr>
              <a:t>https://www.analyticsvidhya.com/blog/2017/03/imbalanced-data-classification/</a:t>
            </a:r>
            <a:endParaRPr lang="en-IN" sz="2400" dirty="0"/>
          </a:p>
          <a:p>
            <a:r>
              <a:rPr lang="en-US" sz="2400" u="sng" dirty="0">
                <a:hlinkClick r:id="rId3"/>
              </a:rPr>
              <a:t>https://machinelearningmastery.com/random-oversampling-and-undersampling-for-imbalanced-classification/</a:t>
            </a:r>
            <a:endParaRPr lang="en-IN" sz="2400" dirty="0"/>
          </a:p>
          <a:p>
            <a:r>
              <a:rPr lang="en-US" sz="2400" u="sng" dirty="0">
                <a:hlinkClick r:id="rId4"/>
              </a:rPr>
              <a:t>https://www.google.com/search?q=multicollinearity+in+regression&amp;oq=muticollinearity&amp;aqs=chrome.2.69i57j0i10i433j0i10l6.7595j0j7&amp;sourceid=chrome&amp;ie=UTF-8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064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i="1" u="sng" dirty="0" smtClean="0"/>
              <a:t>Content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Data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Data Cleaning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Problem Solving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Visualizations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Conclusions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References</a:t>
            </a:r>
          </a:p>
          <a:p>
            <a:pPr marL="0" indent="0">
              <a:buNone/>
            </a:pPr>
            <a:endParaRPr lang="en-US" sz="2400" i="1" u="sng" dirty="0" smtClean="0"/>
          </a:p>
          <a:p>
            <a:pPr marL="0" indent="0">
              <a:buNone/>
            </a:pPr>
            <a:endParaRPr lang="en-US" sz="2400" i="1" u="sng" dirty="0" smtClean="0"/>
          </a:p>
          <a:p>
            <a:pPr marL="0" indent="0">
              <a:buNone/>
            </a:pPr>
            <a:endParaRPr lang="en-US" sz="2400" i="1" u="sng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9667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PROBLEM STATEMENT</a:t>
            </a:r>
            <a:endParaRPr lang="en-IN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MFI is an organization which provides financial services to low income families.</a:t>
            </a:r>
          </a:p>
          <a:p>
            <a:r>
              <a:rPr lang="en-US" sz="2400" dirty="0"/>
              <a:t>Project is based on reality basis</a:t>
            </a:r>
          </a:p>
          <a:p>
            <a:r>
              <a:rPr lang="en-US" sz="2400" dirty="0"/>
              <a:t>Our client is a Telecom Industry in Indonesia</a:t>
            </a:r>
          </a:p>
          <a:p>
            <a:r>
              <a:rPr lang="en-US" sz="2400" dirty="0"/>
              <a:t>They collaborate with MFI to provide micro credit on mobile balances</a:t>
            </a:r>
          </a:p>
          <a:p>
            <a:r>
              <a:rPr lang="en-US" sz="2400" dirty="0"/>
              <a:t>There are two loan amounts :5 and 10 Indonesian Rupiah which have to be paid back within 5 days</a:t>
            </a:r>
          </a:p>
          <a:p>
            <a:r>
              <a:rPr lang="en-US" sz="2400" dirty="0"/>
              <a:t>Paid back amounts are 6 and 12 respectively</a:t>
            </a:r>
          </a:p>
          <a:p>
            <a:r>
              <a:rPr lang="en-US" sz="2400" dirty="0"/>
              <a:t>Companies having issue selecting customers as if they can payback loan within 5 days of issuance of loan.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998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DATA</a:t>
            </a:r>
            <a:r>
              <a:rPr lang="en-US" dirty="0" smtClean="0"/>
              <a:t> REVIEW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Data consists of 209593 rows  and 37 columns.</a:t>
            </a:r>
          </a:p>
          <a:p>
            <a:r>
              <a:rPr lang="en-US" sz="2400" dirty="0" smtClean="0"/>
              <a:t>Output column is label with values 0:Defaulter and 1:non defaulter</a:t>
            </a:r>
          </a:p>
          <a:p>
            <a:r>
              <a:rPr lang="en-US" sz="2400" dirty="0" smtClean="0"/>
              <a:t>There are no null values</a:t>
            </a:r>
          </a:p>
          <a:p>
            <a:r>
              <a:rPr lang="en-US" sz="2400" dirty="0" smtClean="0"/>
              <a:t>Data is imbalanced with 87.5% non defaulters and 12.5% defaulters</a:t>
            </a:r>
          </a:p>
          <a:p>
            <a:r>
              <a:rPr lang="en-US" sz="2400" dirty="0" smtClean="0"/>
              <a:t>There are presence of unrealistic values and outliers</a:t>
            </a:r>
          </a:p>
          <a:p>
            <a:r>
              <a:rPr lang="en-US" sz="2400" dirty="0" err="1" smtClean="0"/>
              <a:t>Datatypes</a:t>
            </a:r>
            <a:r>
              <a:rPr lang="en-US" sz="2400" dirty="0" smtClean="0"/>
              <a:t> are </a:t>
            </a:r>
            <a:r>
              <a:rPr lang="en-US" sz="2400" dirty="0" err="1" smtClean="0"/>
              <a:t>integer,float,object</a:t>
            </a:r>
            <a:r>
              <a:rPr lang="en-US" sz="2400" dirty="0" smtClean="0"/>
              <a:t> and date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2742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DATA</a:t>
            </a:r>
            <a:r>
              <a:rPr lang="en-US" dirty="0" smtClean="0"/>
              <a:t> </a:t>
            </a:r>
            <a:r>
              <a:rPr lang="en-US" sz="4000" dirty="0" smtClean="0"/>
              <a:t>CLEANING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Synthesizing date column</a:t>
            </a:r>
          </a:p>
          <a:p>
            <a:r>
              <a:rPr lang="en-US" sz="2800" dirty="0" smtClean="0"/>
              <a:t>Dropping unnecessary columns like </a:t>
            </a:r>
            <a:r>
              <a:rPr lang="en-US" sz="2800" dirty="0" err="1" smtClean="0"/>
              <a:t>year,msisdn</a:t>
            </a:r>
            <a:r>
              <a:rPr lang="en-US" sz="2800" dirty="0" smtClean="0"/>
              <a:t> and </a:t>
            </a:r>
            <a:r>
              <a:rPr lang="en-US" sz="2800" dirty="0" err="1" smtClean="0"/>
              <a:t>pcircle</a:t>
            </a:r>
            <a:endParaRPr lang="en-US" sz="2800" dirty="0" smtClean="0"/>
          </a:p>
          <a:p>
            <a:r>
              <a:rPr lang="en-US" sz="2800" dirty="0" smtClean="0"/>
              <a:t>Checking for null values</a:t>
            </a:r>
          </a:p>
          <a:p>
            <a:r>
              <a:rPr lang="en-US" sz="2800" dirty="0" smtClean="0"/>
              <a:t>Checking correlation between columns using </a:t>
            </a:r>
            <a:r>
              <a:rPr lang="en-US" sz="2800" dirty="0" err="1" smtClean="0"/>
              <a:t>heatmap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9048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PROBLEM</a:t>
            </a:r>
            <a:r>
              <a:rPr lang="en-US" dirty="0" smtClean="0"/>
              <a:t> SOLVING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Multicollinearity</a:t>
            </a:r>
            <a:r>
              <a:rPr lang="en-US" sz="2400" dirty="0" smtClean="0"/>
              <a:t> is resolved using PCA method</a:t>
            </a:r>
          </a:p>
          <a:p>
            <a:r>
              <a:rPr lang="en-US" sz="2400" dirty="0" smtClean="0"/>
              <a:t>Skewness resolved by Yeo-Johnson method</a:t>
            </a:r>
          </a:p>
          <a:p>
            <a:r>
              <a:rPr lang="en-US" sz="2400" dirty="0" smtClean="0"/>
              <a:t>Outliers detected using </a:t>
            </a:r>
            <a:r>
              <a:rPr lang="en-US" sz="2400" dirty="0" err="1" smtClean="0"/>
              <a:t>Zscore</a:t>
            </a:r>
            <a:r>
              <a:rPr lang="en-US" sz="2400" dirty="0" smtClean="0"/>
              <a:t> value and filled with median of each column</a:t>
            </a:r>
          </a:p>
          <a:p>
            <a:r>
              <a:rPr lang="en-US" sz="2400" dirty="0" smtClean="0"/>
              <a:t>Random </a:t>
            </a:r>
            <a:r>
              <a:rPr lang="en-US" sz="2400" dirty="0" err="1" smtClean="0"/>
              <a:t>oversampler</a:t>
            </a:r>
            <a:r>
              <a:rPr lang="en-US" sz="2400" dirty="0" smtClean="0"/>
              <a:t> technique is used to treat imbalanced data</a:t>
            </a:r>
          </a:p>
          <a:p>
            <a:r>
              <a:rPr lang="en-US" sz="2400" dirty="0" smtClean="0"/>
              <a:t>Standard </a:t>
            </a:r>
            <a:r>
              <a:rPr lang="en-US" sz="2400" dirty="0" err="1" smtClean="0"/>
              <a:t>scaler</a:t>
            </a:r>
            <a:r>
              <a:rPr lang="en-US" sz="2400" dirty="0" smtClean="0"/>
              <a:t> used to remove unrealistic values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43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VISUALIZATIONS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40957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320511"/>
            <a:ext cx="40195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0"/>
            <a:ext cx="41910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011" y="3844636"/>
            <a:ext cx="417195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81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609600"/>
            <a:ext cx="42672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9" y="609600"/>
            <a:ext cx="382905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3505200"/>
            <a:ext cx="8382001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27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MODEL TESTING WITH ACCURACY SCORE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Logistic Regression - 0.76</a:t>
            </a:r>
          </a:p>
          <a:p>
            <a:r>
              <a:rPr lang="en-US" sz="2400" dirty="0" err="1" smtClean="0"/>
              <a:t>GaussianNB</a:t>
            </a:r>
            <a:r>
              <a:rPr lang="en-US" sz="2400" dirty="0" smtClean="0"/>
              <a:t> - 0.74</a:t>
            </a:r>
          </a:p>
          <a:p>
            <a:r>
              <a:rPr lang="en-US" sz="2400" dirty="0" smtClean="0"/>
              <a:t>Decision Tree </a:t>
            </a:r>
            <a:r>
              <a:rPr lang="en-US" sz="2400" dirty="0"/>
              <a:t>C</a:t>
            </a:r>
            <a:r>
              <a:rPr lang="en-US" sz="2400" dirty="0" smtClean="0"/>
              <a:t>lassifier - 0.95</a:t>
            </a:r>
          </a:p>
          <a:p>
            <a:r>
              <a:rPr lang="en-US" sz="2400" dirty="0" err="1" smtClean="0"/>
              <a:t>KNeighbors</a:t>
            </a:r>
            <a:r>
              <a:rPr lang="en-US" sz="2400" dirty="0" smtClean="0"/>
              <a:t> Classifier - 0.88</a:t>
            </a:r>
          </a:p>
          <a:p>
            <a:r>
              <a:rPr lang="en-US" sz="2400" dirty="0" smtClean="0"/>
              <a:t>Auc_score-0.76</a:t>
            </a:r>
          </a:p>
          <a:p>
            <a:r>
              <a:rPr lang="en-US" sz="2400" dirty="0" smtClean="0"/>
              <a:t>Random Forest Classifier - 0.99</a:t>
            </a:r>
          </a:p>
          <a:p>
            <a:r>
              <a:rPr lang="en-US" sz="2400" dirty="0" err="1" smtClean="0"/>
              <a:t>Cross_val_score</a:t>
            </a:r>
            <a:r>
              <a:rPr lang="en-US" sz="2400" dirty="0" smtClean="0"/>
              <a:t> - 0.97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8880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355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MICRO CREDIT DEFAULTER PROJECT</vt:lpstr>
      <vt:lpstr>PowerPoint Presentation</vt:lpstr>
      <vt:lpstr>PROBLEM STATEMENT</vt:lpstr>
      <vt:lpstr>DATA REVIEW</vt:lpstr>
      <vt:lpstr>DATA CLEANING</vt:lpstr>
      <vt:lpstr>PROBLEM SOLVING</vt:lpstr>
      <vt:lpstr>VISUALIZATIONS</vt:lpstr>
      <vt:lpstr>PowerPoint Presentation</vt:lpstr>
      <vt:lpstr>MODEL TESTING WITH ACCURACY SCORE</vt:lpstr>
      <vt:lpstr>CONCLUSION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DEFAULTER PROJECT</dc:title>
  <dc:creator>LENOVO</dc:creator>
  <cp:lastModifiedBy>LENOVO</cp:lastModifiedBy>
  <cp:revision>10</cp:revision>
  <dcterms:created xsi:type="dcterms:W3CDTF">2021-02-17T14:54:42Z</dcterms:created>
  <dcterms:modified xsi:type="dcterms:W3CDTF">2021-02-17T16:37:48Z</dcterms:modified>
</cp:coreProperties>
</file>