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Lst>
  <p:notesMasterIdLst>
    <p:notesMasterId r:id="rId18"/>
  </p:notesMasterIdLst>
  <p:handoutMasterIdLst>
    <p:handoutMasterId r:id="rId19"/>
  </p:handoutMasterIdLst>
  <p:sldIdLst>
    <p:sldId id="1042" r:id="rId6"/>
    <p:sldId id="1008" r:id="rId7"/>
    <p:sldId id="1043" r:id="rId8"/>
    <p:sldId id="1051" r:id="rId9"/>
    <p:sldId id="1055" r:id="rId10"/>
    <p:sldId id="1056" r:id="rId11"/>
    <p:sldId id="1001" r:id="rId12"/>
    <p:sldId id="1052" r:id="rId13"/>
    <p:sldId id="1053" r:id="rId14"/>
    <p:sldId id="1054" r:id="rId15"/>
    <p:sldId id="1057" r:id="rId16"/>
    <p:sldId id="1058" r:id="rId17"/>
  </p:sldIdLst>
  <p:sldSz cx="12192000" cy="6858000"/>
  <p:notesSz cx="6858000" cy="9144000"/>
  <p:embeddedFontLst>
    <p:embeddedFont>
      <p:font typeface="Ubuntu Medium" panose="020B0604030602030204" charset="0"/>
      <p:regular r:id="rId20"/>
      <p:italic r:id="rId21"/>
    </p:embeddedFont>
    <p:embeddedFont>
      <p:font typeface="Ubuntu" panose="020B0604020202020204" charset="0"/>
      <p:regular r:id="rId22"/>
      <p:bold r:id="rId23"/>
      <p:italic r:id="rId24"/>
      <p:boldItalic r:id="rId25"/>
    </p:embeddedFont>
    <p:embeddedFont>
      <p:font typeface="Ubuntu Light" panose="020B0604030602030204" charset="0"/>
      <p:regular r:id="rId26"/>
      <p:italic r:id="rId27"/>
    </p:embeddedFont>
  </p:embeddedFontLst>
  <p:custDataLst>
    <p:tags r:id="rId2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0A3D"/>
    <a:srgbClr val="A6A6A6"/>
    <a:srgbClr val="FFDA80"/>
    <a:srgbClr val="57CF80"/>
    <a:srgbClr val="12ABDB"/>
    <a:srgbClr val="E30021"/>
    <a:srgbClr val="007D74"/>
    <a:srgbClr val="590A42"/>
    <a:srgbClr val="BA2980"/>
    <a:srgbClr val="2EA6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5789" autoAdjust="0"/>
  </p:normalViewPr>
  <p:slideViewPr>
    <p:cSldViewPr>
      <p:cViewPr varScale="1">
        <p:scale>
          <a:sx n="113" d="100"/>
          <a:sy n="113" d="100"/>
        </p:scale>
        <p:origin x="696" y="84"/>
      </p:cViewPr>
      <p:guideLst>
        <p:guide orient="horz" pos="2341"/>
        <p:guide pos="3840"/>
      </p:guideLst>
    </p:cSldViewPr>
  </p:slideViewPr>
  <p:outlineViewPr>
    <p:cViewPr>
      <p:scale>
        <a:sx n="33" d="100"/>
        <a:sy n="33" d="100"/>
      </p:scale>
      <p:origin x="0" y="-111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112" d="100"/>
          <a:sy n="112" d="100"/>
        </p:scale>
        <p:origin x="295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4.fntdata"/><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handoutMaster" Target="handoutMasters/handoutMaster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23/11/2021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23/11/2021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2.png"/><Relationship Id="rId2" Type="http://schemas.openxmlformats.org/officeDocument/2006/relationships/tags" Target="../tags/tag7.xml"/><Relationship Id="rId16" Type="http://schemas.openxmlformats.org/officeDocument/2006/relationships/image" Target="../media/image7.png"/><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smtClean="0"/>
              <a:t>Click to edit Master title style</a:t>
            </a:r>
            <a:endParaRPr lang="en-GB" dirty="0"/>
          </a:p>
        </p:txBody>
      </p:sp>
      <p:pic>
        <p:nvPicPr>
          <p:cNvPr id="6" name="Picture 7">
            <a:extLst>
              <a:ext uri="{FF2B5EF4-FFF2-40B4-BE49-F238E27FC236}">
                <a16:creationId xmlns:a16="http://schemas.microsoft.com/office/drawing/2014/main" id="{998876DF-E006-4593-BB8F-D9ED68F0F3A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189189" y="260648"/>
            <a:ext cx="4024242" cy="1212215"/>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2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smtClean="0"/>
              <a:t>Click to edit Master title style</a:t>
            </a:r>
            <a:endParaRPr lang="de-DE" dirty="0"/>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4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de-DE" dirty="0"/>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6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smtClean="0"/>
              <a:t>Click to edit Master title style</a:t>
            </a:r>
            <a:endParaRPr lang="de-DE" dirty="0"/>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smtClean="0"/>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smtClean="0"/>
              <a:t>Click to edit Master title style</a:t>
            </a:r>
            <a:endParaRPr lang="en-GB" dirty="0"/>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smtClean="0"/>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smtClean="0"/>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0424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73526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2920221"/>
            <a:ext cx="460037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lt1"/>
                </a:solidFill>
                <a:effectLst/>
                <a:latin typeface="+mn-lt"/>
                <a:ea typeface="+mn-ea"/>
                <a:cs typeface="+mn-cs"/>
              </a:rPr>
              <a:t>As the digital innovation, design and transformation brand of the Capgemini Group, Capgemini Invent enables </a:t>
            </a:r>
            <a:r>
              <a:rPr lang="en-US" sz="900" kern="1200" dirty="0" err="1">
                <a:solidFill>
                  <a:schemeClr val="lt1"/>
                </a:solidFill>
                <a:effectLst/>
                <a:latin typeface="+mn-lt"/>
                <a:ea typeface="+mn-ea"/>
                <a:cs typeface="+mn-cs"/>
              </a:rPr>
              <a:t>CxOs</a:t>
            </a:r>
            <a:r>
              <a:rPr lang="en-US" sz="900" kern="1200" dirty="0">
                <a:solidFill>
                  <a:schemeClr val="lt1"/>
                </a:solidFill>
                <a:effectLst/>
                <a:latin typeface="+mn-lt"/>
                <a:ea typeface="+mn-ea"/>
                <a:cs typeface="+mn-cs"/>
              </a:rPr>
              <a:t> to envision and shape the future of their businesses. Located in more than 36 offices and 37 creative studios around the world, it comprises a 10,000+ strong team of strategists, data scientists, product and experience designers, brand experts and technologists who develop new digital services, products, experiences and business models for sustainable growth.</a:t>
            </a:r>
            <a:endParaRPr lang="en-GB" sz="900" kern="1200" dirty="0">
              <a:solidFill>
                <a:schemeClr val="lt1"/>
              </a:solidFill>
              <a:effectLst/>
              <a:latin typeface="+mn-lt"/>
              <a:ea typeface="+mn-ea"/>
              <a:cs typeface="+mn-cs"/>
            </a:endParaRPr>
          </a:p>
          <a:p>
            <a:pPr algn="just"/>
            <a:r>
              <a:rPr lang="en-US" sz="900" kern="1200" dirty="0">
                <a:solidFill>
                  <a:schemeClr val="lt1"/>
                </a:solidFill>
                <a:effectLst/>
                <a:latin typeface="+mn-lt"/>
                <a:ea typeface="+mn-ea"/>
                <a:cs typeface="+mn-cs"/>
              </a:rPr>
              <a:t> </a:t>
            </a:r>
            <a:endParaRPr lang="en-GB" sz="900" kern="1200" dirty="0">
              <a:solidFill>
                <a:schemeClr val="lt1"/>
              </a:solidFill>
              <a:effectLst/>
              <a:latin typeface="+mn-lt"/>
              <a:ea typeface="+mn-ea"/>
              <a:cs typeface="+mn-cs"/>
            </a:endParaRPr>
          </a:p>
          <a:p>
            <a:pPr algn="just"/>
            <a:r>
              <a:rPr lang="en-US" sz="900" kern="1200" dirty="0">
                <a:solidFill>
                  <a:schemeClr val="lt1"/>
                </a:solidFill>
                <a:effectLst/>
                <a:latin typeface="+mn-lt"/>
                <a:ea typeface="+mn-ea"/>
                <a:cs typeface="+mn-cs"/>
              </a:rPr>
              <a:t>Capgemini Invent is an integral part of Capgemini,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2020 global revenues of €16 billion.</a:t>
            </a:r>
            <a:endParaRPr lang="en-GB" sz="900" kern="1200" dirty="0">
              <a:solidFill>
                <a:schemeClr val="lt1"/>
              </a:solidFill>
              <a:effectLst/>
              <a:latin typeface="+mn-lt"/>
              <a:ea typeface="+mn-ea"/>
              <a:cs typeface="+mn-cs"/>
            </a:endParaRPr>
          </a:p>
        </p:txBody>
      </p:sp>
      <p:sp>
        <p:nvSpPr>
          <p:cNvPr id="15" name="Rectangle 14"/>
          <p:cNvSpPr/>
          <p:nvPr/>
        </p:nvSpPr>
        <p:spPr>
          <a:xfrm>
            <a:off x="6536184" y="2540957"/>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Invent</a:t>
            </a:r>
          </a:p>
        </p:txBody>
      </p:sp>
      <p:sp>
        <p:nvSpPr>
          <p:cNvPr id="16" name="Rectangle 15"/>
          <p:cNvSpPr/>
          <p:nvPr/>
        </p:nvSpPr>
        <p:spPr>
          <a:xfrm>
            <a:off x="6536184" y="5301208"/>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www.capgemini.com/invent</a:t>
            </a:r>
          </a:p>
        </p:txBody>
      </p:sp>
      <p:pic>
        <p:nvPicPr>
          <p:cNvPr id="13" name="Picture 7">
            <a:extLst>
              <a:ext uri="{FF2B5EF4-FFF2-40B4-BE49-F238E27FC236}">
                <a16:creationId xmlns:a16="http://schemas.microsoft.com/office/drawing/2014/main" id="{F9B42E50-405D-4320-932D-4A5EAD8D82B2}"/>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61107" y="533779"/>
            <a:ext cx="4024242" cy="1212215"/>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smtClean="0"/>
              <a:t>Click to edit Master title style</a:t>
            </a:r>
            <a:endParaRPr lang="en-GB" dirty="0"/>
          </a:p>
        </p:txBody>
      </p:sp>
      <p:pic>
        <p:nvPicPr>
          <p:cNvPr id="6" name="Picture 7">
            <a:extLst>
              <a:ext uri="{FF2B5EF4-FFF2-40B4-BE49-F238E27FC236}">
                <a16:creationId xmlns:a16="http://schemas.microsoft.com/office/drawing/2014/main" id="{38E54E64-0C53-4C58-9CCF-1BDC66BC5F1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47688" y="260032"/>
            <a:ext cx="4024242" cy="1212215"/>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432214" y="156218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48" name="Rectangle 47"/>
          <p:cNvSpPr/>
          <p:nvPr/>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380578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sp>
        <p:nvSpPr>
          <p:cNvPr id="24" name="Rectangle 23">
            <a:extLst>
              <a:ext uri="{FF2B5EF4-FFF2-40B4-BE49-F238E27FC236}">
                <a16:creationId xmlns:a16="http://schemas.microsoft.com/office/drawing/2014/main" id="{4A111039-914C-4DB4-9DF3-DF6AF113071A}"/>
              </a:ext>
            </a:extLst>
          </p:cNvPr>
          <p:cNvSpPr/>
          <p:nvPr userDrawn="1"/>
        </p:nvSpPr>
        <p:spPr>
          <a:xfrm>
            <a:off x="428633" y="1446176"/>
            <a:ext cx="4732250"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lt1"/>
                </a:solidFill>
                <a:effectLst/>
                <a:latin typeface="+mn-lt"/>
                <a:ea typeface="+mn-ea"/>
                <a:cs typeface="+mn-cs"/>
              </a:rPr>
              <a:t>As the digital innovation, design and transformation brand of the Capgemini Group, Capgemini Invent enables </a:t>
            </a:r>
            <a:r>
              <a:rPr lang="en-US" sz="900" kern="1200" dirty="0" err="1">
                <a:solidFill>
                  <a:schemeClr val="lt1"/>
                </a:solidFill>
                <a:effectLst/>
                <a:latin typeface="+mn-lt"/>
                <a:ea typeface="+mn-ea"/>
                <a:cs typeface="+mn-cs"/>
              </a:rPr>
              <a:t>CxOs</a:t>
            </a:r>
            <a:r>
              <a:rPr lang="en-US" sz="900" kern="1200" dirty="0">
                <a:solidFill>
                  <a:schemeClr val="lt1"/>
                </a:solidFill>
                <a:effectLst/>
                <a:latin typeface="+mn-lt"/>
                <a:ea typeface="+mn-ea"/>
                <a:cs typeface="+mn-cs"/>
              </a:rPr>
              <a:t> to envision and shape the future of their businesses. Located in more than 36 offices and 37 creative studios around the world, it comprises a 10,000+ strong team of strategists, data scientists, product and experience designers, brand experts and technologists who develop new digital services, products, experiences and business models for sustainable growth.</a:t>
            </a:r>
            <a:endParaRPr lang="en-GB" sz="900" kern="1200" dirty="0">
              <a:solidFill>
                <a:schemeClr val="lt1"/>
              </a:solidFill>
              <a:effectLst/>
              <a:latin typeface="+mn-lt"/>
              <a:ea typeface="+mn-ea"/>
              <a:cs typeface="+mn-cs"/>
            </a:endParaRPr>
          </a:p>
          <a:p>
            <a:pPr algn="just"/>
            <a:r>
              <a:rPr lang="en-US" sz="900" kern="1200" dirty="0">
                <a:solidFill>
                  <a:schemeClr val="lt1"/>
                </a:solidFill>
                <a:effectLst/>
                <a:latin typeface="+mn-lt"/>
                <a:ea typeface="+mn-ea"/>
                <a:cs typeface="+mn-cs"/>
              </a:rPr>
              <a:t> </a:t>
            </a:r>
            <a:endParaRPr lang="en-GB" sz="900" kern="1200" dirty="0">
              <a:solidFill>
                <a:schemeClr val="lt1"/>
              </a:solidFill>
              <a:effectLst/>
              <a:latin typeface="+mn-lt"/>
              <a:ea typeface="+mn-ea"/>
              <a:cs typeface="+mn-cs"/>
            </a:endParaRPr>
          </a:p>
          <a:p>
            <a:pPr algn="just"/>
            <a:r>
              <a:rPr lang="en-US" sz="900" kern="1200" dirty="0">
                <a:solidFill>
                  <a:schemeClr val="lt1"/>
                </a:solidFill>
                <a:effectLst/>
                <a:latin typeface="+mn-lt"/>
                <a:ea typeface="+mn-ea"/>
                <a:cs typeface="+mn-cs"/>
              </a:rPr>
              <a:t>Capgemini Invent is an integral part of Capgemini,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2020 global revenues of €16 billion.</a:t>
            </a:r>
            <a:endParaRPr lang="en-GB" sz="900" kern="1200" dirty="0">
              <a:solidFill>
                <a:schemeClr val="lt1"/>
              </a:solidFill>
              <a:effectLst/>
              <a:latin typeface="+mn-lt"/>
              <a:ea typeface="+mn-ea"/>
              <a:cs typeface="+mn-cs"/>
            </a:endParaRPr>
          </a:p>
        </p:txBody>
      </p:sp>
      <p:sp>
        <p:nvSpPr>
          <p:cNvPr id="25" name="Rectangle 24">
            <a:extLst>
              <a:ext uri="{FF2B5EF4-FFF2-40B4-BE49-F238E27FC236}">
                <a16:creationId xmlns:a16="http://schemas.microsoft.com/office/drawing/2014/main" id="{70346E06-447F-4987-8A70-EF682B77014F}"/>
              </a:ext>
            </a:extLst>
          </p:cNvPr>
          <p:cNvSpPr/>
          <p:nvPr userDrawn="1"/>
        </p:nvSpPr>
        <p:spPr>
          <a:xfrm>
            <a:off x="428632" y="106691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Invent</a:t>
            </a:r>
          </a:p>
        </p:txBody>
      </p:sp>
      <p:pic>
        <p:nvPicPr>
          <p:cNvPr id="26" name="Picture 7">
            <a:extLst>
              <a:ext uri="{FF2B5EF4-FFF2-40B4-BE49-F238E27FC236}">
                <a16:creationId xmlns:a16="http://schemas.microsoft.com/office/drawing/2014/main" id="{771E6B48-4DF0-43D5-A92F-C861B5F0CB21}"/>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7765515" y="5383762"/>
            <a:ext cx="4024242" cy="1212215"/>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Picture 7">
            <a:extLst>
              <a:ext uri="{FF2B5EF4-FFF2-40B4-BE49-F238E27FC236}">
                <a16:creationId xmlns:a16="http://schemas.microsoft.com/office/drawing/2014/main" id="{F2A899A2-5662-40A6-B2F6-F6BFA41348BD}"/>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1107" y="533779"/>
            <a:ext cx="4024242" cy="1212215"/>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300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2920221"/>
            <a:ext cx="460037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lt1"/>
                </a:solidFill>
                <a:effectLst/>
                <a:latin typeface="+mn-lt"/>
                <a:ea typeface="+mn-ea"/>
                <a:cs typeface="+mn-cs"/>
              </a:rPr>
              <a:t>As the digital innovation, design and transformation brand of the Capgemini Group, Capgemini Invent enables </a:t>
            </a:r>
            <a:r>
              <a:rPr lang="en-US" sz="900" kern="1200" dirty="0" err="1">
                <a:solidFill>
                  <a:schemeClr val="lt1"/>
                </a:solidFill>
                <a:effectLst/>
                <a:latin typeface="+mn-lt"/>
                <a:ea typeface="+mn-ea"/>
                <a:cs typeface="+mn-cs"/>
              </a:rPr>
              <a:t>CxOs</a:t>
            </a:r>
            <a:r>
              <a:rPr lang="en-US" sz="900" kern="1200" dirty="0">
                <a:solidFill>
                  <a:schemeClr val="lt1"/>
                </a:solidFill>
                <a:effectLst/>
                <a:latin typeface="+mn-lt"/>
                <a:ea typeface="+mn-ea"/>
                <a:cs typeface="+mn-cs"/>
              </a:rPr>
              <a:t> to envision and shape the future of their businesses. Located in more than 36 offices and 37 creative studios around the world, it comprises a 10,000+ strong team of strategists, data scientists, product and experience designers, brand experts and technologists who develop new digital services, products, experiences and business models for sustainable growth.</a:t>
            </a:r>
            <a:endParaRPr lang="en-GB" sz="900" kern="1200" dirty="0">
              <a:solidFill>
                <a:schemeClr val="lt1"/>
              </a:solidFill>
              <a:effectLst/>
              <a:latin typeface="+mn-lt"/>
              <a:ea typeface="+mn-ea"/>
              <a:cs typeface="+mn-cs"/>
            </a:endParaRPr>
          </a:p>
          <a:p>
            <a:pPr algn="just"/>
            <a:r>
              <a:rPr lang="en-US" sz="900" kern="1200" dirty="0">
                <a:solidFill>
                  <a:schemeClr val="lt1"/>
                </a:solidFill>
                <a:effectLst/>
                <a:latin typeface="+mn-lt"/>
                <a:ea typeface="+mn-ea"/>
                <a:cs typeface="+mn-cs"/>
              </a:rPr>
              <a:t> </a:t>
            </a:r>
            <a:endParaRPr lang="en-GB" sz="900" kern="1200" dirty="0">
              <a:solidFill>
                <a:schemeClr val="lt1"/>
              </a:solidFill>
              <a:effectLst/>
              <a:latin typeface="+mn-lt"/>
              <a:ea typeface="+mn-ea"/>
              <a:cs typeface="+mn-cs"/>
            </a:endParaRPr>
          </a:p>
          <a:p>
            <a:pPr algn="just"/>
            <a:r>
              <a:rPr lang="en-US" sz="900" kern="1200" dirty="0">
                <a:solidFill>
                  <a:schemeClr val="lt1"/>
                </a:solidFill>
                <a:effectLst/>
                <a:latin typeface="+mn-lt"/>
                <a:ea typeface="+mn-ea"/>
                <a:cs typeface="+mn-cs"/>
              </a:rPr>
              <a:t>Capgemini Invent is an integral part of Capgemini,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2020 global revenues of €16 billion.</a:t>
            </a:r>
            <a:endParaRPr lang="en-GB" sz="900" kern="1200" dirty="0">
              <a:solidFill>
                <a:schemeClr val="lt1"/>
              </a:solidFill>
              <a:effectLst/>
              <a:latin typeface="+mn-lt"/>
              <a:ea typeface="+mn-ea"/>
              <a:cs typeface="+mn-cs"/>
            </a:endParaRPr>
          </a:p>
        </p:txBody>
      </p:sp>
      <p:sp>
        <p:nvSpPr>
          <p:cNvPr id="15" name="Rectangle 14"/>
          <p:cNvSpPr/>
          <p:nvPr/>
        </p:nvSpPr>
        <p:spPr>
          <a:xfrm>
            <a:off x="6536184" y="2540957"/>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Invent</a:t>
            </a:r>
          </a:p>
        </p:txBody>
      </p:sp>
      <p:sp>
        <p:nvSpPr>
          <p:cNvPr id="16" name="Rectangle 15"/>
          <p:cNvSpPr/>
          <p:nvPr/>
        </p:nvSpPr>
        <p:spPr>
          <a:xfrm>
            <a:off x="6536184" y="5301208"/>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www.capgemini.com/invent</a:t>
            </a:r>
          </a:p>
        </p:txBody>
      </p:sp>
      <p:pic>
        <p:nvPicPr>
          <p:cNvPr id="13" name="Picture 7">
            <a:extLst>
              <a:ext uri="{FF2B5EF4-FFF2-40B4-BE49-F238E27FC236}">
                <a16:creationId xmlns:a16="http://schemas.microsoft.com/office/drawing/2014/main" id="{F9B42E50-405D-4320-932D-4A5EAD8D82B2}"/>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61107" y="533779"/>
            <a:ext cx="4024242" cy="1212215"/>
          </a:xfrm>
          <a:prstGeom prst="rect">
            <a:avLst/>
          </a:prstGeom>
        </p:spPr>
      </p:pic>
    </p:spTree>
    <p:extLst>
      <p:ext uri="{BB962C8B-B14F-4D97-AF65-F5344CB8AC3E}">
        <p14:creationId xmlns:p14="http://schemas.microsoft.com/office/powerpoint/2010/main" val="241446537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smtClean="0"/>
              <a:t>Click to edit Master title style</a:t>
            </a:r>
            <a:endParaRPr lang="en-GB" dirty="0"/>
          </a:p>
        </p:txBody>
      </p:sp>
      <p:pic>
        <p:nvPicPr>
          <p:cNvPr id="8" name="Picture 7">
            <a:extLst>
              <a:ext uri="{FF2B5EF4-FFF2-40B4-BE49-F238E27FC236}">
                <a16:creationId xmlns:a16="http://schemas.microsoft.com/office/drawing/2014/main" id="{319AF0EB-4460-4FFA-A8E1-2F74D0C4022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189189" y="260648"/>
            <a:ext cx="4024242" cy="1212215"/>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smtClean="0"/>
              <a:t>Click to edit Master title style</a:t>
            </a:r>
            <a:endParaRPr lang="en-GB" dirty="0"/>
          </a:p>
        </p:txBody>
      </p:sp>
    </p:spTree>
    <p:extLst>
      <p:ext uri="{BB962C8B-B14F-4D97-AF65-F5344CB8AC3E}">
        <p14:creationId xmlns:p14="http://schemas.microsoft.com/office/powerpoint/2010/main" val="550818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smtClean="0"/>
              <a:t>Click to edit Master title style</a:t>
            </a:r>
            <a:endParaRPr lang="de-DE" dirty="0"/>
          </a:p>
        </p:txBody>
      </p:sp>
    </p:spTree>
    <p:extLst>
      <p:ext uri="{BB962C8B-B14F-4D97-AF65-F5344CB8AC3E}">
        <p14:creationId xmlns:p14="http://schemas.microsoft.com/office/powerpoint/2010/main" val="224358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smtClean="0"/>
              <a:t>Click to edit Master title style</a:t>
            </a:r>
            <a:endParaRPr lang="de-DE" dirty="0"/>
          </a:p>
        </p:txBody>
      </p:sp>
    </p:spTree>
    <p:extLst>
      <p:ext uri="{BB962C8B-B14F-4D97-AF65-F5344CB8AC3E}">
        <p14:creationId xmlns:p14="http://schemas.microsoft.com/office/powerpoint/2010/main" val="154107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smtClean="0"/>
              <a:t>Click to edit Master title style</a:t>
            </a:r>
            <a:endParaRPr lang="de-DE" dirty="0"/>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oleObject" Target="../embeddings/oleObject3.bin"/><Relationship Id="rId5" Type="http://schemas.openxmlformats.org/officeDocument/2006/relationships/tags" Target="../tags/tag10.xml"/><Relationship Id="rId4" Type="http://schemas.openxmlformats.org/officeDocument/2006/relationships/vmlDrawing" Target="../drawings/vmlDrawing5.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4"/>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06" name="think-cell Slide" r:id="rId25" imgW="270" imgH="270" progId="TCLayout.ActiveDocument.1">
                  <p:embed/>
                </p:oleObj>
              </mc:Choice>
              <mc:Fallback>
                <p:oleObj name="think-cell Slide" r:id="rId25" imgW="270" imgH="270" progId="TCLayout.ActiveDocument.1">
                  <p:embed/>
                  <p:pic>
                    <p:nvPicPr>
                      <p:cNvPr id="21" name="Object 20"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Invent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31" r:id="rId15"/>
    <p:sldLayoutId id="2147483961" r:id="rId16"/>
    <p:sldLayoutId id="2147483958" r:id="rId17"/>
    <p:sldLayoutId id="2147483959" r:id="rId18"/>
    <p:sldLayoutId id="2147483918" r:id="rId19"/>
    <p:sldLayoutId id="2147483922" r:id="rId20"/>
    <p:sldLayoutId id="2147483950"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91"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1</a:t>
            </a:r>
          </a:p>
          <a:p>
            <a:pPr algn="ctr">
              <a:lnSpc>
                <a:spcPct val="90000"/>
              </a:lnSpc>
              <a:spcAft>
                <a:spcPts val="0"/>
              </a:spcAft>
            </a:pPr>
            <a:r>
              <a:rPr lang="en-GB" sz="700" dirty="0"/>
              <a:t>112</a:t>
            </a:r>
          </a:p>
          <a:p>
            <a:pPr algn="ctr">
              <a:lnSpc>
                <a:spcPct val="90000"/>
              </a:lnSpc>
              <a:spcAft>
                <a:spcPts val="0"/>
              </a:spcAft>
            </a:pPr>
            <a:r>
              <a:rPr lang="en-GB" sz="700" dirty="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18</a:t>
            </a:r>
          </a:p>
          <a:p>
            <a:pPr algn="ctr">
              <a:lnSpc>
                <a:spcPct val="90000"/>
              </a:lnSpc>
              <a:spcAft>
                <a:spcPts val="0"/>
              </a:spcAft>
            </a:pPr>
            <a:r>
              <a:rPr lang="en-GB" sz="700" dirty="0">
                <a:solidFill>
                  <a:schemeClr val="tx1"/>
                </a:solidFill>
              </a:rPr>
              <a:t>171</a:t>
            </a:r>
          </a:p>
          <a:p>
            <a:pPr algn="ctr">
              <a:lnSpc>
                <a:spcPct val="90000"/>
              </a:lnSpc>
              <a:spcAft>
                <a:spcPts val="0"/>
              </a:spcAft>
            </a:pPr>
            <a:r>
              <a:rPr lang="en-GB" sz="700" dirty="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43</a:t>
            </a:r>
          </a:p>
          <a:p>
            <a:pPr algn="ctr">
              <a:lnSpc>
                <a:spcPct val="90000"/>
              </a:lnSpc>
              <a:spcAft>
                <a:spcPts val="0"/>
              </a:spcAft>
            </a:pPr>
            <a:r>
              <a:rPr lang="en-GB" sz="700" dirty="0"/>
              <a:t>10</a:t>
            </a:r>
          </a:p>
          <a:p>
            <a:pPr algn="ctr">
              <a:lnSpc>
                <a:spcPct val="90000"/>
              </a:lnSpc>
              <a:spcAft>
                <a:spcPts val="0"/>
              </a:spcAft>
            </a:pPr>
            <a:r>
              <a:rPr lang="en-GB" sz="700" dirty="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39</a:t>
            </a:r>
          </a:p>
          <a:p>
            <a:pPr algn="ctr">
              <a:lnSpc>
                <a:spcPct val="90000"/>
              </a:lnSpc>
              <a:spcAft>
                <a:spcPts val="0"/>
              </a:spcAft>
            </a:pPr>
            <a:r>
              <a:rPr lang="en-GB" sz="700" dirty="0"/>
              <a:t>41</a:t>
            </a:r>
          </a:p>
          <a:p>
            <a:pPr algn="ctr">
              <a:lnSpc>
                <a:spcPct val="90000"/>
              </a:lnSpc>
              <a:spcAft>
                <a:spcPts val="0"/>
              </a:spcAft>
            </a:pPr>
            <a:r>
              <a:rPr lang="en-GB" sz="700" dirty="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142</a:t>
              </a:r>
            </a:p>
            <a:p>
              <a:pPr algn="ctr">
                <a:lnSpc>
                  <a:spcPct val="90000"/>
                </a:lnSpc>
                <a:spcAft>
                  <a:spcPts val="0"/>
                </a:spcAft>
              </a:pPr>
              <a:r>
                <a:rPr lang="en-US" sz="700" dirty="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156</a:t>
              </a:r>
            </a:p>
            <a:p>
              <a:pPr algn="ctr">
                <a:lnSpc>
                  <a:spcPct val="90000"/>
                </a:lnSpc>
                <a:spcAft>
                  <a:spcPts val="0"/>
                </a:spcAft>
              </a:pPr>
              <a:r>
                <a:rPr lang="en-US" sz="700" dirty="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178</a:t>
              </a:r>
            </a:p>
            <a:p>
              <a:pPr algn="ctr">
                <a:lnSpc>
                  <a:spcPct val="90000"/>
                </a:lnSpc>
                <a:spcAft>
                  <a:spcPts val="0"/>
                </a:spcAft>
              </a:pPr>
              <a:r>
                <a:rPr lang="en-US" sz="700" dirty="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208</a:t>
              </a:r>
            </a:p>
            <a:p>
              <a:pPr algn="ctr">
                <a:lnSpc>
                  <a:spcPct val="90000"/>
                </a:lnSpc>
                <a:spcAft>
                  <a:spcPts val="0"/>
                </a:spcAft>
              </a:pPr>
              <a:r>
                <a:rPr lang="en-US" sz="700" dirty="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218</a:t>
              </a:r>
            </a:p>
            <a:p>
              <a:pPr algn="ctr">
                <a:lnSpc>
                  <a:spcPct val="90000"/>
                </a:lnSpc>
                <a:spcAft>
                  <a:spcPts val="0"/>
                </a:spcAft>
              </a:pPr>
              <a:r>
                <a:rPr lang="en-US" sz="700" dirty="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rPr>
                <a:t>66</a:t>
              </a:r>
            </a:p>
            <a:p>
              <a:pPr algn="ctr">
                <a:lnSpc>
                  <a:spcPct val="90000"/>
                </a:lnSpc>
                <a:spcAft>
                  <a:spcPts val="0"/>
                </a:spcAft>
              </a:pPr>
              <a:r>
                <a:rPr lang="en-US" sz="700" dirty="0">
                  <a:solidFill>
                    <a:schemeClr val="bg1"/>
                  </a:solidFill>
                </a:rPr>
                <a:t>20</a:t>
              </a:r>
            </a:p>
            <a:p>
              <a:pPr algn="ctr">
                <a:lnSpc>
                  <a:spcPct val="90000"/>
                </a:lnSpc>
                <a:spcAft>
                  <a:spcPts val="0"/>
                </a:spcAft>
              </a:pPr>
              <a:r>
                <a:rPr lang="en-US" sz="700" dirty="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rPr>
                <a:t>89</a:t>
              </a:r>
            </a:p>
            <a:p>
              <a:pPr algn="ctr">
                <a:lnSpc>
                  <a:spcPct val="90000"/>
                </a:lnSpc>
                <a:spcAft>
                  <a:spcPts val="0"/>
                </a:spcAft>
              </a:pPr>
              <a:r>
                <a:rPr lang="en-US" sz="700" dirty="0">
                  <a:solidFill>
                    <a:schemeClr val="bg1"/>
                  </a:solidFill>
                </a:rPr>
                <a:t>10</a:t>
              </a:r>
            </a:p>
            <a:p>
              <a:pPr algn="ctr">
                <a:lnSpc>
                  <a:spcPct val="90000"/>
                </a:lnSpc>
                <a:spcAft>
                  <a:spcPts val="0"/>
                </a:spcAft>
              </a:pPr>
              <a:r>
                <a:rPr lang="en-US" sz="700" dirty="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rPr>
                <a:t>117</a:t>
              </a:r>
            </a:p>
            <a:p>
              <a:pPr algn="ctr">
                <a:lnSpc>
                  <a:spcPct val="90000"/>
                </a:lnSpc>
                <a:spcAft>
                  <a:spcPts val="0"/>
                </a:spcAft>
              </a:pPr>
              <a:r>
                <a:rPr lang="en-US" sz="700" dirty="0">
                  <a:solidFill>
                    <a:schemeClr val="bg1"/>
                  </a:solidFill>
                </a:rPr>
                <a:t>13</a:t>
              </a:r>
            </a:p>
            <a:p>
              <a:pPr algn="ctr">
                <a:lnSpc>
                  <a:spcPct val="90000"/>
                </a:lnSpc>
                <a:spcAft>
                  <a:spcPts val="0"/>
                </a:spcAft>
              </a:pPr>
              <a:r>
                <a:rPr lang="en-US" sz="700" dirty="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rPr>
                <a:t>128</a:t>
              </a:r>
            </a:p>
            <a:p>
              <a:pPr algn="ctr">
                <a:lnSpc>
                  <a:spcPct val="90000"/>
                </a:lnSpc>
                <a:spcAft>
                  <a:spcPts val="0"/>
                </a:spcAft>
              </a:pPr>
              <a:r>
                <a:rPr lang="en-US" sz="700" dirty="0">
                  <a:solidFill>
                    <a:schemeClr val="bg1"/>
                  </a:solidFill>
                </a:rPr>
                <a:t>43</a:t>
              </a:r>
            </a:p>
            <a:p>
              <a:pPr algn="ctr">
                <a:lnSpc>
                  <a:spcPct val="90000"/>
                </a:lnSpc>
                <a:spcAft>
                  <a:spcPts val="0"/>
                </a:spcAft>
              </a:pPr>
              <a:r>
                <a:rPr lang="en-US" sz="700" dirty="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rPr>
                <a:t>158</a:t>
              </a:r>
            </a:p>
            <a:p>
              <a:pPr algn="ctr">
                <a:lnSpc>
                  <a:spcPct val="90000"/>
                </a:lnSpc>
                <a:spcAft>
                  <a:spcPts val="0"/>
                </a:spcAft>
              </a:pPr>
              <a:r>
                <a:rPr lang="en-US" sz="700" dirty="0">
                  <a:solidFill>
                    <a:schemeClr val="bg1"/>
                  </a:solidFill>
                </a:rPr>
                <a:t>71</a:t>
              </a:r>
            </a:p>
            <a:p>
              <a:pPr algn="ctr">
                <a:lnSpc>
                  <a:spcPct val="90000"/>
                </a:lnSpc>
                <a:spcAft>
                  <a:spcPts val="0"/>
                </a:spcAft>
              </a:pPr>
              <a:r>
                <a:rPr lang="en-US" sz="700" dirty="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rPr>
                <a:t>166</a:t>
              </a:r>
            </a:p>
            <a:p>
              <a:pPr algn="ctr">
                <a:lnSpc>
                  <a:spcPct val="90000"/>
                </a:lnSpc>
                <a:spcAft>
                  <a:spcPts val="0"/>
                </a:spcAft>
              </a:pPr>
              <a:r>
                <a:rPr lang="en-US" sz="700" dirty="0">
                  <a:solidFill>
                    <a:schemeClr val="bg1"/>
                  </a:solidFill>
                </a:rPr>
                <a:t>0</a:t>
              </a:r>
            </a:p>
            <a:p>
              <a:pPr algn="ctr">
                <a:lnSpc>
                  <a:spcPct val="90000"/>
                </a:lnSpc>
                <a:spcAft>
                  <a:spcPts val="0"/>
                </a:spcAft>
              </a:pPr>
              <a:r>
                <a:rPr lang="en-US" sz="700" dirty="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rPr>
                <a:t>227</a:t>
              </a:r>
            </a:p>
            <a:p>
              <a:pPr algn="ctr">
                <a:lnSpc>
                  <a:spcPct val="90000"/>
                </a:lnSpc>
                <a:spcAft>
                  <a:spcPts val="0"/>
                </a:spcAft>
              </a:pPr>
              <a:r>
                <a:rPr lang="en-US" sz="700" dirty="0">
                  <a:solidFill>
                    <a:schemeClr val="bg1"/>
                  </a:solidFill>
                </a:rPr>
                <a:t>03</a:t>
              </a:r>
            </a:p>
            <a:p>
              <a:pPr algn="ctr">
                <a:lnSpc>
                  <a:spcPct val="90000"/>
                </a:lnSpc>
                <a:spcAft>
                  <a:spcPts val="0"/>
                </a:spcAft>
              </a:pPr>
              <a:r>
                <a:rPr lang="en-US" sz="700" dirty="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48</a:t>
              </a:r>
            </a:p>
            <a:p>
              <a:pPr algn="ctr">
                <a:lnSpc>
                  <a:spcPct val="90000"/>
                </a:lnSpc>
                <a:spcAft>
                  <a:spcPts val="0"/>
                </a:spcAft>
              </a:pPr>
              <a:r>
                <a:rPr lang="en-US" sz="700" dirty="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69</a:t>
              </a:r>
            </a:p>
            <a:p>
              <a:pPr algn="ctr">
                <a:lnSpc>
                  <a:spcPct val="90000"/>
                </a:lnSpc>
                <a:spcAft>
                  <a:spcPts val="0"/>
                </a:spcAft>
              </a:pPr>
              <a:r>
                <a:rPr lang="en-US" sz="700" dirty="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87</a:t>
              </a:r>
            </a:p>
            <a:p>
              <a:pPr algn="ctr">
                <a:lnSpc>
                  <a:spcPct val="90000"/>
                </a:lnSpc>
                <a:spcAft>
                  <a:spcPts val="0"/>
                </a:spcAft>
              </a:pPr>
              <a:r>
                <a:rPr lang="en-US" sz="700" dirty="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rPr>
                <a:t>129</a:t>
              </a:r>
            </a:p>
            <a:p>
              <a:pPr algn="ctr">
                <a:lnSpc>
                  <a:spcPct val="90000"/>
                </a:lnSpc>
                <a:spcAft>
                  <a:spcPts val="0"/>
                </a:spcAft>
              </a:pPr>
              <a:r>
                <a:rPr lang="en-US" sz="700" dirty="0">
                  <a:solidFill>
                    <a:schemeClr val="bg1"/>
                  </a:solidFill>
                </a:rPr>
                <a:t>27</a:t>
              </a:r>
            </a:p>
            <a:p>
              <a:pPr algn="ctr">
                <a:lnSpc>
                  <a:spcPct val="90000"/>
                </a:lnSpc>
                <a:spcAft>
                  <a:spcPts val="0"/>
                </a:spcAft>
              </a:pPr>
              <a:r>
                <a:rPr lang="en-US" sz="700" dirty="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161</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186</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t>209</a:t>
              </a:r>
            </a:p>
            <a:p>
              <a:pPr algn="ctr">
                <a:lnSpc>
                  <a:spcPct val="90000"/>
                </a:lnSpc>
                <a:spcAft>
                  <a:spcPts val="0"/>
                </a:spcAft>
              </a:pPr>
              <a:r>
                <a:rPr lang="en-US" sz="700" dirty="0"/>
                <a:t>58</a:t>
              </a:r>
            </a:p>
            <a:p>
              <a:pPr algn="ctr">
                <a:lnSpc>
                  <a:spcPct val="90000"/>
                </a:lnSpc>
                <a:spcAft>
                  <a:spcPts val="0"/>
                </a:spcAft>
              </a:pPr>
              <a:r>
                <a:rPr lang="en-US" sz="700" dirty="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t>229</a:t>
              </a:r>
            </a:p>
            <a:p>
              <a:pPr algn="ctr">
                <a:lnSpc>
                  <a:spcPct val="90000"/>
                </a:lnSpc>
                <a:spcAft>
                  <a:spcPts val="0"/>
                </a:spcAft>
              </a:pPr>
              <a:r>
                <a:rPr lang="en-US" sz="700" dirty="0"/>
                <a:t>87</a:t>
              </a:r>
            </a:p>
            <a:p>
              <a:pPr algn="ctr">
                <a:lnSpc>
                  <a:spcPct val="90000"/>
                </a:lnSpc>
                <a:spcAft>
                  <a:spcPts val="0"/>
                </a:spcAft>
              </a:pPr>
              <a:r>
                <a:rPr lang="en-US" sz="700" dirty="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67</a:t>
              </a:r>
            </a:p>
            <a:p>
              <a:pPr algn="ctr">
                <a:lnSpc>
                  <a:spcPct val="90000"/>
                </a:lnSpc>
                <a:spcAft>
                  <a:spcPts val="0"/>
                </a:spcAft>
              </a:pPr>
              <a:r>
                <a:rPr lang="en-US" sz="700" b="0" dirty="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106</a:t>
              </a:r>
            </a:p>
            <a:p>
              <a:pPr algn="ctr">
                <a:lnSpc>
                  <a:spcPct val="90000"/>
                </a:lnSpc>
                <a:spcAft>
                  <a:spcPts val="0"/>
                </a:spcAft>
              </a:pPr>
              <a:r>
                <a:rPr lang="en-US" sz="700" b="0" dirty="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135</a:t>
              </a:r>
            </a:p>
            <a:p>
              <a:pPr algn="ctr">
                <a:lnSpc>
                  <a:spcPct val="90000"/>
                </a:lnSpc>
                <a:spcAft>
                  <a:spcPts val="0"/>
                </a:spcAft>
              </a:pPr>
              <a:r>
                <a:rPr lang="en-US" sz="700" b="0" dirty="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178</a:t>
              </a:r>
            </a:p>
            <a:p>
              <a:pPr algn="ctr">
                <a:lnSpc>
                  <a:spcPct val="90000"/>
                </a:lnSpc>
                <a:spcAft>
                  <a:spcPts val="0"/>
                </a:spcAft>
              </a:pPr>
              <a:r>
                <a:rPr lang="en-US" sz="700" b="0" dirty="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244</a:t>
              </a:r>
            </a:p>
            <a:p>
              <a:pPr algn="ctr">
                <a:lnSpc>
                  <a:spcPct val="90000"/>
                </a:lnSpc>
                <a:spcAft>
                  <a:spcPts val="0"/>
                </a:spcAft>
              </a:pPr>
              <a:r>
                <a:rPr lang="en-US" sz="700" b="0" dirty="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140</a:t>
              </a:r>
            </a:p>
            <a:p>
              <a:pPr algn="ctr">
                <a:lnSpc>
                  <a:spcPct val="90000"/>
                </a:lnSpc>
                <a:spcAft>
                  <a:spcPts val="0"/>
                </a:spcAft>
              </a:pPr>
              <a:r>
                <a:rPr lang="en-US" sz="700" b="0" dirty="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t>46</a:t>
              </a:r>
            </a:p>
            <a:p>
              <a:pPr algn="ctr">
                <a:lnSpc>
                  <a:spcPct val="90000"/>
                </a:lnSpc>
                <a:spcAft>
                  <a:spcPts val="0"/>
                </a:spcAft>
              </a:pPr>
              <a:r>
                <a:rPr lang="en-US" sz="700" b="0" dirty="0"/>
                <a:t>166</a:t>
              </a:r>
            </a:p>
            <a:p>
              <a:pPr algn="ctr">
                <a:lnSpc>
                  <a:spcPct val="90000"/>
                </a:lnSpc>
                <a:spcAft>
                  <a:spcPts val="0"/>
                </a:spcAft>
              </a:pPr>
              <a:r>
                <a:rPr lang="en-US" sz="700" b="0" dirty="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t>51</a:t>
              </a:r>
            </a:p>
            <a:p>
              <a:pPr algn="ctr">
                <a:lnSpc>
                  <a:spcPct val="90000"/>
                </a:lnSpc>
                <a:spcAft>
                  <a:spcPts val="0"/>
                </a:spcAft>
              </a:pPr>
              <a:r>
                <a:rPr lang="en-US" sz="700" b="0" dirty="0"/>
                <a:t>181</a:t>
              </a:r>
            </a:p>
            <a:p>
              <a:pPr algn="ctr">
                <a:lnSpc>
                  <a:spcPct val="90000"/>
                </a:lnSpc>
                <a:spcAft>
                  <a:spcPts val="0"/>
                </a:spcAft>
              </a:pPr>
              <a:r>
                <a:rPr lang="en-US" sz="700" b="0" dirty="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p>
            <a:p>
              <a:pPr algn="ctr">
                <a:lnSpc>
                  <a:spcPct val="90000"/>
                </a:lnSpc>
                <a:spcAft>
                  <a:spcPts val="0"/>
                </a:spcAft>
              </a:pPr>
              <a:r>
                <a:rPr lang="en-US" sz="700" b="0" dirty="0"/>
                <a:t>87</a:t>
              </a:r>
            </a:p>
            <a:p>
              <a:pPr algn="ctr">
                <a:lnSpc>
                  <a:spcPct val="90000"/>
                </a:lnSpc>
                <a:spcAft>
                  <a:spcPts val="0"/>
                </a:spcAft>
              </a:pPr>
              <a:r>
                <a:rPr lang="en-US" sz="700" b="0" dirty="0"/>
                <a:t>207</a:t>
              </a:r>
            </a:p>
            <a:p>
              <a:pPr algn="ctr">
                <a:lnSpc>
                  <a:spcPct val="90000"/>
                </a:lnSpc>
                <a:spcAft>
                  <a:spcPts val="0"/>
                </a:spcAft>
              </a:pPr>
              <a:r>
                <a:rPr lang="en-US" sz="700" b="0" dirty="0"/>
                <a:t>128</a:t>
              </a:r>
            </a:p>
            <a:p>
              <a:pPr algn="ctr">
                <a:lnSpc>
                  <a:spcPct val="90000"/>
                </a:lnSpc>
                <a:spcAft>
                  <a:spcPts val="0"/>
                </a:spcAft>
              </a:pPr>
              <a:endParaRPr lang="en-US" sz="700" b="0" dirty="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33</a:t>
              </a:r>
            </a:p>
            <a:p>
              <a:pPr algn="ctr">
                <a:lnSpc>
                  <a:spcPct val="90000"/>
                </a:lnSpc>
                <a:spcAft>
                  <a:spcPts val="0"/>
                </a:spcAft>
              </a:pPr>
              <a:r>
                <a:rPr lang="en-US" sz="700" b="0" dirty="0">
                  <a:solidFill>
                    <a:schemeClr val="bg1"/>
                  </a:solidFill>
                </a:rPr>
                <a:t>69</a:t>
              </a:r>
            </a:p>
            <a:p>
              <a:pPr algn="ctr">
                <a:lnSpc>
                  <a:spcPct val="90000"/>
                </a:lnSpc>
                <a:spcAft>
                  <a:spcPts val="0"/>
                </a:spcAft>
              </a:pPr>
              <a:r>
                <a:rPr lang="en-US" sz="700" b="0" dirty="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20</a:t>
              </a:r>
            </a:p>
            <a:p>
              <a:pPr algn="ctr">
                <a:lnSpc>
                  <a:spcPct val="90000"/>
                </a:lnSpc>
                <a:spcAft>
                  <a:spcPts val="0"/>
                </a:spcAft>
              </a:pPr>
              <a:r>
                <a:rPr lang="en-US" sz="700" b="0" dirty="0">
                  <a:solidFill>
                    <a:schemeClr val="bg1"/>
                  </a:solidFill>
                </a:rPr>
                <a:t>89</a:t>
              </a:r>
            </a:p>
            <a:p>
              <a:pPr algn="ctr">
                <a:lnSpc>
                  <a:spcPct val="90000"/>
                </a:lnSpc>
                <a:spcAft>
                  <a:spcPts val="0"/>
                </a:spcAft>
              </a:pPr>
              <a:r>
                <a:rPr lang="en-US" sz="700" b="0" dirty="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107</a:t>
              </a:r>
            </a:p>
            <a:p>
              <a:pPr algn="ctr">
                <a:lnSpc>
                  <a:spcPct val="90000"/>
                </a:lnSpc>
                <a:spcAft>
                  <a:spcPts val="0"/>
                </a:spcAft>
              </a:pPr>
              <a:r>
                <a:rPr lang="en-US" sz="700" b="0" dirty="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125</a:t>
              </a:r>
            </a:p>
            <a:p>
              <a:pPr algn="ctr">
                <a:lnSpc>
                  <a:spcPct val="90000"/>
                </a:lnSpc>
                <a:spcAft>
                  <a:spcPts val="0"/>
                </a:spcAft>
              </a:pPr>
              <a:r>
                <a:rPr lang="en-US" sz="700" b="0" dirty="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146</a:t>
              </a:r>
            </a:p>
            <a:p>
              <a:pPr algn="ctr">
                <a:lnSpc>
                  <a:spcPct val="90000"/>
                </a:lnSpc>
                <a:spcAft>
                  <a:spcPts val="0"/>
                </a:spcAft>
              </a:pPr>
              <a:r>
                <a:rPr lang="en-US" sz="700" b="0" dirty="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191</a:t>
              </a:r>
            </a:p>
            <a:p>
              <a:pPr algn="ctr">
                <a:lnSpc>
                  <a:spcPct val="90000"/>
                </a:lnSpc>
                <a:spcAft>
                  <a:spcPts val="0"/>
                </a:spcAft>
              </a:pPr>
              <a:r>
                <a:rPr lang="en-US" sz="700" b="0" dirty="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213</a:t>
              </a:r>
            </a:p>
            <a:p>
              <a:pPr algn="ctr">
                <a:lnSpc>
                  <a:spcPct val="90000"/>
                </a:lnSpc>
                <a:spcAft>
                  <a:spcPts val="0"/>
                </a:spcAft>
              </a:pPr>
              <a:r>
                <a:rPr lang="en-US" sz="700" b="0" dirty="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230</a:t>
              </a:r>
            </a:p>
            <a:p>
              <a:pPr algn="ctr">
                <a:lnSpc>
                  <a:spcPct val="90000"/>
                </a:lnSpc>
                <a:spcAft>
                  <a:spcPts val="0"/>
                </a:spcAft>
              </a:pPr>
              <a:r>
                <a:rPr lang="en-US" sz="700" b="0" dirty="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24" r:id="rId1"/>
    <p:sldLayoutId id="2147483962" r:id="rId2"/>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ata_transformation" TargetMode="External"/><Relationship Id="rId2" Type="http://schemas.openxmlformats.org/officeDocument/2006/relationships/hyperlink" Target="https://en.wikipedia.org/wiki/Data_cleansing" TargetMode="External"/><Relationship Id="rId1" Type="http://schemas.openxmlformats.org/officeDocument/2006/relationships/slideLayout" Target="../slideLayouts/slideLayout4.xml"/><Relationship Id="rId5" Type="http://schemas.openxmlformats.org/officeDocument/2006/relationships/hyperlink" Target="https://en.wikipedia.org/wiki/Data" TargetMode="External"/><Relationship Id="rId4" Type="http://schemas.openxmlformats.org/officeDocument/2006/relationships/hyperlink" Target="https://en.wikipedia.org/wiki/Data_modellin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5" Type="http://schemas.openxmlformats.org/officeDocument/2006/relationships/image" Target="../media/image51.svg"/><Relationship Id="rId2" Type="http://schemas.openxmlformats.org/officeDocument/2006/relationships/image" Target="../media/image16.png"/><Relationship Id="rId1" Type="http://schemas.openxmlformats.org/officeDocument/2006/relationships/slideLayout" Target="../slideLayouts/slideLayout4.xml"/><Relationship Id="rId24" Type="http://schemas.openxmlformats.org/officeDocument/2006/relationships/image" Target="../media/image17.png"/><Relationship Id="rId23" Type="http://schemas.openxmlformats.org/officeDocument/2006/relationships/image" Target="../media/image49.svg"/></Relationships>
</file>

<file path=ppt/slides/_rels/slide9.xml.rels><?xml version="1.0" encoding="UTF-8" standalone="yes"?>
<Relationships xmlns="http://schemas.openxmlformats.org/package/2006/relationships"><Relationship Id="rId17" Type="http://schemas.openxmlformats.org/officeDocument/2006/relationships/image" Target="../media/image43.svg"/><Relationship Id="rId2" Type="http://schemas.openxmlformats.org/officeDocument/2006/relationships/image" Target="../media/image18.png"/><Relationship Id="rId16" Type="http://schemas.openxmlformats.org/officeDocument/2006/relationships/image" Target="../media/image19.png"/><Relationship Id="rId1" Type="http://schemas.openxmlformats.org/officeDocument/2006/relationships/slideLayout" Target="../slideLayouts/slideLayout4.xml"/><Relationship Id="rId15"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5D8CDD-4C58-4EBA-861D-05FBDBE63743}"/>
              </a:ext>
            </a:extLst>
          </p:cNvPr>
          <p:cNvSpPr>
            <a:spLocks noGrp="1"/>
          </p:cNvSpPr>
          <p:nvPr>
            <p:ph type="subTitle" idx="1"/>
          </p:nvPr>
        </p:nvSpPr>
        <p:spPr>
          <a:xfrm>
            <a:off x="-2760984" y="6093296"/>
            <a:ext cx="8712968" cy="523801"/>
          </a:xfrm>
        </p:spPr>
        <p:txBody>
          <a:bodyPr/>
          <a:lstStyle/>
          <a:p>
            <a:r>
              <a:rPr lang="en-GB" dirty="0" smtClean="0"/>
              <a:t>Friday,3</a:t>
            </a:r>
            <a:r>
              <a:rPr lang="en-GB" baseline="30000" dirty="0" smtClean="0"/>
              <a:t>rd</a:t>
            </a:r>
            <a:r>
              <a:rPr lang="en-GB" dirty="0" smtClean="0"/>
              <a:t> December 2021</a:t>
            </a:r>
            <a:endParaRPr lang="en-GB" dirty="0"/>
          </a:p>
        </p:txBody>
      </p:sp>
      <p:sp>
        <p:nvSpPr>
          <p:cNvPr id="3" name="Title 2">
            <a:extLst>
              <a:ext uri="{FF2B5EF4-FFF2-40B4-BE49-F238E27FC236}">
                <a16:creationId xmlns:a16="http://schemas.microsoft.com/office/drawing/2014/main" id="{6F8D696E-B4E9-4F10-824F-B9B79E98BE71}"/>
              </a:ext>
            </a:extLst>
          </p:cNvPr>
          <p:cNvSpPr>
            <a:spLocks noGrp="1"/>
          </p:cNvSpPr>
          <p:nvPr>
            <p:ph type="ctrTitle"/>
          </p:nvPr>
        </p:nvSpPr>
        <p:spPr>
          <a:xfrm>
            <a:off x="335360" y="1340768"/>
            <a:ext cx="9651627" cy="2031325"/>
          </a:xfrm>
        </p:spPr>
        <p:txBody>
          <a:bodyPr/>
          <a:lstStyle/>
          <a:p>
            <a:r>
              <a:rPr lang="en-GB" dirty="0" smtClean="0"/>
              <a:t>L&amp;d live </a:t>
            </a:r>
            <a:br>
              <a:rPr lang="en-GB" dirty="0" smtClean="0"/>
            </a:br>
            <a:r>
              <a:rPr lang="en-GB" dirty="0" smtClean="0"/>
              <a:t>connect</a:t>
            </a:r>
            <a:endParaRPr lang="en-GB" dirty="0"/>
          </a:p>
        </p:txBody>
      </p:sp>
      <p:sp>
        <p:nvSpPr>
          <p:cNvPr id="4" name="TextBox 3"/>
          <p:cNvSpPr txBox="1"/>
          <p:nvPr/>
        </p:nvSpPr>
        <p:spPr>
          <a:xfrm>
            <a:off x="983432" y="3598169"/>
            <a:ext cx="6480720" cy="646331"/>
          </a:xfrm>
          <a:prstGeom prst="rect">
            <a:avLst/>
          </a:prstGeom>
          <a:noFill/>
        </p:spPr>
        <p:txBody>
          <a:bodyPr wrap="square" rtlCol="0">
            <a:spAutoFit/>
          </a:bodyPr>
          <a:lstStyle/>
          <a:p>
            <a:r>
              <a:rPr lang="en-US" sz="3600" i="1" dirty="0" smtClean="0">
                <a:solidFill>
                  <a:schemeClr val="bg1"/>
                </a:solidFill>
              </a:rPr>
              <a:t>BASICS OF PYTHON+ PANDAS</a:t>
            </a:r>
            <a:endParaRPr lang="en-IN" sz="3600" i="1" dirty="0">
              <a:solidFill>
                <a:schemeClr val="bg1"/>
              </a:solidFill>
            </a:endParaRPr>
          </a:p>
        </p:txBody>
      </p:sp>
      <p:sp>
        <p:nvSpPr>
          <p:cNvPr id="5" name="TextBox 4"/>
          <p:cNvSpPr txBox="1"/>
          <p:nvPr/>
        </p:nvSpPr>
        <p:spPr>
          <a:xfrm>
            <a:off x="9840416" y="5517232"/>
            <a:ext cx="2592288" cy="923330"/>
          </a:xfrm>
          <a:prstGeom prst="rect">
            <a:avLst/>
          </a:prstGeom>
          <a:noFill/>
        </p:spPr>
        <p:txBody>
          <a:bodyPr wrap="square" rtlCol="0">
            <a:spAutoFit/>
          </a:bodyPr>
          <a:lstStyle/>
          <a:p>
            <a:r>
              <a:rPr lang="en-US" dirty="0" smtClean="0">
                <a:solidFill>
                  <a:schemeClr val="bg1"/>
                </a:solidFill>
              </a:rPr>
              <a:t>PRESENTED BY :</a:t>
            </a:r>
          </a:p>
          <a:p>
            <a:endParaRPr lang="en-US" dirty="0" smtClean="0">
              <a:solidFill>
                <a:schemeClr val="bg1"/>
              </a:solidFill>
            </a:endParaRPr>
          </a:p>
          <a:p>
            <a:r>
              <a:rPr lang="en-US" dirty="0" smtClean="0">
                <a:solidFill>
                  <a:schemeClr val="bg1"/>
                </a:solidFill>
              </a:rPr>
              <a:t>MANISH CHAUHAN</a:t>
            </a:r>
            <a:endParaRPr lang="en-IN" dirty="0">
              <a:solidFill>
                <a:schemeClr val="bg1"/>
              </a:solidFill>
            </a:endParaRPr>
          </a:p>
        </p:txBody>
      </p:sp>
    </p:spTree>
    <p:extLst>
      <p:ext uri="{BB962C8B-B14F-4D97-AF65-F5344CB8AC3E}">
        <p14:creationId xmlns:p14="http://schemas.microsoft.com/office/powerpoint/2010/main" val="3867533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smtClean="0"/>
              <a:t>Pandas library</a:t>
            </a:r>
            <a:br>
              <a:rPr lang="en-GB" dirty="0" smtClean="0"/>
            </a:br>
            <a:r>
              <a:rPr lang="en-GB" dirty="0" smtClean="0"/>
              <a:t>in python</a:t>
            </a:r>
            <a:endParaRPr lang="en-GB" dirty="0"/>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3</a:t>
            </a:r>
          </a:p>
        </p:txBody>
      </p:sp>
    </p:spTree>
    <p:extLst>
      <p:ext uri="{BB962C8B-B14F-4D97-AF65-F5344CB8AC3E}">
        <p14:creationId xmlns:p14="http://schemas.microsoft.com/office/powerpoint/2010/main" val="912352628"/>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p:txBody>
          <a:bodyPr/>
          <a:lstStyle/>
          <a:p>
            <a:pPr marL="0" lvl="1" indent="0">
              <a:buNone/>
            </a:pPr>
            <a:endParaRPr lang="en-GB" dirty="0" smtClean="0"/>
          </a:p>
          <a:p>
            <a:pPr marL="0" lvl="1" indent="0">
              <a:buNone/>
            </a:pPr>
            <a:endParaRPr lang="en-GB" dirty="0"/>
          </a:p>
          <a:p>
            <a:pPr marL="0" lvl="1" indent="0">
              <a:buNone/>
            </a:pPr>
            <a:r>
              <a:rPr lang="en-GB" b="1" dirty="0" smtClean="0"/>
              <a:t>pip install pandas</a:t>
            </a:r>
          </a:p>
          <a:p>
            <a:pPr marL="0" lvl="1" indent="0">
              <a:buNone/>
            </a:pPr>
            <a:endParaRPr lang="en-GB" dirty="0"/>
          </a:p>
          <a:p>
            <a:pPr marL="0" lvl="1" indent="0">
              <a:buNone/>
            </a:pPr>
            <a:endParaRPr lang="en-GB" dirty="0"/>
          </a:p>
          <a:p>
            <a:pPr lvl="1" algn="ctr"/>
            <a:endParaRPr lang="en-US" dirty="0" smtClean="0"/>
          </a:p>
          <a:p>
            <a:pPr lvl="1" algn="ctr"/>
            <a:r>
              <a:rPr lang="en-US" dirty="0" smtClean="0"/>
              <a:t>Pandas </a:t>
            </a:r>
            <a:r>
              <a:rPr lang="en-US" dirty="0"/>
              <a:t>is defined as an open-source library that provides high-performance data manipulation in Python. The name of Pandas is derived from the word </a:t>
            </a:r>
            <a:r>
              <a:rPr lang="en-US" b="1" dirty="0"/>
              <a:t>Panel Data</a:t>
            </a:r>
            <a:r>
              <a:rPr lang="en-US" dirty="0"/>
              <a:t>, which means </a:t>
            </a:r>
            <a:r>
              <a:rPr lang="en-US" b="1" dirty="0"/>
              <a:t>an Econometrics from Multidimensional data</a:t>
            </a:r>
            <a:r>
              <a:rPr lang="en-US" dirty="0"/>
              <a:t>. It is used for data analysis in Python and developed by </a:t>
            </a:r>
            <a:r>
              <a:rPr lang="en-US" b="1" dirty="0"/>
              <a:t>Wes McKinney</a:t>
            </a:r>
            <a:r>
              <a:rPr lang="en-US" dirty="0"/>
              <a:t> in </a:t>
            </a:r>
            <a:r>
              <a:rPr lang="en-US" b="1" dirty="0"/>
              <a:t>2008</a:t>
            </a:r>
            <a:r>
              <a:rPr lang="en-US" dirty="0"/>
              <a:t>.</a:t>
            </a:r>
            <a:endParaRPr lang="en-GB" dirty="0"/>
          </a:p>
          <a:p>
            <a:endParaRPr lang="en-GB" dirty="0"/>
          </a:p>
        </p:txBody>
      </p:sp>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p:txBody>
          <a:bodyPr/>
          <a:lstStyle/>
          <a:p>
            <a:r>
              <a:rPr lang="en-GB" dirty="0" smtClean="0"/>
              <a:t>What is pandas ?</a:t>
            </a:r>
            <a:endParaRPr lang="en-GB" dirty="0"/>
          </a:p>
        </p:txBody>
      </p:sp>
    </p:spTree>
    <p:extLst>
      <p:ext uri="{BB962C8B-B14F-4D97-AF65-F5344CB8AC3E}">
        <p14:creationId xmlns:p14="http://schemas.microsoft.com/office/powerpoint/2010/main" val="1048355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6112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062932" y="1052736"/>
            <a:ext cx="6168008" cy="4235914"/>
          </a:xfrm>
          <a:prstGeom prst="rect">
            <a:avLst/>
          </a:prstGeom>
        </p:spPr>
      </p:pic>
      <p:sp>
        <p:nvSpPr>
          <p:cNvPr id="4" name="Title 3">
            <a:extLst>
              <a:ext uri="{FF2B5EF4-FFF2-40B4-BE49-F238E27FC236}">
                <a16:creationId xmlns:a16="http://schemas.microsoft.com/office/drawing/2014/main" id="{8BB89BED-2FA4-4A72-B91D-CED542B6BB0C}"/>
              </a:ext>
            </a:extLst>
          </p:cNvPr>
          <p:cNvSpPr>
            <a:spLocks noGrp="1"/>
          </p:cNvSpPr>
          <p:nvPr>
            <p:ph type="title"/>
          </p:nvPr>
        </p:nvSpPr>
        <p:spPr>
          <a:xfrm>
            <a:off x="191344" y="188640"/>
            <a:ext cx="6627290" cy="1115442"/>
          </a:xfrm>
        </p:spPr>
        <p:txBody>
          <a:bodyPr/>
          <a:lstStyle/>
          <a:p>
            <a:r>
              <a:rPr lang="en-GB" dirty="0" smtClean="0"/>
              <a:t>ABOUT ME</a:t>
            </a:r>
            <a:endParaRPr lang="en-GB" dirty="0"/>
          </a:p>
        </p:txBody>
      </p:sp>
      <p:sp>
        <p:nvSpPr>
          <p:cNvPr id="5" name="Content Placeholder 4">
            <a:extLst>
              <a:ext uri="{FF2B5EF4-FFF2-40B4-BE49-F238E27FC236}">
                <a16:creationId xmlns:a16="http://schemas.microsoft.com/office/drawing/2014/main" id="{F3C66C73-6C2C-4EB1-9316-DFAB45100393}"/>
              </a:ext>
            </a:extLst>
          </p:cNvPr>
          <p:cNvSpPr>
            <a:spLocks noGrp="1"/>
          </p:cNvSpPr>
          <p:nvPr>
            <p:ph sz="half" idx="11"/>
          </p:nvPr>
        </p:nvSpPr>
        <p:spPr>
          <a:xfrm>
            <a:off x="191344" y="1988840"/>
            <a:ext cx="6480720" cy="3096344"/>
          </a:xfrm>
        </p:spPr>
        <p:txBody>
          <a:bodyPr>
            <a:normAutofit/>
          </a:bodyPr>
          <a:lstStyle/>
          <a:p>
            <a:pPr marL="342900" lvl="0" indent="-342900">
              <a:buFont typeface="Arial" panose="020B0604020202020204" pitchFamily="34" charset="0"/>
              <a:buChar char="•"/>
            </a:pPr>
            <a:r>
              <a:rPr lang="en-GB" dirty="0" smtClean="0"/>
              <a:t>Designation: Senior Analyst</a:t>
            </a:r>
          </a:p>
          <a:p>
            <a:pPr lvl="0"/>
            <a:endParaRPr lang="en-GB" dirty="0" smtClean="0"/>
          </a:p>
          <a:p>
            <a:pPr marL="342900" lvl="0" indent="-342900">
              <a:buFont typeface="Arial" panose="020B0604020202020204" pitchFamily="34" charset="0"/>
              <a:buChar char="•"/>
            </a:pPr>
            <a:r>
              <a:rPr lang="en-GB" dirty="0" smtClean="0"/>
              <a:t>Department : DRR, Capgemini Invent</a:t>
            </a:r>
          </a:p>
          <a:p>
            <a:pPr marL="342900" lvl="0" indent="-342900">
              <a:buFont typeface="Arial" panose="020B0604020202020204" pitchFamily="34" charset="0"/>
              <a:buChar char="•"/>
            </a:pPr>
            <a:endParaRPr lang="en-GB" dirty="0"/>
          </a:p>
          <a:p>
            <a:pPr marL="342900" lvl="0" indent="-342900">
              <a:buFont typeface="Arial" panose="020B0604020202020204" pitchFamily="34" charset="0"/>
              <a:buChar char="•"/>
            </a:pPr>
            <a:r>
              <a:rPr lang="en-GB" dirty="0" smtClean="0"/>
              <a:t>Technologies: Oracle PLSQL, Python, Machine Learning, Shell Scripting, Tableau.</a:t>
            </a:r>
          </a:p>
          <a:p>
            <a:pPr marL="342900" lvl="0" indent="-342900">
              <a:buFont typeface="Arial" panose="020B0604020202020204" pitchFamily="34" charset="0"/>
              <a:buChar char="•"/>
            </a:pPr>
            <a:endParaRPr lang="en-GB" dirty="0"/>
          </a:p>
          <a:p>
            <a:pPr lvl="0"/>
            <a:endParaRPr lang="en-GB" dirty="0" smtClean="0"/>
          </a:p>
          <a:p>
            <a:pPr marL="342900" lvl="0" indent="-342900">
              <a:buFont typeface="Arial" panose="020B0604020202020204" pitchFamily="34" charset="0"/>
              <a:buChar char="•"/>
            </a:pPr>
            <a:endParaRPr lang="en-GB" dirty="0"/>
          </a:p>
          <a:p>
            <a:pPr marL="342900" lvl="0" indent="-342900">
              <a:buFont typeface="Arial" panose="020B0604020202020204" pitchFamily="34" charset="0"/>
              <a:buChar char="•"/>
            </a:pPr>
            <a:endParaRPr lang="en-GB" dirty="0"/>
          </a:p>
        </p:txBody>
      </p:sp>
      <p:sp>
        <p:nvSpPr>
          <p:cNvPr id="16" name="Graphic 1">
            <a:extLst>
              <a:ext uri="{FF2B5EF4-FFF2-40B4-BE49-F238E27FC236}">
                <a16:creationId xmlns:a16="http://schemas.microsoft.com/office/drawing/2014/main" id="{21B2CF7E-E8F6-4A2F-9828-4F9A39B0864F}"/>
              </a:ext>
            </a:extLst>
          </p:cNvPr>
          <p:cNvSpPr/>
          <p:nvPr/>
        </p:nvSpPr>
        <p:spPr>
          <a:xfrm rot="20535171">
            <a:off x="2295796" y="83734"/>
            <a:ext cx="14823531" cy="6713585"/>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63000">
                <a:schemeClr val="accent2">
                  <a:alpha val="0"/>
                </a:schemeClr>
              </a:gs>
              <a:gs pos="12000">
                <a:schemeClr val="accent2">
                  <a:alpha val="0"/>
                </a:schemeClr>
              </a:gs>
              <a:gs pos="39000">
                <a:srgbClr val="12ABDB"/>
              </a:gs>
            </a:gsLst>
            <a:lin ang="540000" scaled="0"/>
          </a:gradFill>
          <a:ln w="9525" cap="flat">
            <a:noFill/>
            <a:prstDash val="solid"/>
            <a:miter/>
          </a:ln>
        </p:spPr>
        <p:txBody>
          <a:bodyPr rtlCol="0" anchor="ctr"/>
          <a:lstStyle/>
          <a:p>
            <a:endParaRPr lang="en-GB"/>
          </a:p>
        </p:txBody>
      </p:sp>
    </p:spTree>
    <p:extLst>
      <p:ext uri="{BB962C8B-B14F-4D97-AF65-F5344CB8AC3E}">
        <p14:creationId xmlns:p14="http://schemas.microsoft.com/office/powerpoint/2010/main" val="422317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5" name="Graphic 6">
            <a:extLst>
              <a:ext uri="{FF2B5EF4-FFF2-40B4-BE49-F238E27FC236}">
                <a16:creationId xmlns:a16="http://schemas.microsoft.com/office/drawing/2014/main" id="{360458FB-76B6-4743-A12A-A42645182007}"/>
              </a:ext>
            </a:extLst>
          </p:cNvPr>
          <p:cNvSpPr>
            <a:spLocks/>
          </p:cNvSpPr>
          <p:nvPr/>
        </p:nvSpPr>
        <p:spPr>
          <a:xfrm rot="14203607">
            <a:off x="2834726"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2293129"/>
            <a:ext cx="11386134" cy="2215991"/>
          </a:xfrm>
        </p:spPr>
        <p:txBody>
          <a:bodyPr/>
          <a:lstStyle/>
          <a:p>
            <a:r>
              <a:rPr lang="en-GB" dirty="0" smtClean="0"/>
              <a:t>The first step in data analysis</a:t>
            </a:r>
            <a:endParaRPr lang="en-GB" dirty="0"/>
          </a:p>
        </p:txBody>
      </p:sp>
    </p:spTree>
    <p:extLst>
      <p:ext uri="{BB962C8B-B14F-4D97-AF65-F5344CB8AC3E}">
        <p14:creationId xmlns:p14="http://schemas.microsoft.com/office/powerpoint/2010/main" val="967426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smtClean="0"/>
              <a:t>What is </a:t>
            </a:r>
            <a:br>
              <a:rPr lang="en-GB" dirty="0" smtClean="0"/>
            </a:br>
            <a:r>
              <a:rPr lang="en-GB" dirty="0" smtClean="0"/>
              <a:t>Data analysis?</a:t>
            </a:r>
            <a:endParaRPr lang="en-GB" dirty="0"/>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1</a:t>
            </a:r>
          </a:p>
        </p:txBody>
      </p:sp>
    </p:spTree>
    <p:extLst>
      <p:ext uri="{BB962C8B-B14F-4D97-AF65-F5344CB8AC3E}">
        <p14:creationId xmlns:p14="http://schemas.microsoft.com/office/powerpoint/2010/main" val="343409928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p:txBody>
          <a:bodyPr/>
          <a:lstStyle/>
          <a:p>
            <a:pPr lvl="1" algn="ctr"/>
            <a:endParaRPr lang="en-GB" dirty="0" smtClean="0"/>
          </a:p>
          <a:p>
            <a:pPr lvl="1" algn="ctr"/>
            <a:endParaRPr lang="en-GB" dirty="0"/>
          </a:p>
          <a:p>
            <a:pPr lvl="1" algn="ctr"/>
            <a:endParaRPr lang="en-GB" dirty="0" smtClean="0"/>
          </a:p>
          <a:p>
            <a:endParaRPr lang="en-US" b="1" dirty="0" smtClean="0"/>
          </a:p>
          <a:p>
            <a:endParaRPr lang="en-US" b="1" dirty="0"/>
          </a:p>
          <a:p>
            <a:r>
              <a:rPr lang="en-US" b="1" dirty="0" smtClean="0"/>
              <a:t>Data </a:t>
            </a:r>
            <a:r>
              <a:rPr lang="en-US" b="1" dirty="0"/>
              <a:t>analysis</a:t>
            </a:r>
            <a:r>
              <a:rPr lang="en-US" dirty="0"/>
              <a:t> is a process of inspecting, </a:t>
            </a:r>
            <a:r>
              <a:rPr lang="en-US" dirty="0">
                <a:hlinkClick r:id="rId2" tooltip="Data cleansing"/>
              </a:rPr>
              <a:t>cleansing</a:t>
            </a:r>
            <a:r>
              <a:rPr lang="en-US" dirty="0"/>
              <a:t>, </a:t>
            </a:r>
            <a:r>
              <a:rPr lang="en-US" dirty="0">
                <a:hlinkClick r:id="rId3" tooltip="Data transformation"/>
              </a:rPr>
              <a:t>transforming</a:t>
            </a:r>
            <a:r>
              <a:rPr lang="en-US" dirty="0"/>
              <a:t>, and </a:t>
            </a:r>
            <a:r>
              <a:rPr lang="en-US" dirty="0">
                <a:hlinkClick r:id="rId4" tooltip="Data modelling"/>
              </a:rPr>
              <a:t>modelling</a:t>
            </a:r>
            <a:r>
              <a:rPr lang="en-US" dirty="0"/>
              <a:t> </a:t>
            </a:r>
            <a:r>
              <a:rPr lang="en-US" dirty="0">
                <a:hlinkClick r:id="rId5" tooltip="Data"/>
              </a:rPr>
              <a:t>data</a:t>
            </a:r>
            <a:r>
              <a:rPr lang="en-US" dirty="0"/>
              <a:t> with the goal of discovering useful information, informing conclusions, and supporting decision-making</a:t>
            </a:r>
            <a:endParaRPr lang="en-GB" dirty="0"/>
          </a:p>
          <a:p>
            <a:endParaRPr lang="en-GB" dirty="0"/>
          </a:p>
        </p:txBody>
      </p:sp>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p:txBody>
          <a:bodyPr/>
          <a:lstStyle/>
          <a:p>
            <a:r>
              <a:rPr lang="en-GB" dirty="0" smtClean="0"/>
              <a:t>Data analysis</a:t>
            </a:r>
            <a:endParaRPr lang="en-GB" dirty="0"/>
          </a:p>
        </p:txBody>
      </p:sp>
    </p:spTree>
    <p:extLst>
      <p:ext uri="{BB962C8B-B14F-4D97-AF65-F5344CB8AC3E}">
        <p14:creationId xmlns:p14="http://schemas.microsoft.com/office/powerpoint/2010/main" val="78707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p:txBody>
          <a:bodyPr/>
          <a:lstStyle/>
          <a:p>
            <a:pPr lvl="1" algn="ctr"/>
            <a:endParaRPr lang="en-GB" dirty="0" smtClean="0"/>
          </a:p>
          <a:p>
            <a:pPr lvl="1" algn="ctr"/>
            <a:endParaRPr lang="en-GB" dirty="0"/>
          </a:p>
          <a:p>
            <a:pPr lvl="1" algn="ctr"/>
            <a:endParaRPr lang="en-GB" dirty="0" smtClean="0"/>
          </a:p>
          <a:p>
            <a:endParaRPr lang="en-US" b="1" dirty="0" smtClean="0"/>
          </a:p>
          <a:p>
            <a:endParaRPr lang="en-US" b="1" dirty="0"/>
          </a:p>
          <a:p>
            <a:endParaRPr lang="en-GB" dirty="0"/>
          </a:p>
        </p:txBody>
      </p:sp>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p:txBody>
          <a:bodyPr/>
          <a:lstStyle/>
          <a:p>
            <a:r>
              <a:rPr lang="en-GB" dirty="0" smtClean="0"/>
              <a:t>Data analysis</a:t>
            </a:r>
            <a:endParaRPr lang="en-GB" dirty="0"/>
          </a:p>
        </p:txBody>
      </p:sp>
      <p:pic>
        <p:nvPicPr>
          <p:cNvPr id="4" name="Picture 3"/>
          <p:cNvPicPr>
            <a:picLocks noChangeAspect="1"/>
          </p:cNvPicPr>
          <p:nvPr/>
        </p:nvPicPr>
        <p:blipFill>
          <a:blip r:embed="rId2"/>
          <a:stretch>
            <a:fillRect/>
          </a:stretch>
        </p:blipFill>
        <p:spPr>
          <a:xfrm>
            <a:off x="1775520" y="1628800"/>
            <a:ext cx="7416824" cy="4329496"/>
          </a:xfrm>
          <a:prstGeom prst="rect">
            <a:avLst/>
          </a:prstGeom>
        </p:spPr>
      </p:pic>
    </p:spTree>
    <p:extLst>
      <p:ext uri="{BB962C8B-B14F-4D97-AF65-F5344CB8AC3E}">
        <p14:creationId xmlns:p14="http://schemas.microsoft.com/office/powerpoint/2010/main" val="407243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smtClean="0"/>
              <a:t>INTRODUCTION</a:t>
            </a:r>
            <a:br>
              <a:rPr lang="en-GB" dirty="0" smtClean="0"/>
            </a:br>
            <a:r>
              <a:rPr lang="en-GB" dirty="0" smtClean="0"/>
              <a:t>OF </a:t>
            </a:r>
            <a:br>
              <a:rPr lang="en-GB" dirty="0" smtClean="0"/>
            </a:br>
            <a:r>
              <a:rPr lang="en-GB" dirty="0" smtClean="0"/>
              <a:t>PYTHON</a:t>
            </a:r>
            <a:endParaRPr lang="en-GB" dirty="0"/>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2</a:t>
            </a:r>
          </a:p>
        </p:txBody>
      </p:sp>
    </p:spTree>
    <p:extLst>
      <p:ext uri="{BB962C8B-B14F-4D97-AF65-F5344CB8AC3E}">
        <p14:creationId xmlns:p14="http://schemas.microsoft.com/office/powerpoint/2010/main" val="33746884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p:txBody>
          <a:bodyPr/>
          <a:lstStyle/>
          <a:p>
            <a:pPr lvl="1" algn="ctr"/>
            <a:endParaRPr lang="en-GB" dirty="0" smtClean="0"/>
          </a:p>
          <a:p>
            <a:pPr lvl="1" algn="ctr"/>
            <a:endParaRPr lang="en-GB" dirty="0"/>
          </a:p>
          <a:p>
            <a:pPr lvl="1" algn="ctr"/>
            <a:endParaRPr lang="en-GB" dirty="0" smtClean="0"/>
          </a:p>
          <a:p>
            <a:pPr lvl="1" algn="ctr"/>
            <a:r>
              <a:rPr lang="en-GB" sz="3600" dirty="0" smtClean="0"/>
              <a:t>Python Is A Programming Language</a:t>
            </a:r>
          </a:p>
          <a:p>
            <a:pPr marL="0" lvl="1" indent="0" algn="ctr">
              <a:buNone/>
            </a:pPr>
            <a:endParaRPr lang="en-GB" sz="3600" dirty="0"/>
          </a:p>
          <a:p>
            <a:pPr lvl="1" algn="ctr"/>
            <a:r>
              <a:rPr lang="en-GB" sz="3600" dirty="0" smtClean="0"/>
              <a:t>It Was Created By Guido Van Rossum, And Released In 1991</a:t>
            </a:r>
          </a:p>
          <a:p>
            <a:endParaRPr lang="en-GB" dirty="0"/>
          </a:p>
          <a:p>
            <a:endParaRPr lang="en-GB" dirty="0"/>
          </a:p>
        </p:txBody>
      </p:sp>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p:txBody>
          <a:bodyPr/>
          <a:lstStyle/>
          <a:p>
            <a:r>
              <a:rPr lang="en-GB" dirty="0" smtClean="0"/>
              <a:t>history</a:t>
            </a:r>
            <a:endParaRPr lang="en-GB" dirty="0"/>
          </a:p>
        </p:txBody>
      </p:sp>
      <p:grpSp>
        <p:nvGrpSpPr>
          <p:cNvPr id="4" name="Group 12">
            <a:extLst>
              <a:ext uri="{FF2B5EF4-FFF2-40B4-BE49-F238E27FC236}">
                <a16:creationId xmlns:a16="http://schemas.microsoft.com/office/drawing/2014/main" id="{04B73AAF-1C2C-4594-91DB-EB92AB7D06F9}"/>
              </a:ext>
            </a:extLst>
          </p:cNvPr>
          <p:cNvGrpSpPr/>
          <p:nvPr/>
        </p:nvGrpSpPr>
        <p:grpSpPr>
          <a:xfrm>
            <a:off x="10776521" y="1268760"/>
            <a:ext cx="1152128" cy="1512168"/>
            <a:chOff x="8955505" y="2224084"/>
            <a:chExt cx="1981200" cy="2714625"/>
          </a:xfrm>
        </p:grpSpPr>
        <p:pic>
          <p:nvPicPr>
            <p:cNvPr id="5" name="Graphic 10">
              <a:extLst>
                <a:ext uri="{FF2B5EF4-FFF2-40B4-BE49-F238E27FC236}">
                  <a16:creationId xmlns:a16="http://schemas.microsoft.com/office/drawing/2014/main" id="{7D54B1EE-304B-465A-B6F7-F947B21B9C7B}"/>
                </a:ext>
              </a:extLst>
            </p:cNvPr>
            <p:cNvPicPr>
              <a:picLocks noChangeAspect="1"/>
            </p:cNvPicPr>
            <p:nvPr/>
          </p:nvPicPr>
          <p:blipFill>
            <a:blip r:embed="rId2">
              <a:extLst>
                <a:ext uri="{96DAC541-7B7A-43D3-8B79-37D633B846F1}">
                  <asvg:svgBlip xmlns="" xmlns:asvg="http://schemas.microsoft.com/office/drawing/2016/SVG/main" r:embed="rId23"/>
                </a:ext>
              </a:extLst>
            </a:blip>
            <a:stretch>
              <a:fillRect/>
            </a:stretch>
          </p:blipFill>
          <p:spPr>
            <a:xfrm>
              <a:off x="8955505" y="2224084"/>
              <a:ext cx="1981200" cy="2714625"/>
            </a:xfrm>
            <a:prstGeom prst="rect">
              <a:avLst/>
            </a:prstGeom>
          </p:spPr>
        </p:pic>
        <p:pic>
          <p:nvPicPr>
            <p:cNvPr id="6" name="Graphic 9">
              <a:extLst>
                <a:ext uri="{FF2B5EF4-FFF2-40B4-BE49-F238E27FC236}">
                  <a16:creationId xmlns:a16="http://schemas.microsoft.com/office/drawing/2014/main" id="{CD6000EE-4184-4A79-92FD-3E307E4CC8DD}"/>
                </a:ext>
              </a:extLst>
            </p:cNvPr>
            <p:cNvPicPr>
              <a:picLocks noChangeAspect="1"/>
            </p:cNvPicPr>
            <p:nvPr/>
          </p:nvPicPr>
          <p:blipFill>
            <a:blip r:embed="rId24">
              <a:extLst>
                <a:ext uri="{96DAC541-7B7A-43D3-8B79-37D633B846F1}">
                  <asvg:svgBlip xmlns="" xmlns:asvg="http://schemas.microsoft.com/office/drawing/2016/SVG/main" r:embed="rId25"/>
                </a:ext>
              </a:extLst>
            </a:blip>
            <a:stretch>
              <a:fillRect/>
            </a:stretch>
          </p:blipFill>
          <p:spPr>
            <a:xfrm>
              <a:off x="9458134" y="2934137"/>
              <a:ext cx="1046175" cy="1607305"/>
            </a:xfrm>
            <a:prstGeom prst="rect">
              <a:avLst/>
            </a:prstGeom>
          </p:spPr>
        </p:pic>
      </p:grpSp>
      <p:grpSp>
        <p:nvGrpSpPr>
          <p:cNvPr id="7" name="Group 12">
            <a:extLst>
              <a:ext uri="{FF2B5EF4-FFF2-40B4-BE49-F238E27FC236}">
                <a16:creationId xmlns:a16="http://schemas.microsoft.com/office/drawing/2014/main" id="{04B73AAF-1C2C-4594-91DB-EB92AB7D06F9}"/>
              </a:ext>
            </a:extLst>
          </p:cNvPr>
          <p:cNvGrpSpPr/>
          <p:nvPr/>
        </p:nvGrpSpPr>
        <p:grpSpPr>
          <a:xfrm>
            <a:off x="428572" y="4869160"/>
            <a:ext cx="1152128" cy="1512168"/>
            <a:chOff x="8955505" y="2224084"/>
            <a:chExt cx="1981200" cy="2714625"/>
          </a:xfrm>
        </p:grpSpPr>
        <p:pic>
          <p:nvPicPr>
            <p:cNvPr id="8" name="Graphic 10">
              <a:extLst>
                <a:ext uri="{FF2B5EF4-FFF2-40B4-BE49-F238E27FC236}">
                  <a16:creationId xmlns:a16="http://schemas.microsoft.com/office/drawing/2014/main" id="{7D54B1EE-304B-465A-B6F7-F947B21B9C7B}"/>
                </a:ext>
              </a:extLst>
            </p:cNvPr>
            <p:cNvPicPr>
              <a:picLocks noChangeAspect="1"/>
            </p:cNvPicPr>
            <p:nvPr/>
          </p:nvPicPr>
          <p:blipFill>
            <a:blip r:embed="rId2">
              <a:extLst>
                <a:ext uri="{96DAC541-7B7A-43D3-8B79-37D633B846F1}">
                  <asvg:svgBlip xmlns="" xmlns:asvg="http://schemas.microsoft.com/office/drawing/2016/SVG/main" r:embed="rId23"/>
                </a:ext>
              </a:extLst>
            </a:blip>
            <a:stretch>
              <a:fillRect/>
            </a:stretch>
          </p:blipFill>
          <p:spPr>
            <a:xfrm>
              <a:off x="8955505" y="2224084"/>
              <a:ext cx="1981200" cy="2714625"/>
            </a:xfrm>
            <a:prstGeom prst="rect">
              <a:avLst/>
            </a:prstGeom>
          </p:spPr>
        </p:pic>
        <p:pic>
          <p:nvPicPr>
            <p:cNvPr id="9" name="Graphic 9">
              <a:extLst>
                <a:ext uri="{FF2B5EF4-FFF2-40B4-BE49-F238E27FC236}">
                  <a16:creationId xmlns:a16="http://schemas.microsoft.com/office/drawing/2014/main" id="{CD6000EE-4184-4A79-92FD-3E307E4CC8DD}"/>
                </a:ext>
              </a:extLst>
            </p:cNvPr>
            <p:cNvPicPr>
              <a:picLocks noChangeAspect="1"/>
            </p:cNvPicPr>
            <p:nvPr/>
          </p:nvPicPr>
          <p:blipFill>
            <a:blip r:embed="rId24">
              <a:extLst>
                <a:ext uri="{96DAC541-7B7A-43D3-8B79-37D633B846F1}">
                  <asvg:svgBlip xmlns="" xmlns:asvg="http://schemas.microsoft.com/office/drawing/2016/SVG/main" r:embed="rId25"/>
                </a:ext>
              </a:extLst>
            </a:blip>
            <a:stretch>
              <a:fillRect/>
            </a:stretch>
          </p:blipFill>
          <p:spPr>
            <a:xfrm>
              <a:off x="9458134" y="2934137"/>
              <a:ext cx="1046175" cy="1607305"/>
            </a:xfrm>
            <a:prstGeom prst="rect">
              <a:avLst/>
            </a:prstGeom>
          </p:spPr>
        </p:pic>
      </p:grpSp>
    </p:spTree>
    <p:extLst>
      <p:ext uri="{BB962C8B-B14F-4D97-AF65-F5344CB8AC3E}">
        <p14:creationId xmlns:p14="http://schemas.microsoft.com/office/powerpoint/2010/main" val="299111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p:txBody>
          <a:bodyPr/>
          <a:lstStyle/>
          <a:p>
            <a:pPr marL="0" lvl="1" indent="0">
              <a:buNone/>
            </a:pPr>
            <a:endParaRPr lang="en-GB" dirty="0"/>
          </a:p>
          <a:p>
            <a:pPr lvl="1"/>
            <a:r>
              <a:rPr lang="en-GB" sz="2800" dirty="0" smtClean="0"/>
              <a:t>Install Python Directly</a:t>
            </a:r>
          </a:p>
          <a:p>
            <a:pPr lvl="1"/>
            <a:endParaRPr lang="en-GB" sz="2800" dirty="0"/>
          </a:p>
          <a:p>
            <a:pPr lvl="1"/>
            <a:r>
              <a:rPr lang="en-GB" sz="2800" dirty="0" smtClean="0"/>
              <a:t>Install Anaconda Navigator </a:t>
            </a:r>
          </a:p>
          <a:p>
            <a:pPr lvl="1"/>
            <a:endParaRPr lang="en-GB" sz="2800" dirty="0"/>
          </a:p>
          <a:p>
            <a:pPr lvl="1"/>
            <a:r>
              <a:rPr lang="en-GB" sz="2800" dirty="0" smtClean="0"/>
              <a:t>Use Google Collab Cloud Repository</a:t>
            </a:r>
          </a:p>
          <a:p>
            <a:pPr marL="0" lvl="1" indent="0">
              <a:buNone/>
            </a:pPr>
            <a:endParaRPr lang="en-GB" sz="2800" dirty="0" smtClean="0"/>
          </a:p>
          <a:p>
            <a:pPr lvl="1"/>
            <a:r>
              <a:rPr lang="en-GB" sz="2800" dirty="0" smtClean="0"/>
              <a:t>Practise On Kaggle Notebooks</a:t>
            </a:r>
          </a:p>
          <a:p>
            <a:pPr lvl="1" algn="ctr"/>
            <a:endParaRPr lang="en-GB" dirty="0" smtClean="0"/>
          </a:p>
          <a:p>
            <a:endParaRPr lang="en-GB" dirty="0"/>
          </a:p>
          <a:p>
            <a:endParaRPr lang="en-GB" dirty="0"/>
          </a:p>
        </p:txBody>
      </p:sp>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p:txBody>
          <a:bodyPr/>
          <a:lstStyle/>
          <a:p>
            <a:r>
              <a:rPr lang="en-GB" dirty="0" smtClean="0"/>
              <a:t>HOW TO WRITE CODE ?</a:t>
            </a:r>
            <a:endParaRPr lang="en-GB" dirty="0"/>
          </a:p>
        </p:txBody>
      </p:sp>
      <p:grpSp>
        <p:nvGrpSpPr>
          <p:cNvPr id="4" name="Group 3">
            <a:extLst>
              <a:ext uri="{FF2B5EF4-FFF2-40B4-BE49-F238E27FC236}">
                <a16:creationId xmlns:a16="http://schemas.microsoft.com/office/drawing/2014/main" id="{C2BEC730-9A5F-4345-AEE9-8AC2C569BBEA}"/>
              </a:ext>
            </a:extLst>
          </p:cNvPr>
          <p:cNvGrpSpPr/>
          <p:nvPr/>
        </p:nvGrpSpPr>
        <p:grpSpPr>
          <a:xfrm>
            <a:off x="8472264" y="3717032"/>
            <a:ext cx="3126860" cy="2679048"/>
            <a:chOff x="4705350" y="2233612"/>
            <a:chExt cx="2781300" cy="2333625"/>
          </a:xfrm>
        </p:grpSpPr>
        <p:pic>
          <p:nvPicPr>
            <p:cNvPr id="5" name="Graphic 1">
              <a:extLst>
                <a:ext uri="{FF2B5EF4-FFF2-40B4-BE49-F238E27FC236}">
                  <a16:creationId xmlns:a16="http://schemas.microsoft.com/office/drawing/2014/main" id="{35F7D69A-94A4-4F04-B1DC-2EBE687BCBB6}"/>
                </a:ext>
              </a:extLst>
            </p:cNvPr>
            <p:cNvPicPr>
              <a:picLocks noChangeAspect="1"/>
            </p:cNvPicPr>
            <p:nvPr/>
          </p:nvPicPr>
          <p:blipFill>
            <a:blip r:embed="rId2">
              <a:extLst>
                <a:ext uri="{96DAC541-7B7A-43D3-8B79-37D633B846F1}">
                  <asvg:svgBlip xmlns="" xmlns:asvg="http://schemas.microsoft.com/office/drawing/2016/SVG/main" r:embed="rId15"/>
                </a:ext>
              </a:extLst>
            </a:blip>
            <a:stretch>
              <a:fillRect/>
            </a:stretch>
          </p:blipFill>
          <p:spPr>
            <a:xfrm>
              <a:off x="4772025" y="2290762"/>
              <a:ext cx="2647950" cy="2276475"/>
            </a:xfrm>
            <a:prstGeom prst="rect">
              <a:avLst/>
            </a:prstGeom>
          </p:spPr>
        </p:pic>
        <p:pic>
          <p:nvPicPr>
            <p:cNvPr id="6" name="Graphic 2">
              <a:extLst>
                <a:ext uri="{FF2B5EF4-FFF2-40B4-BE49-F238E27FC236}">
                  <a16:creationId xmlns:a16="http://schemas.microsoft.com/office/drawing/2014/main" id="{89C4948D-41DA-4C0E-B867-A1F1C300C70A}"/>
                </a:ext>
              </a:extLst>
            </p:cNvPr>
            <p:cNvPicPr>
              <a:picLocks noChangeAspect="1"/>
            </p:cNvPicPr>
            <p:nvPr/>
          </p:nvPicPr>
          <p:blipFill>
            <a:blip r:embed="rId16">
              <a:extLst>
                <a:ext uri="{96DAC541-7B7A-43D3-8B79-37D633B846F1}">
                  <asvg:svgBlip xmlns="" xmlns:asvg="http://schemas.microsoft.com/office/drawing/2016/SVG/main" r:embed="rId17"/>
                </a:ext>
              </a:extLst>
            </a:blip>
            <a:stretch>
              <a:fillRect/>
            </a:stretch>
          </p:blipFill>
          <p:spPr>
            <a:xfrm>
              <a:off x="4705350" y="2233612"/>
              <a:ext cx="2781300" cy="2238375"/>
            </a:xfrm>
            <a:prstGeom prst="rect">
              <a:avLst/>
            </a:prstGeom>
          </p:spPr>
        </p:pic>
      </p:grpSp>
    </p:spTree>
    <p:extLst>
      <p:ext uri="{BB962C8B-B14F-4D97-AF65-F5344CB8AC3E}">
        <p14:creationId xmlns:p14="http://schemas.microsoft.com/office/powerpoint/2010/main" val="5839218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Capgemini-Invent_MasterTemplate_June21.potx" id="{3376EF2B-E8F2-4FAF-BA52-F4A2B2EB0DB9}" vid="{E004E8A5-EB97-4177-B7D6-B9CBD461028B}"/>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Capgemini-Invent_MasterTemplate_June21.potx" id="{3376EF2B-E8F2-4FAF-BA52-F4A2B2EB0DB9}" vid="{18A97E34-FE18-492A-834E-18869F1655E1}"/>
    </a:ext>
  </a:extLst>
</a:theme>
</file>

<file path=ppt/theme/theme3.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599FB04ADF07547A324756075248C32" ma:contentTypeVersion="13" ma:contentTypeDescription="Create a new document." ma:contentTypeScope="" ma:versionID="48309de4437af2f59c07185a1e577f31">
  <xsd:schema xmlns:xsd="http://www.w3.org/2001/XMLSchema" xmlns:xs="http://www.w3.org/2001/XMLSchema" xmlns:p="http://schemas.microsoft.com/office/2006/metadata/properties" xmlns:ns2="85c1a498-8d14-41a2-b96a-d2f429229e57" xmlns:ns3="5e233b7e-0382-4131-8e67-7c6f8f236b38" targetNamespace="http://schemas.microsoft.com/office/2006/metadata/properties" ma:root="true" ma:fieldsID="5a697c2e4bbb0e01b6514a230d1e5a88" ns2:_="" ns3:_="">
    <xsd:import namespace="85c1a498-8d14-41a2-b96a-d2f429229e57"/>
    <xsd:import namespace="5e233b7e-0382-4131-8e67-7c6f8f236b3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OCR"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c1a498-8d14-41a2-b96a-d2f429229e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e233b7e-0382-4131-8e67-7c6f8f236b3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2.xml><?xml version="1.0" encoding="utf-8"?>
<ds:datastoreItem xmlns:ds="http://schemas.openxmlformats.org/officeDocument/2006/customXml" ds:itemID="{B3B93F48-B327-407F-A446-1981DD685B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c1a498-8d14-41a2-b96a-d2f429229e57"/>
    <ds:schemaRef ds:uri="5e233b7e-0382-4131-8e67-7c6f8f236b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65F6DA-EDFD-4C3F-B2EB-EDE359E124E2}">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85c1a498-8d14-41a2-b96a-d2f429229e57"/>
    <ds:schemaRef ds:uri="http://purl.org/dc/dcmitype/"/>
    <ds:schemaRef ds:uri="5e233b7e-0382-4131-8e67-7c6f8f236b38"/>
    <ds:schemaRef ds:uri="http://purl.org/dc/elements/1.1/"/>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ppt-Capgemini-Invent_MasterTemplate_June21</Template>
  <TotalTime>93</TotalTime>
  <Words>131</Words>
  <Application>Microsoft Office PowerPoint</Application>
  <PresentationFormat>Widescreen</PresentationFormat>
  <Paragraphs>58</Paragraphs>
  <Slides>12</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0" baseType="lpstr">
      <vt:lpstr>Arial</vt:lpstr>
      <vt:lpstr>Wingdings</vt:lpstr>
      <vt:lpstr>Ubuntu Medium</vt:lpstr>
      <vt:lpstr>Ubuntu</vt:lpstr>
      <vt:lpstr>Ubuntu Light</vt:lpstr>
      <vt:lpstr>Capgemini Master 2021</vt:lpstr>
      <vt:lpstr>Cover options_Section</vt:lpstr>
      <vt:lpstr>think-cell Slide</vt:lpstr>
      <vt:lpstr>L&amp;d live  connect</vt:lpstr>
      <vt:lpstr>ABOUT ME</vt:lpstr>
      <vt:lpstr>The first step in data analysis</vt:lpstr>
      <vt:lpstr>What is  Data analysis?</vt:lpstr>
      <vt:lpstr>Data analysis</vt:lpstr>
      <vt:lpstr>Data analysis</vt:lpstr>
      <vt:lpstr>INTRODUCTION OF  PYTHON</vt:lpstr>
      <vt:lpstr>history</vt:lpstr>
      <vt:lpstr>HOW TO WRITE CODE ?</vt:lpstr>
      <vt:lpstr>Pandas library in python</vt:lpstr>
      <vt:lpstr>What is pandas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PYTHON          +PANDAS</dc:title>
  <dc:subject>Capgemini Invent template</dc:subject>
  <dc:creator>manish chauhan</dc:creator>
  <cp:lastModifiedBy>manish chauhan</cp:lastModifiedBy>
  <cp:revision>9</cp:revision>
  <dcterms:created xsi:type="dcterms:W3CDTF">2021-11-22T16:19:33Z</dcterms:created>
  <dcterms:modified xsi:type="dcterms:W3CDTF">2021-11-23T11:30:58Z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0x0101006599FB04ADF07547A324756075248C32</vt:lpwstr>
  </property>
</Properties>
</file>