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1" r:id="rId4"/>
  </p:sldMasterIdLst>
  <p:notesMasterIdLst>
    <p:notesMasterId r:id="rId18"/>
  </p:notesMasterIdLst>
  <p:handoutMasterIdLst>
    <p:handoutMasterId r:id="rId19"/>
  </p:handoutMasterIdLst>
  <p:sldIdLst>
    <p:sldId id="312" r:id="rId5"/>
    <p:sldId id="328" r:id="rId6"/>
    <p:sldId id="329" r:id="rId7"/>
    <p:sldId id="330" r:id="rId8"/>
    <p:sldId id="334" r:id="rId9"/>
    <p:sldId id="333" r:id="rId10"/>
    <p:sldId id="336" r:id="rId11"/>
    <p:sldId id="337" r:id="rId12"/>
    <p:sldId id="340" r:id="rId13"/>
    <p:sldId id="335" r:id="rId14"/>
    <p:sldId id="331" r:id="rId15"/>
    <p:sldId id="339" r:id="rId16"/>
    <p:sldId id="297"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8C8C"/>
    <a:srgbClr val="202C8F"/>
    <a:srgbClr val="FDFBF6"/>
    <a:srgbClr val="AAC4E9"/>
    <a:srgbClr val="F5CDCE"/>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48" d="100"/>
          <a:sy n="48" d="100"/>
        </p:scale>
        <p:origin x="67" y="624"/>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8/14/2024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48F63A3B-78C7-47BE-AE5E-E10140E04643}"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715322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t>8/14/2024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671449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t>8/14/2024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225674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39302715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2552612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176168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t>8/14/2024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380992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8/14/2024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488452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8/14/2024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124807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t>8/14/2024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678035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t>8/14/2024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Freeform: Shape 5">
            <a:extLst>
              <a:ext uri="{FF2B5EF4-FFF2-40B4-BE49-F238E27FC236}">
                <a16:creationId xmlns:a16="http://schemas.microsoft.com/office/drawing/2014/main" id="{BC76F654-FBD3-1EEA-5DE0-2CAFEB14B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71EBB310-C3AC-B852-90FC-7AE02706385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68107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8/14/2024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sp>
        <p:nvSpPr>
          <p:cNvPr id="5" name="Freeform: Shape 4">
            <a:extLst>
              <a:ext uri="{FF2B5EF4-FFF2-40B4-BE49-F238E27FC236}">
                <a16:creationId xmlns:a16="http://schemas.microsoft.com/office/drawing/2014/main" id="{EA6996C9-1F80-43F1-6721-7C7326627C9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B4D59C92-1AB0-DF0D-8658-418BECAEE7F0}"/>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507005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t>8/14/2024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Freeform: Shape 7">
            <a:extLst>
              <a:ext uri="{FF2B5EF4-FFF2-40B4-BE49-F238E27FC236}">
                <a16:creationId xmlns:a16="http://schemas.microsoft.com/office/drawing/2014/main" id="{DEED11D6-D67E-0A89-7016-320F59B100AC}"/>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548238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586B75A-687E-405C-8A0B-8D00578BA2C3}" type="datetimeFigureOut">
              <a:rPr lang="en-US" smtClean="0"/>
              <a:pPr/>
              <a:t>8/14/2024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Freeform: Shape 8">
            <a:extLst>
              <a:ext uri="{FF2B5EF4-FFF2-40B4-BE49-F238E27FC236}">
                <a16:creationId xmlns:a16="http://schemas.microsoft.com/office/drawing/2014/main" id="{54E21AD0-98C1-9DDB-5DF9-7B25C9DEFBDE}"/>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077030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7">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586B75A-687E-405C-8A0B-8D00578BA2C3}" type="datetimeFigureOut">
              <a:rPr lang="en-US" smtClean="0"/>
              <a:pPr/>
              <a:t>8/14/2024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8F63A3B-78C7-47BE-AE5E-E10140E04643}"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146241"/>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64" r:id="rId14"/>
    <p:sldLayoutId id="2147483680" r:id="rId15"/>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4226994"/>
          </a:xfrm>
        </p:spPr>
        <p:txBody>
          <a:bodyPr anchor="ctr"/>
          <a:lstStyle/>
          <a:p>
            <a:r>
              <a:rPr lang="en-US" b="1" dirty="0"/>
              <a:t>CONTEXT AWARE IMAGE SEARCH</a:t>
            </a:r>
            <a:br>
              <a:rPr lang="en-US" b="1" dirty="0"/>
            </a:br>
            <a:br>
              <a:rPr lang="en-US" b="1" dirty="0"/>
            </a:br>
            <a:r>
              <a:rPr lang="en-US" sz="1800" b="1" dirty="0"/>
              <a:t>Guided By: </a:t>
            </a:r>
            <a:r>
              <a:rPr lang="en-US" sz="1800" b="1" dirty="0" err="1"/>
              <a:t>dr.Shailesh</a:t>
            </a:r>
            <a:r>
              <a:rPr lang="en-US" sz="1800" b="1" dirty="0"/>
              <a:t> S</a:t>
            </a:r>
            <a:br>
              <a:rPr lang="en-US" sz="1800" b="1" dirty="0"/>
            </a:br>
            <a:br>
              <a:rPr lang="en-US" sz="1800" b="1" dirty="0"/>
            </a:br>
            <a:r>
              <a:rPr lang="en-US" sz="1800" b="1" dirty="0"/>
              <a:t>Submitted by: Anjana Mahesh</a:t>
            </a:r>
            <a:br>
              <a:rPr lang="en-US" sz="1800" b="1" dirty="0"/>
            </a:br>
            <a:r>
              <a:rPr lang="en-US" sz="1800" b="1" dirty="0"/>
              <a:t>                              </a:t>
            </a:r>
            <a:r>
              <a:rPr lang="en-US" sz="1800" b="1" dirty="0" err="1"/>
              <a:t>aesthetix</a:t>
            </a:r>
            <a:r>
              <a:rPr lang="en-US" sz="1800" b="1" dirty="0"/>
              <a:t> </a:t>
            </a:r>
            <a:r>
              <a:rPr lang="en-US" sz="1800" b="1" dirty="0" err="1"/>
              <a:t>edu</a:t>
            </a:r>
            <a:r>
              <a:rPr lang="en-US" sz="1800" b="1" dirty="0"/>
              <a:t> tech</a:t>
            </a:r>
            <a:endParaRPr lang="en-US" b="1" dirty="0"/>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7B0A8-6658-8BB5-D559-20105C51CDC9}"/>
              </a:ext>
            </a:extLst>
          </p:cNvPr>
          <p:cNvSpPr>
            <a:spLocks noGrp="1"/>
          </p:cNvSpPr>
          <p:nvPr>
            <p:ph type="title" idx="4294967295"/>
          </p:nvPr>
        </p:nvSpPr>
        <p:spPr>
          <a:xfrm>
            <a:off x="2587625" y="474663"/>
            <a:ext cx="9604375" cy="1049337"/>
          </a:xfrm>
        </p:spPr>
        <p:txBody>
          <a:bodyPr/>
          <a:lstStyle/>
          <a:p>
            <a:r>
              <a:rPr lang="en-IN" b="1" dirty="0"/>
              <a:t>Result analysis</a:t>
            </a:r>
          </a:p>
        </p:txBody>
      </p:sp>
      <p:pic>
        <p:nvPicPr>
          <p:cNvPr id="59" name="Content Placeholder 58">
            <a:extLst>
              <a:ext uri="{FF2B5EF4-FFF2-40B4-BE49-F238E27FC236}">
                <a16:creationId xmlns:a16="http://schemas.microsoft.com/office/drawing/2014/main" id="{D44992A3-A32F-D189-D4AC-98DA15EC32D7}"/>
              </a:ext>
            </a:extLst>
          </p:cNvPr>
          <p:cNvPicPr>
            <a:picLocks noGrp="1" noChangeAspect="1"/>
          </p:cNvPicPr>
          <p:nvPr>
            <p:ph idx="4294967295"/>
          </p:nvPr>
        </p:nvPicPr>
        <p:blipFill rotWithShape="1">
          <a:blip r:embed="rId2"/>
          <a:srcRect l="25954" t="29058" r="26589" b="7952"/>
          <a:stretch/>
        </p:blipFill>
        <p:spPr>
          <a:xfrm>
            <a:off x="2300748" y="1083469"/>
            <a:ext cx="6283325" cy="4691062"/>
          </a:xfrm>
        </p:spPr>
      </p:pic>
    </p:spTree>
    <p:extLst>
      <p:ext uri="{BB962C8B-B14F-4D97-AF65-F5344CB8AC3E}">
        <p14:creationId xmlns:p14="http://schemas.microsoft.com/office/powerpoint/2010/main" val="3144037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BBF923-365D-C337-A977-6566FD84935F}"/>
              </a:ext>
            </a:extLst>
          </p:cNvPr>
          <p:cNvSpPr>
            <a:spLocks noGrp="1"/>
          </p:cNvSpPr>
          <p:nvPr>
            <p:ph idx="4294967295"/>
          </p:nvPr>
        </p:nvSpPr>
        <p:spPr>
          <a:xfrm>
            <a:off x="2587625" y="2016125"/>
            <a:ext cx="9604375" cy="3449638"/>
          </a:xfrm>
        </p:spPr>
        <p:txBody>
          <a:bodyPr/>
          <a:lstStyle/>
          <a:p>
            <a:pPr marL="0" indent="0">
              <a:buNone/>
            </a:pPr>
            <a:r>
              <a:rPr lang="en-US" sz="4000" b="1" dirty="0"/>
              <a:t>Analysis:</a:t>
            </a:r>
          </a:p>
          <a:p>
            <a:pPr>
              <a:buFont typeface="Arial" panose="020B0604020202020204" pitchFamily="34" charset="0"/>
              <a:buChar char="•"/>
            </a:pPr>
            <a:r>
              <a:rPr lang="en-US" dirty="0"/>
              <a:t>Enhanced search capabilities with combined features</a:t>
            </a:r>
          </a:p>
          <a:p>
            <a:pPr>
              <a:buFont typeface="Arial" panose="020B0604020202020204" pitchFamily="34" charset="0"/>
              <a:buChar char="•"/>
            </a:pPr>
            <a:r>
              <a:rPr lang="en-US" dirty="0"/>
              <a:t>Relevance and accuracy of retrieved images</a:t>
            </a:r>
          </a:p>
          <a:p>
            <a:pPr>
              <a:buFont typeface="Arial" panose="020B0604020202020204" pitchFamily="34" charset="0"/>
              <a:buChar char="•"/>
            </a:pPr>
            <a:endParaRPr lang="en-US" dirty="0"/>
          </a:p>
          <a:p>
            <a:pPr marL="0" indent="0">
              <a:buNone/>
            </a:pPr>
            <a:endParaRPr lang="en-US" dirty="0"/>
          </a:p>
          <a:p>
            <a:pPr marL="0" indent="0">
              <a:buNone/>
            </a:pPr>
            <a:endParaRPr lang="en-US" dirty="0"/>
          </a:p>
          <a:p>
            <a:endParaRPr lang="en-IN" dirty="0"/>
          </a:p>
        </p:txBody>
      </p:sp>
    </p:spTree>
    <p:extLst>
      <p:ext uri="{BB962C8B-B14F-4D97-AF65-F5344CB8AC3E}">
        <p14:creationId xmlns:p14="http://schemas.microsoft.com/office/powerpoint/2010/main" val="1318200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70C5C-0900-0D44-C4D5-10D3EF296249}"/>
              </a:ext>
            </a:extLst>
          </p:cNvPr>
          <p:cNvSpPr>
            <a:spLocks noGrp="1"/>
          </p:cNvSpPr>
          <p:nvPr>
            <p:ph type="title"/>
          </p:nvPr>
        </p:nvSpPr>
        <p:spPr>
          <a:xfrm>
            <a:off x="1451578" y="1049121"/>
            <a:ext cx="9603275" cy="1049235"/>
          </a:xfrm>
        </p:spPr>
        <p:txBody>
          <a:bodyPr/>
          <a:lstStyle/>
          <a:p>
            <a:r>
              <a:rPr lang="en-IN" b="1" dirty="0"/>
              <a:t>Conclusion</a:t>
            </a:r>
          </a:p>
        </p:txBody>
      </p:sp>
      <p:sp>
        <p:nvSpPr>
          <p:cNvPr id="3" name="Content Placeholder 2">
            <a:extLst>
              <a:ext uri="{FF2B5EF4-FFF2-40B4-BE49-F238E27FC236}">
                <a16:creationId xmlns:a16="http://schemas.microsoft.com/office/drawing/2014/main" id="{9FD4E014-F066-790A-D994-A10467F3240F}"/>
              </a:ext>
            </a:extLst>
          </p:cNvPr>
          <p:cNvSpPr>
            <a:spLocks noGrp="1"/>
          </p:cNvSpPr>
          <p:nvPr>
            <p:ph idx="1"/>
          </p:nvPr>
        </p:nvSpPr>
        <p:spPr/>
        <p:txBody>
          <a:bodyPr>
            <a:normAutofit/>
          </a:bodyPr>
          <a:lstStyle/>
          <a:p>
            <a:pPr marL="0" indent="0">
              <a:buNone/>
            </a:pPr>
            <a:r>
              <a:rPr lang="en-US" b="1" dirty="0"/>
              <a:t>Summary:</a:t>
            </a:r>
          </a:p>
          <a:p>
            <a:pPr>
              <a:buFont typeface="Arial" panose="020B0604020202020204" pitchFamily="34" charset="0"/>
              <a:buChar char="•"/>
            </a:pPr>
            <a:r>
              <a:rPr lang="en-US" dirty="0"/>
              <a:t>Successful integration of image and text features</a:t>
            </a:r>
          </a:p>
          <a:p>
            <a:pPr>
              <a:buFont typeface="Arial" panose="020B0604020202020204" pitchFamily="34" charset="0"/>
              <a:buChar char="•"/>
            </a:pPr>
            <a:r>
              <a:rPr lang="en-US" dirty="0"/>
              <a:t>Enhanced search capabilities demonstrated</a:t>
            </a:r>
          </a:p>
          <a:p>
            <a:pPr marL="0" indent="0">
              <a:buNone/>
            </a:pPr>
            <a:r>
              <a:rPr lang="en-US" b="1" dirty="0"/>
              <a:t>Key Takeaways:</a:t>
            </a:r>
          </a:p>
          <a:p>
            <a:pPr>
              <a:buFont typeface="Arial" panose="020B0604020202020204" pitchFamily="34" charset="0"/>
              <a:buChar char="•"/>
            </a:pPr>
            <a:r>
              <a:rPr lang="en-US" dirty="0"/>
              <a:t>Importance of combined features in improving search accuracy</a:t>
            </a:r>
          </a:p>
          <a:p>
            <a:pPr>
              <a:buFont typeface="Arial" panose="020B0604020202020204" pitchFamily="34" charset="0"/>
              <a:buChar char="•"/>
            </a:pPr>
            <a:r>
              <a:rPr lang="en-US" dirty="0"/>
              <a:t>Potential for further improvements and applications</a:t>
            </a:r>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3260103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3590138"/>
          </a:xfrm>
        </p:spPr>
        <p:txBody>
          <a:bodyPr/>
          <a:lstStyle/>
          <a:p>
            <a:r>
              <a:rPr lang="en-US" sz="5400" dirty="0"/>
              <a:t>Thank </a:t>
            </a:r>
            <a:br>
              <a:rPr lang="en-US" sz="5400" dirty="0"/>
            </a:br>
            <a:r>
              <a:rPr lang="en-US" sz="5400" dirty="0"/>
              <a:t>you</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0ECBF-98A1-21CE-2BD4-157442EE9D43}"/>
              </a:ext>
            </a:extLst>
          </p:cNvPr>
          <p:cNvSpPr>
            <a:spLocks noGrp="1"/>
          </p:cNvSpPr>
          <p:nvPr>
            <p:ph type="title"/>
          </p:nvPr>
        </p:nvSpPr>
        <p:spPr>
          <a:xfrm>
            <a:off x="1503911" y="531036"/>
            <a:ext cx="6583680" cy="1531357"/>
          </a:xfrm>
        </p:spPr>
        <p:txBody>
          <a:bodyPr/>
          <a:lstStyle/>
          <a:p>
            <a:r>
              <a:rPr lang="en-IN" b="1" dirty="0"/>
              <a:t>Content</a:t>
            </a:r>
          </a:p>
        </p:txBody>
      </p:sp>
      <p:sp>
        <p:nvSpPr>
          <p:cNvPr id="3" name="Content Placeholder 2">
            <a:extLst>
              <a:ext uri="{FF2B5EF4-FFF2-40B4-BE49-F238E27FC236}">
                <a16:creationId xmlns:a16="http://schemas.microsoft.com/office/drawing/2014/main" id="{5CB89781-646D-ECC7-F6F1-0AEAB86A5582}"/>
              </a:ext>
            </a:extLst>
          </p:cNvPr>
          <p:cNvSpPr>
            <a:spLocks noGrp="1"/>
          </p:cNvSpPr>
          <p:nvPr>
            <p:ph idx="1"/>
          </p:nvPr>
        </p:nvSpPr>
        <p:spPr>
          <a:xfrm>
            <a:off x="1651726" y="1474121"/>
            <a:ext cx="9774300" cy="4872038"/>
          </a:xfrm>
        </p:spPr>
        <p:txBody>
          <a:bodyPr>
            <a:normAutofit fontScale="92500" lnSpcReduction="10000"/>
          </a:bodyPr>
          <a:lstStyle/>
          <a:p>
            <a:r>
              <a:rPr lang="en-IN" dirty="0"/>
              <a:t>1.Abstract</a:t>
            </a:r>
          </a:p>
          <a:p>
            <a:r>
              <a:rPr lang="en-IN" dirty="0"/>
              <a:t>2.Introduction</a:t>
            </a:r>
          </a:p>
          <a:p>
            <a:r>
              <a:rPr lang="en-IN" dirty="0"/>
              <a:t>3.Literature Review</a:t>
            </a:r>
          </a:p>
          <a:p>
            <a:r>
              <a:rPr lang="en-IN" dirty="0"/>
              <a:t>4.Objectives</a:t>
            </a:r>
          </a:p>
          <a:p>
            <a:r>
              <a:rPr lang="en-IN" dirty="0"/>
              <a:t>5.Module Description</a:t>
            </a:r>
          </a:p>
          <a:p>
            <a:r>
              <a:rPr lang="en-IN" dirty="0"/>
              <a:t>6.Methodology</a:t>
            </a:r>
          </a:p>
          <a:p>
            <a:r>
              <a:rPr lang="en-IN" dirty="0"/>
              <a:t>7.Architecture</a:t>
            </a:r>
          </a:p>
          <a:p>
            <a:r>
              <a:rPr lang="en-IN" dirty="0"/>
              <a:t>8.Result Analysis</a:t>
            </a:r>
          </a:p>
          <a:p>
            <a:r>
              <a:rPr lang="en-IN" dirty="0"/>
              <a:t>9.Future Scope</a:t>
            </a:r>
          </a:p>
          <a:p>
            <a:r>
              <a:rPr lang="en-IN" dirty="0"/>
              <a:t>10.Conclusion</a:t>
            </a:r>
          </a:p>
        </p:txBody>
      </p:sp>
      <p:sp>
        <p:nvSpPr>
          <p:cNvPr id="4" name="Slide Number Placeholder 3">
            <a:extLst>
              <a:ext uri="{FF2B5EF4-FFF2-40B4-BE49-F238E27FC236}">
                <a16:creationId xmlns:a16="http://schemas.microsoft.com/office/drawing/2014/main" id="{CD152092-9D86-E680-734E-ACE5A7161773}"/>
              </a:ext>
            </a:extLst>
          </p:cNvPr>
          <p:cNvSpPr>
            <a:spLocks noGrp="1"/>
          </p:cNvSpPr>
          <p:nvPr>
            <p:ph type="sldNum" sz="quarter" idx="10"/>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2116028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092DE-DF04-DBCA-51D3-0DF8DEF8C7CD}"/>
              </a:ext>
            </a:extLst>
          </p:cNvPr>
          <p:cNvSpPr>
            <a:spLocks noGrp="1"/>
          </p:cNvSpPr>
          <p:nvPr>
            <p:ph type="title"/>
          </p:nvPr>
        </p:nvSpPr>
        <p:spPr>
          <a:xfrm>
            <a:off x="1451579" y="1141752"/>
            <a:ext cx="9603275" cy="1049235"/>
          </a:xfrm>
        </p:spPr>
        <p:txBody>
          <a:bodyPr/>
          <a:lstStyle/>
          <a:p>
            <a:r>
              <a:rPr lang="en-IN" b="1" dirty="0"/>
              <a:t>Abstract</a:t>
            </a:r>
          </a:p>
        </p:txBody>
      </p:sp>
      <p:sp>
        <p:nvSpPr>
          <p:cNvPr id="3" name="Content Placeholder 2">
            <a:extLst>
              <a:ext uri="{FF2B5EF4-FFF2-40B4-BE49-F238E27FC236}">
                <a16:creationId xmlns:a16="http://schemas.microsoft.com/office/drawing/2014/main" id="{4290B123-4C76-AD53-CE9B-2B43B62FDCCA}"/>
              </a:ext>
            </a:extLst>
          </p:cNvPr>
          <p:cNvSpPr>
            <a:spLocks noGrp="1"/>
          </p:cNvSpPr>
          <p:nvPr>
            <p:ph idx="1"/>
          </p:nvPr>
        </p:nvSpPr>
        <p:spPr>
          <a:xfrm>
            <a:off x="1451579" y="2143552"/>
            <a:ext cx="9603275" cy="3450613"/>
          </a:xfrm>
        </p:spPr>
        <p:txBody>
          <a:bodyPr/>
          <a:lstStyle/>
          <a:p>
            <a:pPr>
              <a:buFont typeface="Courier New" panose="02070309020205020404" pitchFamily="49" charset="0"/>
              <a:buChar char="o"/>
            </a:pPr>
            <a:r>
              <a:rPr lang="en-US" dirty="0"/>
              <a:t>This project enhances image search by integrating visual and textual data. </a:t>
            </a:r>
          </a:p>
          <a:p>
            <a:pPr>
              <a:buFont typeface="Courier New" panose="02070309020205020404" pitchFamily="49" charset="0"/>
              <a:buChar char="o"/>
            </a:pPr>
            <a:r>
              <a:rPr lang="en-US" dirty="0"/>
              <a:t>Using a pre-trained ResNet18 model for image features and </a:t>
            </a:r>
            <a:r>
              <a:rPr lang="en-US" dirty="0" err="1"/>
              <a:t>SpaCy's</a:t>
            </a:r>
            <a:r>
              <a:rPr lang="en-US" dirty="0"/>
              <a:t> NER for textual descriptions, we combine these features and index them with the FAISS library for efficient similarity searches. </a:t>
            </a:r>
          </a:p>
          <a:p>
            <a:pPr>
              <a:buFont typeface="Courier New" panose="02070309020205020404" pitchFamily="49" charset="0"/>
              <a:buChar char="o"/>
            </a:pPr>
            <a:r>
              <a:rPr lang="en-US" dirty="0"/>
              <a:t>This approach significantly improves search accuracy and relevance. Future work will focus on refining feature extraction and optimizing the search process.</a:t>
            </a:r>
            <a:endParaRPr lang="en-IN" dirty="0"/>
          </a:p>
        </p:txBody>
      </p:sp>
    </p:spTree>
    <p:extLst>
      <p:ext uri="{BB962C8B-B14F-4D97-AF65-F5344CB8AC3E}">
        <p14:creationId xmlns:p14="http://schemas.microsoft.com/office/powerpoint/2010/main" val="463862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D1EF1-DCF5-1997-B7CA-EAEE9D20C264}"/>
              </a:ext>
            </a:extLst>
          </p:cNvPr>
          <p:cNvSpPr>
            <a:spLocks noGrp="1"/>
          </p:cNvSpPr>
          <p:nvPr>
            <p:ph type="title"/>
          </p:nvPr>
        </p:nvSpPr>
        <p:spPr>
          <a:xfrm>
            <a:off x="1451578" y="1089655"/>
            <a:ext cx="9603275" cy="1049235"/>
          </a:xfrm>
        </p:spPr>
        <p:txBody>
          <a:bodyPr/>
          <a:lstStyle/>
          <a:p>
            <a:r>
              <a:rPr lang="en-US" b="1" dirty="0">
                <a:solidFill>
                  <a:schemeClr val="tx1">
                    <a:lumMod val="95000"/>
                    <a:lumOff val="5000"/>
                  </a:schemeClr>
                </a:solidFill>
              </a:rPr>
              <a:t>INTRODUCTION</a:t>
            </a:r>
            <a:endParaRPr lang="en-IN" dirty="0"/>
          </a:p>
        </p:txBody>
      </p:sp>
      <p:sp>
        <p:nvSpPr>
          <p:cNvPr id="3" name="Content Placeholder 2">
            <a:extLst>
              <a:ext uri="{FF2B5EF4-FFF2-40B4-BE49-F238E27FC236}">
                <a16:creationId xmlns:a16="http://schemas.microsoft.com/office/drawing/2014/main" id="{6F9577C9-D828-CCDA-9E12-9216F2949C11}"/>
              </a:ext>
            </a:extLst>
          </p:cNvPr>
          <p:cNvSpPr>
            <a:spLocks noGrp="1"/>
          </p:cNvSpPr>
          <p:nvPr>
            <p:ph idx="1"/>
          </p:nvPr>
        </p:nvSpPr>
        <p:spPr/>
        <p:txBody>
          <a:bodyPr/>
          <a:lstStyle/>
          <a:p>
            <a:pPr marL="0" indent="0">
              <a:buNone/>
            </a:pPr>
            <a:r>
              <a:rPr lang="en-US" dirty="0"/>
              <a:t>Effective image search is crucial for numerous applications, from digital libraries to e-commerce. Combining visual and textual data presents challenges, including extracting meaningful features and integrating them for accurate searches. This project aims to enhance image search capabilities by leveraging advanced feature extraction techniques and indexing methods to provide more relevant and accurate search results.</a:t>
            </a:r>
            <a:endParaRPr lang="en-US" dirty="0">
              <a:solidFill>
                <a:schemeClr val="tx2">
                  <a:lumMod val="75000"/>
                  <a:lumOff val="25000"/>
                </a:schemeClr>
              </a:solidFill>
            </a:endParaRPr>
          </a:p>
          <a:p>
            <a:pPr marL="0" indent="0">
              <a:buNone/>
            </a:pPr>
            <a:endParaRPr lang="en-IN" dirty="0"/>
          </a:p>
        </p:txBody>
      </p:sp>
    </p:spTree>
    <p:extLst>
      <p:ext uri="{BB962C8B-B14F-4D97-AF65-F5344CB8AC3E}">
        <p14:creationId xmlns:p14="http://schemas.microsoft.com/office/powerpoint/2010/main" val="222833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9C50F-F8D6-61F3-AF78-2EBCC69DDFCF}"/>
              </a:ext>
            </a:extLst>
          </p:cNvPr>
          <p:cNvSpPr>
            <a:spLocks noGrp="1"/>
          </p:cNvSpPr>
          <p:nvPr>
            <p:ph type="title"/>
          </p:nvPr>
        </p:nvSpPr>
        <p:spPr>
          <a:xfrm>
            <a:off x="1451579" y="1142960"/>
            <a:ext cx="9603275" cy="1049235"/>
          </a:xfrm>
        </p:spPr>
        <p:txBody>
          <a:bodyPr/>
          <a:lstStyle/>
          <a:p>
            <a:r>
              <a:rPr lang="en-IN" b="1" dirty="0"/>
              <a:t>objectives</a:t>
            </a:r>
          </a:p>
        </p:txBody>
      </p:sp>
      <p:sp>
        <p:nvSpPr>
          <p:cNvPr id="3" name="Content Placeholder 2">
            <a:extLst>
              <a:ext uri="{FF2B5EF4-FFF2-40B4-BE49-F238E27FC236}">
                <a16:creationId xmlns:a16="http://schemas.microsoft.com/office/drawing/2014/main" id="{09367A53-673E-3AF4-787B-1E90004A24B7}"/>
              </a:ext>
            </a:extLst>
          </p:cNvPr>
          <p:cNvSpPr>
            <a:spLocks noGrp="1"/>
          </p:cNvSpPr>
          <p:nvPr>
            <p:ph idx="1"/>
          </p:nvPr>
        </p:nvSpPr>
        <p:spPr/>
        <p:txBody>
          <a:bodyPr>
            <a:normAutofit/>
          </a:bodyPr>
          <a:lstStyle/>
          <a:p>
            <a:r>
              <a:rPr lang="en-US" dirty="0"/>
              <a:t>Extract meaningful features from images and text.</a:t>
            </a:r>
          </a:p>
          <a:p>
            <a:pPr>
              <a:buFont typeface="Arial" panose="020B0604020202020204" pitchFamily="34" charset="0"/>
              <a:buChar char="•"/>
            </a:pPr>
            <a:r>
              <a:rPr lang="en-US" dirty="0"/>
              <a:t>Combine these features for improved search results.</a:t>
            </a:r>
          </a:p>
          <a:p>
            <a:pPr>
              <a:buFont typeface="Arial" panose="020B0604020202020204" pitchFamily="34" charset="0"/>
              <a:buChar char="•"/>
            </a:pPr>
            <a:r>
              <a:rPr lang="en-US" dirty="0"/>
              <a:t>Utilize efficient indexing for fast retrieval.</a:t>
            </a:r>
          </a:p>
          <a:p>
            <a:pPr marL="0" indent="0">
              <a:buNone/>
            </a:pPr>
            <a:endParaRPr lang="en-IN" dirty="0"/>
          </a:p>
        </p:txBody>
      </p:sp>
    </p:spTree>
    <p:extLst>
      <p:ext uri="{BB962C8B-B14F-4D97-AF65-F5344CB8AC3E}">
        <p14:creationId xmlns:p14="http://schemas.microsoft.com/office/powerpoint/2010/main" val="3099356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E7C94-DC7E-31D2-2762-6ECBF21ED57B}"/>
              </a:ext>
            </a:extLst>
          </p:cNvPr>
          <p:cNvSpPr>
            <a:spLocks noGrp="1"/>
          </p:cNvSpPr>
          <p:nvPr>
            <p:ph type="title"/>
          </p:nvPr>
        </p:nvSpPr>
        <p:spPr>
          <a:xfrm>
            <a:off x="1451579" y="439623"/>
            <a:ext cx="9603275" cy="709649"/>
          </a:xfrm>
        </p:spPr>
        <p:txBody>
          <a:bodyPr/>
          <a:lstStyle/>
          <a:p>
            <a:r>
              <a:rPr lang="en-IN" b="1" dirty="0"/>
              <a:t>Literature review</a:t>
            </a:r>
          </a:p>
        </p:txBody>
      </p:sp>
      <p:graphicFrame>
        <p:nvGraphicFramePr>
          <p:cNvPr id="8" name="Content Placeholder 7">
            <a:extLst>
              <a:ext uri="{FF2B5EF4-FFF2-40B4-BE49-F238E27FC236}">
                <a16:creationId xmlns:a16="http://schemas.microsoft.com/office/drawing/2014/main" id="{DA049AF4-5385-C4D2-DDA7-57C0D1BCCEBE}"/>
              </a:ext>
            </a:extLst>
          </p:cNvPr>
          <p:cNvGraphicFramePr>
            <a:graphicFrameLocks noGrp="1"/>
          </p:cNvGraphicFramePr>
          <p:nvPr>
            <p:ph idx="1"/>
            <p:extLst>
              <p:ext uri="{D42A27DB-BD31-4B8C-83A1-F6EECF244321}">
                <p14:modId xmlns:p14="http://schemas.microsoft.com/office/powerpoint/2010/main" val="872048237"/>
              </p:ext>
            </p:extLst>
          </p:nvPr>
        </p:nvGraphicFramePr>
        <p:xfrm>
          <a:off x="1191202" y="1107997"/>
          <a:ext cx="10612688" cy="5278220"/>
        </p:xfrm>
        <a:graphic>
          <a:graphicData uri="http://schemas.openxmlformats.org/drawingml/2006/table">
            <a:tbl>
              <a:tblPr firstRow="1" bandRow="1">
                <a:tableStyleId>{6E25E649-3F16-4E02-A733-19D2CDBF48F0}</a:tableStyleId>
              </a:tblPr>
              <a:tblGrid>
                <a:gridCol w="2653172">
                  <a:extLst>
                    <a:ext uri="{9D8B030D-6E8A-4147-A177-3AD203B41FA5}">
                      <a16:colId xmlns:a16="http://schemas.microsoft.com/office/drawing/2014/main" val="3554708290"/>
                    </a:ext>
                  </a:extLst>
                </a:gridCol>
                <a:gridCol w="2653172">
                  <a:extLst>
                    <a:ext uri="{9D8B030D-6E8A-4147-A177-3AD203B41FA5}">
                      <a16:colId xmlns:a16="http://schemas.microsoft.com/office/drawing/2014/main" val="839298194"/>
                    </a:ext>
                  </a:extLst>
                </a:gridCol>
                <a:gridCol w="2653172">
                  <a:extLst>
                    <a:ext uri="{9D8B030D-6E8A-4147-A177-3AD203B41FA5}">
                      <a16:colId xmlns:a16="http://schemas.microsoft.com/office/drawing/2014/main" val="3883940718"/>
                    </a:ext>
                  </a:extLst>
                </a:gridCol>
                <a:gridCol w="2653172">
                  <a:extLst>
                    <a:ext uri="{9D8B030D-6E8A-4147-A177-3AD203B41FA5}">
                      <a16:colId xmlns:a16="http://schemas.microsoft.com/office/drawing/2014/main" val="2504881559"/>
                    </a:ext>
                  </a:extLst>
                </a:gridCol>
              </a:tblGrid>
              <a:tr h="614780">
                <a:tc>
                  <a:txBody>
                    <a:bodyPr/>
                    <a:lstStyle/>
                    <a:p>
                      <a:pPr algn="ctr"/>
                      <a:r>
                        <a:rPr lang="en-IN" dirty="0"/>
                        <a:t>TITLE</a:t>
                      </a:r>
                    </a:p>
                  </a:txBody>
                  <a:tcPr anchor="ctr"/>
                </a:tc>
                <a:tc>
                  <a:txBody>
                    <a:bodyPr/>
                    <a:lstStyle/>
                    <a:p>
                      <a:pPr algn="ctr"/>
                      <a:r>
                        <a:rPr lang="en-IN" dirty="0"/>
                        <a:t>AUTHORS</a:t>
                      </a:r>
                    </a:p>
                  </a:txBody>
                  <a:tcPr anchor="ctr"/>
                </a:tc>
                <a:tc>
                  <a:txBody>
                    <a:bodyPr/>
                    <a:lstStyle/>
                    <a:p>
                      <a:pPr algn="ctr"/>
                      <a:r>
                        <a:rPr lang="en-IN" dirty="0"/>
                        <a:t>ADVANTAGES</a:t>
                      </a:r>
                    </a:p>
                  </a:txBody>
                  <a:tcPr anchor="ctr"/>
                </a:tc>
                <a:tc>
                  <a:txBody>
                    <a:bodyPr/>
                    <a:lstStyle/>
                    <a:p>
                      <a:pPr algn="ctr"/>
                      <a:r>
                        <a:rPr lang="en-IN" dirty="0"/>
                        <a:t>DISADVANTAGES</a:t>
                      </a:r>
                    </a:p>
                  </a:txBody>
                  <a:tcPr anchor="ctr"/>
                </a:tc>
                <a:extLst>
                  <a:ext uri="{0D108BD9-81ED-4DB2-BD59-A6C34878D82A}">
                    <a16:rowId xmlns:a16="http://schemas.microsoft.com/office/drawing/2014/main" val="4054168673"/>
                  </a:ext>
                </a:extLst>
              </a:tr>
              <a:tr h="999916">
                <a:tc>
                  <a:txBody>
                    <a:bodyPr/>
                    <a:lstStyle/>
                    <a:p>
                      <a:pPr marL="285750" indent="-285750">
                        <a:buFont typeface="Wingdings" panose="05000000000000000000" pitchFamily="2" charset="2"/>
                        <a:buChar char="Ø"/>
                      </a:pPr>
                      <a:r>
                        <a:rPr lang="en-US" dirty="0"/>
                        <a:t>Deep Visual-Semantic Alignments for Generating Image Descriptions</a:t>
                      </a:r>
                      <a:endParaRPr lang="en-IN" dirty="0"/>
                    </a:p>
                  </a:txBody>
                  <a:tcPr/>
                </a:tc>
                <a:tc>
                  <a:txBody>
                    <a:bodyPr/>
                    <a:lstStyle/>
                    <a:p>
                      <a:r>
                        <a:rPr lang="en-IN" dirty="0"/>
                        <a:t>Andrej </a:t>
                      </a:r>
                      <a:r>
                        <a:rPr lang="en-IN" dirty="0" err="1"/>
                        <a:t>Karpathy</a:t>
                      </a:r>
                      <a:r>
                        <a:rPr lang="en-IN" dirty="0"/>
                        <a:t>, Fei-Fei Li</a:t>
                      </a:r>
                    </a:p>
                  </a:txBody>
                  <a:tcPr/>
                </a:tc>
                <a:tc>
                  <a:txBody>
                    <a:bodyPr/>
                    <a:lstStyle/>
                    <a:p>
                      <a:r>
                        <a:rPr lang="en-US" dirty="0"/>
                        <a:t>Uses a combination of Convolutional Neural Networks (CNNs) for image processing and Recurrent Neural Networks (RNNs) for text generation.</a:t>
                      </a:r>
                      <a:endParaRPr lang="en-IN" dirty="0"/>
                    </a:p>
                  </a:txBody>
                  <a:tcPr/>
                </a:tc>
                <a:tc>
                  <a:txBody>
                    <a:bodyPr/>
                    <a:lstStyle/>
                    <a:p>
                      <a:r>
                        <a:rPr lang="en-US" dirty="0"/>
                        <a:t>Lacks the ability to understand deeper contextual relationships beyond visual similarity.</a:t>
                      </a:r>
                      <a:endParaRPr lang="en-IN" dirty="0"/>
                    </a:p>
                  </a:txBody>
                  <a:tcPr/>
                </a:tc>
                <a:extLst>
                  <a:ext uri="{0D108BD9-81ED-4DB2-BD59-A6C34878D82A}">
                    <a16:rowId xmlns:a16="http://schemas.microsoft.com/office/drawing/2014/main" val="2772960843"/>
                  </a:ext>
                </a:extLst>
              </a:tr>
              <a:tr h="999916">
                <a:tc>
                  <a:txBody>
                    <a:bodyPr/>
                    <a:lstStyle/>
                    <a:p>
                      <a:pPr marL="285750" indent="-285750">
                        <a:buFont typeface="Wingdings" panose="05000000000000000000" pitchFamily="2" charset="2"/>
                        <a:buChar char="Ø"/>
                      </a:pPr>
                      <a:r>
                        <a:rPr lang="en-US" dirty="0"/>
                        <a:t>Show, Attend and Tell: Neural Image Caption Generation with Visual Attention</a:t>
                      </a:r>
                      <a:endParaRPr lang="en-IN" dirty="0"/>
                    </a:p>
                  </a:txBody>
                  <a:tcPr/>
                </a:tc>
                <a:tc>
                  <a:txBody>
                    <a:bodyPr/>
                    <a:lstStyle/>
                    <a:p>
                      <a:r>
                        <a:rPr lang="en-IN" dirty="0"/>
                        <a:t>Kelvin Xu, Jimmy Ba, Ryan </a:t>
                      </a:r>
                      <a:r>
                        <a:rPr lang="en-IN" dirty="0" err="1"/>
                        <a:t>Kiros</a:t>
                      </a:r>
                      <a:r>
                        <a:rPr lang="en-IN" dirty="0"/>
                        <a:t>, et al.</a:t>
                      </a:r>
                    </a:p>
                  </a:txBody>
                  <a:tcPr/>
                </a:tc>
                <a:tc>
                  <a:txBody>
                    <a:bodyPr/>
                    <a:lstStyle/>
                    <a:p>
                      <a:r>
                        <a:rPr lang="en-US" dirty="0"/>
                        <a:t>Introduces an attention mechanism that allows the model to focus on specific parts of an image when generating descriptions.</a:t>
                      </a:r>
                      <a:endParaRPr lang="en-IN" dirty="0"/>
                    </a:p>
                  </a:txBody>
                  <a:tcPr/>
                </a:tc>
                <a:tc>
                  <a:txBody>
                    <a:bodyPr/>
                    <a:lstStyle/>
                    <a:p>
                      <a:r>
                        <a:rPr lang="en-US" dirty="0"/>
                        <a:t>Can still miss subtle contextual details, leading to less accurate or relevant captions.</a:t>
                      </a:r>
                      <a:endParaRPr lang="en-IN" dirty="0"/>
                    </a:p>
                  </a:txBody>
                  <a:tcPr/>
                </a:tc>
                <a:extLst>
                  <a:ext uri="{0D108BD9-81ED-4DB2-BD59-A6C34878D82A}">
                    <a16:rowId xmlns:a16="http://schemas.microsoft.com/office/drawing/2014/main" val="876116287"/>
                  </a:ext>
                </a:extLst>
              </a:tr>
              <a:tr h="999916">
                <a:tc>
                  <a:txBody>
                    <a:bodyPr/>
                    <a:lstStyle/>
                    <a:p>
                      <a:pPr marL="285750" indent="-285750">
                        <a:buFont typeface="Wingdings" panose="05000000000000000000" pitchFamily="2" charset="2"/>
                        <a:buChar char="Ø"/>
                      </a:pPr>
                      <a:r>
                        <a:rPr lang="en-US" dirty="0"/>
                        <a:t>Multimodal Neural Machine Translation with Image Guidance</a:t>
                      </a:r>
                      <a:endParaRPr lang="en-IN" dirty="0"/>
                    </a:p>
                  </a:txBody>
                  <a:tcPr/>
                </a:tc>
                <a:tc>
                  <a:txBody>
                    <a:bodyPr/>
                    <a:lstStyle/>
                    <a:p>
                      <a:r>
                        <a:rPr lang="en-IN" dirty="0"/>
                        <a:t>Desmond Elliott, Stella Frank, et al.</a:t>
                      </a:r>
                    </a:p>
                  </a:txBody>
                  <a:tcPr/>
                </a:tc>
                <a:tc>
                  <a:txBody>
                    <a:bodyPr/>
                    <a:lstStyle/>
                    <a:p>
                      <a:r>
                        <a:rPr lang="en-US" dirty="0"/>
                        <a:t>Combines text and image data to create more contextually aware translations.</a:t>
                      </a:r>
                      <a:endParaRPr lang="en-IN" dirty="0"/>
                    </a:p>
                  </a:txBody>
                  <a:tcPr/>
                </a:tc>
                <a:tc>
                  <a:txBody>
                    <a:bodyPr/>
                    <a:lstStyle/>
                    <a:p>
                      <a:r>
                        <a:rPr lang="en-US" dirty="0"/>
                        <a:t>The model's performance heavily relies on the availability and quality of the visual data.</a:t>
                      </a:r>
                      <a:endParaRPr lang="en-IN" dirty="0"/>
                    </a:p>
                  </a:txBody>
                  <a:tcPr/>
                </a:tc>
                <a:extLst>
                  <a:ext uri="{0D108BD9-81ED-4DB2-BD59-A6C34878D82A}">
                    <a16:rowId xmlns:a16="http://schemas.microsoft.com/office/drawing/2014/main" val="681252140"/>
                  </a:ext>
                </a:extLst>
              </a:tr>
            </a:tbl>
          </a:graphicData>
        </a:graphic>
      </p:graphicFrame>
    </p:spTree>
    <p:extLst>
      <p:ext uri="{BB962C8B-B14F-4D97-AF65-F5344CB8AC3E}">
        <p14:creationId xmlns:p14="http://schemas.microsoft.com/office/powerpoint/2010/main" val="2006045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1C3AF-D0B2-AEAB-A5B3-A679415B8165}"/>
              </a:ext>
            </a:extLst>
          </p:cNvPr>
          <p:cNvSpPr>
            <a:spLocks noGrp="1"/>
          </p:cNvSpPr>
          <p:nvPr>
            <p:ph type="title"/>
          </p:nvPr>
        </p:nvSpPr>
        <p:spPr>
          <a:xfrm>
            <a:off x="1451578" y="966497"/>
            <a:ext cx="9603275" cy="1049235"/>
          </a:xfrm>
        </p:spPr>
        <p:txBody>
          <a:bodyPr/>
          <a:lstStyle/>
          <a:p>
            <a:r>
              <a:rPr lang="en-IN" b="1" dirty="0"/>
              <a:t>Module description</a:t>
            </a:r>
          </a:p>
        </p:txBody>
      </p:sp>
      <p:sp>
        <p:nvSpPr>
          <p:cNvPr id="3" name="Content Placeholder 2">
            <a:extLst>
              <a:ext uri="{FF2B5EF4-FFF2-40B4-BE49-F238E27FC236}">
                <a16:creationId xmlns:a16="http://schemas.microsoft.com/office/drawing/2014/main" id="{F127C820-1CBE-7B97-C1B4-EE5E75F416C3}"/>
              </a:ext>
            </a:extLst>
          </p:cNvPr>
          <p:cNvSpPr>
            <a:spLocks noGrp="1"/>
          </p:cNvSpPr>
          <p:nvPr>
            <p:ph idx="1"/>
          </p:nvPr>
        </p:nvSpPr>
        <p:spPr/>
        <p:txBody>
          <a:bodyPr/>
          <a:lstStyle/>
          <a:p>
            <a:pPr>
              <a:buFont typeface="Arial" panose="020B0604020202020204" pitchFamily="34" charset="0"/>
              <a:buChar char="•"/>
            </a:pPr>
            <a:r>
              <a:rPr lang="en-US" b="1" dirty="0"/>
              <a:t>Image Feature Extraction:</a:t>
            </a:r>
            <a:r>
              <a:rPr lang="en-US" dirty="0"/>
              <a:t> Using ResNet18</a:t>
            </a:r>
          </a:p>
          <a:p>
            <a:pPr>
              <a:buFont typeface="Arial" panose="020B0604020202020204" pitchFamily="34" charset="0"/>
              <a:buChar char="•"/>
            </a:pPr>
            <a:r>
              <a:rPr lang="en-US" b="1" dirty="0"/>
              <a:t>Text Feature Extraction:</a:t>
            </a:r>
            <a:r>
              <a:rPr lang="en-US" dirty="0"/>
              <a:t> Using NER</a:t>
            </a:r>
          </a:p>
          <a:p>
            <a:pPr>
              <a:buFont typeface="Arial" panose="020B0604020202020204" pitchFamily="34" charset="0"/>
              <a:buChar char="•"/>
            </a:pPr>
            <a:r>
              <a:rPr lang="en-US" b="1" dirty="0"/>
              <a:t>Feature Combination:</a:t>
            </a:r>
            <a:r>
              <a:rPr lang="en-US" dirty="0"/>
              <a:t> Concatenation of image and text features</a:t>
            </a:r>
          </a:p>
          <a:p>
            <a:pPr>
              <a:buFont typeface="Arial" panose="020B0604020202020204" pitchFamily="34" charset="0"/>
              <a:buChar char="•"/>
            </a:pPr>
            <a:r>
              <a:rPr lang="en-US" b="1" dirty="0"/>
              <a:t>FAISS Indexing:</a:t>
            </a:r>
            <a:r>
              <a:rPr lang="en-US" dirty="0"/>
              <a:t> Efficient storage and retrieval</a:t>
            </a:r>
          </a:p>
          <a:p>
            <a:pPr>
              <a:buFont typeface="Arial" panose="020B0604020202020204" pitchFamily="34" charset="0"/>
              <a:buChar char="•"/>
            </a:pPr>
            <a:r>
              <a:rPr lang="en-US" b="1" dirty="0"/>
              <a:t>Search Functionality:</a:t>
            </a:r>
            <a:r>
              <a:rPr lang="en-US" dirty="0"/>
              <a:t> Handling diverse query types</a:t>
            </a:r>
          </a:p>
          <a:p>
            <a:pPr marL="0" indent="0">
              <a:buNone/>
            </a:pPr>
            <a:endParaRPr lang="en-IN" dirty="0"/>
          </a:p>
        </p:txBody>
      </p:sp>
    </p:spTree>
    <p:extLst>
      <p:ext uri="{BB962C8B-B14F-4D97-AF65-F5344CB8AC3E}">
        <p14:creationId xmlns:p14="http://schemas.microsoft.com/office/powerpoint/2010/main" val="2192927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F9141-67D0-D1D2-FE76-D9C8095B968D}"/>
              </a:ext>
            </a:extLst>
          </p:cNvPr>
          <p:cNvSpPr>
            <a:spLocks noGrp="1"/>
          </p:cNvSpPr>
          <p:nvPr>
            <p:ph type="title"/>
          </p:nvPr>
        </p:nvSpPr>
        <p:spPr>
          <a:xfrm>
            <a:off x="1447191" y="1000826"/>
            <a:ext cx="9607661" cy="1056319"/>
          </a:xfrm>
        </p:spPr>
        <p:txBody>
          <a:bodyPr/>
          <a:lstStyle/>
          <a:p>
            <a:r>
              <a:rPr lang="en-IN" b="1" dirty="0"/>
              <a:t>methodology</a:t>
            </a:r>
          </a:p>
        </p:txBody>
      </p:sp>
      <p:sp>
        <p:nvSpPr>
          <p:cNvPr id="4" name="Text Placeholder 3">
            <a:extLst>
              <a:ext uri="{FF2B5EF4-FFF2-40B4-BE49-F238E27FC236}">
                <a16:creationId xmlns:a16="http://schemas.microsoft.com/office/drawing/2014/main" id="{E7EAB702-2EE7-5459-862C-356159D7C4C8}"/>
              </a:ext>
            </a:extLst>
          </p:cNvPr>
          <p:cNvSpPr>
            <a:spLocks noGrp="1"/>
          </p:cNvSpPr>
          <p:nvPr>
            <p:ph type="body" idx="1"/>
          </p:nvPr>
        </p:nvSpPr>
        <p:spPr/>
        <p:txBody>
          <a:bodyPr/>
          <a:lstStyle/>
          <a:p>
            <a:r>
              <a:rPr lang="en-US" dirty="0"/>
              <a:t>Libraries</a:t>
            </a:r>
            <a:endParaRPr lang="en-IN" dirty="0"/>
          </a:p>
        </p:txBody>
      </p:sp>
      <p:sp>
        <p:nvSpPr>
          <p:cNvPr id="3" name="Content Placeholder 2">
            <a:extLst>
              <a:ext uri="{FF2B5EF4-FFF2-40B4-BE49-F238E27FC236}">
                <a16:creationId xmlns:a16="http://schemas.microsoft.com/office/drawing/2014/main" id="{C7193121-1146-CC39-3436-46A597A625D2}"/>
              </a:ext>
            </a:extLst>
          </p:cNvPr>
          <p:cNvSpPr>
            <a:spLocks noGrp="1"/>
          </p:cNvSpPr>
          <p:nvPr>
            <p:ph sz="half" idx="2"/>
          </p:nvPr>
        </p:nvSpPr>
        <p:spPr/>
        <p:txBody>
          <a:bodyPr>
            <a:normAutofit fontScale="92500" lnSpcReduction="10000"/>
          </a:bodyPr>
          <a:lstStyle/>
          <a:p>
            <a:r>
              <a:rPr lang="en-US" dirty="0" err="1"/>
              <a:t>SpaCy</a:t>
            </a:r>
            <a:endParaRPr lang="en-US" dirty="0"/>
          </a:p>
          <a:p>
            <a:r>
              <a:rPr lang="en-US" dirty="0" err="1"/>
              <a:t>PyTorch</a:t>
            </a:r>
            <a:endParaRPr lang="en-US" dirty="0"/>
          </a:p>
          <a:p>
            <a:r>
              <a:rPr lang="en-US" dirty="0"/>
              <a:t>FAISS</a:t>
            </a:r>
          </a:p>
          <a:p>
            <a:r>
              <a:rPr lang="en-US" dirty="0"/>
              <a:t>Pandas</a:t>
            </a:r>
          </a:p>
          <a:p>
            <a:r>
              <a:rPr lang="en-US" dirty="0" err="1"/>
              <a:t>Numpy</a:t>
            </a:r>
            <a:endParaRPr lang="en-US" dirty="0"/>
          </a:p>
          <a:p>
            <a:r>
              <a:rPr lang="en-US" dirty="0"/>
              <a:t>Matplotlib &amp; PIL</a:t>
            </a:r>
          </a:p>
          <a:p>
            <a:endParaRPr lang="en-IN" dirty="0"/>
          </a:p>
        </p:txBody>
      </p:sp>
      <p:sp>
        <p:nvSpPr>
          <p:cNvPr id="5" name="Text Placeholder 4">
            <a:extLst>
              <a:ext uri="{FF2B5EF4-FFF2-40B4-BE49-F238E27FC236}">
                <a16:creationId xmlns:a16="http://schemas.microsoft.com/office/drawing/2014/main" id="{EFC69187-7FAE-3D5B-B604-E61B3E0FB790}"/>
              </a:ext>
            </a:extLst>
          </p:cNvPr>
          <p:cNvSpPr>
            <a:spLocks noGrp="1"/>
          </p:cNvSpPr>
          <p:nvPr>
            <p:ph type="body" sz="quarter" idx="3"/>
          </p:nvPr>
        </p:nvSpPr>
        <p:spPr/>
        <p:txBody>
          <a:bodyPr/>
          <a:lstStyle/>
          <a:p>
            <a:r>
              <a:rPr lang="en-US" dirty="0"/>
              <a:t>Models</a:t>
            </a:r>
            <a:endParaRPr lang="en-IN" dirty="0"/>
          </a:p>
        </p:txBody>
      </p:sp>
      <p:sp>
        <p:nvSpPr>
          <p:cNvPr id="6" name="Content Placeholder 5">
            <a:extLst>
              <a:ext uri="{FF2B5EF4-FFF2-40B4-BE49-F238E27FC236}">
                <a16:creationId xmlns:a16="http://schemas.microsoft.com/office/drawing/2014/main" id="{C150B602-10C8-CC07-8662-ECA0D65F5215}"/>
              </a:ext>
            </a:extLst>
          </p:cNvPr>
          <p:cNvSpPr>
            <a:spLocks noGrp="1"/>
          </p:cNvSpPr>
          <p:nvPr>
            <p:ph sz="quarter" idx="4"/>
          </p:nvPr>
        </p:nvSpPr>
        <p:spPr/>
        <p:txBody>
          <a:bodyPr>
            <a:normAutofit fontScale="92500" lnSpcReduction="10000"/>
          </a:bodyPr>
          <a:lstStyle/>
          <a:p>
            <a:r>
              <a:rPr lang="en-US" b="1" dirty="0"/>
              <a:t>ResNet18:</a:t>
            </a:r>
            <a:r>
              <a:rPr lang="en-US" dirty="0"/>
              <a:t> Pre-trained convolutional neural network model used for extracting image features</a:t>
            </a:r>
          </a:p>
          <a:p>
            <a:r>
              <a:rPr lang="en-US" b="1" dirty="0" err="1"/>
              <a:t>SpaCy's</a:t>
            </a:r>
            <a:r>
              <a:rPr lang="en-US" b="1" dirty="0"/>
              <a:t> NER:</a:t>
            </a:r>
            <a:r>
              <a:rPr lang="en-US" dirty="0"/>
              <a:t> Utilized to extract meaningful entities from text descriptions, capturing the contextual information.</a:t>
            </a:r>
            <a:endParaRPr lang="en-IN" dirty="0"/>
          </a:p>
        </p:txBody>
      </p:sp>
    </p:spTree>
    <p:extLst>
      <p:ext uri="{BB962C8B-B14F-4D97-AF65-F5344CB8AC3E}">
        <p14:creationId xmlns:p14="http://schemas.microsoft.com/office/powerpoint/2010/main" val="3584653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011E6-A5CD-7C64-528C-EDD0DEBD8B75}"/>
              </a:ext>
            </a:extLst>
          </p:cNvPr>
          <p:cNvSpPr>
            <a:spLocks noGrp="1"/>
          </p:cNvSpPr>
          <p:nvPr>
            <p:ph type="title"/>
          </p:nvPr>
        </p:nvSpPr>
        <p:spPr/>
        <p:txBody>
          <a:bodyPr/>
          <a:lstStyle/>
          <a:p>
            <a:r>
              <a:rPr lang="en-IN" b="1" dirty="0"/>
              <a:t>Architecture</a:t>
            </a:r>
          </a:p>
        </p:txBody>
      </p:sp>
      <p:sp>
        <p:nvSpPr>
          <p:cNvPr id="5" name="Google Shape;175;p10">
            <a:extLst>
              <a:ext uri="{FF2B5EF4-FFF2-40B4-BE49-F238E27FC236}">
                <a16:creationId xmlns:a16="http://schemas.microsoft.com/office/drawing/2014/main" id="{A9AB7727-2843-A840-57CB-31D59500D11C}"/>
              </a:ext>
            </a:extLst>
          </p:cNvPr>
          <p:cNvSpPr>
            <a:spLocks noGrp="1"/>
          </p:cNvSpPr>
          <p:nvPr>
            <p:ph idx="1"/>
          </p:nvPr>
        </p:nvSpPr>
        <p:spPr>
          <a:xfrm>
            <a:off x="2608319" y="1842366"/>
            <a:ext cx="1759212" cy="536155"/>
          </a:xfrm>
          <a:prstGeom prst="roundRect">
            <a:avLst>
              <a:gd name="adj" fmla="val 16667"/>
            </a:avLst>
          </a:pr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indent="0">
              <a:buNone/>
            </a:pPr>
            <a:r>
              <a:rPr lang="en-US" dirty="0"/>
              <a:t>Image dataset</a:t>
            </a:r>
          </a:p>
        </p:txBody>
      </p:sp>
      <p:sp>
        <p:nvSpPr>
          <p:cNvPr id="6" name="Google Shape;175;p10">
            <a:extLst>
              <a:ext uri="{FF2B5EF4-FFF2-40B4-BE49-F238E27FC236}">
                <a16:creationId xmlns:a16="http://schemas.microsoft.com/office/drawing/2014/main" id="{2C40B382-78E1-7E83-D292-CC5A5610D356}"/>
              </a:ext>
            </a:extLst>
          </p:cNvPr>
          <p:cNvSpPr txBox="1">
            <a:spLocks/>
          </p:cNvSpPr>
          <p:nvPr/>
        </p:nvSpPr>
        <p:spPr>
          <a:xfrm>
            <a:off x="2608319" y="2571193"/>
            <a:ext cx="1759212" cy="503578"/>
          </a:xfrm>
          <a:prstGeom prst="roundRect">
            <a:avLst>
              <a:gd name="adj" fmla="val 16667"/>
            </a:avLst>
          </a:prstGeom>
          <a:noFill/>
          <a:ln w="9525" cap="flat" cmpd="sng">
            <a:solidFill>
              <a:schemeClr val="accent2"/>
            </a:solidFill>
            <a:prstDash val="solid"/>
            <a:round/>
            <a:headEnd type="none" w="sm" len="sm"/>
            <a:tailEnd type="none" w="sm" len="sm"/>
          </a:ln>
        </p:spPr>
        <p:txBody>
          <a:bodyPr spcFirstLastPara="1" vert="horz" wrap="square" lIns="91425" tIns="45700" rIns="91425" bIns="45700" rtlCol="0" anchor="ctr" anchorCtr="0">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r>
              <a:rPr lang="en-US" dirty="0"/>
              <a:t>Text dataset</a:t>
            </a:r>
          </a:p>
        </p:txBody>
      </p:sp>
      <p:sp>
        <p:nvSpPr>
          <p:cNvPr id="7" name="Google Shape;175;p10">
            <a:extLst>
              <a:ext uri="{FF2B5EF4-FFF2-40B4-BE49-F238E27FC236}">
                <a16:creationId xmlns:a16="http://schemas.microsoft.com/office/drawing/2014/main" id="{24775936-2910-C20B-E8C4-9BBC4ECE50FE}"/>
              </a:ext>
            </a:extLst>
          </p:cNvPr>
          <p:cNvSpPr txBox="1">
            <a:spLocks/>
          </p:cNvSpPr>
          <p:nvPr/>
        </p:nvSpPr>
        <p:spPr>
          <a:xfrm>
            <a:off x="5704990" y="2924939"/>
            <a:ext cx="2186154" cy="462474"/>
          </a:xfrm>
          <a:prstGeom prst="roundRect">
            <a:avLst>
              <a:gd name="adj" fmla="val 16667"/>
            </a:avLst>
          </a:prstGeom>
          <a:noFill/>
          <a:ln w="9525" cap="flat" cmpd="sng">
            <a:solidFill>
              <a:schemeClr val="accent2"/>
            </a:solidFill>
            <a:prstDash val="solid"/>
            <a:round/>
            <a:headEnd type="none" w="sm" len="sm"/>
            <a:tailEnd type="none" w="sm" len="sm"/>
          </a:ln>
        </p:spPr>
        <p:txBody>
          <a:bodyPr spcFirstLastPara="1" vert="horz" wrap="square" lIns="91425" tIns="45700" rIns="91425" bIns="45700" rtlCol="0" anchor="ctr" anchorCtr="0">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r>
              <a:rPr lang="en-US" dirty="0"/>
              <a:t>Feature Extraction</a:t>
            </a:r>
            <a:endParaRPr lang="en-IN" dirty="0"/>
          </a:p>
        </p:txBody>
      </p:sp>
      <p:sp>
        <p:nvSpPr>
          <p:cNvPr id="9" name="Google Shape;175;p10">
            <a:extLst>
              <a:ext uri="{FF2B5EF4-FFF2-40B4-BE49-F238E27FC236}">
                <a16:creationId xmlns:a16="http://schemas.microsoft.com/office/drawing/2014/main" id="{945797AC-A48D-9961-A74A-E71467E66052}"/>
              </a:ext>
            </a:extLst>
          </p:cNvPr>
          <p:cNvSpPr txBox="1">
            <a:spLocks/>
          </p:cNvSpPr>
          <p:nvPr/>
        </p:nvSpPr>
        <p:spPr>
          <a:xfrm>
            <a:off x="5797012" y="1972427"/>
            <a:ext cx="1895604" cy="666714"/>
          </a:xfrm>
          <a:prstGeom prst="roundRect">
            <a:avLst>
              <a:gd name="adj" fmla="val 16667"/>
            </a:avLst>
          </a:prstGeom>
          <a:noFill/>
          <a:ln w="9525" cap="flat" cmpd="sng">
            <a:solidFill>
              <a:schemeClr val="accent2"/>
            </a:solidFill>
            <a:prstDash val="solid"/>
            <a:round/>
            <a:headEnd type="none" w="sm" len="sm"/>
            <a:tailEnd type="none" w="sm" len="sm"/>
          </a:ln>
        </p:spPr>
        <p:txBody>
          <a:bodyPr spcFirstLastPara="1" vert="horz" wrap="square" lIns="91425" tIns="45700" rIns="91425" bIns="45700" rtlCol="0" anchor="ctr" anchorCtr="0">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r>
              <a:rPr lang="en-US" dirty="0"/>
              <a:t>Preprocessing</a:t>
            </a:r>
            <a:endParaRPr lang="en-IN" dirty="0"/>
          </a:p>
        </p:txBody>
      </p:sp>
      <p:sp>
        <p:nvSpPr>
          <p:cNvPr id="10" name="Google Shape;175;p10">
            <a:extLst>
              <a:ext uri="{FF2B5EF4-FFF2-40B4-BE49-F238E27FC236}">
                <a16:creationId xmlns:a16="http://schemas.microsoft.com/office/drawing/2014/main" id="{945AF92C-DC8B-4757-CFE1-A0FB858E93B1}"/>
              </a:ext>
            </a:extLst>
          </p:cNvPr>
          <p:cNvSpPr txBox="1">
            <a:spLocks/>
          </p:cNvSpPr>
          <p:nvPr/>
        </p:nvSpPr>
        <p:spPr>
          <a:xfrm>
            <a:off x="5549618" y="3705669"/>
            <a:ext cx="2390391" cy="438860"/>
          </a:xfrm>
          <a:prstGeom prst="roundRect">
            <a:avLst>
              <a:gd name="adj" fmla="val 16667"/>
            </a:avLst>
          </a:prstGeom>
          <a:noFill/>
          <a:ln w="9525" cap="flat" cmpd="sng">
            <a:solidFill>
              <a:schemeClr val="accent2"/>
            </a:solidFill>
            <a:prstDash val="solid"/>
            <a:round/>
            <a:headEnd type="none" w="sm" len="sm"/>
            <a:tailEnd type="none" w="sm" len="sm"/>
          </a:ln>
        </p:spPr>
        <p:txBody>
          <a:bodyPr spcFirstLastPara="1" vert="horz" wrap="square" lIns="91425" tIns="45700" rIns="91425" bIns="45700" rtlCol="0" anchor="ctr" anchorCtr="0">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r>
              <a:rPr lang="en-US" dirty="0"/>
              <a:t>Feature combination</a:t>
            </a:r>
          </a:p>
        </p:txBody>
      </p:sp>
      <p:cxnSp>
        <p:nvCxnSpPr>
          <p:cNvPr id="12" name="Google Shape;195;p10">
            <a:extLst>
              <a:ext uri="{FF2B5EF4-FFF2-40B4-BE49-F238E27FC236}">
                <a16:creationId xmlns:a16="http://schemas.microsoft.com/office/drawing/2014/main" id="{79C75A4D-F35D-6459-CE86-08C029EEEA3B}"/>
              </a:ext>
            </a:extLst>
          </p:cNvPr>
          <p:cNvCxnSpPr>
            <a:cxnSpLocks/>
            <a:endCxn id="9" idx="1"/>
          </p:cNvCxnSpPr>
          <p:nvPr/>
        </p:nvCxnSpPr>
        <p:spPr>
          <a:xfrm>
            <a:off x="4387285" y="2016910"/>
            <a:ext cx="1409727" cy="288874"/>
          </a:xfrm>
          <a:prstGeom prst="bentConnector3">
            <a:avLst>
              <a:gd name="adj1" fmla="val 50000"/>
            </a:avLst>
          </a:prstGeom>
          <a:noFill/>
          <a:ln w="9525" cap="flat" cmpd="sng">
            <a:solidFill>
              <a:schemeClr val="accent2"/>
            </a:solidFill>
            <a:prstDash val="solid"/>
            <a:miter lim="800000"/>
            <a:headEnd type="none" w="sm" len="sm"/>
            <a:tailEnd type="triangle" w="med" len="med"/>
          </a:ln>
        </p:spPr>
      </p:cxnSp>
      <p:cxnSp>
        <p:nvCxnSpPr>
          <p:cNvPr id="15" name="Google Shape;195;p10">
            <a:extLst>
              <a:ext uri="{FF2B5EF4-FFF2-40B4-BE49-F238E27FC236}">
                <a16:creationId xmlns:a16="http://schemas.microsoft.com/office/drawing/2014/main" id="{179BF0F9-B4BB-09FA-562F-FFC7CF0F4EE7}"/>
              </a:ext>
            </a:extLst>
          </p:cNvPr>
          <p:cNvCxnSpPr>
            <a:cxnSpLocks/>
            <a:stCxn id="6" idx="3"/>
          </p:cNvCxnSpPr>
          <p:nvPr/>
        </p:nvCxnSpPr>
        <p:spPr>
          <a:xfrm flipV="1">
            <a:off x="4367531" y="2571193"/>
            <a:ext cx="1429481" cy="251789"/>
          </a:xfrm>
          <a:prstGeom prst="bentConnector3">
            <a:avLst>
              <a:gd name="adj1" fmla="val 50000"/>
            </a:avLst>
          </a:prstGeom>
          <a:noFill/>
          <a:ln w="9525" cap="flat" cmpd="sng">
            <a:solidFill>
              <a:schemeClr val="accent2"/>
            </a:solidFill>
            <a:prstDash val="solid"/>
            <a:miter lim="800000"/>
            <a:headEnd type="none" w="sm" len="sm"/>
            <a:tailEnd type="triangle" w="med" len="med"/>
          </a:ln>
        </p:spPr>
      </p:cxnSp>
      <p:sp>
        <p:nvSpPr>
          <p:cNvPr id="19" name="Google Shape;179;p10">
            <a:extLst>
              <a:ext uri="{FF2B5EF4-FFF2-40B4-BE49-F238E27FC236}">
                <a16:creationId xmlns:a16="http://schemas.microsoft.com/office/drawing/2014/main" id="{35DF5D20-8A62-5CBD-A795-6B40E8589988}"/>
              </a:ext>
            </a:extLst>
          </p:cNvPr>
          <p:cNvSpPr/>
          <p:nvPr/>
        </p:nvSpPr>
        <p:spPr>
          <a:xfrm flipH="1">
            <a:off x="6537477" y="2640159"/>
            <a:ext cx="232647" cy="297571"/>
          </a:xfrm>
          <a:prstGeom prst="downArrow">
            <a:avLst>
              <a:gd name="adj1" fmla="val 50000"/>
              <a:gd name="adj2" fmla="val 45921"/>
            </a:avLst>
          </a:pr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2"/>
              </a:solidFill>
              <a:latin typeface="Quattrocento Sans"/>
              <a:ea typeface="Quattrocento Sans"/>
              <a:cs typeface="Quattrocento Sans"/>
              <a:sym typeface="Quattrocento Sans"/>
            </a:endParaRPr>
          </a:p>
        </p:txBody>
      </p:sp>
      <p:sp>
        <p:nvSpPr>
          <p:cNvPr id="20" name="Google Shape;179;p10">
            <a:extLst>
              <a:ext uri="{FF2B5EF4-FFF2-40B4-BE49-F238E27FC236}">
                <a16:creationId xmlns:a16="http://schemas.microsoft.com/office/drawing/2014/main" id="{8D4EE6F1-9F67-29EE-9180-A814BB3F043F}"/>
              </a:ext>
            </a:extLst>
          </p:cNvPr>
          <p:cNvSpPr/>
          <p:nvPr/>
        </p:nvSpPr>
        <p:spPr>
          <a:xfrm flipH="1">
            <a:off x="6537477" y="3387413"/>
            <a:ext cx="232647" cy="297571"/>
          </a:xfrm>
          <a:prstGeom prst="downArrow">
            <a:avLst>
              <a:gd name="adj1" fmla="val 50000"/>
              <a:gd name="adj2" fmla="val 45921"/>
            </a:avLst>
          </a:pr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2"/>
              </a:solidFill>
              <a:latin typeface="Quattrocento Sans"/>
              <a:ea typeface="Quattrocento Sans"/>
              <a:cs typeface="Quattrocento Sans"/>
              <a:sym typeface="Quattrocento Sans"/>
            </a:endParaRPr>
          </a:p>
        </p:txBody>
      </p:sp>
      <p:sp>
        <p:nvSpPr>
          <p:cNvPr id="21" name="Google Shape;179;p10">
            <a:extLst>
              <a:ext uri="{FF2B5EF4-FFF2-40B4-BE49-F238E27FC236}">
                <a16:creationId xmlns:a16="http://schemas.microsoft.com/office/drawing/2014/main" id="{F6AD1F8A-6B02-1D40-E11B-E27F8961DC4B}"/>
              </a:ext>
            </a:extLst>
          </p:cNvPr>
          <p:cNvSpPr/>
          <p:nvPr/>
        </p:nvSpPr>
        <p:spPr>
          <a:xfrm flipH="1">
            <a:off x="6565420" y="4151206"/>
            <a:ext cx="232647" cy="297571"/>
          </a:xfrm>
          <a:prstGeom prst="downArrow">
            <a:avLst>
              <a:gd name="adj1" fmla="val 50000"/>
              <a:gd name="adj2" fmla="val 45921"/>
            </a:avLst>
          </a:pr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2"/>
              </a:solidFill>
              <a:latin typeface="Quattrocento Sans"/>
              <a:ea typeface="Quattrocento Sans"/>
              <a:cs typeface="Quattrocento Sans"/>
              <a:sym typeface="Quattrocento Sans"/>
            </a:endParaRPr>
          </a:p>
        </p:txBody>
      </p:sp>
      <p:sp>
        <p:nvSpPr>
          <p:cNvPr id="22" name="Google Shape;175;p10">
            <a:extLst>
              <a:ext uri="{FF2B5EF4-FFF2-40B4-BE49-F238E27FC236}">
                <a16:creationId xmlns:a16="http://schemas.microsoft.com/office/drawing/2014/main" id="{CB91749D-F7A8-CADF-863B-E4B035B781C0}"/>
              </a:ext>
            </a:extLst>
          </p:cNvPr>
          <p:cNvSpPr txBox="1">
            <a:spLocks/>
          </p:cNvSpPr>
          <p:nvPr/>
        </p:nvSpPr>
        <p:spPr>
          <a:xfrm>
            <a:off x="5610291" y="4447028"/>
            <a:ext cx="2390391" cy="453948"/>
          </a:xfrm>
          <a:prstGeom prst="roundRect">
            <a:avLst>
              <a:gd name="adj" fmla="val 16667"/>
            </a:avLst>
          </a:prstGeom>
          <a:noFill/>
          <a:ln w="9525" cap="flat" cmpd="sng">
            <a:solidFill>
              <a:schemeClr val="accent2"/>
            </a:solidFill>
            <a:prstDash val="solid"/>
            <a:round/>
            <a:headEnd type="none" w="sm" len="sm"/>
            <a:tailEnd type="none" w="sm" len="sm"/>
          </a:ln>
        </p:spPr>
        <p:txBody>
          <a:bodyPr spcFirstLastPara="1" vert="horz" wrap="square" lIns="91425" tIns="45700" rIns="91425" bIns="45700" rtlCol="0" anchor="ctr" anchorCtr="0">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r>
              <a:rPr lang="en-IN" dirty="0"/>
              <a:t>Indexing and Storage</a:t>
            </a:r>
          </a:p>
        </p:txBody>
      </p:sp>
      <p:sp>
        <p:nvSpPr>
          <p:cNvPr id="23" name="Google Shape;179;p10">
            <a:extLst>
              <a:ext uri="{FF2B5EF4-FFF2-40B4-BE49-F238E27FC236}">
                <a16:creationId xmlns:a16="http://schemas.microsoft.com/office/drawing/2014/main" id="{C95B6E0C-4BC9-08C7-87FC-F46E8649D9EB}"/>
              </a:ext>
            </a:extLst>
          </p:cNvPr>
          <p:cNvSpPr/>
          <p:nvPr/>
        </p:nvSpPr>
        <p:spPr>
          <a:xfrm flipH="1">
            <a:off x="5040063" y="8513168"/>
            <a:ext cx="188883" cy="251963"/>
          </a:xfrm>
          <a:prstGeom prst="downArrow">
            <a:avLst>
              <a:gd name="adj1" fmla="val 50000"/>
              <a:gd name="adj2" fmla="val 45921"/>
            </a:avLst>
          </a:pr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2"/>
              </a:solidFill>
              <a:latin typeface="Quattrocento Sans"/>
              <a:ea typeface="Quattrocento Sans"/>
              <a:cs typeface="Quattrocento Sans"/>
              <a:sym typeface="Quattrocento Sans"/>
            </a:endParaRPr>
          </a:p>
        </p:txBody>
      </p:sp>
      <p:sp>
        <p:nvSpPr>
          <p:cNvPr id="26" name="Google Shape;179;p10">
            <a:extLst>
              <a:ext uri="{FF2B5EF4-FFF2-40B4-BE49-F238E27FC236}">
                <a16:creationId xmlns:a16="http://schemas.microsoft.com/office/drawing/2014/main" id="{74CD754A-5490-6F19-C00A-FAABB9FB1AB3}"/>
              </a:ext>
            </a:extLst>
          </p:cNvPr>
          <p:cNvSpPr/>
          <p:nvPr/>
        </p:nvSpPr>
        <p:spPr>
          <a:xfrm flipH="1">
            <a:off x="6575251" y="4905149"/>
            <a:ext cx="232647" cy="297571"/>
          </a:xfrm>
          <a:prstGeom prst="downArrow">
            <a:avLst>
              <a:gd name="adj1" fmla="val 50000"/>
              <a:gd name="adj2" fmla="val 45921"/>
            </a:avLst>
          </a:pr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2"/>
              </a:solidFill>
              <a:latin typeface="Quattrocento Sans"/>
              <a:ea typeface="Quattrocento Sans"/>
              <a:cs typeface="Quattrocento Sans"/>
              <a:sym typeface="Quattrocento Sans"/>
            </a:endParaRPr>
          </a:p>
        </p:txBody>
      </p:sp>
      <p:sp>
        <p:nvSpPr>
          <p:cNvPr id="27" name="Google Shape;179;p10">
            <a:extLst>
              <a:ext uri="{FF2B5EF4-FFF2-40B4-BE49-F238E27FC236}">
                <a16:creationId xmlns:a16="http://schemas.microsoft.com/office/drawing/2014/main" id="{694BE75B-27DD-A77F-1F93-48EEB304638E}"/>
              </a:ext>
            </a:extLst>
          </p:cNvPr>
          <p:cNvSpPr/>
          <p:nvPr/>
        </p:nvSpPr>
        <p:spPr>
          <a:xfrm rot="16200000" flipH="1">
            <a:off x="8053926" y="5291785"/>
            <a:ext cx="232647" cy="297571"/>
          </a:xfrm>
          <a:prstGeom prst="downArrow">
            <a:avLst>
              <a:gd name="adj1" fmla="val 50000"/>
              <a:gd name="adj2" fmla="val 45921"/>
            </a:avLst>
          </a:pr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2"/>
              </a:solidFill>
              <a:latin typeface="Quattrocento Sans"/>
              <a:ea typeface="Quattrocento Sans"/>
              <a:cs typeface="Quattrocento Sans"/>
              <a:sym typeface="Quattrocento Sans"/>
            </a:endParaRPr>
          </a:p>
        </p:txBody>
      </p:sp>
      <p:sp>
        <p:nvSpPr>
          <p:cNvPr id="28" name="Google Shape;175;p10">
            <a:extLst>
              <a:ext uri="{FF2B5EF4-FFF2-40B4-BE49-F238E27FC236}">
                <a16:creationId xmlns:a16="http://schemas.microsoft.com/office/drawing/2014/main" id="{56C7B65C-E9EE-D046-97A9-BD65BAA01121}"/>
              </a:ext>
            </a:extLst>
          </p:cNvPr>
          <p:cNvSpPr txBox="1">
            <a:spLocks/>
          </p:cNvSpPr>
          <p:nvPr/>
        </p:nvSpPr>
        <p:spPr>
          <a:xfrm>
            <a:off x="5610291" y="5213597"/>
            <a:ext cx="2390391" cy="453948"/>
          </a:xfrm>
          <a:prstGeom prst="roundRect">
            <a:avLst>
              <a:gd name="adj" fmla="val 16667"/>
            </a:avLst>
          </a:prstGeom>
          <a:noFill/>
          <a:ln w="9525" cap="flat" cmpd="sng">
            <a:solidFill>
              <a:schemeClr val="accent2"/>
            </a:solidFill>
            <a:prstDash val="solid"/>
            <a:round/>
            <a:headEnd type="none" w="sm" len="sm"/>
            <a:tailEnd type="none" w="sm" len="sm"/>
          </a:ln>
        </p:spPr>
        <p:txBody>
          <a:bodyPr spcFirstLastPara="1" vert="horz" wrap="square" lIns="91425" tIns="45700" rIns="91425" bIns="45700" rtlCol="0" anchor="ctr" anchorCtr="0">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r>
              <a:rPr lang="en-IN" dirty="0"/>
              <a:t>Search Functionality</a:t>
            </a:r>
          </a:p>
        </p:txBody>
      </p:sp>
      <p:sp>
        <p:nvSpPr>
          <p:cNvPr id="29" name="Google Shape;175;p10">
            <a:extLst>
              <a:ext uri="{FF2B5EF4-FFF2-40B4-BE49-F238E27FC236}">
                <a16:creationId xmlns:a16="http://schemas.microsoft.com/office/drawing/2014/main" id="{56A5D4B4-D719-52F1-4F10-CEC46276F5A6}"/>
              </a:ext>
            </a:extLst>
          </p:cNvPr>
          <p:cNvSpPr txBox="1">
            <a:spLocks/>
          </p:cNvSpPr>
          <p:nvPr/>
        </p:nvSpPr>
        <p:spPr>
          <a:xfrm>
            <a:off x="8301483" y="5202720"/>
            <a:ext cx="1964736" cy="453948"/>
          </a:xfrm>
          <a:prstGeom prst="roundRect">
            <a:avLst>
              <a:gd name="adj" fmla="val 16667"/>
            </a:avLst>
          </a:prstGeom>
          <a:noFill/>
          <a:ln w="9525" cap="flat" cmpd="sng">
            <a:solidFill>
              <a:schemeClr val="accent2"/>
            </a:solidFill>
            <a:prstDash val="solid"/>
            <a:round/>
            <a:headEnd type="none" w="sm" len="sm"/>
            <a:tailEnd type="none" w="sm" len="sm"/>
          </a:ln>
        </p:spPr>
        <p:txBody>
          <a:bodyPr spcFirstLastPara="1" vert="horz" wrap="square" lIns="91425" tIns="45700" rIns="91425" bIns="45700" rtlCol="0" anchor="ctr" anchorCtr="0">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r>
              <a:rPr lang="en-IN" dirty="0"/>
              <a:t>Similarity Search</a:t>
            </a:r>
          </a:p>
        </p:txBody>
      </p:sp>
    </p:spTree>
    <p:extLst>
      <p:ext uri="{BB962C8B-B14F-4D97-AF65-F5344CB8AC3E}">
        <p14:creationId xmlns:p14="http://schemas.microsoft.com/office/powerpoint/2010/main" val="3992903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5"/>
                                        </p:tgtEl>
                                        <p:attrNameLst>
                                          <p:attrName>style.opacity</p:attrName>
                                        </p:attrNameLst>
                                      </p:cBhvr>
                                      <p:to>
                                        <p:strVal val="0.5"/>
                                      </p:to>
                                    </p:set>
                                    <p:animEffect filter="image" prLst="opacity: 0.5">
                                      <p:cBhvr rctx="IE">
                                        <p:cTn id="7" dur="indefinite"/>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grpId="0" nodeType="clickEffect">
                                  <p:stCondLst>
                                    <p:cond delay="0"/>
                                  </p:stCondLst>
                                  <p:childTnLst>
                                    <p:set>
                                      <p:cBhvr rctx="PPT">
                                        <p:cTn id="11" dur="indefinite"/>
                                        <p:tgtEl>
                                          <p:spTgt spid="6"/>
                                        </p:tgtEl>
                                        <p:attrNameLst>
                                          <p:attrName>style.opacity</p:attrName>
                                        </p:attrNameLst>
                                      </p:cBhvr>
                                      <p:to>
                                        <p:strVal val="0.5"/>
                                      </p:to>
                                    </p:set>
                                    <p:animEffect filter="image" prLst="opacity: 0.5">
                                      <p:cBhvr rctx="IE">
                                        <p:cTn id="12" dur="indefinite"/>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mph" presetSubtype="0" grpId="0" nodeType="clickEffect">
                                  <p:stCondLst>
                                    <p:cond delay="0"/>
                                  </p:stCondLst>
                                  <p:childTnLst>
                                    <p:set>
                                      <p:cBhvr rctx="PPT">
                                        <p:cTn id="16" dur="indefinite"/>
                                        <p:tgtEl>
                                          <p:spTgt spid="7"/>
                                        </p:tgtEl>
                                        <p:attrNameLst>
                                          <p:attrName>style.opacity</p:attrName>
                                        </p:attrNameLst>
                                      </p:cBhvr>
                                      <p:to>
                                        <p:strVal val="0.5"/>
                                      </p:to>
                                    </p:set>
                                    <p:animEffect filter="image" prLst="opacity: 0.5">
                                      <p:cBhvr rctx="IE">
                                        <p:cTn id="17" dur="indefinite"/>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mph" presetSubtype="0" grpId="0" nodeType="clickEffect">
                                  <p:stCondLst>
                                    <p:cond delay="0"/>
                                  </p:stCondLst>
                                  <p:childTnLst>
                                    <p:set>
                                      <p:cBhvr rctx="PPT">
                                        <p:cTn id="21" dur="indefinite"/>
                                        <p:tgtEl>
                                          <p:spTgt spid="9"/>
                                        </p:tgtEl>
                                        <p:attrNameLst>
                                          <p:attrName>style.opacity</p:attrName>
                                        </p:attrNameLst>
                                      </p:cBhvr>
                                      <p:to>
                                        <p:strVal val="0.5"/>
                                      </p:to>
                                    </p:set>
                                    <p:animEffect filter="image" prLst="opacity: 0.5">
                                      <p:cBhvr rctx="IE">
                                        <p:cTn id="22" dur="indefinite"/>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mph" presetSubtype="0" grpId="0" nodeType="clickEffect">
                                  <p:stCondLst>
                                    <p:cond delay="0"/>
                                  </p:stCondLst>
                                  <p:childTnLst>
                                    <p:set>
                                      <p:cBhvr rctx="PPT">
                                        <p:cTn id="26" dur="indefinite"/>
                                        <p:tgtEl>
                                          <p:spTgt spid="10"/>
                                        </p:tgtEl>
                                        <p:attrNameLst>
                                          <p:attrName>style.opacity</p:attrName>
                                        </p:attrNameLst>
                                      </p:cBhvr>
                                      <p:to>
                                        <p:strVal val="0.5"/>
                                      </p:to>
                                    </p:set>
                                    <p:animEffect filter="image" prLst="opacity: 0.5">
                                      <p:cBhvr rctx="IE">
                                        <p:cTn id="27" dur="indefinite"/>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grpId="0" nodeType="clickEffect">
                                  <p:stCondLst>
                                    <p:cond delay="0"/>
                                  </p:stCondLst>
                                  <p:childTnLst>
                                    <p:set>
                                      <p:cBhvr rctx="PPT">
                                        <p:cTn id="31" dur="indefinite"/>
                                        <p:tgtEl>
                                          <p:spTgt spid="22"/>
                                        </p:tgtEl>
                                        <p:attrNameLst>
                                          <p:attrName>style.opacity</p:attrName>
                                        </p:attrNameLst>
                                      </p:cBhvr>
                                      <p:to>
                                        <p:strVal val="0.5"/>
                                      </p:to>
                                    </p:set>
                                    <p:animEffect filter="image" prLst="opacity: 0.5">
                                      <p:cBhvr rctx="IE">
                                        <p:cTn id="32" dur="indefinite"/>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mph" presetSubtype="0" grpId="0" nodeType="clickEffect">
                                  <p:stCondLst>
                                    <p:cond delay="0"/>
                                  </p:stCondLst>
                                  <p:childTnLst>
                                    <p:set>
                                      <p:cBhvr rctx="PPT">
                                        <p:cTn id="36" dur="indefinite"/>
                                        <p:tgtEl>
                                          <p:spTgt spid="28"/>
                                        </p:tgtEl>
                                        <p:attrNameLst>
                                          <p:attrName>style.opacity</p:attrName>
                                        </p:attrNameLst>
                                      </p:cBhvr>
                                      <p:to>
                                        <p:strVal val="0.5"/>
                                      </p:to>
                                    </p:set>
                                    <p:animEffect filter="image" prLst="opacity: 0.5">
                                      <p:cBhvr rctx="IE">
                                        <p:cTn id="37" dur="indefinite"/>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mph" presetSubtype="0" grpId="0" nodeType="clickEffect">
                                  <p:stCondLst>
                                    <p:cond delay="0"/>
                                  </p:stCondLst>
                                  <p:childTnLst>
                                    <p:set>
                                      <p:cBhvr rctx="PPT">
                                        <p:cTn id="41" dur="indefinite"/>
                                        <p:tgtEl>
                                          <p:spTgt spid="29"/>
                                        </p:tgtEl>
                                        <p:attrNameLst>
                                          <p:attrName>style.opacity</p:attrName>
                                        </p:attrNameLst>
                                      </p:cBhvr>
                                      <p:to>
                                        <p:strVal val="0.5"/>
                                      </p:to>
                                    </p:set>
                                    <p:animEffect filter="image" prLst="opacity: 0.5">
                                      <p:cBhvr rctx="IE">
                                        <p:cTn id="42" dur="indefinite"/>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22" grpId="0" animBg="1"/>
      <p:bldP spid="28" grpId="0" animBg="1"/>
      <p:bldP spid="29" grpId="0" animBg="1"/>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6DBB56F-4362-4386-A1A1-3DF89889661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Gallery</Template>
  <TotalTime>820</TotalTime>
  <Words>514</Words>
  <Application>Microsoft Office PowerPoint</Application>
  <PresentationFormat>Widescreen</PresentationFormat>
  <Paragraphs>81</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Courier New</vt:lpstr>
      <vt:lpstr>Gill Sans MT</vt:lpstr>
      <vt:lpstr>Quattrocento Sans</vt:lpstr>
      <vt:lpstr>Wingdings</vt:lpstr>
      <vt:lpstr>Gallery</vt:lpstr>
      <vt:lpstr>CONTEXT AWARE IMAGE SEARCH  Guided By: dr.Shailesh S  Submitted by: Anjana Mahesh                               aesthetix edu tech</vt:lpstr>
      <vt:lpstr>Content</vt:lpstr>
      <vt:lpstr>Abstract</vt:lpstr>
      <vt:lpstr>INTRODUCTION</vt:lpstr>
      <vt:lpstr>objectives</vt:lpstr>
      <vt:lpstr>Literature review</vt:lpstr>
      <vt:lpstr>Module description</vt:lpstr>
      <vt:lpstr>methodology</vt:lpstr>
      <vt:lpstr>Architecture</vt:lpstr>
      <vt:lpstr>Result analysis</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CONTEXT AWARE IMAGE SEARCH</dc:title>
  <dc:subject/>
  <dc:creator>Anjana Vysakh</dc:creator>
  <cp:lastModifiedBy>Anjana Vysakh</cp:lastModifiedBy>
  <cp:revision>20</cp:revision>
  <dcterms:created xsi:type="dcterms:W3CDTF">2024-05-31T09:28:42Z</dcterms:created>
  <dcterms:modified xsi:type="dcterms:W3CDTF">2024-08-14T06:51:40Z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