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jana MN" initials="AM" lastIdx="1" clrIdx="0">
    <p:extLst>
      <p:ext uri="{19B8F6BF-5375-455C-9EA6-DF929625EA0E}">
        <p15:presenceInfo xmlns:p15="http://schemas.microsoft.com/office/powerpoint/2012/main" userId="762b4789664aec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5716" autoAdjust="0"/>
  </p:normalViewPr>
  <p:slideViewPr>
    <p:cSldViewPr snapToGrid="0">
      <p:cViewPr varScale="1">
        <p:scale>
          <a:sx n="60" d="100"/>
          <a:sy n="60" d="100"/>
        </p:scale>
        <p:origin x="1613" y="34"/>
      </p:cViewPr>
      <p:guideLst>
        <p:guide orient="horz" pos="1620"/>
        <p:guide pos="2880"/>
      </p:guideLst>
    </p:cSldViewPr>
  </p:slideViewPr>
  <p:notesTextViewPr>
    <p:cViewPr>
      <p:scale>
        <a:sx n="1" d="1"/>
        <a:sy n="1" d="1"/>
      </p:scale>
      <p:origin x="0" y="-763"/>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8f5332f221_0_1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8f5332f221_0_1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8f5332f221_0_1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8f5332f221_0_1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8f5332f221_0_1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8f5332f221_0_1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d097d6e80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d097d6e80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800" b="0" i="0" u="none" strike="noStrike" baseline="0" dirty="0">
                <a:solidFill>
                  <a:srgbClr val="000000"/>
                </a:solidFill>
                <a:latin typeface="Times New Roman" panose="02020603050405020304" pitchFamily="18" charset="0"/>
              </a:rPr>
              <a:t>starting with a Start Event </a:t>
            </a:r>
            <a:r>
              <a:rPr lang="en-US" sz="1800" b="0" i="0" u="none" strike="noStrike" baseline="0" dirty="0">
                <a:solidFill>
                  <a:srgbClr val="0D0D0D"/>
                </a:solidFill>
                <a:latin typeface="Times New Roman" panose="02020603050405020304" pitchFamily="18" charset="0"/>
              </a:rPr>
              <a:t>indicated by a green circle-action of the user to change a model, the notification is communicated to the client through a Message Flow, dashed lines. This signals that the client, a separate organizational entity within the diagram, has become active in the process.</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D0D0D"/>
                </a:solidFill>
                <a:latin typeface="Times New Roman" panose="02020603050405020304" pitchFamily="18" charset="0"/>
              </a:rPr>
              <a:t>generation of queries takes place-connected by Sequence Flows – solid lines with arrowheads. </a:t>
            </a:r>
          </a:p>
          <a:p>
            <a:r>
              <a:rPr lang="en-US" sz="1800" b="0" i="0" u="none" strike="noStrike" baseline="0" dirty="0">
                <a:solidFill>
                  <a:srgbClr val="0D0D0D"/>
                </a:solidFill>
                <a:latin typeface="Times New Roman" panose="02020603050405020304" pitchFamily="18" charset="0"/>
              </a:rPr>
              <a:t>The process concludes with an End Event in the Server, a red circle with a thick border, representing the server sending an acknowledgment to the target systems. </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D0D0D"/>
                </a:solidFill>
                <a:latin typeface="Times New Roman" panose="02020603050405020304" pitchFamily="18" charset="0"/>
              </a:rPr>
              <a:t>The BPMN diagram thus facilitates a clear visualization of the communication and operational sequence between the user, client, and server, ensuring that the changes to the model are executed efficiently. </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8f5332f221_0_1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8f5332f221_0_1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RDF-standard model for representing data on the web, particularly in the form of triples: subject-predicate-object statements.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To store RDF data, various serialization formats are used, including Turtle, RDF/XML, and N-Triples. These formats provide different ways to represent the same RDF graph.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FileLoader.Load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method is utilized to parse RDF data files and extract triples from them. These triples are then organized and stored in a Triple Store object, which acts as a repository for RDF triples, enabling efficient storage and manipulation of RDF data within the program.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SPARQL-query language used to manipulate RDF data. SPARQL update queries are dynamically constructed using string interpolation . This feature allows the seamless inclusion of expressions or variables into string literals, enabling the creation of customized queries.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Used for specific operations, such as renaming walls etc. Placeholder values within the SPARQL query template are replaced with actual values derived from method parameters, variables, or constants during execution. This dynamic query generation enhances the program's versatility and efficacy in manipulating RDF data.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Serialization -SPARQL update queries, along with associated metadata, into a structured format suitable for transmission over the network. In the program, XML is chosen as the serialization format due to its widespread usage for representing structured data.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Initially, SPARQL update queries are encapsulated within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XElement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objects, which capture both the query content and metadata. These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XElement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objects are then converted into strings during serialization, preserving the structure and content of the queries in a standardized manner. This transformation ensures that the resulting XML representation reflects the structure of the queries, facilitating storage or transmission over the network.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SendSerializedXmlToSystem2 method facilitates the transmission of serialized XML data over a TCP/IP connection to another system, referred to as the RDF Processing System. This method establishes communication with the RDF Processing System by specifying its IP address and port number.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Prior to transmission, the XML data representing SPARQL update queries is serialized into a string format using UTF-8 encoding. Subsequently, a network stream is obtained from the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TcpClient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object, serving as the conduit for transmitting data across the TCP connection. The serialized XML data is then written to the network stream as a byte array using the Write method, facilitating data transmission to the RDF Processing System. Finally, the TCP connection is gracefully closed using the Close method upon completion of data transmission.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5875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d097d6e80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d097d6e80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ff6bba4e0a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ff6bba4e0a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d097d6e8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d097d6e8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dfgj</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d097d6e80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d097d6e80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d097d6e807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d097d6e80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d097d6e807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d097d6e80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d097d6e80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d097d6e80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ff6bba4e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ff6bba4e0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8f5332f221_0_1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8f5332f221_0_1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8f5332f221_0_1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8f5332f221_0_1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8f5332f221_0_1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8f5332f221_0_1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8f5332f221_0_1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8f5332f221_0_1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ff6bba4e0a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ff6bba4e0a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22700" y="782175"/>
            <a:ext cx="8298600" cy="14913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4500" b="1"/>
              <a:t>Real Time Collaboration on Building Models</a:t>
            </a:r>
            <a:endParaRPr sz="4500" b="1"/>
          </a:p>
        </p:txBody>
      </p:sp>
      <p:sp>
        <p:nvSpPr>
          <p:cNvPr id="55" name="Google Shape;55;p13"/>
          <p:cNvSpPr txBox="1">
            <a:spLocks noGrp="1"/>
          </p:cNvSpPr>
          <p:nvPr>
            <p:ph type="subTitle" idx="1"/>
          </p:nvPr>
        </p:nvSpPr>
        <p:spPr>
          <a:xfrm>
            <a:off x="257900" y="2826450"/>
            <a:ext cx="8520600" cy="1707600"/>
          </a:xfrm>
          <a:prstGeom prst="rect">
            <a:avLst/>
          </a:prstGeom>
        </p:spPr>
        <p:txBody>
          <a:bodyPr spcFirstLastPara="1" wrap="square" lIns="91425" tIns="91425" rIns="91425" bIns="91425" anchor="t" anchorCtr="0">
            <a:normAutofit/>
          </a:bodyPr>
          <a:lstStyle/>
          <a:p>
            <a:pPr marL="0" lvl="0" indent="0" algn="ctr" rtl="0">
              <a:lnSpc>
                <a:spcPct val="80000"/>
              </a:lnSpc>
              <a:spcBef>
                <a:spcPts val="0"/>
              </a:spcBef>
              <a:spcAft>
                <a:spcPts val="0"/>
              </a:spcAft>
              <a:buSzPts val="770"/>
              <a:buNone/>
            </a:pPr>
            <a:r>
              <a:rPr lang="en" sz="1760"/>
              <a:t>Submitted by :</a:t>
            </a:r>
            <a:endParaRPr sz="1760"/>
          </a:p>
          <a:p>
            <a:pPr marL="0" lvl="0" indent="0" algn="ctr" rtl="0">
              <a:lnSpc>
                <a:spcPct val="80000"/>
              </a:lnSpc>
              <a:spcBef>
                <a:spcPts val="0"/>
              </a:spcBef>
              <a:spcAft>
                <a:spcPts val="0"/>
              </a:spcAft>
              <a:buSzPts val="770"/>
              <a:buNone/>
            </a:pPr>
            <a:endParaRPr sz="1760"/>
          </a:p>
          <a:p>
            <a:pPr marL="0" lvl="0" indent="0" algn="ctr" rtl="0">
              <a:lnSpc>
                <a:spcPct val="80000"/>
              </a:lnSpc>
              <a:spcBef>
                <a:spcPts val="0"/>
              </a:spcBef>
              <a:spcAft>
                <a:spcPts val="0"/>
              </a:spcAft>
              <a:buSzPts val="770"/>
              <a:buNone/>
            </a:pPr>
            <a:r>
              <a:rPr lang="en" sz="1760"/>
              <a:t> Anjana Muraleedharan Nair             Matriculation Number: 125512</a:t>
            </a:r>
            <a:endParaRPr sz="1760"/>
          </a:p>
          <a:p>
            <a:pPr marL="0" lvl="0" indent="0" algn="ctr" rtl="0">
              <a:lnSpc>
                <a:spcPct val="80000"/>
              </a:lnSpc>
              <a:spcBef>
                <a:spcPts val="0"/>
              </a:spcBef>
              <a:spcAft>
                <a:spcPts val="0"/>
              </a:spcAft>
              <a:buSzPts val="770"/>
              <a:buNone/>
            </a:pPr>
            <a:r>
              <a:rPr lang="en" sz="1760"/>
              <a:t> Prasamsa Nandanan                       Matriculation Number: 125288 </a:t>
            </a:r>
            <a:endParaRPr sz="1760"/>
          </a:p>
          <a:p>
            <a:pPr marL="0" lvl="0" indent="0" algn="ctr" rtl="0">
              <a:lnSpc>
                <a:spcPct val="80000"/>
              </a:lnSpc>
              <a:spcBef>
                <a:spcPts val="0"/>
              </a:spcBef>
              <a:spcAft>
                <a:spcPts val="0"/>
              </a:spcAft>
              <a:buSzPts val="770"/>
              <a:buNone/>
            </a:pPr>
            <a:r>
              <a:rPr lang="en" sz="1760"/>
              <a:t>Selva Ganapathy Elangovan            Matriculation Number: 124769 </a:t>
            </a:r>
            <a:endParaRPr sz="1760"/>
          </a:p>
          <a:p>
            <a:pPr marL="0" lvl="0" indent="0" algn="ctr" rtl="0">
              <a:lnSpc>
                <a:spcPct val="80000"/>
              </a:lnSpc>
              <a:spcBef>
                <a:spcPts val="0"/>
              </a:spcBef>
              <a:spcAft>
                <a:spcPts val="0"/>
              </a:spcAft>
              <a:buSzPts val="770"/>
              <a:buNone/>
            </a:pPr>
            <a:r>
              <a:rPr lang="en" sz="1760"/>
              <a:t>Vishal Sanjay Shivam                       Matriculation Number: 125353</a:t>
            </a:r>
            <a:endParaRPr sz="176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232150" y="458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 CASES</a:t>
            </a:r>
            <a:endParaRPr/>
          </a:p>
        </p:txBody>
      </p:sp>
      <p:sp>
        <p:nvSpPr>
          <p:cNvPr id="118" name="Google Shape;11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6550" algn="just" rtl="0">
              <a:spcBef>
                <a:spcPts val="120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Modify the name of an existing wall.</a:t>
            </a:r>
            <a:endParaRPr sz="1700">
              <a:solidFill>
                <a:schemeClr val="dk1"/>
              </a:solidFill>
              <a:latin typeface="Times New Roman"/>
              <a:ea typeface="Times New Roman"/>
              <a:cs typeface="Times New Roman"/>
              <a:sym typeface="Times New Roman"/>
            </a:endParaRPr>
          </a:p>
          <a:p>
            <a:pPr marL="457200" lvl="0" indent="-336550" algn="just" rtl="0">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Set the name of a newly created wall.</a:t>
            </a:r>
            <a:endParaRPr sz="1700">
              <a:solidFill>
                <a:schemeClr val="dk1"/>
              </a:solidFill>
              <a:latin typeface="Times New Roman"/>
              <a:ea typeface="Times New Roman"/>
              <a:cs typeface="Times New Roman"/>
              <a:sym typeface="Times New Roman"/>
            </a:endParaRPr>
          </a:p>
          <a:p>
            <a:pPr marL="457200" lvl="0" indent="-336550" algn="just" rtl="0">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Add owner history information to an existing wall entity.</a:t>
            </a:r>
            <a:endParaRPr sz="1700">
              <a:solidFill>
                <a:schemeClr val="dk1"/>
              </a:solidFill>
              <a:latin typeface="Times New Roman"/>
              <a:ea typeface="Times New Roman"/>
              <a:cs typeface="Times New Roman"/>
              <a:sym typeface="Times New Roman"/>
            </a:endParaRPr>
          </a:p>
          <a:p>
            <a:pPr marL="457200" lvl="0" indent="-336550" algn="just" rtl="0">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Add Property set and associated properties to an existing wall entity within the building model.</a:t>
            </a:r>
            <a:endParaRPr sz="2200"/>
          </a:p>
          <a:p>
            <a:pPr marL="0" lvl="0" indent="0" algn="l" rtl="0">
              <a:spcBef>
                <a:spcPts val="1200"/>
              </a:spcBef>
              <a:spcAft>
                <a:spcPts val="1200"/>
              </a:spcAft>
              <a:buNone/>
            </a:pPr>
            <a:endParaRPr/>
          </a:p>
        </p:txBody>
      </p:sp>
      <p:sp>
        <p:nvSpPr>
          <p:cNvPr id="3" name="Slide Number Placeholder 2">
            <a:extLst>
              <a:ext uri="{FF2B5EF4-FFF2-40B4-BE49-F238E27FC236}">
                <a16:creationId xmlns:a16="http://schemas.microsoft.com/office/drawing/2014/main" id="{0107E2E0-EF2F-0408-7ECE-B2B02EE4570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just" rtl="0">
              <a:lnSpc>
                <a:spcPct val="115000"/>
              </a:lnSpc>
              <a:spcBef>
                <a:spcPts val="1200"/>
              </a:spcBef>
              <a:spcAft>
                <a:spcPts val="0"/>
              </a:spcAft>
              <a:buClr>
                <a:schemeClr val="dk1"/>
              </a:buClr>
              <a:buSzPct val="45412"/>
              <a:buFont typeface="Arial"/>
              <a:buNone/>
            </a:pPr>
            <a:r>
              <a:rPr lang="en"/>
              <a:t>USE CASE DIAGRAM</a:t>
            </a:r>
            <a:endParaRPr sz="2422">
              <a:latin typeface="Times New Roman"/>
              <a:ea typeface="Times New Roman"/>
              <a:cs typeface="Times New Roman"/>
              <a:sym typeface="Times New Roman"/>
            </a:endParaRPr>
          </a:p>
          <a:p>
            <a:pPr marL="0" lvl="0" indent="0" algn="l" rtl="0">
              <a:spcBef>
                <a:spcPts val="1200"/>
              </a:spcBef>
              <a:spcAft>
                <a:spcPts val="0"/>
              </a:spcAft>
              <a:buNone/>
            </a:pPr>
            <a:endParaRPr/>
          </a:p>
        </p:txBody>
      </p:sp>
      <p:pic>
        <p:nvPicPr>
          <p:cNvPr id="124" name="Google Shape;124;p23"/>
          <p:cNvPicPr preferRelativeResize="0"/>
          <p:nvPr/>
        </p:nvPicPr>
        <p:blipFill>
          <a:blip r:embed="rId3">
            <a:alphaModFix/>
          </a:blip>
          <a:stretch>
            <a:fillRect/>
          </a:stretch>
        </p:blipFill>
        <p:spPr>
          <a:xfrm>
            <a:off x="2389725" y="1114050"/>
            <a:ext cx="4298625" cy="3695700"/>
          </a:xfrm>
          <a:prstGeom prst="rect">
            <a:avLst/>
          </a:prstGeom>
          <a:noFill/>
          <a:ln w="12700" cap="flat" cmpd="sng">
            <a:solidFill>
              <a:srgbClr val="000000"/>
            </a:solidFill>
            <a:prstDash val="solid"/>
            <a:miter lim="8000"/>
            <a:headEnd type="none" w="sm" len="sm"/>
            <a:tailEnd type="none" w="sm" len="sm"/>
          </a:ln>
        </p:spPr>
      </p:pic>
      <p:sp>
        <p:nvSpPr>
          <p:cNvPr id="3" name="Slide Number Placeholder 2">
            <a:extLst>
              <a:ext uri="{FF2B5EF4-FFF2-40B4-BE49-F238E27FC236}">
                <a16:creationId xmlns:a16="http://schemas.microsoft.com/office/drawing/2014/main" id="{CEBBF8CA-6072-1A43-8AD4-12840B2788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SEQUENCE DIAGRAM</a:t>
            </a:r>
            <a:endParaRPr/>
          </a:p>
        </p:txBody>
      </p:sp>
      <p:pic>
        <p:nvPicPr>
          <p:cNvPr id="130" name="Google Shape;130;p24"/>
          <p:cNvPicPr preferRelativeResize="0"/>
          <p:nvPr/>
        </p:nvPicPr>
        <p:blipFill>
          <a:blip r:embed="rId3">
            <a:alphaModFix/>
          </a:blip>
          <a:stretch>
            <a:fillRect/>
          </a:stretch>
        </p:blipFill>
        <p:spPr>
          <a:xfrm>
            <a:off x="1465750" y="1527200"/>
            <a:ext cx="6552675" cy="2804575"/>
          </a:xfrm>
          <a:prstGeom prst="rect">
            <a:avLst/>
          </a:prstGeom>
          <a:noFill/>
          <a:ln w="12700" cap="flat" cmpd="sng">
            <a:solidFill>
              <a:srgbClr val="000000"/>
            </a:solidFill>
            <a:prstDash val="solid"/>
            <a:miter lim="8000"/>
            <a:headEnd type="none" w="sm" len="sm"/>
            <a:tailEnd type="none" w="sm" len="sm"/>
          </a:ln>
        </p:spPr>
      </p:pic>
      <p:sp>
        <p:nvSpPr>
          <p:cNvPr id="3" name="Slide Number Placeholder 2">
            <a:extLst>
              <a:ext uri="{FF2B5EF4-FFF2-40B4-BE49-F238E27FC236}">
                <a16:creationId xmlns:a16="http://schemas.microsoft.com/office/drawing/2014/main" id="{7CAC9BE3-8F90-33A5-4344-976F72D843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title"/>
          </p:nvPr>
        </p:nvSpPr>
        <p:spPr>
          <a:xfrm>
            <a:off x="218900" y="738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BPMN</a:t>
            </a:r>
            <a:endParaRPr/>
          </a:p>
        </p:txBody>
      </p:sp>
      <p:pic>
        <p:nvPicPr>
          <p:cNvPr id="136" name="Google Shape;136;p25"/>
          <p:cNvPicPr preferRelativeResize="0"/>
          <p:nvPr/>
        </p:nvPicPr>
        <p:blipFill>
          <a:blip r:embed="rId3">
            <a:alphaModFix/>
          </a:blip>
          <a:stretch>
            <a:fillRect/>
          </a:stretch>
        </p:blipFill>
        <p:spPr>
          <a:xfrm>
            <a:off x="1212900" y="646550"/>
            <a:ext cx="5886450" cy="4229100"/>
          </a:xfrm>
          <a:prstGeom prst="rect">
            <a:avLst/>
          </a:prstGeom>
          <a:noFill/>
          <a:ln w="12700" cap="flat" cmpd="sng">
            <a:solidFill>
              <a:srgbClr val="000000"/>
            </a:solidFill>
            <a:prstDash val="solid"/>
            <a:miter lim="8000"/>
            <a:headEnd type="none" w="sm" len="sm"/>
            <a:tailEnd type="none" w="sm" len="sm"/>
          </a:ln>
        </p:spPr>
      </p:pic>
      <p:sp>
        <p:nvSpPr>
          <p:cNvPr id="3" name="Slide Number Placeholder 2">
            <a:extLst>
              <a:ext uri="{FF2B5EF4-FFF2-40B4-BE49-F238E27FC236}">
                <a16:creationId xmlns:a16="http://schemas.microsoft.com/office/drawing/2014/main" id="{C4299DF3-0A7D-1297-AE28-AD5E88BA27A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IMPLEMENTATION</a:t>
            </a:r>
            <a:endParaRPr/>
          </a:p>
        </p:txBody>
      </p:sp>
      <p:sp>
        <p:nvSpPr>
          <p:cNvPr id="142" name="Google Shape;142;p26"/>
          <p:cNvSpPr txBox="1">
            <a:spLocks noGrp="1"/>
          </p:cNvSpPr>
          <p:nvPr>
            <p:ph type="body" idx="1"/>
          </p:nvPr>
        </p:nvSpPr>
        <p:spPr>
          <a:xfrm>
            <a:off x="311700" y="1269575"/>
            <a:ext cx="8520600" cy="39315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chemeClr val="dk1"/>
              </a:buClr>
              <a:buSzPts val="1500"/>
              <a:buFont typeface="Times New Roman"/>
              <a:buChar char="●"/>
            </a:pPr>
            <a:r>
              <a:rPr lang="en" sz="1700">
                <a:solidFill>
                  <a:schemeClr val="dk1"/>
                </a:solidFill>
                <a:latin typeface="Times New Roman"/>
                <a:ea typeface="Times New Roman"/>
                <a:cs typeface="Times New Roman"/>
                <a:sym typeface="Times New Roman"/>
              </a:rPr>
              <a:t>Generated SPARQL queries.</a:t>
            </a:r>
            <a:endParaRPr sz="1700">
              <a:solidFill>
                <a:schemeClr val="dk1"/>
              </a:solidFill>
              <a:latin typeface="Times New Roman"/>
              <a:ea typeface="Times New Roman"/>
              <a:cs typeface="Times New Roman"/>
              <a:sym typeface="Times New Roman"/>
            </a:endParaRPr>
          </a:p>
          <a:p>
            <a:pPr marL="457200" lvl="0" indent="-323850" algn="l" rtl="0">
              <a:spcBef>
                <a:spcPts val="0"/>
              </a:spcBef>
              <a:spcAft>
                <a:spcPts val="0"/>
              </a:spcAft>
              <a:buClr>
                <a:schemeClr val="dk1"/>
              </a:buClr>
              <a:buSzPts val="1500"/>
              <a:buFont typeface="Times New Roman"/>
              <a:buChar char="●"/>
            </a:pPr>
            <a:r>
              <a:rPr lang="en" sz="1700">
                <a:solidFill>
                  <a:schemeClr val="dk1"/>
                </a:solidFill>
                <a:latin typeface="Times New Roman"/>
                <a:ea typeface="Times New Roman"/>
                <a:cs typeface="Times New Roman"/>
                <a:sym typeface="Times New Roman"/>
              </a:rPr>
              <a:t>Serialization and sending to the server</a:t>
            </a:r>
            <a:endParaRPr sz="1700">
              <a:solidFill>
                <a:schemeClr val="dk1"/>
              </a:solidFill>
              <a:latin typeface="Times New Roman"/>
              <a:ea typeface="Times New Roman"/>
              <a:cs typeface="Times New Roman"/>
              <a:sym typeface="Times New Roman"/>
            </a:endParaRPr>
          </a:p>
          <a:p>
            <a:pPr marL="457200" lvl="0" indent="-323850" algn="l" rtl="0">
              <a:spcBef>
                <a:spcPts val="0"/>
              </a:spcBef>
              <a:spcAft>
                <a:spcPts val="0"/>
              </a:spcAft>
              <a:buClr>
                <a:schemeClr val="dk1"/>
              </a:buClr>
              <a:buSzPts val="1500"/>
              <a:buFont typeface="Times New Roman"/>
              <a:buChar char="●"/>
            </a:pPr>
            <a:r>
              <a:rPr lang="en" sz="1700">
                <a:solidFill>
                  <a:schemeClr val="dk1"/>
                </a:solidFill>
                <a:latin typeface="Times New Roman"/>
                <a:ea typeface="Times New Roman"/>
                <a:cs typeface="Times New Roman"/>
                <a:sym typeface="Times New Roman"/>
              </a:rPr>
              <a:t>Deserialization and updation of RDF data.</a:t>
            </a:r>
            <a:endParaRPr sz="1700">
              <a:solidFill>
                <a:schemeClr val="dk1"/>
              </a:solidFill>
              <a:latin typeface="Times New Roman"/>
              <a:ea typeface="Times New Roman"/>
              <a:cs typeface="Times New Roman"/>
              <a:sym typeface="Times New Roman"/>
            </a:endParaRPr>
          </a:p>
          <a:p>
            <a:pPr marL="457200" lvl="0" indent="-323850" algn="l" rtl="0">
              <a:spcBef>
                <a:spcPts val="0"/>
              </a:spcBef>
              <a:spcAft>
                <a:spcPts val="0"/>
              </a:spcAft>
              <a:buClr>
                <a:schemeClr val="dk1"/>
              </a:buClr>
              <a:buSzPts val="1500"/>
              <a:buFont typeface="Times New Roman"/>
              <a:buChar char="●"/>
            </a:pPr>
            <a:r>
              <a:rPr lang="en" sz="1700">
                <a:solidFill>
                  <a:schemeClr val="dk1"/>
                </a:solidFill>
                <a:latin typeface="Times New Roman"/>
                <a:ea typeface="Times New Roman"/>
                <a:cs typeface="Times New Roman"/>
                <a:sym typeface="Times New Roman"/>
              </a:rPr>
              <a:t>Acknowledges target clients.</a:t>
            </a:r>
            <a:endParaRPr sz="1700">
              <a:solidFill>
                <a:schemeClr val="dk1"/>
              </a:solidFill>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id="{AD276405-75E6-31C6-0823-2FC72F4798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CHALLENGES FACED</a:t>
            </a:r>
            <a:endParaRPr dirty="0"/>
          </a:p>
        </p:txBody>
      </p:sp>
      <p:sp>
        <p:nvSpPr>
          <p:cNvPr id="148" name="Google Shape;148;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just" rtl="0">
              <a:lnSpc>
                <a:spcPct val="150000"/>
              </a:lnSpc>
              <a:spcBef>
                <a:spcPts val="1500"/>
              </a:spcBef>
              <a:spcAft>
                <a:spcPts val="0"/>
              </a:spcAft>
              <a:buClr>
                <a:schemeClr val="dk1"/>
              </a:buClr>
              <a:buSzPts val="1500"/>
              <a:buFont typeface="Times New Roman"/>
              <a:buChar char="●"/>
            </a:pPr>
            <a:r>
              <a:rPr lang="en" sz="1700">
                <a:solidFill>
                  <a:schemeClr val="dk1"/>
                </a:solidFill>
                <a:latin typeface="Times New Roman"/>
                <a:ea typeface="Times New Roman"/>
                <a:cs typeface="Times New Roman"/>
                <a:sym typeface="Times New Roman"/>
              </a:rPr>
              <a:t>Initial Attempt with BIM Server</a:t>
            </a:r>
            <a:endParaRPr sz="170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 sz="1700">
                <a:solidFill>
                  <a:schemeClr val="dk1"/>
                </a:solidFill>
                <a:latin typeface="Times New Roman"/>
                <a:ea typeface="Times New Roman"/>
                <a:cs typeface="Times New Roman"/>
                <a:sym typeface="Times New Roman"/>
              </a:rPr>
              <a:t>Trouble with Apache Jena Server and Updating IFC File</a:t>
            </a:r>
            <a:endParaRPr sz="170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 sz="1700">
                <a:solidFill>
                  <a:schemeClr val="dk1"/>
                </a:solidFill>
                <a:latin typeface="Times New Roman"/>
                <a:ea typeface="Times New Roman"/>
                <a:cs typeface="Times New Roman"/>
                <a:sym typeface="Times New Roman"/>
              </a:rPr>
              <a:t>Discovering the Need to Convert IFC to RDF</a:t>
            </a:r>
            <a:endParaRPr sz="170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 sz="1700">
                <a:solidFill>
                  <a:schemeClr val="dk1"/>
                </a:solidFill>
                <a:latin typeface="Times New Roman"/>
                <a:ea typeface="Times New Roman"/>
                <a:cs typeface="Times New Roman"/>
                <a:sym typeface="Times New Roman"/>
              </a:rPr>
              <a:t>Challenges with SPARQL Query Generation</a:t>
            </a:r>
            <a:endParaRPr sz="170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 sz="1700">
                <a:solidFill>
                  <a:schemeClr val="dk1"/>
                </a:solidFill>
                <a:latin typeface="Times New Roman"/>
                <a:ea typeface="Times New Roman"/>
                <a:cs typeface="Times New Roman"/>
                <a:sym typeface="Times New Roman"/>
              </a:rPr>
              <a:t>Difficulty in Deserializing XML Object and Updating Turtle File</a:t>
            </a:r>
            <a:endParaRPr sz="1700">
              <a:solidFill>
                <a:schemeClr val="dk1"/>
              </a:solidFill>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id="{CDF2F05D-15B4-D0F2-A6C4-4C5BF074D9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LIMITATIONS</a:t>
            </a:r>
            <a:endParaRPr/>
          </a:p>
        </p:txBody>
      </p:sp>
      <p:sp>
        <p:nvSpPr>
          <p:cNvPr id="154" name="Google Shape;154;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Font typeface="Times New Roman"/>
              <a:buChar char="●"/>
            </a:pPr>
            <a:r>
              <a:rPr lang="en" sz="1700" dirty="0">
                <a:latin typeface="Times New Roman"/>
                <a:ea typeface="Times New Roman"/>
                <a:cs typeface="Times New Roman"/>
                <a:sym typeface="Times New Roman"/>
              </a:rPr>
              <a:t>Scalability</a:t>
            </a:r>
            <a:endParaRPr sz="1700" dirty="0">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Char char="●"/>
            </a:pPr>
            <a:r>
              <a:rPr lang="en" sz="1700" dirty="0">
                <a:latin typeface="Times New Roman"/>
                <a:ea typeface="Times New Roman"/>
                <a:cs typeface="Times New Roman"/>
                <a:sym typeface="Times New Roman"/>
              </a:rPr>
              <a:t>Technical Expertise Requirements</a:t>
            </a:r>
            <a:endParaRPr sz="1700" dirty="0">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Char char="●"/>
            </a:pPr>
            <a:r>
              <a:rPr lang="en" sz="1700" dirty="0">
                <a:latin typeface="Times New Roman"/>
                <a:ea typeface="Times New Roman"/>
                <a:cs typeface="Times New Roman"/>
                <a:sym typeface="Times New Roman"/>
              </a:rPr>
              <a:t>Implementation and Validation</a:t>
            </a:r>
            <a:endParaRPr sz="1700" dirty="0">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Char char="●"/>
            </a:pPr>
            <a:r>
              <a:rPr lang="en" sz="1700" dirty="0">
                <a:latin typeface="Times New Roman"/>
                <a:ea typeface="Times New Roman"/>
                <a:cs typeface="Times New Roman"/>
                <a:sym typeface="Times New Roman"/>
              </a:rPr>
              <a:t>Security and Privacy issues</a:t>
            </a:r>
            <a:endParaRPr sz="1700" dirty="0">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id="{CD7883C4-5437-03A2-86AE-DC228762E5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60" name="Google Shape;160;p29"/>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rmAutofit/>
          </a:bodyPr>
          <a:lstStyle/>
          <a:p>
            <a:pPr marL="457200" lvl="0" indent="-323850" algn="l" rtl="0">
              <a:spcBef>
                <a:spcPts val="1200"/>
              </a:spcBef>
              <a:spcAft>
                <a:spcPts val="0"/>
              </a:spcAft>
              <a:buSzPts val="1500"/>
              <a:buFont typeface="Times New Roman"/>
              <a:buChar char="●"/>
            </a:pPr>
            <a:r>
              <a:rPr lang="en" sz="1700">
                <a:latin typeface="Times New Roman"/>
                <a:ea typeface="Times New Roman"/>
                <a:cs typeface="Times New Roman"/>
                <a:sym typeface="Times New Roman"/>
              </a:rPr>
              <a:t>Developed a comprehensive solution for real-time collaboration and synchronization between Revit models and IFC files.</a:t>
            </a:r>
            <a:endParaRPr sz="170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 sz="1700">
                <a:latin typeface="Times New Roman"/>
                <a:ea typeface="Times New Roman"/>
                <a:cs typeface="Times New Roman"/>
                <a:sym typeface="Times New Roman"/>
              </a:rPr>
              <a:t>Utilized RDF, IFC, SPARQL queries, XML Serialization, and TCP listeners to enable real-time data management.</a:t>
            </a:r>
            <a:endParaRPr sz="170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 sz="1700">
                <a:latin typeface="Times New Roman"/>
                <a:ea typeface="Times New Roman"/>
                <a:cs typeface="Times New Roman"/>
                <a:sym typeface="Times New Roman"/>
              </a:rPr>
              <a:t>Enabled standardized data representation and integration.</a:t>
            </a:r>
            <a:endParaRPr sz="1700">
              <a:latin typeface="Times New Roman"/>
              <a:ea typeface="Times New Roman"/>
              <a:cs typeface="Times New Roman"/>
              <a:sym typeface="Times New Roman"/>
            </a:endParaRPr>
          </a:p>
          <a:p>
            <a:pPr marL="0" lvl="0" indent="0" algn="l" rtl="0">
              <a:spcBef>
                <a:spcPts val="1200"/>
              </a:spcBef>
              <a:spcAft>
                <a:spcPts val="1200"/>
              </a:spcAft>
              <a:buNone/>
            </a:pPr>
            <a:endParaRPr/>
          </a:p>
        </p:txBody>
      </p:sp>
      <p:sp>
        <p:nvSpPr>
          <p:cNvPr id="3" name="Slide Number Placeholder 2">
            <a:extLst>
              <a:ext uri="{FF2B5EF4-FFF2-40B4-BE49-F238E27FC236}">
                <a16:creationId xmlns:a16="http://schemas.microsoft.com/office/drawing/2014/main" id="{CFB7B0E8-0C3B-93EF-AE57-479F0DDFF0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DIRECTIONS</a:t>
            </a:r>
            <a:endParaRPr/>
          </a:p>
        </p:txBody>
      </p:sp>
      <p:sp>
        <p:nvSpPr>
          <p:cNvPr id="166" name="Google Shape;166;p30"/>
          <p:cNvSpPr txBox="1">
            <a:spLocks noGrp="1"/>
          </p:cNvSpPr>
          <p:nvPr>
            <p:ph type="body" idx="4294967295"/>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Font typeface="Times New Roman"/>
              <a:buChar char="●"/>
            </a:pPr>
            <a:r>
              <a:rPr lang="en" sz="1700">
                <a:latin typeface="Times New Roman"/>
                <a:ea typeface="Times New Roman"/>
                <a:cs typeface="Times New Roman"/>
                <a:sym typeface="Times New Roman"/>
              </a:rPr>
              <a:t>User action with Unity.</a:t>
            </a:r>
            <a:endParaRPr sz="1700">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Char char="●"/>
            </a:pPr>
            <a:r>
              <a:rPr lang="en" sz="1700">
                <a:latin typeface="Times New Roman"/>
                <a:ea typeface="Times New Roman"/>
                <a:cs typeface="Times New Roman"/>
                <a:sym typeface="Times New Roman"/>
              </a:rPr>
              <a:t>Updation of IFC file using different approaches.</a:t>
            </a:r>
            <a:endParaRPr sz="1700">
              <a:latin typeface="Times New Roman"/>
              <a:ea typeface="Times New Roman"/>
              <a:cs typeface="Times New Roman"/>
              <a:sym typeface="Times New Roman"/>
            </a:endParaRPr>
          </a:p>
          <a:p>
            <a:pPr marL="0" lvl="0" indent="0" algn="l" rtl="0">
              <a:spcBef>
                <a:spcPts val="1200"/>
              </a:spcBef>
              <a:spcAft>
                <a:spcPts val="1200"/>
              </a:spcAft>
              <a:buNone/>
            </a:pPr>
            <a:endParaRPr/>
          </a:p>
        </p:txBody>
      </p:sp>
      <p:sp>
        <p:nvSpPr>
          <p:cNvPr id="3" name="Slide Number Placeholder 2">
            <a:extLst>
              <a:ext uri="{FF2B5EF4-FFF2-40B4-BE49-F238E27FC236}">
                <a16:creationId xmlns:a16="http://schemas.microsoft.com/office/drawing/2014/main" id="{B3C8A1BA-37E3-D5AB-AC70-ECB3C5522B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1"/>
          <p:cNvSpPr txBox="1">
            <a:spLocks noGrp="1"/>
          </p:cNvSpPr>
          <p:nvPr>
            <p:ph type="title"/>
          </p:nvPr>
        </p:nvSpPr>
        <p:spPr>
          <a:xfrm>
            <a:off x="742125" y="450150"/>
            <a:ext cx="72948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         </a:t>
            </a:r>
            <a:r>
              <a:rPr lang="en" sz="5200"/>
              <a:t> THANK YOU</a:t>
            </a:r>
            <a:endParaRPr sz="5200"/>
          </a:p>
        </p:txBody>
      </p:sp>
      <p:sp>
        <p:nvSpPr>
          <p:cNvPr id="3" name="Slide Number Placeholder 2">
            <a:extLst>
              <a:ext uri="{FF2B5EF4-FFF2-40B4-BE49-F238E27FC236}">
                <a16:creationId xmlns:a16="http://schemas.microsoft.com/office/drawing/2014/main" id="{381913AF-4DAD-0B85-6507-66516708C1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AGENDA</a:t>
            </a:r>
            <a:endParaRPr/>
          </a:p>
        </p:txBody>
      </p:sp>
      <p:sp>
        <p:nvSpPr>
          <p:cNvPr id="61" name="Google Shape;61;p14"/>
          <p:cNvSpPr txBox="1">
            <a:spLocks noGrp="1"/>
          </p:cNvSpPr>
          <p:nvPr>
            <p:ph type="body" idx="1"/>
          </p:nvPr>
        </p:nvSpPr>
        <p:spPr>
          <a:xfrm>
            <a:off x="311700" y="944250"/>
            <a:ext cx="8520600" cy="32550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Font typeface="Times New Roman"/>
              <a:buChar char="●"/>
            </a:pPr>
            <a:r>
              <a:rPr lang="en" sz="1700">
                <a:latin typeface="Times New Roman"/>
                <a:ea typeface="Times New Roman"/>
                <a:cs typeface="Times New Roman"/>
                <a:sym typeface="Times New Roman"/>
              </a:rPr>
              <a:t>Introduction</a:t>
            </a:r>
            <a:endParaRPr sz="1700">
              <a:latin typeface="Times New Roman"/>
              <a:ea typeface="Times New Roman"/>
              <a:cs typeface="Times New Roman"/>
              <a:sym typeface="Times New Roman"/>
            </a:endParaRPr>
          </a:p>
          <a:p>
            <a:pPr marL="457200" lvl="0" indent="-323850" algn="l" rtl="0">
              <a:spcBef>
                <a:spcPts val="0"/>
              </a:spcBef>
              <a:spcAft>
                <a:spcPts val="0"/>
              </a:spcAft>
              <a:buClr>
                <a:schemeClr val="dk1"/>
              </a:buClr>
              <a:buSzPts val="1500"/>
              <a:buFont typeface="Times New Roman"/>
              <a:buChar char="●"/>
            </a:pPr>
            <a:r>
              <a:rPr lang="en" sz="1700">
                <a:latin typeface="Times New Roman"/>
                <a:ea typeface="Times New Roman"/>
                <a:cs typeface="Times New Roman"/>
                <a:sym typeface="Times New Roman"/>
              </a:rPr>
              <a:t>Problem Statement</a:t>
            </a:r>
            <a:endParaRPr sz="1700">
              <a:latin typeface="Times New Roman"/>
              <a:ea typeface="Times New Roman"/>
              <a:cs typeface="Times New Roman"/>
              <a:sym typeface="Times New Roman"/>
            </a:endParaRPr>
          </a:p>
          <a:p>
            <a:pPr marL="457200" lvl="0" indent="-323850" algn="l" rtl="0">
              <a:spcBef>
                <a:spcPts val="0"/>
              </a:spcBef>
              <a:spcAft>
                <a:spcPts val="0"/>
              </a:spcAft>
              <a:buClr>
                <a:schemeClr val="dk1"/>
              </a:buClr>
              <a:buSzPts val="1500"/>
              <a:buFont typeface="Times New Roman"/>
              <a:buChar char="●"/>
            </a:pPr>
            <a:r>
              <a:rPr lang="en" sz="1700">
                <a:latin typeface="Times New Roman"/>
                <a:ea typeface="Times New Roman"/>
                <a:cs typeface="Times New Roman"/>
                <a:sym typeface="Times New Roman"/>
              </a:rPr>
              <a:t>Objective</a:t>
            </a:r>
            <a:endParaRPr sz="1700">
              <a:latin typeface="Times New Roman"/>
              <a:ea typeface="Times New Roman"/>
              <a:cs typeface="Times New Roman"/>
              <a:sym typeface="Times New Roman"/>
            </a:endParaRPr>
          </a:p>
          <a:p>
            <a:pPr marL="457200" lvl="0" indent="-323850" algn="l" rtl="0">
              <a:spcBef>
                <a:spcPts val="0"/>
              </a:spcBef>
              <a:spcAft>
                <a:spcPts val="0"/>
              </a:spcAft>
              <a:buClr>
                <a:schemeClr val="dk1"/>
              </a:buClr>
              <a:buSzPts val="1500"/>
              <a:buFont typeface="Times New Roman"/>
              <a:buChar char="●"/>
            </a:pPr>
            <a:r>
              <a:rPr lang="en" sz="1700">
                <a:latin typeface="Times New Roman"/>
                <a:ea typeface="Times New Roman"/>
                <a:cs typeface="Times New Roman"/>
                <a:sym typeface="Times New Roman"/>
              </a:rPr>
              <a:t>Methodology</a:t>
            </a:r>
            <a:endParaRPr sz="1700">
              <a:latin typeface="Times New Roman"/>
              <a:ea typeface="Times New Roman"/>
              <a:cs typeface="Times New Roman"/>
              <a:sym typeface="Times New Roman"/>
            </a:endParaRPr>
          </a:p>
          <a:p>
            <a:pPr marL="457200" lvl="0" indent="-323850" algn="l" rtl="0">
              <a:spcBef>
                <a:spcPts val="0"/>
              </a:spcBef>
              <a:spcAft>
                <a:spcPts val="0"/>
              </a:spcAft>
              <a:buClr>
                <a:schemeClr val="dk1"/>
              </a:buClr>
              <a:buSzPts val="1500"/>
              <a:buFont typeface="Times New Roman"/>
              <a:buChar char="●"/>
            </a:pPr>
            <a:r>
              <a:rPr lang="en" sz="1700">
                <a:latin typeface="Times New Roman"/>
                <a:ea typeface="Times New Roman"/>
                <a:cs typeface="Times New Roman"/>
                <a:sym typeface="Times New Roman"/>
              </a:rPr>
              <a:t>Implementation</a:t>
            </a:r>
            <a:endParaRPr sz="1700">
              <a:latin typeface="Times New Roman"/>
              <a:ea typeface="Times New Roman"/>
              <a:cs typeface="Times New Roman"/>
              <a:sym typeface="Times New Roman"/>
            </a:endParaRPr>
          </a:p>
          <a:p>
            <a:pPr marL="457200" lvl="0" indent="-323850" algn="l" rtl="0">
              <a:spcBef>
                <a:spcPts val="0"/>
              </a:spcBef>
              <a:spcAft>
                <a:spcPts val="0"/>
              </a:spcAft>
              <a:buClr>
                <a:schemeClr val="dk1"/>
              </a:buClr>
              <a:buSzPts val="1500"/>
              <a:buFont typeface="Times New Roman"/>
              <a:buChar char="●"/>
            </a:pPr>
            <a:r>
              <a:rPr lang="en" sz="1700">
                <a:latin typeface="Times New Roman"/>
                <a:ea typeface="Times New Roman"/>
                <a:cs typeface="Times New Roman"/>
                <a:sym typeface="Times New Roman"/>
              </a:rPr>
              <a:t>Challenges Faced</a:t>
            </a:r>
            <a:endParaRPr sz="1700">
              <a:latin typeface="Times New Roman"/>
              <a:ea typeface="Times New Roman"/>
              <a:cs typeface="Times New Roman"/>
              <a:sym typeface="Times New Roman"/>
            </a:endParaRPr>
          </a:p>
          <a:p>
            <a:pPr marL="457200" lvl="0" indent="-323850" algn="l" rtl="0">
              <a:spcBef>
                <a:spcPts val="0"/>
              </a:spcBef>
              <a:spcAft>
                <a:spcPts val="0"/>
              </a:spcAft>
              <a:buClr>
                <a:schemeClr val="dk1"/>
              </a:buClr>
              <a:buSzPts val="1500"/>
              <a:buFont typeface="Times New Roman"/>
              <a:buChar char="●"/>
            </a:pPr>
            <a:r>
              <a:rPr lang="en" sz="1700">
                <a:latin typeface="Times New Roman"/>
                <a:ea typeface="Times New Roman"/>
                <a:cs typeface="Times New Roman"/>
                <a:sym typeface="Times New Roman"/>
              </a:rPr>
              <a:t>Future Direction</a:t>
            </a:r>
            <a:endParaRPr sz="1700">
              <a:latin typeface="Times New Roman"/>
              <a:ea typeface="Times New Roman"/>
              <a:cs typeface="Times New Roman"/>
              <a:sym typeface="Times New Roman"/>
            </a:endParaRPr>
          </a:p>
          <a:p>
            <a:pPr marL="457200" lvl="0" indent="-323850" algn="l" rtl="0">
              <a:spcBef>
                <a:spcPts val="0"/>
              </a:spcBef>
              <a:spcAft>
                <a:spcPts val="0"/>
              </a:spcAft>
              <a:buClr>
                <a:schemeClr val="dk1"/>
              </a:buClr>
              <a:buSzPts val="1500"/>
              <a:buFont typeface="Times New Roman"/>
              <a:buChar char="●"/>
            </a:pPr>
            <a:r>
              <a:rPr lang="en" sz="1700">
                <a:latin typeface="Times New Roman"/>
                <a:ea typeface="Times New Roman"/>
                <a:cs typeface="Times New Roman"/>
                <a:sym typeface="Times New Roman"/>
              </a:rPr>
              <a:t>Conclusion</a:t>
            </a:r>
            <a:endParaRPr sz="1700">
              <a:latin typeface="Times New Roman"/>
              <a:ea typeface="Times New Roman"/>
              <a:cs typeface="Times New Roman"/>
              <a:sym typeface="Times New Roman"/>
            </a:endParaRPr>
          </a:p>
          <a:p>
            <a:pPr marL="0" lvl="0" indent="0" algn="just" rtl="0">
              <a:spcBef>
                <a:spcPts val="1200"/>
              </a:spcBef>
              <a:spcAft>
                <a:spcPts val="1200"/>
              </a:spcAft>
              <a:buNone/>
            </a:pPr>
            <a:endParaRPr sz="1700"/>
          </a:p>
        </p:txBody>
      </p:sp>
      <p:sp>
        <p:nvSpPr>
          <p:cNvPr id="3" name="Slide Number Placeholder 2">
            <a:extLst>
              <a:ext uri="{FF2B5EF4-FFF2-40B4-BE49-F238E27FC236}">
                <a16:creationId xmlns:a16="http://schemas.microsoft.com/office/drawing/2014/main" id="{89F6676D-B85A-0C5A-FB60-FE35B0759F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368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FLOW CHART</a:t>
            </a:r>
            <a:endParaRPr/>
          </a:p>
        </p:txBody>
      </p:sp>
      <p:cxnSp>
        <p:nvCxnSpPr>
          <p:cNvPr id="67" name="Google Shape;67;p15"/>
          <p:cNvCxnSpPr>
            <a:stCxn id="68" idx="0"/>
            <a:endCxn id="69" idx="2"/>
          </p:cNvCxnSpPr>
          <p:nvPr/>
        </p:nvCxnSpPr>
        <p:spPr>
          <a:xfrm rot="-5400000">
            <a:off x="4388130" y="4170250"/>
            <a:ext cx="364800" cy="1800"/>
          </a:xfrm>
          <a:prstGeom prst="bentConnector3">
            <a:avLst>
              <a:gd name="adj1" fmla="val 49983"/>
            </a:avLst>
          </a:prstGeom>
          <a:noFill/>
          <a:ln w="19050" cap="flat" cmpd="sng">
            <a:solidFill>
              <a:srgbClr val="C2C2C2"/>
            </a:solidFill>
            <a:prstDash val="solid"/>
            <a:miter lim="8000"/>
            <a:headEnd type="none" w="sm" len="sm"/>
            <a:tailEnd type="none" w="sm" len="sm"/>
          </a:ln>
        </p:spPr>
      </p:cxnSp>
      <p:cxnSp>
        <p:nvCxnSpPr>
          <p:cNvPr id="70" name="Google Shape;70;p15"/>
          <p:cNvCxnSpPr>
            <a:stCxn id="71" idx="0"/>
            <a:endCxn id="72" idx="2"/>
          </p:cNvCxnSpPr>
          <p:nvPr/>
        </p:nvCxnSpPr>
        <p:spPr>
          <a:xfrm rot="5400000" flipH="1">
            <a:off x="4352250" y="1497750"/>
            <a:ext cx="438300" cy="1200"/>
          </a:xfrm>
          <a:prstGeom prst="bentConnector3">
            <a:avLst>
              <a:gd name="adj1" fmla="val 49989"/>
            </a:avLst>
          </a:prstGeom>
          <a:noFill/>
          <a:ln w="19050" cap="flat" cmpd="sng">
            <a:solidFill>
              <a:srgbClr val="C2C2C2"/>
            </a:solidFill>
            <a:prstDash val="solid"/>
            <a:miter lim="8000"/>
            <a:headEnd type="none" w="sm" len="sm"/>
            <a:tailEnd type="none" w="sm" len="sm"/>
          </a:ln>
        </p:spPr>
      </p:cxnSp>
      <p:cxnSp>
        <p:nvCxnSpPr>
          <p:cNvPr id="73" name="Google Shape;73;p15"/>
          <p:cNvCxnSpPr>
            <a:stCxn id="74" idx="0"/>
            <a:endCxn id="71" idx="2"/>
          </p:cNvCxnSpPr>
          <p:nvPr/>
        </p:nvCxnSpPr>
        <p:spPr>
          <a:xfrm rot="-5400000">
            <a:off x="4350900" y="2300600"/>
            <a:ext cx="438000" cy="4200"/>
          </a:xfrm>
          <a:prstGeom prst="bentConnector3">
            <a:avLst>
              <a:gd name="adj1" fmla="val 49989"/>
            </a:avLst>
          </a:prstGeom>
          <a:noFill/>
          <a:ln w="19050" cap="flat" cmpd="sng">
            <a:solidFill>
              <a:srgbClr val="C2C2C2"/>
            </a:solidFill>
            <a:prstDash val="solid"/>
            <a:miter lim="8000"/>
            <a:headEnd type="none" w="sm" len="sm"/>
            <a:tailEnd type="none" w="sm" len="sm"/>
          </a:ln>
        </p:spPr>
      </p:cxnSp>
      <p:cxnSp>
        <p:nvCxnSpPr>
          <p:cNvPr id="75" name="Google Shape;75;p15"/>
          <p:cNvCxnSpPr>
            <a:stCxn id="69" idx="0"/>
            <a:endCxn id="74" idx="2"/>
          </p:cNvCxnSpPr>
          <p:nvPr/>
        </p:nvCxnSpPr>
        <p:spPr>
          <a:xfrm rot="5400000" flipH="1">
            <a:off x="4387225" y="3274725"/>
            <a:ext cx="364800" cy="3900"/>
          </a:xfrm>
          <a:prstGeom prst="bentConnector3">
            <a:avLst>
              <a:gd name="adj1" fmla="val 49983"/>
            </a:avLst>
          </a:prstGeom>
          <a:noFill/>
          <a:ln w="19050" cap="flat" cmpd="sng">
            <a:solidFill>
              <a:srgbClr val="C2C2C2"/>
            </a:solidFill>
            <a:prstDash val="solid"/>
            <a:miter lim="8000"/>
            <a:headEnd type="none" w="sm" len="sm"/>
            <a:tailEnd type="none" w="sm" len="sm"/>
          </a:ln>
        </p:spPr>
      </p:cxnSp>
      <p:sp>
        <p:nvSpPr>
          <p:cNvPr id="72" name="Google Shape;72;p15"/>
          <p:cNvSpPr txBox="1"/>
          <p:nvPr/>
        </p:nvSpPr>
        <p:spPr>
          <a:xfrm>
            <a:off x="3801750" y="913000"/>
            <a:ext cx="1538100" cy="366300"/>
          </a:xfrm>
          <a:prstGeom prst="rect">
            <a:avLst/>
          </a:prstGeom>
          <a:noFill/>
          <a:ln w="19050" cap="flat" cmpd="sng">
            <a:solidFill>
              <a:srgbClr val="3D3D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3D3D3D"/>
                </a:solidFill>
                <a:latin typeface="Roboto"/>
                <a:ea typeface="Roboto"/>
                <a:cs typeface="Roboto"/>
                <a:sym typeface="Roboto"/>
              </a:rPr>
              <a:t>Identifying Project Objectives</a:t>
            </a:r>
            <a:endParaRPr sz="1000">
              <a:solidFill>
                <a:srgbClr val="3D3D3D"/>
              </a:solidFill>
              <a:latin typeface="Roboto"/>
              <a:ea typeface="Roboto"/>
              <a:cs typeface="Roboto"/>
              <a:sym typeface="Roboto"/>
            </a:endParaRPr>
          </a:p>
        </p:txBody>
      </p:sp>
      <p:sp>
        <p:nvSpPr>
          <p:cNvPr id="71" name="Google Shape;71;p15"/>
          <p:cNvSpPr txBox="1"/>
          <p:nvPr/>
        </p:nvSpPr>
        <p:spPr>
          <a:xfrm>
            <a:off x="3802950" y="1717500"/>
            <a:ext cx="1538100" cy="366300"/>
          </a:xfrm>
          <a:prstGeom prst="rect">
            <a:avLst/>
          </a:prstGeom>
          <a:noFill/>
          <a:ln w="19050" cap="flat" cmpd="sng">
            <a:solidFill>
              <a:srgbClr val="3D3D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3D3D3D"/>
                </a:solidFill>
                <a:latin typeface="Roboto"/>
                <a:ea typeface="Roboto"/>
                <a:cs typeface="Roboto"/>
                <a:sym typeface="Roboto"/>
              </a:rPr>
              <a:t>Literature Research</a:t>
            </a:r>
            <a:endParaRPr sz="1000">
              <a:solidFill>
                <a:srgbClr val="3D3D3D"/>
              </a:solidFill>
              <a:latin typeface="Roboto"/>
              <a:ea typeface="Roboto"/>
              <a:cs typeface="Roboto"/>
              <a:sym typeface="Roboto"/>
            </a:endParaRPr>
          </a:p>
        </p:txBody>
      </p:sp>
      <p:sp>
        <p:nvSpPr>
          <p:cNvPr id="74" name="Google Shape;74;p15"/>
          <p:cNvSpPr txBox="1"/>
          <p:nvPr/>
        </p:nvSpPr>
        <p:spPr>
          <a:xfrm>
            <a:off x="3229650" y="2521700"/>
            <a:ext cx="2676300" cy="572700"/>
          </a:xfrm>
          <a:prstGeom prst="rect">
            <a:avLst/>
          </a:prstGeom>
          <a:noFill/>
          <a:ln w="19050" cap="flat" cmpd="sng">
            <a:solidFill>
              <a:srgbClr val="3D3D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3D3D3D"/>
                </a:solidFill>
                <a:latin typeface="Roboto"/>
                <a:ea typeface="Roboto"/>
                <a:cs typeface="Roboto"/>
                <a:sym typeface="Roboto"/>
              </a:rPr>
              <a:t>System Architecture Design and Implementing Software Components</a:t>
            </a:r>
            <a:endParaRPr sz="1000">
              <a:solidFill>
                <a:srgbClr val="3D3D3D"/>
              </a:solidFill>
              <a:latin typeface="Roboto"/>
              <a:ea typeface="Roboto"/>
              <a:cs typeface="Roboto"/>
              <a:sym typeface="Roboto"/>
            </a:endParaRPr>
          </a:p>
        </p:txBody>
      </p:sp>
      <p:sp>
        <p:nvSpPr>
          <p:cNvPr id="69" name="Google Shape;69;p15"/>
          <p:cNvSpPr txBox="1"/>
          <p:nvPr/>
        </p:nvSpPr>
        <p:spPr>
          <a:xfrm>
            <a:off x="3267025" y="3459075"/>
            <a:ext cx="2609100" cy="529800"/>
          </a:xfrm>
          <a:prstGeom prst="rect">
            <a:avLst/>
          </a:prstGeom>
          <a:noFill/>
          <a:ln w="19050" cap="flat" cmpd="sng">
            <a:solidFill>
              <a:srgbClr val="3D3D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3D3D3D"/>
                </a:solidFill>
                <a:latin typeface="Roboto"/>
                <a:ea typeface="Roboto"/>
                <a:cs typeface="Roboto"/>
                <a:sym typeface="Roboto"/>
              </a:rPr>
              <a:t>System Testing and Monitoring System Performance</a:t>
            </a:r>
            <a:endParaRPr sz="1000">
              <a:solidFill>
                <a:srgbClr val="3D3D3D"/>
              </a:solidFill>
              <a:latin typeface="Roboto"/>
              <a:ea typeface="Roboto"/>
              <a:cs typeface="Roboto"/>
              <a:sym typeface="Roboto"/>
            </a:endParaRPr>
          </a:p>
        </p:txBody>
      </p:sp>
      <p:sp>
        <p:nvSpPr>
          <p:cNvPr id="68" name="Google Shape;68;p15"/>
          <p:cNvSpPr txBox="1"/>
          <p:nvPr/>
        </p:nvSpPr>
        <p:spPr>
          <a:xfrm>
            <a:off x="3610680" y="4353550"/>
            <a:ext cx="1917900" cy="366300"/>
          </a:xfrm>
          <a:prstGeom prst="rect">
            <a:avLst/>
          </a:prstGeom>
          <a:noFill/>
          <a:ln w="19050" cap="flat" cmpd="sng">
            <a:solidFill>
              <a:srgbClr val="3D3D3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3D3D3D"/>
                </a:solidFill>
                <a:latin typeface="Roboto"/>
                <a:ea typeface="Roboto"/>
                <a:cs typeface="Roboto"/>
                <a:sym typeface="Roboto"/>
              </a:rPr>
              <a:t>Documentation and Report Writing</a:t>
            </a:r>
            <a:endParaRPr sz="1000">
              <a:solidFill>
                <a:srgbClr val="3D3D3D"/>
              </a:solidFill>
              <a:latin typeface="Roboto"/>
              <a:ea typeface="Roboto"/>
              <a:cs typeface="Roboto"/>
              <a:sym typeface="Roboto"/>
            </a:endParaRPr>
          </a:p>
        </p:txBody>
      </p:sp>
      <p:sp>
        <p:nvSpPr>
          <p:cNvPr id="3" name="Slide Number Placeholder 2">
            <a:extLst>
              <a:ext uri="{FF2B5EF4-FFF2-40B4-BE49-F238E27FC236}">
                <a16:creationId xmlns:a16="http://schemas.microsoft.com/office/drawing/2014/main" id="{1E05197B-5372-4476-9223-F2975F1B5C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 Scenario</a:t>
            </a:r>
            <a:endParaRPr/>
          </a:p>
        </p:txBody>
      </p:sp>
      <p:sp>
        <p:nvSpPr>
          <p:cNvPr id="81" name="Google Shape;81;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Font typeface="Times New Roman"/>
              <a:buChar char="●"/>
            </a:pPr>
            <a:r>
              <a:rPr lang="en" sz="1700">
                <a:latin typeface="Times New Roman"/>
                <a:ea typeface="Times New Roman"/>
                <a:cs typeface="Times New Roman"/>
                <a:sym typeface="Times New Roman"/>
              </a:rPr>
              <a:t>Remote Collaboration Optimization</a:t>
            </a:r>
            <a:endParaRPr sz="170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 sz="1700">
                <a:latin typeface="Times New Roman"/>
                <a:ea typeface="Times New Roman"/>
                <a:cs typeface="Times New Roman"/>
                <a:sym typeface="Times New Roman"/>
              </a:rPr>
              <a:t>Facility Management Efficiency</a:t>
            </a:r>
            <a:endParaRPr sz="1700">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 sz="1700">
                <a:latin typeface="Times New Roman"/>
                <a:ea typeface="Times New Roman"/>
                <a:cs typeface="Times New Roman"/>
                <a:sym typeface="Times New Roman"/>
              </a:rPr>
              <a:t>Renovation Project Coordination</a:t>
            </a:r>
            <a:endParaRPr sz="1700">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id="{5AE080CB-0090-6F26-D19A-9236BEF818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 OVERVIEW OF THE PROJECT</a:t>
            </a: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Clr>
                <a:schemeClr val="dk1"/>
              </a:buClr>
              <a:buSzPts val="1800"/>
              <a:buFont typeface="Times New Roman"/>
              <a:buChar char="●"/>
            </a:pPr>
            <a:r>
              <a:rPr lang="en" sz="1700" dirty="0">
                <a:latin typeface="Times New Roman"/>
                <a:ea typeface="Times New Roman"/>
                <a:cs typeface="Times New Roman"/>
                <a:sym typeface="Times New Roman"/>
              </a:rPr>
              <a:t>The project aims to develop a comprehensive solution for automating data updating and distribution across multiple systems in real time.</a:t>
            </a:r>
            <a:endParaRPr sz="1700" dirty="0">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 sz="1700" dirty="0">
                <a:latin typeface="Times New Roman"/>
                <a:ea typeface="Times New Roman"/>
                <a:cs typeface="Times New Roman"/>
                <a:sym typeface="Times New Roman"/>
              </a:rPr>
              <a:t>Key Components:</a:t>
            </a:r>
            <a:endParaRPr sz="1700" dirty="0">
              <a:latin typeface="Times New Roman"/>
              <a:ea typeface="Times New Roman"/>
              <a:cs typeface="Times New Roman"/>
              <a:sym typeface="Times New Roman"/>
            </a:endParaRPr>
          </a:p>
          <a:p>
            <a:pPr marL="457200" lvl="0" indent="-292100" algn="just" rtl="0">
              <a:spcBef>
                <a:spcPts val="0"/>
              </a:spcBef>
              <a:spcAft>
                <a:spcPts val="0"/>
              </a:spcAft>
              <a:buSzPts val="1000"/>
              <a:buFont typeface="Times New Roman"/>
              <a:buChar char="❏"/>
            </a:pPr>
            <a:r>
              <a:rPr lang="en" sz="1700" dirty="0">
                <a:latin typeface="Times New Roman"/>
                <a:ea typeface="Times New Roman"/>
                <a:cs typeface="Times New Roman"/>
                <a:sym typeface="Times New Roman"/>
              </a:rPr>
              <a:t>RDF (Resource Description Framework)</a:t>
            </a:r>
            <a:endParaRPr sz="1700" dirty="0">
              <a:latin typeface="Times New Roman"/>
              <a:ea typeface="Times New Roman"/>
              <a:cs typeface="Times New Roman"/>
              <a:sym typeface="Times New Roman"/>
            </a:endParaRPr>
          </a:p>
          <a:p>
            <a:pPr marL="457200" lvl="0" indent="-292100" algn="just" rtl="0">
              <a:spcBef>
                <a:spcPts val="0"/>
              </a:spcBef>
              <a:spcAft>
                <a:spcPts val="0"/>
              </a:spcAft>
              <a:buSzPts val="1000"/>
              <a:buFont typeface="Times New Roman"/>
              <a:buChar char="❏"/>
            </a:pPr>
            <a:r>
              <a:rPr lang="en" sz="1700" dirty="0">
                <a:latin typeface="Times New Roman"/>
                <a:ea typeface="Times New Roman"/>
                <a:cs typeface="Times New Roman"/>
                <a:sym typeface="Times New Roman"/>
              </a:rPr>
              <a:t>IFC (Industry Foundation Classes)</a:t>
            </a:r>
            <a:endParaRPr sz="1700" dirty="0">
              <a:latin typeface="Times New Roman"/>
              <a:ea typeface="Times New Roman"/>
              <a:cs typeface="Times New Roman"/>
              <a:sym typeface="Times New Roman"/>
            </a:endParaRPr>
          </a:p>
          <a:p>
            <a:pPr marL="457200" lvl="0" indent="-292100" algn="just" rtl="0">
              <a:spcBef>
                <a:spcPts val="0"/>
              </a:spcBef>
              <a:spcAft>
                <a:spcPts val="0"/>
              </a:spcAft>
              <a:buSzPts val="1000"/>
              <a:buFont typeface="Times New Roman"/>
              <a:buChar char="❏"/>
            </a:pPr>
            <a:r>
              <a:rPr lang="en" sz="1700" dirty="0">
                <a:latin typeface="Times New Roman"/>
                <a:ea typeface="Times New Roman"/>
                <a:cs typeface="Times New Roman"/>
                <a:sym typeface="Times New Roman"/>
              </a:rPr>
              <a:t>SPARQL queries</a:t>
            </a:r>
            <a:endParaRPr sz="1700" dirty="0">
              <a:latin typeface="Times New Roman"/>
              <a:ea typeface="Times New Roman"/>
              <a:cs typeface="Times New Roman"/>
              <a:sym typeface="Times New Roman"/>
            </a:endParaRPr>
          </a:p>
          <a:p>
            <a:pPr marL="457200" lvl="0" indent="-292100" algn="just" rtl="0">
              <a:spcBef>
                <a:spcPts val="0"/>
              </a:spcBef>
              <a:spcAft>
                <a:spcPts val="0"/>
              </a:spcAft>
              <a:buSzPts val="1000"/>
              <a:buFont typeface="Times New Roman"/>
              <a:buChar char="❏"/>
            </a:pPr>
            <a:r>
              <a:rPr lang="en" sz="1700" dirty="0">
                <a:latin typeface="Times New Roman"/>
                <a:ea typeface="Times New Roman"/>
                <a:cs typeface="Times New Roman"/>
                <a:sym typeface="Times New Roman"/>
              </a:rPr>
              <a:t>XML Serialization </a:t>
            </a:r>
            <a:endParaRPr sz="1700" dirty="0">
              <a:latin typeface="Times New Roman"/>
              <a:ea typeface="Times New Roman"/>
              <a:cs typeface="Times New Roman"/>
              <a:sym typeface="Times New Roman"/>
            </a:endParaRPr>
          </a:p>
          <a:p>
            <a:pPr marL="457200" lvl="0" indent="-292100" algn="just" rtl="0">
              <a:spcBef>
                <a:spcPts val="0"/>
              </a:spcBef>
              <a:spcAft>
                <a:spcPts val="0"/>
              </a:spcAft>
              <a:buSzPts val="1000"/>
              <a:buFont typeface="Times New Roman"/>
              <a:buChar char="❏"/>
            </a:pPr>
            <a:r>
              <a:rPr lang="en" sz="1700" dirty="0">
                <a:latin typeface="Times New Roman"/>
                <a:ea typeface="Times New Roman"/>
                <a:cs typeface="Times New Roman"/>
                <a:sym typeface="Times New Roman"/>
              </a:rPr>
              <a:t>TCP listeners </a:t>
            </a:r>
            <a:endParaRPr sz="1700" dirty="0">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id="{0DF53F96-0C33-E736-BE0C-A725028EBAD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93" name="Google Shape;93;p18"/>
          <p:cNvSpPr txBox="1">
            <a:spLocks noGrp="1"/>
          </p:cNvSpPr>
          <p:nvPr>
            <p:ph type="body" idx="1"/>
          </p:nvPr>
        </p:nvSpPr>
        <p:spPr>
          <a:xfrm>
            <a:off x="377975" y="1249150"/>
            <a:ext cx="8520600" cy="3255000"/>
          </a:xfrm>
          <a:prstGeom prst="rect">
            <a:avLst/>
          </a:prstGeom>
        </p:spPr>
        <p:txBody>
          <a:bodyPr spcFirstLastPara="1" wrap="square" lIns="91425" tIns="91425" rIns="91425" bIns="91425" anchor="t" anchorCtr="0">
            <a:normAutofit/>
          </a:bodyPr>
          <a:lstStyle/>
          <a:p>
            <a:pPr marL="457200" lvl="0" indent="-330200" algn="l" rtl="0">
              <a:spcBef>
                <a:spcPts val="1200"/>
              </a:spcBef>
              <a:spcAft>
                <a:spcPts val="0"/>
              </a:spcAft>
              <a:buClr>
                <a:schemeClr val="dk1"/>
              </a:buClr>
              <a:buSzPts val="1600"/>
              <a:buFont typeface="Times New Roman"/>
              <a:buChar char="●"/>
            </a:pPr>
            <a:r>
              <a:rPr lang="en" sz="1700" dirty="0">
                <a:latin typeface="Times New Roman"/>
                <a:ea typeface="Times New Roman"/>
                <a:cs typeface="Times New Roman"/>
                <a:sym typeface="Times New Roman"/>
              </a:rPr>
              <a:t>Building Information Modelling (BIM) technology has advanced significantly, but real-time updating of Industry Foundation Classes (IFC) files from Revit still poses challenges.</a:t>
            </a:r>
            <a:endParaRPr sz="1700" dirty="0">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700" dirty="0">
                <a:latin typeface="Times New Roman"/>
                <a:ea typeface="Times New Roman"/>
                <a:cs typeface="Times New Roman"/>
                <a:sym typeface="Times New Roman"/>
              </a:rPr>
              <a:t>Conventional methods lack automatic synchronization between Revit and IFC files.</a:t>
            </a:r>
            <a:endParaRPr sz="1700" dirty="0">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 sz="1700" dirty="0">
                <a:latin typeface="Times New Roman"/>
                <a:ea typeface="Times New Roman"/>
                <a:cs typeface="Times New Roman"/>
                <a:sym typeface="Times New Roman"/>
              </a:rPr>
              <a:t>This deficiency leads to inefficiencies in data exchange and collaboration among project stakeholders.</a:t>
            </a:r>
            <a:endParaRPr sz="1700" dirty="0">
              <a:latin typeface="Times New Roman"/>
              <a:ea typeface="Times New Roman"/>
              <a:cs typeface="Times New Roman"/>
              <a:sym typeface="Times New Roman"/>
            </a:endParaRPr>
          </a:p>
          <a:p>
            <a:pPr marL="0" lvl="0" indent="0" algn="just" rtl="0">
              <a:spcBef>
                <a:spcPts val="1200"/>
              </a:spcBef>
              <a:spcAft>
                <a:spcPts val="1200"/>
              </a:spcAft>
              <a:buNone/>
            </a:pPr>
            <a:endParaRPr sz="1700" dirty="0"/>
          </a:p>
        </p:txBody>
      </p:sp>
      <p:sp>
        <p:nvSpPr>
          <p:cNvPr id="3" name="Slide Number Placeholder 2">
            <a:extLst>
              <a:ext uri="{FF2B5EF4-FFF2-40B4-BE49-F238E27FC236}">
                <a16:creationId xmlns:a16="http://schemas.microsoft.com/office/drawing/2014/main" id="{31D4E098-3965-2E31-A798-6116C8EDB4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OBJECTIVES</a:t>
            </a:r>
            <a:endParaRPr/>
          </a:p>
        </p:txBody>
      </p:sp>
      <p:sp>
        <p:nvSpPr>
          <p:cNvPr id="99" name="Google Shape;99;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just" rtl="0">
              <a:spcBef>
                <a:spcPts val="0"/>
              </a:spcBef>
              <a:spcAft>
                <a:spcPts val="0"/>
              </a:spcAft>
              <a:buSzPts val="1500"/>
              <a:buFont typeface="Times New Roman"/>
              <a:buChar char="●"/>
            </a:pPr>
            <a:r>
              <a:rPr lang="en" sz="1700">
                <a:latin typeface="Times New Roman"/>
                <a:ea typeface="Times New Roman"/>
                <a:cs typeface="Times New Roman"/>
                <a:sym typeface="Times New Roman"/>
              </a:rPr>
              <a:t>Automated real-time updates: Develop a solution to automatically update the IFC files in Revit in real-time when the modifications are done to the Revit model.</a:t>
            </a:r>
            <a:endParaRPr sz="1700">
              <a:latin typeface="Times New Roman"/>
              <a:ea typeface="Times New Roman"/>
              <a:cs typeface="Times New Roman"/>
              <a:sym typeface="Times New Roman"/>
            </a:endParaRPr>
          </a:p>
          <a:p>
            <a:pPr marL="457200" lvl="0" indent="-323850" algn="just" rtl="0">
              <a:spcBef>
                <a:spcPts val="0"/>
              </a:spcBef>
              <a:spcAft>
                <a:spcPts val="0"/>
              </a:spcAft>
              <a:buSzPts val="1500"/>
              <a:buFont typeface="Times New Roman"/>
              <a:buChar char="●"/>
            </a:pPr>
            <a:r>
              <a:rPr lang="en" sz="1700">
                <a:latin typeface="Times New Roman"/>
                <a:ea typeface="Times New Roman"/>
                <a:cs typeface="Times New Roman"/>
                <a:sym typeface="Times New Roman"/>
              </a:rPr>
              <a:t>Enhance data manipulation: Implement functionalities using XBIM library efficiently manipulate BIM entities within the REVIT model.</a:t>
            </a:r>
            <a:endParaRPr sz="1700">
              <a:latin typeface="Times New Roman"/>
              <a:ea typeface="Times New Roman"/>
              <a:cs typeface="Times New Roman"/>
              <a:sym typeface="Times New Roman"/>
            </a:endParaRPr>
          </a:p>
          <a:p>
            <a:pPr marL="457200" lvl="0" indent="-323850" algn="just" rtl="0">
              <a:spcBef>
                <a:spcPts val="0"/>
              </a:spcBef>
              <a:spcAft>
                <a:spcPts val="0"/>
              </a:spcAft>
              <a:buSzPts val="1500"/>
              <a:buFont typeface="Times New Roman"/>
              <a:buChar char="●"/>
            </a:pPr>
            <a:r>
              <a:rPr lang="en" sz="1700">
                <a:latin typeface="Times New Roman"/>
                <a:ea typeface="Times New Roman"/>
                <a:cs typeface="Times New Roman"/>
                <a:sym typeface="Times New Roman"/>
              </a:rPr>
              <a:t>Efficient communication infrastructure: Develop a robust communication infrastructure utilizing TCP Listener to facilitate data exchange between the REVIT model and external systems.</a:t>
            </a:r>
            <a:endParaRPr sz="1700">
              <a:latin typeface="Times New Roman"/>
              <a:ea typeface="Times New Roman"/>
              <a:cs typeface="Times New Roman"/>
              <a:sym typeface="Times New Roman"/>
            </a:endParaRPr>
          </a:p>
          <a:p>
            <a:pPr marL="0" lvl="0" indent="0" algn="l" rtl="0">
              <a:spcBef>
                <a:spcPts val="1200"/>
              </a:spcBef>
              <a:spcAft>
                <a:spcPts val="1200"/>
              </a:spcAft>
              <a:buNone/>
            </a:pPr>
            <a:endParaRPr/>
          </a:p>
        </p:txBody>
      </p:sp>
      <p:sp>
        <p:nvSpPr>
          <p:cNvPr id="3" name="Slide Number Placeholder 2">
            <a:extLst>
              <a:ext uri="{FF2B5EF4-FFF2-40B4-BE49-F238E27FC236}">
                <a16:creationId xmlns:a16="http://schemas.microsoft.com/office/drawing/2014/main" id="{B95DE65B-80CA-3E0B-E47B-3820513D24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0" y="353950"/>
            <a:ext cx="4045200" cy="957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500"/>
              <a:t>METHODOLOGY</a:t>
            </a:r>
            <a:endParaRPr sz="2500"/>
          </a:p>
        </p:txBody>
      </p:sp>
      <p:sp>
        <p:nvSpPr>
          <p:cNvPr id="105" name="Google Shape;105;p20"/>
          <p:cNvSpPr txBox="1">
            <a:spLocks noGrp="1"/>
          </p:cNvSpPr>
          <p:nvPr>
            <p:ph type="subTitle" idx="1"/>
          </p:nvPr>
        </p:nvSpPr>
        <p:spPr>
          <a:xfrm>
            <a:off x="422350" y="1757075"/>
            <a:ext cx="3883200" cy="2777100"/>
          </a:xfrm>
          <a:prstGeom prst="rect">
            <a:avLst/>
          </a:prstGeom>
        </p:spPr>
        <p:txBody>
          <a:bodyPr spcFirstLastPara="1" wrap="square" lIns="91425" tIns="91425" rIns="91425" bIns="91425" anchor="t" anchorCtr="0">
            <a:normAutofit fontScale="77500" lnSpcReduction="20000"/>
          </a:bodyPr>
          <a:lstStyle/>
          <a:p>
            <a:pPr marL="457200" lvl="0" indent="-321330" algn="l" rtl="0">
              <a:lnSpc>
                <a:spcPct val="115000"/>
              </a:lnSpc>
              <a:spcBef>
                <a:spcPts val="0"/>
              </a:spcBef>
              <a:spcAft>
                <a:spcPts val="0"/>
              </a:spcAft>
              <a:buSzPct val="93591"/>
              <a:buChar char="●"/>
            </a:pPr>
            <a:r>
              <a:rPr lang="en" sz="2229"/>
              <a:t>Automated Data Updating: Streamline process.</a:t>
            </a:r>
            <a:endParaRPr sz="2229"/>
          </a:p>
          <a:p>
            <a:pPr marL="457200" lvl="0" indent="-321330" algn="l" rtl="0">
              <a:lnSpc>
                <a:spcPct val="115000"/>
              </a:lnSpc>
              <a:spcBef>
                <a:spcPts val="0"/>
              </a:spcBef>
              <a:spcAft>
                <a:spcPts val="0"/>
              </a:spcAft>
              <a:buSzPct val="93591"/>
              <a:buChar char="●"/>
            </a:pPr>
            <a:r>
              <a:rPr lang="en" sz="2229"/>
              <a:t>Queries for Modification: Targeted adjustments.</a:t>
            </a:r>
            <a:endParaRPr sz="2229"/>
          </a:p>
          <a:p>
            <a:pPr marL="457200" lvl="0" indent="-321330" algn="l" rtl="0">
              <a:lnSpc>
                <a:spcPct val="115000"/>
              </a:lnSpc>
              <a:spcBef>
                <a:spcPts val="0"/>
              </a:spcBef>
              <a:spcAft>
                <a:spcPts val="0"/>
              </a:spcAft>
              <a:buSzPct val="93591"/>
              <a:buChar char="●"/>
            </a:pPr>
            <a:r>
              <a:rPr lang="en" sz="2229"/>
              <a:t>Serialization &amp; Deserialization: Enhance exchange.</a:t>
            </a:r>
            <a:endParaRPr sz="2229"/>
          </a:p>
          <a:p>
            <a:pPr marL="457200" lvl="0" indent="-321330" algn="l" rtl="0">
              <a:lnSpc>
                <a:spcPct val="115000"/>
              </a:lnSpc>
              <a:spcBef>
                <a:spcPts val="0"/>
              </a:spcBef>
              <a:spcAft>
                <a:spcPts val="0"/>
              </a:spcAft>
              <a:buSzPct val="93591"/>
              <a:buChar char="●"/>
            </a:pPr>
            <a:r>
              <a:rPr lang="en" sz="2229"/>
              <a:t>Real-Time Collaboration: Robust infrastructure.</a:t>
            </a:r>
            <a:endParaRPr sz="2229"/>
          </a:p>
          <a:p>
            <a:pPr marL="457200" lvl="0" indent="-321330" algn="l" rtl="0">
              <a:lnSpc>
                <a:spcPct val="115000"/>
              </a:lnSpc>
              <a:spcBef>
                <a:spcPts val="0"/>
              </a:spcBef>
              <a:spcAft>
                <a:spcPts val="0"/>
              </a:spcAft>
              <a:buSzPct val="93591"/>
              <a:buChar char="●"/>
            </a:pPr>
            <a:r>
              <a:rPr lang="en" sz="2229"/>
              <a:t>Efficiency &amp; Accuracy Boost: Reliable solution.</a:t>
            </a:r>
            <a:endParaRPr sz="2229"/>
          </a:p>
          <a:p>
            <a:pPr marL="0" lvl="0" indent="0" algn="ctr" rtl="0">
              <a:spcBef>
                <a:spcPts val="0"/>
              </a:spcBef>
              <a:spcAft>
                <a:spcPts val="0"/>
              </a:spcAft>
              <a:buNone/>
            </a:pPr>
            <a:endParaRPr/>
          </a:p>
        </p:txBody>
      </p:sp>
      <p:pic>
        <p:nvPicPr>
          <p:cNvPr id="106" name="Google Shape;106;p20"/>
          <p:cNvPicPr preferRelativeResize="0"/>
          <p:nvPr/>
        </p:nvPicPr>
        <p:blipFill>
          <a:blip r:embed="rId3">
            <a:alphaModFix/>
          </a:blip>
          <a:stretch>
            <a:fillRect/>
          </a:stretch>
        </p:blipFill>
        <p:spPr>
          <a:xfrm>
            <a:off x="4681675" y="115375"/>
            <a:ext cx="4360550" cy="4929300"/>
          </a:xfrm>
          <a:prstGeom prst="rect">
            <a:avLst/>
          </a:prstGeom>
          <a:noFill/>
          <a:ln w="12700" cap="flat" cmpd="sng">
            <a:solidFill>
              <a:srgbClr val="000000"/>
            </a:solidFill>
            <a:prstDash val="solid"/>
            <a:miter lim="8000"/>
            <a:headEnd type="none" w="sm" len="sm"/>
            <a:tailEnd type="none" w="sm" len="sm"/>
          </a:ln>
        </p:spPr>
      </p:pic>
      <p:sp>
        <p:nvSpPr>
          <p:cNvPr id="3" name="Slide Number Placeholder 2">
            <a:extLst>
              <a:ext uri="{FF2B5EF4-FFF2-40B4-BE49-F238E27FC236}">
                <a16:creationId xmlns:a16="http://schemas.microsoft.com/office/drawing/2014/main" id="{93CF61A7-6634-4FD3-3F08-601C5444D8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Communication Process</a:t>
            </a:r>
            <a:endParaRPr/>
          </a:p>
        </p:txBody>
      </p:sp>
      <p:sp>
        <p:nvSpPr>
          <p:cNvPr id="112" name="Google Shape;11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Font typeface="Times New Roman"/>
              <a:buChar char="●"/>
            </a:pPr>
            <a:r>
              <a:rPr lang="en" sz="1700">
                <a:latin typeface="Times New Roman"/>
                <a:ea typeface="Times New Roman"/>
                <a:cs typeface="Times New Roman"/>
                <a:sym typeface="Times New Roman"/>
              </a:rPr>
              <a:t>TCP ensures reliable and connection-oriented communication between devices over IP-based networks.</a:t>
            </a:r>
            <a:endParaRPr sz="1700">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Char char="●"/>
            </a:pPr>
            <a:r>
              <a:rPr lang="en" sz="1700">
                <a:latin typeface="Times New Roman"/>
                <a:ea typeface="Times New Roman"/>
                <a:cs typeface="Times New Roman"/>
                <a:sym typeface="Times New Roman"/>
              </a:rPr>
              <a:t>Serialized XML data is transmitted from System1 to System2 .</a:t>
            </a:r>
            <a:endParaRPr sz="1700">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Char char="●"/>
            </a:pPr>
            <a:r>
              <a:rPr lang="en" sz="1700">
                <a:latin typeface="Times New Roman"/>
                <a:ea typeface="Times New Roman"/>
                <a:cs typeface="Times New Roman"/>
                <a:sym typeface="Times New Roman"/>
              </a:rPr>
              <a:t>System1 acts as the TCP Client and System2 acts as the TCP server</a:t>
            </a:r>
            <a:endParaRPr sz="1700">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Char char="●"/>
            </a:pPr>
            <a:r>
              <a:rPr lang="en" sz="1700">
                <a:latin typeface="Times New Roman"/>
                <a:ea typeface="Times New Roman"/>
                <a:cs typeface="Times New Roman"/>
                <a:sym typeface="Times New Roman"/>
              </a:rPr>
              <a:t>System2 updates the RDF database</a:t>
            </a:r>
            <a:endParaRPr sz="1700">
              <a:latin typeface="Times New Roman"/>
              <a:ea typeface="Times New Roman"/>
              <a:cs typeface="Times New Roman"/>
              <a:sym typeface="Times New Roman"/>
            </a:endParaRPr>
          </a:p>
          <a:p>
            <a:pPr marL="457200" lvl="0" indent="-336550" algn="l" rtl="0">
              <a:spcBef>
                <a:spcPts val="0"/>
              </a:spcBef>
              <a:spcAft>
                <a:spcPts val="0"/>
              </a:spcAft>
              <a:buSzPts val="1700"/>
              <a:buFont typeface="Times New Roman"/>
              <a:buChar char="●"/>
            </a:pPr>
            <a:r>
              <a:rPr lang="en" sz="1700">
                <a:latin typeface="Times New Roman"/>
                <a:ea typeface="Times New Roman"/>
                <a:cs typeface="Times New Roman"/>
                <a:sym typeface="Times New Roman"/>
              </a:rPr>
              <a:t>Acknowledges the target systems.</a:t>
            </a:r>
            <a:endParaRPr sz="1700">
              <a:latin typeface="Times New Roman"/>
              <a:ea typeface="Times New Roman"/>
              <a:cs typeface="Times New Roman"/>
              <a:sym typeface="Times New Roman"/>
            </a:endParaRPr>
          </a:p>
        </p:txBody>
      </p:sp>
      <p:sp>
        <p:nvSpPr>
          <p:cNvPr id="3" name="Slide Number Placeholder 2">
            <a:extLst>
              <a:ext uri="{FF2B5EF4-FFF2-40B4-BE49-F238E27FC236}">
                <a16:creationId xmlns:a16="http://schemas.microsoft.com/office/drawing/2014/main" id="{4592C3F4-3523-699E-FCE2-1471F96BCA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1118</Words>
  <Application>Microsoft Office PowerPoint</Application>
  <PresentationFormat>On-screen Show (16:9)</PresentationFormat>
  <Paragraphs>118</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Roboto</vt:lpstr>
      <vt:lpstr>Arial</vt:lpstr>
      <vt:lpstr>Calibri</vt:lpstr>
      <vt:lpstr>Times New Roman</vt:lpstr>
      <vt:lpstr>Simple Light</vt:lpstr>
      <vt:lpstr>Real Time Collaboration on Building Models</vt:lpstr>
      <vt:lpstr>AGENDA</vt:lpstr>
      <vt:lpstr>FLOW CHART</vt:lpstr>
      <vt:lpstr>Application Scenario</vt:lpstr>
      <vt:lpstr>INTRODUCTION - OVERVIEW OF THE PROJECT</vt:lpstr>
      <vt:lpstr>PROBLEM STATEMENT</vt:lpstr>
      <vt:lpstr>OBJECTIVES</vt:lpstr>
      <vt:lpstr>METHODOLOGY</vt:lpstr>
      <vt:lpstr>TCP Communication Process</vt:lpstr>
      <vt:lpstr>USE CASES</vt:lpstr>
      <vt:lpstr>USE CASE DIAGRAM </vt:lpstr>
      <vt:lpstr>SEQUENCE DIAGRAM</vt:lpstr>
      <vt:lpstr>BPMN</vt:lpstr>
      <vt:lpstr>IMPLEMENTATION</vt:lpstr>
      <vt:lpstr>CHALLENGES FACED</vt:lpstr>
      <vt:lpstr>LIMITATIONS</vt:lpstr>
      <vt:lpstr>CONCLUSION</vt:lpstr>
      <vt:lpstr>FUTURE DIRECTIONS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Collaboration on Building Models</dc:title>
  <cp:lastModifiedBy>Anjana MN</cp:lastModifiedBy>
  <cp:revision>10</cp:revision>
  <dcterms:modified xsi:type="dcterms:W3CDTF">2024-05-12T15:15:58Z</dcterms:modified>
</cp:coreProperties>
</file>