
<file path=[Content_Types].xml><?xml version="1.0" encoding="utf-8"?>
<Types xmlns="http://schemas.openxmlformats.org/package/2006/content-types">
  <Default Extension="PhpPresentationReaderPpt2007BkgbadCml" ContentType="application/octet-stream"/>
  <Default Extension="PhpPresentationReaderPpt2007BkgbCAfHl" ContentType="application/octet-stream"/>
  <Default Extension="PhpPresentationReaderPpt2007BkgCkokcl" ContentType="application/octet-stream"/>
  <Default Extension="PhpPresentationReaderPpt2007BkgeNcMal" ContentType="application/octet-stream"/>
  <Default Extension="PhpPresentationReaderPpt2007BkgGIjehl" ContentType="application/octet-stream"/>
  <Default Extension="PhpPresentationReaderPpt2007BkgLOiIol" ContentType="application/octet-stream"/>
  <Default Extension="PhpPresentationReaderPpt2007BkgMfEaMl" ContentType="application/octet-stream"/>
  <Default Extension="PhpPresentationReaderPpt2007BkgMKfLfl" ContentType="application/octet-stream"/>
  <Default Extension="PhpPresentationReaderPpt2007BkgNHkajl" ContentType="application/octet-stream"/>
  <Default Extension="PhpPresentationReaderPpt2007BkgOIFlOl"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2" d="100"/>
          <a:sy n="82" d="100"/>
        </p:scale>
        <p:origin x="8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bCAfH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LOiIo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eNcM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MKfLf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MfEa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OIFlO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eNcM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Ckokc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MKfLf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GIjeh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NHkaj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badC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2174916" r:id="rId1"/>
    <p:sldLayoutId id="2422174917" r:id="rId2"/>
    <p:sldLayoutId id="2422174918" r:id="rId3"/>
    <p:sldLayoutId id="2422174919" r:id="rId4"/>
    <p:sldLayoutId id="2422174920" r:id="rId5"/>
    <p:sldLayoutId id="2422174921" r:id="rId6"/>
    <p:sldLayoutId id="2422174922" r:id="rId7"/>
    <p:sldLayoutId id="2422174923" r:id="rId8"/>
    <p:sldLayoutId id="2422174924" r:id="rId9"/>
    <p:sldLayoutId id="2422174925" r:id="rId10"/>
    <p:sldLayoutId id="2422174926" r:id="rId11"/>
    <p:sldLayoutId id="2422174927"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1763688" y="1419622"/>
            <a:ext cx="5486400" cy="1714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FFFF">
                    <a:alpha val="100000"/>
                  </a:srgbClr>
                </a:solidFill>
                <a:latin typeface="Calibri"/>
              </a:rPr>
              <a:t>Machine Failure Prediction Using Logistic Regression</a:t>
            </a:r>
          </a:p>
        </p:txBody>
      </p:sp>
      <p:sp>
        <p:nvSpPr>
          <p:cNvPr id="3" name="TextBox 2"/>
          <p:cNvSpPr txBox="1"/>
          <p:nvPr/>
        </p:nvSpPr>
        <p:spPr>
          <a:xfrm>
            <a:off x="971600" y="3579862"/>
            <a:ext cx="73152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FFAB40">
                    <a:alpha val="100000"/>
                  </a:srgbClr>
                </a:solidFill>
                <a:latin typeface="Calibri"/>
              </a:rPr>
              <a:t>Predicting Machine Failures for Predictive Maintenance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627534"/>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FFAB40">
                    <a:alpha val="100000"/>
                  </a:srgbClr>
                </a:solidFill>
                <a:latin typeface="Calibri"/>
              </a:rPr>
              <a:t>Model Evaluation (Confusion Matrix)</a:t>
            </a:r>
          </a:p>
        </p:txBody>
      </p:sp>
      <p:sp>
        <p:nvSpPr>
          <p:cNvPr id="3" name="TextBox 2"/>
          <p:cNvSpPr txBox="1"/>
          <p:nvPr/>
        </p:nvSpPr>
        <p:spPr>
          <a:xfrm>
            <a:off x="914400" y="1131590"/>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Confusion Matrix: True Positives (72), True Negatives (100), False Positives (10), and False Negatives (7).
High precision and recall indicate the model is effective in predicting machine failures, good at identifying failures and avoiding false alarms.</a:t>
            </a:r>
          </a:p>
        </p:txBody>
      </p:sp>
      <p:pic>
        <p:nvPicPr>
          <p:cNvPr id="5" name="Picture 4">
            <a:extLst>
              <a:ext uri="{FF2B5EF4-FFF2-40B4-BE49-F238E27FC236}">
                <a16:creationId xmlns:a16="http://schemas.microsoft.com/office/drawing/2014/main" id="{8D7DC327-9DAF-02F8-A97E-09C90A75A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499742"/>
            <a:ext cx="2952328" cy="24244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Key Insights </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The model can help anticipate machine failures and schedule maintenance to prevent unplanned downtime.
Data collected from sensors like temperature, air quality, and RPM proved valuable in predicting failures.
Achieved a balance between precision and recall, ensuring reliable failure 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Model Limitations</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Performance is dependent on data quality, and imputation of missing values could introduce biases.
More advanced feature engineering techniques could enhance model performance.
Model may need retraining for different machines or operational environments.
Risk of overfitting should be monitored.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27560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FFAB40">
                    <a:alpha val="100000"/>
                  </a:srgbClr>
                </a:solidFill>
                <a:latin typeface="Calibri"/>
              </a:rPr>
              <a:t>Future Work</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Explore advanced models like Random Forest  for potentially better performance.
Incorporate more features like historical maintenance data or time-series data for deeper insights.
Integrate the model into real-time predictive maintenance systems for operational environments.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Box 1"/>
          <p:cNvSpPr txBox="1"/>
          <p:nvPr/>
        </p:nvSpPr>
        <p:spPr>
          <a:xfrm>
            <a:off x="1828800" y="627534"/>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Conclusion</a:t>
            </a:r>
          </a:p>
        </p:txBody>
      </p:sp>
      <p:sp>
        <p:nvSpPr>
          <p:cNvPr id="3" name="TextBox 2"/>
          <p:cNvSpPr txBox="1"/>
          <p:nvPr/>
        </p:nvSpPr>
        <p:spPr>
          <a:xfrm>
            <a:off x="914400" y="1419622"/>
            <a:ext cx="7315200" cy="2677656"/>
          </a:xfrm>
          <a:prstGeom prst="rect">
            <a:avLst/>
          </a:prstGeom>
          <a:noFill/>
        </p:spPr>
        <p:txBody>
          <a:bodyPr vert="horz" lIns="91440" tIns="45720" rIns="91440" bIns="45720" rtlCol="0" anchor="t" anchorCtr="0">
            <a:spAutoFit/>
          </a:bodyPr>
          <a:lstStyle/>
          <a:p>
            <a:pPr marL="0" marR="0" lvl="0" indent="0" algn="just" rtl="0" fontAlgn="t">
              <a:lnSpc>
                <a:spcPct val="120000"/>
              </a:lnSpc>
              <a:spcBef>
                <a:spcPts val="0"/>
              </a:spcBef>
              <a:spcAft>
                <a:spcPts val="0"/>
              </a:spcAft>
            </a:pPr>
            <a:r>
              <a:rPr lang="en-US" sz="2800" b="1" u="none" strike="noStrike" cap="none" spc="0" dirty="0">
                <a:solidFill>
                  <a:srgbClr val="FFFFFF">
                    <a:alpha val="100000"/>
                  </a:srgbClr>
                </a:solidFill>
                <a:latin typeface="Calibri"/>
              </a:rPr>
              <a:t>The project demonstrated the ability to predict machine failures using logistic regression and sensor data. The model can significantly impact predictive maintenance, improving operational efficiency and reducing downtime.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2028885"/>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FFFFFF">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828800" y="627534"/>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Introduction</a:t>
            </a:r>
          </a:p>
        </p:txBody>
      </p:sp>
      <p:sp>
        <p:nvSpPr>
          <p:cNvPr id="3" name="TextBox 2"/>
          <p:cNvSpPr txBox="1"/>
          <p:nvPr/>
        </p:nvSpPr>
        <p:spPr>
          <a:xfrm>
            <a:off x="914400" y="1419622"/>
            <a:ext cx="7315200" cy="3194721"/>
          </a:xfrm>
          <a:prstGeom prst="rect">
            <a:avLst/>
          </a:prstGeom>
          <a:noFill/>
        </p:spPr>
        <p:txBody>
          <a:bodyPr vert="horz" lIns="91440" tIns="45720" rIns="91440" bIns="45720" rtlCol="0" anchor="t" anchorCtr="0">
            <a:spAutoFit/>
          </a:bodyPr>
          <a:lstStyle/>
          <a:p>
            <a:pPr marL="0" marR="0" lvl="0" indent="0" algn="just" rtl="0" fontAlgn="t">
              <a:lnSpc>
                <a:spcPct val="120000"/>
              </a:lnSpc>
              <a:spcBef>
                <a:spcPts val="0"/>
              </a:spcBef>
              <a:spcAft>
                <a:spcPts val="0"/>
              </a:spcAft>
            </a:pPr>
            <a:r>
              <a:rPr lang="en-US" sz="2800" b="1" u="none" strike="noStrike" cap="none" spc="0" dirty="0">
                <a:solidFill>
                  <a:srgbClr val="FFFFFF">
                    <a:alpha val="100000"/>
                  </a:srgbClr>
                </a:solidFill>
                <a:latin typeface="Calibri"/>
              </a:rPr>
              <a:t>This aims to highlight the use of logistic regression for predicting machine failures based on sensor data. The objective is to reduce downtime and enhance operational efficiency by enabling predictive maintenance through timely failure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200650"/>
          <a:chOff x="914400" y="1028700"/>
          <a:chExt cx="8229600" cy="5200650"/>
        </a:xfrm>
      </p:grpSpPr>
      <p:sp>
        <p:nvSpPr>
          <p:cNvPr id="2" name="TextBox 1"/>
          <p:cNvSpPr txBox="1"/>
          <p:nvPr/>
        </p:nvSpPr>
        <p:spPr>
          <a:xfrm>
            <a:off x="971600" y="55552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FFAB40">
                    <a:alpha val="100000"/>
                  </a:srgbClr>
                </a:solidFill>
                <a:latin typeface="Calibri"/>
              </a:rPr>
              <a:t>Table of contents</a:t>
            </a:r>
          </a:p>
        </p:txBody>
      </p:sp>
      <p:sp>
        <p:nvSpPr>
          <p:cNvPr id="3" name="TextBox 2"/>
          <p:cNvSpPr txBox="1"/>
          <p:nvPr/>
        </p:nvSpPr>
        <p:spPr>
          <a:xfrm>
            <a:off x="914400" y="987574"/>
            <a:ext cx="7315200" cy="376103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Dataset Overview</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Exploratory Data Analysis (EDA)
 Distribution of Machine Failures</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Correlation Heatmap</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Model Selection</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Model Training and Evaluation</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Model Evaluation (Confusion Matrix)</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Key Insights </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Model Limitations</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dirty="0">
                <a:solidFill>
                  <a:srgbClr val="FFFFFF">
                    <a:alpha val="100000"/>
                  </a:srgbClr>
                </a:solidFill>
                <a:latin typeface="Calibri"/>
              </a:rPr>
              <a:t> Future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27560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FFAB40">
                    <a:alpha val="100000"/>
                  </a:srgbClr>
                </a:solidFill>
                <a:latin typeface="Calibri"/>
              </a:rPr>
              <a:t>Dataset Overview</a:t>
            </a:r>
          </a:p>
        </p:txBody>
      </p:sp>
      <p:sp>
        <p:nvSpPr>
          <p:cNvPr id="3" name="TextBox 2"/>
          <p:cNvSpPr txBox="1"/>
          <p:nvPr/>
        </p:nvSpPr>
        <p:spPr>
          <a:xfrm>
            <a:off x="914400" y="1995686"/>
            <a:ext cx="7315200" cy="1631216"/>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Source: Sensor data collected from machines.
Key Features include footfall, temperature mode, air quality index, ultrasonic sensor readings, current sensor readings, rotational position (RPM), input pressure, temperature, and failure (</a:t>
            </a:r>
            <a:r>
              <a:rPr lang="en-US" sz="2000" dirty="0">
                <a:solidFill>
                  <a:srgbClr val="FFFFFF">
                    <a:alpha val="100000"/>
                  </a:srgbClr>
                </a:solidFill>
                <a:latin typeface="Calibri"/>
              </a:rPr>
              <a:t>dependent</a:t>
            </a:r>
            <a:r>
              <a:rPr lang="en-US" sz="2000" u="none" strike="noStrike" cap="none" spc="0" dirty="0">
                <a:solidFill>
                  <a:srgbClr val="FFFFFF">
                    <a:alpha val="100000"/>
                  </a:srgbClr>
                </a:solidFill>
                <a:latin typeface="Calibri"/>
              </a:rPr>
              <a:t>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Exploratory Data Analysis (EDA)
</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Checked for missing values.
Scaled data using StandardScaler to normalize the feature values.
Split data into training (80%) and testing (20%) sets for 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657475"/>
          <a:chOff x="914400" y="1028700"/>
          <a:chExt cx="8229600" cy="2657475"/>
        </a:xfrm>
      </p:grpSpPr>
      <p:sp>
        <p:nvSpPr>
          <p:cNvPr id="2" name="TextBox 1"/>
          <p:cNvSpPr txBox="1"/>
          <p:nvPr/>
        </p:nvSpPr>
        <p:spPr>
          <a:xfrm>
            <a:off x="914400" y="699542"/>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FFAB40">
                    <a:alpha val="100000"/>
                  </a:srgbClr>
                </a:solidFill>
                <a:latin typeface="Calibri"/>
              </a:rPr>
              <a:t>Distribution of Machine Failures</a:t>
            </a:r>
          </a:p>
        </p:txBody>
      </p:sp>
      <p:sp>
        <p:nvSpPr>
          <p:cNvPr id="3" name="TextBox 2"/>
          <p:cNvSpPr txBox="1"/>
          <p:nvPr/>
        </p:nvSpPr>
        <p:spPr>
          <a:xfrm>
            <a:off x="914400" y="1275606"/>
            <a:ext cx="7315200" cy="1015663"/>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Interpretation: Briefly explain what the plot shows regarding the distribution of machine failures (imbalance between failure (1)and non-failure(0)).</a:t>
            </a:r>
          </a:p>
        </p:txBody>
      </p:sp>
      <p:pic>
        <p:nvPicPr>
          <p:cNvPr id="5" name="Picture 4">
            <a:extLst>
              <a:ext uri="{FF2B5EF4-FFF2-40B4-BE49-F238E27FC236}">
                <a16:creationId xmlns:a16="http://schemas.microsoft.com/office/drawing/2014/main" id="{0A1D37A1-410C-E78C-6665-F3BD98945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139702"/>
            <a:ext cx="3740487" cy="27857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55552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FFAB40">
                    <a:alpha val="100000"/>
                  </a:srgbClr>
                </a:solidFill>
                <a:latin typeface="Calibri"/>
              </a:rPr>
              <a:t>Correlation Heatmap</a:t>
            </a:r>
          </a:p>
        </p:txBody>
      </p:sp>
      <p:sp>
        <p:nvSpPr>
          <p:cNvPr id="3" name="TextBox 2"/>
          <p:cNvSpPr txBox="1"/>
          <p:nvPr/>
        </p:nvSpPr>
        <p:spPr>
          <a:xfrm>
            <a:off x="914400" y="1059582"/>
            <a:ext cx="8122096"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Performed correlation analysis using a heatmap to identify relationships between features.
Identified key features (e.g., temperature, footfall, RPM) that influence machine failure.</a:t>
            </a:r>
          </a:p>
        </p:txBody>
      </p:sp>
      <p:pic>
        <p:nvPicPr>
          <p:cNvPr id="5" name="Picture 4">
            <a:extLst>
              <a:ext uri="{FF2B5EF4-FFF2-40B4-BE49-F238E27FC236}">
                <a16:creationId xmlns:a16="http://schemas.microsoft.com/office/drawing/2014/main" id="{9ED5311F-DFAD-47DB-9B31-4250942BE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067694"/>
            <a:ext cx="4464496" cy="29087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Model Selection</a:t>
            </a:r>
          </a:p>
        </p:txBody>
      </p:sp>
      <p:sp>
        <p:nvSpPr>
          <p:cNvPr id="3" name="TextBox 2"/>
          <p:cNvSpPr txBox="1"/>
          <p:nvPr/>
        </p:nvSpPr>
        <p:spPr>
          <a:xfrm>
            <a:off x="914400" y="1800225"/>
            <a:ext cx="7315200" cy="1631216"/>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Algorithm Used: </a:t>
            </a:r>
            <a:r>
              <a:rPr lang="en-US" sz="2000" b="1" u="none" strike="noStrike" cap="none" spc="0" dirty="0">
                <a:solidFill>
                  <a:srgbClr val="FFFFFF">
                    <a:alpha val="100000"/>
                  </a:srgbClr>
                </a:solidFill>
                <a:latin typeface="Calibri"/>
              </a:rPr>
              <a:t>Logistic Regression</a:t>
            </a:r>
            <a:r>
              <a:rPr lang="en-US" sz="2000" u="none" strike="noStrike" cap="none" spc="0" dirty="0">
                <a:solidFill>
                  <a:srgbClr val="FFFFFF">
                    <a:alpha val="100000"/>
                  </a:srgbClr>
                </a:solidFill>
                <a:latin typeface="Calibri"/>
              </a:rPr>
              <a:t>, chosen for its simplicity and interpretability.
Suitable for binary classification problems like failure prediction.
Provides easy-to-interpret output and performs well with linear decision boundaries.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Model Training and Evaluation</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Trained the Logistic Regression model using the training dataset.
Predicted failure outcomes on the test dataset.
Performance Metrics include accuracy (91%), precision (87.8%), recall (91.1%), and a confusion matrix.</a:t>
            </a:r>
          </a:p>
        </p:txBody>
      </p:sp>
    </p:spTree>
  </p:cSld>
  <p:clrMapOvr>
    <a:masterClrMapping/>
  </p:clrMapOvr>
</p:sld>
</file>

<file path=ppt/theme/theme1.xml><?xml version="1.0" encoding="utf-8"?>
<a:theme xmlns:a="http://schemas.openxmlformats.org/drawingml/2006/main" name="Theme19">
  <a:themeElements>
    <a:clrScheme name="Theme19">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1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1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On-screen Show (16:9)</PresentationFormat>
  <Paragraphs>37</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Calibri</vt:lpstr>
      <vt:lpstr>Theme19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Anjana Nadig</cp:lastModifiedBy>
  <cp:revision>1</cp:revision>
  <dcterms:created xsi:type="dcterms:W3CDTF">2024-12-02T16:57:23Z</dcterms:created>
  <dcterms:modified xsi:type="dcterms:W3CDTF">2024-12-02T17:12:51Z</dcterms:modified>
  <cp:category/>
  <cp:contentStatus/>
</cp:coreProperties>
</file>