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89" r:id="rId3"/>
    <p:sldId id="284" r:id="rId4"/>
    <p:sldId id="257" r:id="rId5"/>
    <p:sldId id="288" r:id="rId6"/>
    <p:sldId id="287" r:id="rId7"/>
    <p:sldId id="286" r:id="rId8"/>
    <p:sldId id="285" r:id="rId9"/>
    <p:sldId id="283" r:id="rId10"/>
    <p:sldId id="282" r:id="rId11"/>
    <p:sldId id="281" r:id="rId12"/>
    <p:sldId id="280" r:id="rId13"/>
    <p:sldId id="291" r:id="rId14"/>
    <p:sldId id="278" r:id="rId15"/>
  </p:sldIdLst>
  <p:sldSz cx="18288000" cy="10287000"/>
  <p:notesSz cx="6858000" cy="9144000"/>
  <p:embeddedFontLst>
    <p:embeddedFont>
      <p:font typeface="Abadi" panose="020B0604020104020204" pitchFamily="34" charset="0"/>
      <p:regular r:id="rId17"/>
    </p:embeddedFont>
    <p:embeddedFont>
      <p:font typeface="Bahnschrift SemiBold" panose="020B0502040204020203" pitchFamily="34" charset="0"/>
      <p:bold r:id="rId18"/>
    </p:embeddedFont>
    <p:embeddedFont>
      <p:font typeface="Cormorant Garamond Bold Italics" panose="020B0604020202020204" charset="0"/>
      <p:regular r:id="rId19"/>
    </p:embeddedFont>
    <p:embeddedFont>
      <p:font typeface="Glacial Indifference" panose="020B0604020202020204" charset="0"/>
      <p:regular r:id="rId20"/>
    </p:embeddedFont>
    <p:embeddedFont>
      <p:font typeface="STKaiti" panose="02010600040101010101" pitchFamily="2" charset="-122"/>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32B60-677B-2C1C-EAE0-6FFBA9F9AF86}" v="2" dt="2025-09-10T15:21:39.980"/>
    <p1510:client id="{DA4C42E4-D277-5DFA-D5F9-102E3C630F30}" v="40" dt="2025-09-11T03:27:45.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1" d="100"/>
          <a:sy n="41" d="100"/>
        </p:scale>
        <p:origin x="820" y="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DA4C42E4-D277-5DFA-D5F9-102E3C630F30}"/>
    <pc:docChg chg="addSld modSld">
      <pc:chgData name="Guest User" userId="" providerId="Windows Live" clId="Web-{DA4C42E4-D277-5DFA-D5F9-102E3C630F30}" dt="2025-09-11T03:27:45.490" v="31" actId="20577"/>
      <pc:docMkLst>
        <pc:docMk/>
      </pc:docMkLst>
      <pc:sldChg chg="modSp">
        <pc:chgData name="Guest User" userId="" providerId="Windows Live" clId="Web-{DA4C42E4-D277-5DFA-D5F9-102E3C630F30}" dt="2025-09-11T03:24:35.464" v="20" actId="20577"/>
        <pc:sldMkLst>
          <pc:docMk/>
          <pc:sldMk cId="0" sldId="256"/>
        </pc:sldMkLst>
        <pc:spChg chg="mod">
          <ac:chgData name="Guest User" userId="" providerId="Windows Live" clId="Web-{DA4C42E4-D277-5DFA-D5F9-102E3C630F30}" dt="2025-09-11T03:24:35.464" v="20" actId="20577"/>
          <ac:spMkLst>
            <pc:docMk/>
            <pc:sldMk cId="0" sldId="256"/>
            <ac:spMk id="7" creationId="{00000000-0000-0000-0000-000000000000}"/>
          </ac:spMkLst>
        </pc:spChg>
      </pc:sldChg>
      <pc:sldChg chg="addSp modSp mod modClrScheme chgLayout">
        <pc:chgData name="Guest User" userId="" providerId="Windows Live" clId="Web-{DA4C42E4-D277-5DFA-D5F9-102E3C630F30}" dt="2025-09-11T03:27:45.490" v="31" actId="20577"/>
        <pc:sldMkLst>
          <pc:docMk/>
          <pc:sldMk cId="0" sldId="257"/>
        </pc:sldMkLst>
        <pc:spChg chg="add mod ord">
          <ac:chgData name="Guest User" userId="" providerId="Windows Live" clId="Web-{DA4C42E4-D277-5DFA-D5F9-102E3C630F30}" dt="2025-09-11T03:25:58.297" v="22" actId="20577"/>
          <ac:spMkLst>
            <pc:docMk/>
            <pc:sldMk cId="0" sldId="257"/>
            <ac:spMk id="7" creationId="{9F14B5EA-FE08-ECC2-8F63-DE1EAA46C20D}"/>
          </ac:spMkLst>
        </pc:spChg>
        <pc:spChg chg="add mod ord">
          <ac:chgData name="Guest User" userId="" providerId="Windows Live" clId="Web-{DA4C42E4-D277-5DFA-D5F9-102E3C630F30}" dt="2025-09-11T03:27:45.490" v="31" actId="20577"/>
          <ac:spMkLst>
            <pc:docMk/>
            <pc:sldMk cId="0" sldId="257"/>
            <ac:spMk id="9" creationId="{8EE83741-D5F7-8503-0F31-6E778380CFAB}"/>
          </ac:spMkLst>
        </pc:spChg>
      </pc:sldChg>
      <pc:sldChg chg="add replId">
        <pc:chgData name="Guest User" userId="" providerId="Windows Live" clId="Web-{DA4C42E4-D277-5DFA-D5F9-102E3C630F30}" dt="2025-09-11T03:22:18.611" v="0"/>
        <pc:sldMkLst>
          <pc:docMk/>
          <pc:sldMk cId="1203278509" sldId="279"/>
        </pc:sldMkLst>
      </pc:sldChg>
      <pc:sldChg chg="add replId">
        <pc:chgData name="Guest User" userId="" providerId="Windows Live" clId="Web-{DA4C42E4-D277-5DFA-D5F9-102E3C630F30}" dt="2025-09-11T03:22:23.518" v="1"/>
        <pc:sldMkLst>
          <pc:docMk/>
          <pc:sldMk cId="2557360111" sldId="280"/>
        </pc:sldMkLst>
      </pc:sldChg>
      <pc:sldChg chg="add replId">
        <pc:chgData name="Guest User" userId="" providerId="Windows Live" clId="Web-{DA4C42E4-D277-5DFA-D5F9-102E3C630F30}" dt="2025-09-11T03:22:26.815" v="2"/>
        <pc:sldMkLst>
          <pc:docMk/>
          <pc:sldMk cId="2570770871" sldId="281"/>
        </pc:sldMkLst>
      </pc:sldChg>
      <pc:sldChg chg="add replId">
        <pc:chgData name="Guest User" userId="" providerId="Windows Live" clId="Web-{DA4C42E4-D277-5DFA-D5F9-102E3C630F30}" dt="2025-09-11T03:22:29.533" v="3"/>
        <pc:sldMkLst>
          <pc:docMk/>
          <pc:sldMk cId="2514344848" sldId="282"/>
        </pc:sldMkLst>
      </pc:sldChg>
      <pc:sldChg chg="add replId">
        <pc:chgData name="Guest User" userId="" providerId="Windows Live" clId="Web-{DA4C42E4-D277-5DFA-D5F9-102E3C630F30}" dt="2025-09-11T03:22:32.674" v="4"/>
        <pc:sldMkLst>
          <pc:docMk/>
          <pc:sldMk cId="3598611833" sldId="283"/>
        </pc:sldMkLst>
      </pc:sldChg>
      <pc:sldChg chg="add replId">
        <pc:chgData name="Guest User" userId="" providerId="Windows Live" clId="Web-{DA4C42E4-D277-5DFA-D5F9-102E3C630F30}" dt="2025-09-11T03:22:35.565" v="5"/>
        <pc:sldMkLst>
          <pc:docMk/>
          <pc:sldMk cId="809276777" sldId="284"/>
        </pc:sldMkLst>
      </pc:sldChg>
      <pc:sldChg chg="add replId">
        <pc:chgData name="Guest User" userId="" providerId="Windows Live" clId="Web-{DA4C42E4-D277-5DFA-D5F9-102E3C630F30}" dt="2025-09-11T03:22:38.674" v="6"/>
        <pc:sldMkLst>
          <pc:docMk/>
          <pc:sldMk cId="1635390894" sldId="285"/>
        </pc:sldMkLst>
      </pc:sldChg>
      <pc:sldChg chg="add replId">
        <pc:chgData name="Guest User" userId="" providerId="Windows Live" clId="Web-{DA4C42E4-D277-5DFA-D5F9-102E3C630F30}" dt="2025-09-11T03:22:52.581" v="7"/>
        <pc:sldMkLst>
          <pc:docMk/>
          <pc:sldMk cId="2138896088" sldId="286"/>
        </pc:sldMkLst>
      </pc:sldChg>
      <pc:sldChg chg="add replId">
        <pc:chgData name="Guest User" userId="" providerId="Windows Live" clId="Web-{DA4C42E4-D277-5DFA-D5F9-102E3C630F30}" dt="2025-09-11T03:22:57.831" v="8"/>
        <pc:sldMkLst>
          <pc:docMk/>
          <pc:sldMk cId="1833210251" sldId="287"/>
        </pc:sldMkLst>
      </pc:sldChg>
      <pc:sldChg chg="add replId">
        <pc:chgData name="Guest User" userId="" providerId="Windows Live" clId="Web-{DA4C42E4-D277-5DFA-D5F9-102E3C630F30}" dt="2025-09-11T03:23:00.316" v="9"/>
        <pc:sldMkLst>
          <pc:docMk/>
          <pc:sldMk cId="1731175148" sldId="288"/>
        </pc:sldMkLst>
      </pc:sldChg>
      <pc:sldChg chg="add replId">
        <pc:chgData name="Guest User" userId="" providerId="Windows Live" clId="Web-{DA4C42E4-D277-5DFA-D5F9-102E3C630F30}" dt="2025-09-11T03:23:03.269" v="10"/>
        <pc:sldMkLst>
          <pc:docMk/>
          <pc:sldMk cId="1652412295" sldId="289"/>
        </pc:sldMkLst>
      </pc:sldChg>
      <pc:sldChg chg="add replId">
        <pc:chgData name="Guest User" userId="" providerId="Windows Live" clId="Web-{DA4C42E4-D277-5DFA-D5F9-102E3C630F30}" dt="2025-09-11T03:23:10.676" v="11"/>
        <pc:sldMkLst>
          <pc:docMk/>
          <pc:sldMk cId="3195646819" sldId="290"/>
        </pc:sldMkLst>
      </pc:sldChg>
      <pc:sldChg chg="add replId">
        <pc:chgData name="Guest User" userId="" providerId="Windows Live" clId="Web-{DA4C42E4-D277-5DFA-D5F9-102E3C630F30}" dt="2025-09-11T03:23:17.130" v="12"/>
        <pc:sldMkLst>
          <pc:docMk/>
          <pc:sldMk cId="2877672277" sldId="291"/>
        </pc:sldMkLst>
      </pc:sldChg>
    </pc:docChg>
  </pc:docChgLst>
  <pc:docChgLst>
    <pc:chgData name="Guest User" providerId="Windows Live" clId="Web-{0CB32B60-677B-2C1C-EAE0-6FFBA9F9AF86}"/>
    <pc:docChg chg="modSld">
      <pc:chgData name="Guest User" userId="" providerId="Windows Live" clId="Web-{0CB32B60-677B-2C1C-EAE0-6FFBA9F9AF86}" dt="2025-09-10T15:21:39.980" v="1" actId="1076"/>
      <pc:docMkLst>
        <pc:docMk/>
      </pc:docMkLst>
      <pc:sldChg chg="modSp">
        <pc:chgData name="Guest User" userId="" providerId="Windows Live" clId="Web-{0CB32B60-677B-2C1C-EAE0-6FFBA9F9AF86}" dt="2025-09-10T15:21:39.980" v="1" actId="1076"/>
        <pc:sldMkLst>
          <pc:docMk/>
          <pc:sldMk cId="0" sldId="278"/>
        </pc:sldMkLst>
        <pc:spChg chg="mod">
          <ac:chgData name="Guest User" userId="" providerId="Windows Live" clId="Web-{0CB32B60-677B-2C1C-EAE0-6FFBA9F9AF86}" dt="2025-09-10T15:21:39.980" v="1" actId="1076"/>
          <ac:spMkLst>
            <pc:docMk/>
            <pc:sldMk cId="0" sldId="278"/>
            <ac:spMk id="3" creationId="{00000000-0000-0000-0000-000000000000}"/>
          </ac:spMkLst>
        </pc:spChg>
        <pc:spChg chg="mod">
          <ac:chgData name="Guest User" userId="" providerId="Windows Live" clId="Web-{0CB32B60-677B-2C1C-EAE0-6FFBA9F9AF86}" dt="2025-09-10T15:21:26.042" v="0" actId="1076"/>
          <ac:spMkLst>
            <pc:docMk/>
            <pc:sldMk cId="0" sldId="278"/>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26AB-D44F-4713-B97C-01CCB6084F69}" type="datetimeFigureOut">
              <a:rPr lang="en-IN" smtClean="0"/>
              <a:t>24-09-2025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E738B-531A-4103-AB5C-38C114EDE5A8}" type="slidenum">
              <a:rPr lang="en-IN" smtClean="0"/>
              <a:t>‹#›</a:t>
            </a:fld>
            <a:endParaRPr lang="en-IN"/>
          </a:p>
        </p:txBody>
      </p:sp>
    </p:spTree>
    <p:extLst>
      <p:ext uri="{BB962C8B-B14F-4D97-AF65-F5344CB8AC3E}">
        <p14:creationId xmlns:p14="http://schemas.microsoft.com/office/powerpoint/2010/main" val="137512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ensuring the data quality through preprocessing, moving ahead with analysis of  streaming patterns, artists, and genres.”</a:t>
            </a:r>
            <a:endParaRPr lang="en-IN" dirty="0"/>
          </a:p>
        </p:txBody>
      </p:sp>
      <p:sp>
        <p:nvSpPr>
          <p:cNvPr id="4" name="Slide Number Placeholder 3"/>
          <p:cNvSpPr>
            <a:spLocks noGrp="1"/>
          </p:cNvSpPr>
          <p:nvPr>
            <p:ph type="sldNum" sz="quarter" idx="5"/>
          </p:nvPr>
        </p:nvSpPr>
        <p:spPr/>
        <p:txBody>
          <a:bodyPr/>
          <a:lstStyle/>
          <a:p>
            <a:fld id="{29AE738B-531A-4103-AB5C-38C114EDE5A8}" type="slidenum">
              <a:rPr lang="en-IN" smtClean="0"/>
              <a:t>3</a:t>
            </a:fld>
            <a:endParaRPr lang="en-IN"/>
          </a:p>
        </p:txBody>
      </p:sp>
    </p:spTree>
    <p:extLst>
      <p:ext uri="{BB962C8B-B14F-4D97-AF65-F5344CB8AC3E}">
        <p14:creationId xmlns:p14="http://schemas.microsoft.com/office/powerpoint/2010/main" val="4290526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AE738B-531A-4103-AB5C-38C114EDE5A8}" type="slidenum">
              <a:rPr lang="en-IN" smtClean="0"/>
              <a:t>4</a:t>
            </a:fld>
            <a:endParaRPr lang="en-IN"/>
          </a:p>
        </p:txBody>
      </p:sp>
    </p:spTree>
    <p:extLst>
      <p:ext uri="{BB962C8B-B14F-4D97-AF65-F5344CB8AC3E}">
        <p14:creationId xmlns:p14="http://schemas.microsoft.com/office/powerpoint/2010/main" val="592179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my presentation on Spotify Global Streaming Analysis 2024. Thank you for your time.”</a:t>
            </a:r>
            <a:endParaRPr lang="en-IN" dirty="0"/>
          </a:p>
        </p:txBody>
      </p:sp>
      <p:sp>
        <p:nvSpPr>
          <p:cNvPr id="4" name="Slide Number Placeholder 3"/>
          <p:cNvSpPr>
            <a:spLocks noGrp="1"/>
          </p:cNvSpPr>
          <p:nvPr>
            <p:ph type="sldNum" sz="quarter" idx="5"/>
          </p:nvPr>
        </p:nvSpPr>
        <p:spPr/>
        <p:txBody>
          <a:bodyPr/>
          <a:lstStyle/>
          <a:p>
            <a:fld id="{29AE738B-531A-4103-AB5C-38C114EDE5A8}" type="slidenum">
              <a:rPr lang="en-IN" smtClean="0"/>
              <a:t>13</a:t>
            </a:fld>
            <a:endParaRPr lang="en-IN"/>
          </a:p>
        </p:txBody>
      </p:sp>
    </p:spTree>
    <p:extLst>
      <p:ext uri="{BB962C8B-B14F-4D97-AF65-F5344CB8AC3E}">
        <p14:creationId xmlns:p14="http://schemas.microsoft.com/office/powerpoint/2010/main" val="75552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sp>
      <p:sp>
        <p:nvSpPr>
          <p:cNvPr id="3" name="Freeform 3"/>
          <p:cNvSpPr/>
          <p:nvPr/>
        </p:nvSpPr>
        <p:spPr>
          <a:xfrm flipH="1">
            <a:off x="13809790" y="0"/>
            <a:ext cx="4478210" cy="3525572"/>
          </a:xfrm>
          <a:custGeom>
            <a:avLst/>
            <a:gdLst/>
            <a:ahLst/>
            <a:cxnLst/>
            <a:rect l="l" t="t" r="r" b="b"/>
            <a:pathLst>
              <a:path w="4478210" h="3525572">
                <a:moveTo>
                  <a:pt x="4478210" y="0"/>
                </a:moveTo>
                <a:lnTo>
                  <a:pt x="0" y="0"/>
                </a:lnTo>
                <a:lnTo>
                  <a:pt x="0" y="3525572"/>
                </a:lnTo>
                <a:lnTo>
                  <a:pt x="4478210" y="3525572"/>
                </a:lnTo>
                <a:lnTo>
                  <a:pt x="447821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13809790" y="5826116"/>
            <a:ext cx="4478210" cy="4478210"/>
          </a:xfrm>
          <a:custGeom>
            <a:avLst/>
            <a:gdLst/>
            <a:ahLst/>
            <a:cxnLst/>
            <a:rect l="l" t="t" r="r" b="b"/>
            <a:pathLst>
              <a:path w="4478210" h="4478210">
                <a:moveTo>
                  <a:pt x="4478210" y="0"/>
                </a:moveTo>
                <a:lnTo>
                  <a:pt x="0" y="0"/>
                </a:lnTo>
                <a:lnTo>
                  <a:pt x="0" y="4478210"/>
                </a:lnTo>
                <a:lnTo>
                  <a:pt x="4478210" y="4478210"/>
                </a:lnTo>
                <a:lnTo>
                  <a:pt x="44782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AutoShape 5"/>
          <p:cNvSpPr/>
          <p:nvPr/>
        </p:nvSpPr>
        <p:spPr>
          <a:xfrm>
            <a:off x="1944173" y="1028700"/>
            <a:ext cx="0" cy="8548621"/>
          </a:xfrm>
          <a:prstGeom prst="line">
            <a:avLst/>
          </a:prstGeom>
          <a:ln w="57150" cap="flat">
            <a:solidFill>
              <a:srgbClr val="2D3880"/>
            </a:solidFill>
            <a:prstDash val="solid"/>
            <a:headEnd type="none" w="sm" len="sm"/>
            <a:tailEnd type="none" w="sm" len="sm"/>
          </a:ln>
        </p:spPr>
      </p:sp>
      <p:sp>
        <p:nvSpPr>
          <p:cNvPr id="6" name="Freeform 6"/>
          <p:cNvSpPr/>
          <p:nvPr/>
        </p:nvSpPr>
        <p:spPr>
          <a:xfrm>
            <a:off x="1944173" y="479166"/>
            <a:ext cx="3199710" cy="3199710"/>
          </a:xfrm>
          <a:custGeom>
            <a:avLst/>
            <a:gdLst/>
            <a:ahLst/>
            <a:cxnLst/>
            <a:rect l="l" t="t" r="r" b="b"/>
            <a:pathLst>
              <a:path w="3199710" h="3199710">
                <a:moveTo>
                  <a:pt x="0" y="0"/>
                </a:moveTo>
                <a:lnTo>
                  <a:pt x="3199710" y="0"/>
                </a:lnTo>
                <a:lnTo>
                  <a:pt x="3199710" y="3199710"/>
                </a:lnTo>
                <a:lnTo>
                  <a:pt x="0" y="3199710"/>
                </a:lnTo>
                <a:lnTo>
                  <a:pt x="0" y="0"/>
                </a:lnTo>
                <a:close/>
              </a:path>
            </a:pathLst>
          </a:custGeom>
          <a:blipFill>
            <a:blip r:embed="rId7"/>
            <a:stretch>
              <a:fillRect/>
            </a:stretch>
          </a:blipFill>
        </p:spPr>
      </p:sp>
      <p:sp>
        <p:nvSpPr>
          <p:cNvPr id="7" name="TextBox 7"/>
          <p:cNvSpPr txBox="1"/>
          <p:nvPr/>
        </p:nvSpPr>
        <p:spPr>
          <a:xfrm>
            <a:off x="2153723" y="3236118"/>
            <a:ext cx="14026753" cy="3242491"/>
          </a:xfrm>
          <a:prstGeom prst="rect">
            <a:avLst/>
          </a:prstGeom>
        </p:spPr>
        <p:txBody>
          <a:bodyPr lIns="0" tIns="0" rIns="0" bIns="0" rtlCol="0" anchor="t">
            <a:spAutoFit/>
          </a:bodyPr>
          <a:lstStyle/>
          <a:p>
            <a:pPr>
              <a:lnSpc>
                <a:spcPts val="12999"/>
              </a:lnSpc>
            </a:pPr>
            <a:r>
              <a:rPr lang="en-US" sz="9600" dirty="0">
                <a:solidFill>
                  <a:srgbClr val="101437"/>
                </a:solidFill>
                <a:latin typeface="STKaiti"/>
                <a:ea typeface="+mn-lt"/>
                <a:cs typeface="+mn-lt"/>
                <a:sym typeface="Cormorant Garamond Italics"/>
              </a:rPr>
              <a:t>Spotify Global Streaming Analysis 2024 (EDA)</a:t>
            </a:r>
            <a:endParaRPr lang="en-US" sz="9600" dirty="0">
              <a:latin typeface="STKaiti"/>
              <a:ea typeface="+mn-lt"/>
              <a:cs typeface="+mn-lt"/>
            </a:endParaRPr>
          </a:p>
        </p:txBody>
      </p:sp>
      <p:sp>
        <p:nvSpPr>
          <p:cNvPr id="8" name="TextBox 7">
            <a:extLst>
              <a:ext uri="{FF2B5EF4-FFF2-40B4-BE49-F238E27FC236}">
                <a16:creationId xmlns:a16="http://schemas.microsoft.com/office/drawing/2014/main" id="{C281F240-90F4-AA0E-DFCA-6C91BF0B7507}"/>
              </a:ext>
            </a:extLst>
          </p:cNvPr>
          <p:cNvSpPr txBox="1"/>
          <p:nvPr/>
        </p:nvSpPr>
        <p:spPr>
          <a:xfrm>
            <a:off x="8026446" y="7440325"/>
            <a:ext cx="6272871" cy="3216265"/>
          </a:xfrm>
          <a:prstGeom prst="rect">
            <a:avLst/>
          </a:prstGeom>
          <a:noFill/>
        </p:spPr>
        <p:txBody>
          <a:bodyPr wrap="none" rtlCol="0">
            <a:spAutoFit/>
          </a:bodyPr>
          <a:lstStyle/>
          <a:p>
            <a:r>
              <a:rPr lang="en-IN" sz="2900" b="1" dirty="0">
                <a:latin typeface="Abadi" panose="020B0604020104020204" pitchFamily="34" charset="0"/>
              </a:rPr>
              <a:t>Under the Guidance of : </a:t>
            </a:r>
          </a:p>
          <a:p>
            <a:r>
              <a:rPr lang="en-IN" sz="2900" i="1" dirty="0">
                <a:latin typeface="Abadi" panose="020B0604020104020204" pitchFamily="34" charset="0"/>
              </a:rPr>
              <a:t>Anil Waded </a:t>
            </a:r>
          </a:p>
          <a:p>
            <a:r>
              <a:rPr lang="en-IN" sz="2900" i="1" dirty="0">
                <a:latin typeface="Abadi" panose="020B0604020104020204" pitchFamily="34" charset="0"/>
              </a:rPr>
              <a:t>(Data Science Trainer - SIVA Academy)</a:t>
            </a:r>
          </a:p>
          <a:p>
            <a:r>
              <a:rPr lang="en-IN" sz="2900" dirty="0">
                <a:latin typeface="Abadi" panose="020B0604020104020204" pitchFamily="34" charset="0"/>
              </a:rPr>
              <a:t>By :</a:t>
            </a:r>
          </a:p>
          <a:p>
            <a:r>
              <a:rPr lang="en-IN" sz="2900" b="1" i="1" dirty="0">
                <a:latin typeface="Abadi" panose="020B0604020104020204" pitchFamily="34" charset="0"/>
              </a:rPr>
              <a:t>Anjana G  Nadig </a:t>
            </a:r>
          </a:p>
          <a:p>
            <a:endParaRPr lang="en-IN" sz="2900" dirty="0">
              <a:latin typeface="Abadi" panose="020B0604020104020204" pitchFamily="34" charset="0"/>
            </a:endParaRPr>
          </a:p>
          <a:p>
            <a:endParaRPr lang="en-IN" sz="2900" dirty="0">
              <a:latin typeface="Abadi" panose="020B0604020104020204" pitchFamily="34" charset="0"/>
            </a:endParaRPr>
          </a:p>
        </p:txBody>
      </p:sp>
      <p:pic>
        <p:nvPicPr>
          <p:cNvPr id="1026" name="Picture 2">
            <a:extLst>
              <a:ext uri="{FF2B5EF4-FFF2-40B4-BE49-F238E27FC236}">
                <a16:creationId xmlns:a16="http://schemas.microsoft.com/office/drawing/2014/main" id="{3DC1EDFA-9321-DFC1-9B84-6EC91CBD40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9700" y="7896031"/>
            <a:ext cx="3899494" cy="11698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D161E-921F-FD1E-6550-325DFCEED2C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016555B-CBC5-6E41-97A6-85B3C06D542A}"/>
              </a:ext>
            </a:extLst>
          </p:cNvPr>
          <p:cNvSpPr/>
          <p:nvPr/>
        </p:nvSpPr>
        <p:spPr>
          <a:xfrm flipV="1">
            <a:off x="-76200" y="5796756"/>
            <a:ext cx="5703543" cy="4490244"/>
          </a:xfrm>
          <a:custGeom>
            <a:avLst/>
            <a:gdLst/>
            <a:ahLst/>
            <a:cxnLst/>
            <a:rect l="l" t="t" r="r" b="b"/>
            <a:pathLst>
              <a:path w="5703543" h="4490244">
                <a:moveTo>
                  <a:pt x="0" y="4490244"/>
                </a:moveTo>
                <a:lnTo>
                  <a:pt x="5703543" y="4490244"/>
                </a:lnTo>
                <a:lnTo>
                  <a:pt x="5703543" y="0"/>
                </a:lnTo>
                <a:lnTo>
                  <a:pt x="0" y="0"/>
                </a:lnTo>
                <a:lnTo>
                  <a:pt x="0" y="449024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A468E0F9-E9FD-6578-0B54-A2855DFC6D75}"/>
              </a:ext>
            </a:extLst>
          </p:cNvPr>
          <p:cNvSpPr/>
          <p:nvPr/>
        </p:nvSpPr>
        <p:spPr>
          <a:xfrm>
            <a:off x="14587794" y="7614426"/>
            <a:ext cx="3700206" cy="3803950"/>
          </a:xfrm>
          <a:custGeom>
            <a:avLst/>
            <a:gdLst/>
            <a:ahLst/>
            <a:cxnLst/>
            <a:rect l="l" t="t" r="r" b="b"/>
            <a:pathLst>
              <a:path w="3700206" h="3803950">
                <a:moveTo>
                  <a:pt x="0" y="0"/>
                </a:moveTo>
                <a:lnTo>
                  <a:pt x="3700205" y="0"/>
                </a:lnTo>
                <a:lnTo>
                  <a:pt x="3700205" y="3803951"/>
                </a:lnTo>
                <a:lnTo>
                  <a:pt x="0" y="3803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109240A2-977F-291D-8DFE-84080F6E7BE7}"/>
              </a:ext>
            </a:extLst>
          </p:cNvPr>
          <p:cNvSpPr/>
          <p:nvPr/>
        </p:nvSpPr>
        <p:spPr>
          <a:xfrm>
            <a:off x="4331448" y="1200535"/>
            <a:ext cx="10184493" cy="7664362"/>
          </a:xfrm>
          <a:custGeom>
            <a:avLst/>
            <a:gdLst/>
            <a:ahLst/>
            <a:cxnLst/>
            <a:rect l="l" t="t" r="r" b="b"/>
            <a:pathLst>
              <a:path w="10184493" h="8966740">
                <a:moveTo>
                  <a:pt x="0" y="0"/>
                </a:moveTo>
                <a:lnTo>
                  <a:pt x="10184493" y="0"/>
                </a:lnTo>
                <a:lnTo>
                  <a:pt x="10184493" y="8966740"/>
                </a:lnTo>
                <a:lnTo>
                  <a:pt x="0" y="8966740"/>
                </a:lnTo>
                <a:lnTo>
                  <a:pt x="0" y="0"/>
                </a:lnTo>
                <a:close/>
              </a:path>
            </a:pathLst>
          </a:custGeom>
          <a:blipFill>
            <a:blip r:embed="rId6">
              <a:alphaModFix amt="13000"/>
            </a:blip>
            <a:stretch>
              <a:fillRect t="-13580"/>
            </a:stretch>
          </a:blipFill>
        </p:spPr>
      </p:sp>
      <p:sp>
        <p:nvSpPr>
          <p:cNvPr id="5" name="Freeform 5">
            <a:extLst>
              <a:ext uri="{FF2B5EF4-FFF2-40B4-BE49-F238E27FC236}">
                <a16:creationId xmlns:a16="http://schemas.microsoft.com/office/drawing/2014/main" id="{CBD5A7DA-D94C-6E30-AE96-1887D8B9D59B}"/>
              </a:ext>
            </a:extLst>
          </p:cNvPr>
          <p:cNvSpPr/>
          <p:nvPr/>
        </p:nvSpPr>
        <p:spPr>
          <a:xfrm>
            <a:off x="14692287" y="8448965"/>
            <a:ext cx="1618669" cy="1618669"/>
          </a:xfrm>
          <a:custGeom>
            <a:avLst/>
            <a:gdLst/>
            <a:ahLst/>
            <a:cxnLst/>
            <a:rect l="l" t="t" r="r" b="b"/>
            <a:pathLst>
              <a:path w="1618669" h="1618669">
                <a:moveTo>
                  <a:pt x="0" y="0"/>
                </a:moveTo>
                <a:lnTo>
                  <a:pt x="1618669" y="0"/>
                </a:lnTo>
                <a:lnTo>
                  <a:pt x="1618669" y="1618670"/>
                </a:lnTo>
                <a:lnTo>
                  <a:pt x="0" y="1618670"/>
                </a:lnTo>
                <a:lnTo>
                  <a:pt x="0" y="0"/>
                </a:lnTo>
                <a:close/>
              </a:path>
            </a:pathLst>
          </a:custGeom>
          <a:blipFill>
            <a:blip r:embed="rId6"/>
            <a:stretch>
              <a:fillRect/>
            </a:stretch>
          </a:blipFill>
        </p:spPr>
      </p:sp>
      <p:sp>
        <p:nvSpPr>
          <p:cNvPr id="6" name="TextBox 6">
            <a:extLst>
              <a:ext uri="{FF2B5EF4-FFF2-40B4-BE49-F238E27FC236}">
                <a16:creationId xmlns:a16="http://schemas.microsoft.com/office/drawing/2014/main" id="{D54872E0-8044-CAC8-8AA0-C4589C0E5AF0}"/>
              </a:ext>
            </a:extLst>
          </p:cNvPr>
          <p:cNvSpPr txBox="1"/>
          <p:nvPr/>
        </p:nvSpPr>
        <p:spPr>
          <a:xfrm>
            <a:off x="7627378" y="9625285"/>
            <a:ext cx="3388490" cy="442042"/>
          </a:xfrm>
          <a:prstGeom prst="rect">
            <a:avLst/>
          </a:prstGeom>
        </p:spPr>
        <p:txBody>
          <a:bodyPr lIns="0" tIns="0" rIns="0" bIns="0" rtlCol="0" anchor="t">
            <a:spAutoFit/>
          </a:bodyPr>
          <a:lstStyle/>
          <a:p>
            <a:pPr algn="l">
              <a:lnSpc>
                <a:spcPts val="3720"/>
              </a:lnSpc>
            </a:pPr>
            <a:r>
              <a:rPr lang="en-US" sz="2188" spc="267">
                <a:solidFill>
                  <a:srgbClr val="101437"/>
                </a:solidFill>
                <a:latin typeface="Glacial Indifference"/>
                <a:ea typeface="Glacial Indifference"/>
                <a:cs typeface="Glacial Indifference"/>
                <a:sym typeface="Glacial Indifference"/>
              </a:rPr>
              <a:t>www.sivaacademy.net</a:t>
            </a:r>
          </a:p>
        </p:txBody>
      </p:sp>
      <p:sp>
        <p:nvSpPr>
          <p:cNvPr id="8" name="TextBox 8">
            <a:extLst>
              <a:ext uri="{FF2B5EF4-FFF2-40B4-BE49-F238E27FC236}">
                <a16:creationId xmlns:a16="http://schemas.microsoft.com/office/drawing/2014/main" id="{48C853DC-B63B-8AC3-9C50-2190FAD14E70}"/>
              </a:ext>
            </a:extLst>
          </p:cNvPr>
          <p:cNvSpPr txBox="1"/>
          <p:nvPr/>
        </p:nvSpPr>
        <p:spPr>
          <a:xfrm>
            <a:off x="3498844" y="971550"/>
            <a:ext cx="11290311" cy="989373"/>
          </a:xfrm>
          <a:prstGeom prst="rect">
            <a:avLst/>
          </a:prstGeom>
        </p:spPr>
        <p:txBody>
          <a:bodyPr lIns="0" tIns="0" rIns="0" bIns="0" rtlCol="0" anchor="t">
            <a:spAutoFit/>
          </a:bodyPr>
          <a:lstStyle/>
          <a:p>
            <a:pPr algn="l">
              <a:lnSpc>
                <a:spcPts val="4004"/>
              </a:lnSpc>
            </a:pPr>
            <a:endParaRPr/>
          </a:p>
          <a:p>
            <a:pPr algn="l">
              <a:lnSpc>
                <a:spcPts val="4004"/>
              </a:lnSpc>
            </a:pPr>
            <a:endParaRPr lang="en-US" sz="2860">
              <a:solidFill>
                <a:srgbClr val="2D3880"/>
              </a:solidFill>
              <a:latin typeface="Glacial Indifference"/>
              <a:ea typeface="Glacial Indifference"/>
              <a:cs typeface="Glacial Indifference"/>
              <a:sym typeface="Glacial Indifference"/>
            </a:endParaRPr>
          </a:p>
        </p:txBody>
      </p:sp>
      <p:sp>
        <p:nvSpPr>
          <p:cNvPr id="7" name="Title 6">
            <a:extLst>
              <a:ext uri="{FF2B5EF4-FFF2-40B4-BE49-F238E27FC236}">
                <a16:creationId xmlns:a16="http://schemas.microsoft.com/office/drawing/2014/main" id="{BDF55BC6-E20A-3FE7-F590-8DF5E05BF78F}"/>
              </a:ext>
            </a:extLst>
          </p:cNvPr>
          <p:cNvSpPr>
            <a:spLocks noGrp="1"/>
          </p:cNvSpPr>
          <p:nvPr>
            <p:ph type="ctrTitle"/>
          </p:nvPr>
        </p:nvSpPr>
        <p:spPr>
          <a:xfrm>
            <a:off x="823346" y="490898"/>
            <a:ext cx="16641305" cy="1470025"/>
          </a:xfrm>
        </p:spPr>
        <p:txBody>
          <a:bodyPr>
            <a:normAutofit/>
          </a:bodyPr>
          <a:lstStyle/>
          <a:p>
            <a:r>
              <a:rPr lang="en-US" sz="5400" dirty="0">
                <a:latin typeface="Bahnschrift SemiBold" panose="020B0502040204020203" pitchFamily="34" charset="0"/>
              </a:rPr>
              <a:t>Top Genres by Total Streams</a:t>
            </a:r>
            <a:endParaRPr lang="en-IN" sz="5400" dirty="0">
              <a:latin typeface="Bahnschrift SemiBold" panose="020B0502040204020203" pitchFamily="34" charset="0"/>
            </a:endParaRPr>
          </a:p>
        </p:txBody>
      </p:sp>
      <p:sp>
        <p:nvSpPr>
          <p:cNvPr id="9" name="Subtitle 8">
            <a:extLst>
              <a:ext uri="{FF2B5EF4-FFF2-40B4-BE49-F238E27FC236}">
                <a16:creationId xmlns:a16="http://schemas.microsoft.com/office/drawing/2014/main" id="{17FD1E3D-A007-8F91-1F84-0F28867E50D7}"/>
              </a:ext>
            </a:extLst>
          </p:cNvPr>
          <p:cNvSpPr>
            <a:spLocks noGrp="1"/>
          </p:cNvSpPr>
          <p:nvPr>
            <p:ph type="subTitle" idx="1"/>
          </p:nvPr>
        </p:nvSpPr>
        <p:spPr>
          <a:xfrm>
            <a:off x="11063851" y="2905885"/>
            <a:ext cx="6400800" cy="5014050"/>
          </a:xfrm>
        </p:spPr>
        <p:txBody>
          <a:bodyPr>
            <a:noAutofit/>
          </a:bodyPr>
          <a:lstStyle/>
          <a:p>
            <a:pPr marL="457200" indent="-457200" algn="just">
              <a:buFont typeface="Wingdings" panose="05000000000000000000" pitchFamily="2" charset="2"/>
              <a:buChar char="ü"/>
            </a:pPr>
            <a:r>
              <a:rPr lang="en-US" sz="2800" dirty="0">
                <a:solidFill>
                  <a:schemeClr val="tx1"/>
                </a:solidFill>
                <a:latin typeface="Abadi" panose="020B0604020104020204" pitchFamily="34" charset="0"/>
              </a:rPr>
              <a:t>Total streams reflect the absolute popularity of genres across all tracks.</a:t>
            </a:r>
          </a:p>
          <a:p>
            <a:pPr marL="457200" indent="-457200" algn="just">
              <a:buFont typeface="Wingdings" panose="05000000000000000000" pitchFamily="2" charset="2"/>
              <a:buChar char="ü"/>
            </a:pPr>
            <a:endParaRPr lang="en-IN" sz="2800" dirty="0">
              <a:solidFill>
                <a:schemeClr val="tx1"/>
              </a:solidFill>
              <a:latin typeface="Abadi" panose="020B0604020104020204" pitchFamily="34" charset="0"/>
            </a:endParaRPr>
          </a:p>
          <a:p>
            <a:pPr marL="457200" indent="-457200" algn="just">
              <a:buFont typeface="Wingdings" panose="05000000000000000000" pitchFamily="2" charset="2"/>
              <a:buChar char="ü"/>
            </a:pPr>
            <a:r>
              <a:rPr lang="en-US" sz="2800" dirty="0">
                <a:solidFill>
                  <a:schemeClr val="tx1"/>
                </a:solidFill>
                <a:latin typeface="Abadi" panose="020B0604020104020204" pitchFamily="34" charset="0"/>
              </a:rPr>
              <a:t>Analysis shows Pop as the leading global genre in 2024, followed by K-Pop and Pop Rock.</a:t>
            </a:r>
          </a:p>
          <a:p>
            <a:pPr algn="just"/>
            <a:endParaRPr lang="en-US" sz="2800" dirty="0">
              <a:solidFill>
                <a:schemeClr val="tx1"/>
              </a:solidFill>
              <a:latin typeface="Abadi" panose="020B0604020104020204" pitchFamily="34" charset="0"/>
            </a:endParaRPr>
          </a:p>
          <a:p>
            <a:pPr marL="457200" indent="-457200" algn="just">
              <a:buFont typeface="Wingdings" panose="05000000000000000000" pitchFamily="2" charset="2"/>
              <a:buChar char="ü"/>
            </a:pPr>
            <a:r>
              <a:rPr lang="en-US" sz="2800" dirty="0">
                <a:solidFill>
                  <a:schemeClr val="tx1"/>
                </a:solidFill>
                <a:latin typeface="Abadi" panose="020B0604020104020204" pitchFamily="34" charset="0"/>
              </a:rPr>
              <a:t>This provides a big-picture view of how cultural and regional tastes are shaping Spotify’s streaming trends.</a:t>
            </a:r>
          </a:p>
        </p:txBody>
      </p:sp>
      <p:pic>
        <p:nvPicPr>
          <p:cNvPr id="11" name="Picture 10">
            <a:extLst>
              <a:ext uri="{FF2B5EF4-FFF2-40B4-BE49-F238E27FC236}">
                <a16:creationId xmlns:a16="http://schemas.microsoft.com/office/drawing/2014/main" id="{A78D51DD-67CA-2134-6D8F-2F6B5B81FBAF}"/>
              </a:ext>
            </a:extLst>
          </p:cNvPr>
          <p:cNvPicPr>
            <a:picLocks noChangeAspect="1"/>
          </p:cNvPicPr>
          <p:nvPr/>
        </p:nvPicPr>
        <p:blipFill>
          <a:blip r:embed="rId7"/>
          <a:stretch>
            <a:fillRect/>
          </a:stretch>
        </p:blipFill>
        <p:spPr>
          <a:xfrm>
            <a:off x="1073320" y="2318432"/>
            <a:ext cx="9855206" cy="6768033"/>
          </a:xfrm>
          <a:prstGeom prst="rect">
            <a:avLst/>
          </a:prstGeom>
        </p:spPr>
      </p:pic>
    </p:spTree>
    <p:extLst>
      <p:ext uri="{BB962C8B-B14F-4D97-AF65-F5344CB8AC3E}">
        <p14:creationId xmlns:p14="http://schemas.microsoft.com/office/powerpoint/2010/main" val="251434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A7967-7C3F-1FE1-0D17-E3CF7A04662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C34365E-3A1D-E1F7-2F13-A6255A5520BC}"/>
              </a:ext>
            </a:extLst>
          </p:cNvPr>
          <p:cNvSpPr/>
          <p:nvPr/>
        </p:nvSpPr>
        <p:spPr>
          <a:xfrm flipV="1">
            <a:off x="-76200" y="5796756"/>
            <a:ext cx="5703543" cy="4490244"/>
          </a:xfrm>
          <a:custGeom>
            <a:avLst/>
            <a:gdLst/>
            <a:ahLst/>
            <a:cxnLst/>
            <a:rect l="l" t="t" r="r" b="b"/>
            <a:pathLst>
              <a:path w="5703543" h="4490244">
                <a:moveTo>
                  <a:pt x="0" y="4490244"/>
                </a:moveTo>
                <a:lnTo>
                  <a:pt x="5703543" y="4490244"/>
                </a:lnTo>
                <a:lnTo>
                  <a:pt x="5703543" y="0"/>
                </a:lnTo>
                <a:lnTo>
                  <a:pt x="0" y="0"/>
                </a:lnTo>
                <a:lnTo>
                  <a:pt x="0" y="449024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C994B460-3C3F-50C9-54BA-EE128F830A28}"/>
              </a:ext>
            </a:extLst>
          </p:cNvPr>
          <p:cNvSpPr/>
          <p:nvPr/>
        </p:nvSpPr>
        <p:spPr>
          <a:xfrm>
            <a:off x="14611606" y="6483050"/>
            <a:ext cx="3700206" cy="3803950"/>
          </a:xfrm>
          <a:custGeom>
            <a:avLst/>
            <a:gdLst/>
            <a:ahLst/>
            <a:cxnLst/>
            <a:rect l="l" t="t" r="r" b="b"/>
            <a:pathLst>
              <a:path w="3700206" h="3803950">
                <a:moveTo>
                  <a:pt x="0" y="0"/>
                </a:moveTo>
                <a:lnTo>
                  <a:pt x="3700205" y="0"/>
                </a:lnTo>
                <a:lnTo>
                  <a:pt x="3700205" y="3803951"/>
                </a:lnTo>
                <a:lnTo>
                  <a:pt x="0" y="3803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5A9F70B7-5079-C1DF-C706-C84D1FDFE885}"/>
              </a:ext>
            </a:extLst>
          </p:cNvPr>
          <p:cNvSpPr/>
          <p:nvPr/>
        </p:nvSpPr>
        <p:spPr>
          <a:xfrm>
            <a:off x="4331448" y="1200535"/>
            <a:ext cx="10184493" cy="7664362"/>
          </a:xfrm>
          <a:custGeom>
            <a:avLst/>
            <a:gdLst/>
            <a:ahLst/>
            <a:cxnLst/>
            <a:rect l="l" t="t" r="r" b="b"/>
            <a:pathLst>
              <a:path w="10184493" h="8966740">
                <a:moveTo>
                  <a:pt x="0" y="0"/>
                </a:moveTo>
                <a:lnTo>
                  <a:pt x="10184493" y="0"/>
                </a:lnTo>
                <a:lnTo>
                  <a:pt x="10184493" y="8966740"/>
                </a:lnTo>
                <a:lnTo>
                  <a:pt x="0" y="8966740"/>
                </a:lnTo>
                <a:lnTo>
                  <a:pt x="0" y="0"/>
                </a:lnTo>
                <a:close/>
              </a:path>
            </a:pathLst>
          </a:custGeom>
          <a:blipFill>
            <a:blip r:embed="rId6">
              <a:alphaModFix amt="13000"/>
            </a:blip>
            <a:stretch>
              <a:fillRect t="-13580"/>
            </a:stretch>
          </a:blipFill>
        </p:spPr>
      </p:sp>
      <p:sp>
        <p:nvSpPr>
          <p:cNvPr id="5" name="Freeform 5">
            <a:extLst>
              <a:ext uri="{FF2B5EF4-FFF2-40B4-BE49-F238E27FC236}">
                <a16:creationId xmlns:a16="http://schemas.microsoft.com/office/drawing/2014/main" id="{19CBE737-3FD8-B70F-E645-A471225A510C}"/>
              </a:ext>
            </a:extLst>
          </p:cNvPr>
          <p:cNvSpPr/>
          <p:nvPr/>
        </p:nvSpPr>
        <p:spPr>
          <a:xfrm>
            <a:off x="14692287" y="8448965"/>
            <a:ext cx="1618669" cy="1618669"/>
          </a:xfrm>
          <a:custGeom>
            <a:avLst/>
            <a:gdLst/>
            <a:ahLst/>
            <a:cxnLst/>
            <a:rect l="l" t="t" r="r" b="b"/>
            <a:pathLst>
              <a:path w="1618669" h="1618669">
                <a:moveTo>
                  <a:pt x="0" y="0"/>
                </a:moveTo>
                <a:lnTo>
                  <a:pt x="1618669" y="0"/>
                </a:lnTo>
                <a:lnTo>
                  <a:pt x="1618669" y="1618670"/>
                </a:lnTo>
                <a:lnTo>
                  <a:pt x="0" y="1618670"/>
                </a:lnTo>
                <a:lnTo>
                  <a:pt x="0" y="0"/>
                </a:lnTo>
                <a:close/>
              </a:path>
            </a:pathLst>
          </a:custGeom>
          <a:blipFill>
            <a:blip r:embed="rId6"/>
            <a:stretch>
              <a:fillRect/>
            </a:stretch>
          </a:blipFill>
        </p:spPr>
      </p:sp>
      <p:sp>
        <p:nvSpPr>
          <p:cNvPr id="6" name="TextBox 6">
            <a:extLst>
              <a:ext uri="{FF2B5EF4-FFF2-40B4-BE49-F238E27FC236}">
                <a16:creationId xmlns:a16="http://schemas.microsoft.com/office/drawing/2014/main" id="{C086019C-6A4E-D5BB-9C71-A4B011B06DD0}"/>
              </a:ext>
            </a:extLst>
          </p:cNvPr>
          <p:cNvSpPr txBox="1"/>
          <p:nvPr/>
        </p:nvSpPr>
        <p:spPr>
          <a:xfrm>
            <a:off x="7627378" y="9625285"/>
            <a:ext cx="3388490" cy="442042"/>
          </a:xfrm>
          <a:prstGeom prst="rect">
            <a:avLst/>
          </a:prstGeom>
        </p:spPr>
        <p:txBody>
          <a:bodyPr lIns="0" tIns="0" rIns="0" bIns="0" rtlCol="0" anchor="t">
            <a:spAutoFit/>
          </a:bodyPr>
          <a:lstStyle/>
          <a:p>
            <a:pPr algn="l">
              <a:lnSpc>
                <a:spcPts val="3720"/>
              </a:lnSpc>
            </a:pPr>
            <a:r>
              <a:rPr lang="en-US" sz="2188" spc="267">
                <a:solidFill>
                  <a:srgbClr val="101437"/>
                </a:solidFill>
                <a:latin typeface="Glacial Indifference"/>
                <a:ea typeface="Glacial Indifference"/>
                <a:cs typeface="Glacial Indifference"/>
                <a:sym typeface="Glacial Indifference"/>
              </a:rPr>
              <a:t>www.sivaacademy.net</a:t>
            </a:r>
          </a:p>
        </p:txBody>
      </p:sp>
      <p:sp>
        <p:nvSpPr>
          <p:cNvPr id="8" name="TextBox 8">
            <a:extLst>
              <a:ext uri="{FF2B5EF4-FFF2-40B4-BE49-F238E27FC236}">
                <a16:creationId xmlns:a16="http://schemas.microsoft.com/office/drawing/2014/main" id="{F4D2E73C-22B1-4B77-2C75-9281A24E1D1D}"/>
              </a:ext>
            </a:extLst>
          </p:cNvPr>
          <p:cNvSpPr txBox="1"/>
          <p:nvPr/>
        </p:nvSpPr>
        <p:spPr>
          <a:xfrm>
            <a:off x="3498844" y="971550"/>
            <a:ext cx="11290311" cy="989373"/>
          </a:xfrm>
          <a:prstGeom prst="rect">
            <a:avLst/>
          </a:prstGeom>
        </p:spPr>
        <p:txBody>
          <a:bodyPr lIns="0" tIns="0" rIns="0" bIns="0" rtlCol="0" anchor="t">
            <a:spAutoFit/>
          </a:bodyPr>
          <a:lstStyle/>
          <a:p>
            <a:pPr algn="l">
              <a:lnSpc>
                <a:spcPts val="4004"/>
              </a:lnSpc>
            </a:pPr>
            <a:endParaRPr/>
          </a:p>
          <a:p>
            <a:pPr algn="l">
              <a:lnSpc>
                <a:spcPts val="4004"/>
              </a:lnSpc>
            </a:pPr>
            <a:endParaRPr lang="en-US" sz="2860">
              <a:solidFill>
                <a:srgbClr val="2D3880"/>
              </a:solidFill>
              <a:latin typeface="Glacial Indifference"/>
              <a:ea typeface="Glacial Indifference"/>
              <a:cs typeface="Glacial Indifference"/>
              <a:sym typeface="Glacial Indifference"/>
            </a:endParaRPr>
          </a:p>
        </p:txBody>
      </p:sp>
      <p:sp>
        <p:nvSpPr>
          <p:cNvPr id="7" name="Title 6">
            <a:extLst>
              <a:ext uri="{FF2B5EF4-FFF2-40B4-BE49-F238E27FC236}">
                <a16:creationId xmlns:a16="http://schemas.microsoft.com/office/drawing/2014/main" id="{D08F0FA8-A4DC-03CA-A6EE-691B3FFB7E6E}"/>
              </a:ext>
            </a:extLst>
          </p:cNvPr>
          <p:cNvSpPr>
            <a:spLocks noGrp="1"/>
          </p:cNvSpPr>
          <p:nvPr>
            <p:ph type="ctrTitle"/>
          </p:nvPr>
        </p:nvSpPr>
        <p:spPr>
          <a:xfrm>
            <a:off x="846594" y="731223"/>
            <a:ext cx="16594810" cy="1470025"/>
          </a:xfrm>
        </p:spPr>
        <p:txBody>
          <a:bodyPr>
            <a:normAutofit/>
          </a:bodyPr>
          <a:lstStyle/>
          <a:p>
            <a:r>
              <a:rPr lang="en-IN" sz="5400" dirty="0">
                <a:latin typeface="Bahnschrift SemiBold" panose="020B0502040204020203" pitchFamily="34" charset="0"/>
              </a:rPr>
              <a:t>Highest Monthly Listeners</a:t>
            </a:r>
          </a:p>
        </p:txBody>
      </p:sp>
      <p:sp>
        <p:nvSpPr>
          <p:cNvPr id="9" name="Subtitle 8">
            <a:extLst>
              <a:ext uri="{FF2B5EF4-FFF2-40B4-BE49-F238E27FC236}">
                <a16:creationId xmlns:a16="http://schemas.microsoft.com/office/drawing/2014/main" id="{EC24BF4B-B221-1B3B-B2AA-6BA04A28082B}"/>
              </a:ext>
            </a:extLst>
          </p:cNvPr>
          <p:cNvSpPr>
            <a:spLocks noGrp="1"/>
          </p:cNvSpPr>
          <p:nvPr>
            <p:ph type="subTitle" idx="1"/>
          </p:nvPr>
        </p:nvSpPr>
        <p:spPr>
          <a:xfrm>
            <a:off x="857834" y="3125811"/>
            <a:ext cx="6400800" cy="5739086"/>
          </a:xfrm>
        </p:spPr>
        <p:txBody>
          <a:bodyPr>
            <a:noAutofit/>
          </a:bodyPr>
          <a:lstStyle/>
          <a:p>
            <a:pPr marL="457200" indent="-457200" algn="just">
              <a:buFont typeface="Wingdings" panose="05000000000000000000" pitchFamily="2" charset="2"/>
              <a:buChar char="ü"/>
            </a:pPr>
            <a:r>
              <a:rPr lang="en-US" sz="2800" dirty="0">
                <a:solidFill>
                  <a:schemeClr val="tx1"/>
                </a:solidFill>
                <a:latin typeface="Abadi" panose="020B0604020104020204" pitchFamily="34" charset="0"/>
              </a:rPr>
              <a:t>Monthly listeners are a strong indicator of an artist’s active audience base.</a:t>
            </a:r>
          </a:p>
          <a:p>
            <a:pPr marL="457200" indent="-457200" algn="just">
              <a:buFont typeface="Wingdings" panose="05000000000000000000" pitchFamily="2" charset="2"/>
              <a:buChar char="ü"/>
            </a:pPr>
            <a:r>
              <a:rPr lang="en-US" sz="2800" dirty="0">
                <a:solidFill>
                  <a:schemeClr val="tx1"/>
                </a:solidFill>
                <a:latin typeface="Abadi" panose="020B0604020104020204" pitchFamily="34" charset="0"/>
              </a:rPr>
              <a:t>Unlike total streams, which can be boosted by a single hit, monthly listeners reflect consistent popularity across time.</a:t>
            </a:r>
          </a:p>
          <a:p>
            <a:pPr marL="457200" indent="-457200" algn="just">
              <a:buFont typeface="Wingdings" panose="05000000000000000000" pitchFamily="2" charset="2"/>
              <a:buChar char="ü"/>
            </a:pPr>
            <a:r>
              <a:rPr lang="en-US" sz="2800" dirty="0">
                <a:solidFill>
                  <a:schemeClr val="tx1"/>
                </a:solidFill>
                <a:latin typeface="Abadi" panose="020B0604020104020204" pitchFamily="34" charset="0"/>
              </a:rPr>
              <a:t>BTS leads in monthly listeners, followed by Ed Sheeran and Bad Bunny, reflecting strong and sustainable fanbases.</a:t>
            </a:r>
          </a:p>
        </p:txBody>
      </p:sp>
      <p:pic>
        <p:nvPicPr>
          <p:cNvPr id="11" name="Picture 10">
            <a:extLst>
              <a:ext uri="{FF2B5EF4-FFF2-40B4-BE49-F238E27FC236}">
                <a16:creationId xmlns:a16="http://schemas.microsoft.com/office/drawing/2014/main" id="{6649B049-A7B5-DC8F-1619-44E8FB424980}"/>
              </a:ext>
            </a:extLst>
          </p:cNvPr>
          <p:cNvPicPr>
            <a:picLocks noChangeAspect="1"/>
          </p:cNvPicPr>
          <p:nvPr/>
        </p:nvPicPr>
        <p:blipFill>
          <a:blip r:embed="rId7"/>
          <a:stretch>
            <a:fillRect/>
          </a:stretch>
        </p:blipFill>
        <p:spPr>
          <a:xfrm>
            <a:off x="7441031" y="2885946"/>
            <a:ext cx="10335525" cy="5182825"/>
          </a:xfrm>
          <a:prstGeom prst="rect">
            <a:avLst/>
          </a:prstGeom>
        </p:spPr>
      </p:pic>
    </p:spTree>
    <p:extLst>
      <p:ext uri="{BB962C8B-B14F-4D97-AF65-F5344CB8AC3E}">
        <p14:creationId xmlns:p14="http://schemas.microsoft.com/office/powerpoint/2010/main" val="257077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FD425-D5BD-7B9D-C939-F682EBBE110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576ED2E-5B1A-F35E-9D32-37E03568742A}"/>
              </a:ext>
            </a:extLst>
          </p:cNvPr>
          <p:cNvSpPr/>
          <p:nvPr/>
        </p:nvSpPr>
        <p:spPr>
          <a:xfrm flipV="1">
            <a:off x="-76200" y="5796756"/>
            <a:ext cx="5703543" cy="4490244"/>
          </a:xfrm>
          <a:custGeom>
            <a:avLst/>
            <a:gdLst/>
            <a:ahLst/>
            <a:cxnLst/>
            <a:rect l="l" t="t" r="r" b="b"/>
            <a:pathLst>
              <a:path w="5703543" h="4490244">
                <a:moveTo>
                  <a:pt x="0" y="4490244"/>
                </a:moveTo>
                <a:lnTo>
                  <a:pt x="5703543" y="4490244"/>
                </a:lnTo>
                <a:lnTo>
                  <a:pt x="5703543" y="0"/>
                </a:lnTo>
                <a:lnTo>
                  <a:pt x="0" y="0"/>
                </a:lnTo>
                <a:lnTo>
                  <a:pt x="0" y="449024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E088944A-DAD6-B1A0-2377-AAEFA8A6515B}"/>
              </a:ext>
            </a:extLst>
          </p:cNvPr>
          <p:cNvSpPr/>
          <p:nvPr/>
        </p:nvSpPr>
        <p:spPr>
          <a:xfrm>
            <a:off x="14611606" y="6483050"/>
            <a:ext cx="3700206" cy="3803950"/>
          </a:xfrm>
          <a:custGeom>
            <a:avLst/>
            <a:gdLst/>
            <a:ahLst/>
            <a:cxnLst/>
            <a:rect l="l" t="t" r="r" b="b"/>
            <a:pathLst>
              <a:path w="3700206" h="3803950">
                <a:moveTo>
                  <a:pt x="0" y="0"/>
                </a:moveTo>
                <a:lnTo>
                  <a:pt x="3700205" y="0"/>
                </a:lnTo>
                <a:lnTo>
                  <a:pt x="3700205" y="3803951"/>
                </a:lnTo>
                <a:lnTo>
                  <a:pt x="0" y="3803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0A1C43B8-F154-F580-EB62-390773B8CBA0}"/>
              </a:ext>
            </a:extLst>
          </p:cNvPr>
          <p:cNvSpPr/>
          <p:nvPr/>
        </p:nvSpPr>
        <p:spPr>
          <a:xfrm>
            <a:off x="4331448" y="1200535"/>
            <a:ext cx="10184493" cy="7664362"/>
          </a:xfrm>
          <a:custGeom>
            <a:avLst/>
            <a:gdLst/>
            <a:ahLst/>
            <a:cxnLst/>
            <a:rect l="l" t="t" r="r" b="b"/>
            <a:pathLst>
              <a:path w="10184493" h="8966740">
                <a:moveTo>
                  <a:pt x="0" y="0"/>
                </a:moveTo>
                <a:lnTo>
                  <a:pt x="10184493" y="0"/>
                </a:lnTo>
                <a:lnTo>
                  <a:pt x="10184493" y="8966740"/>
                </a:lnTo>
                <a:lnTo>
                  <a:pt x="0" y="8966740"/>
                </a:lnTo>
                <a:lnTo>
                  <a:pt x="0" y="0"/>
                </a:lnTo>
                <a:close/>
              </a:path>
            </a:pathLst>
          </a:custGeom>
          <a:blipFill>
            <a:blip r:embed="rId6">
              <a:alphaModFix amt="13000"/>
            </a:blip>
            <a:stretch>
              <a:fillRect t="-13580"/>
            </a:stretch>
          </a:blipFill>
        </p:spPr>
      </p:sp>
      <p:sp>
        <p:nvSpPr>
          <p:cNvPr id="5" name="Freeform 5">
            <a:extLst>
              <a:ext uri="{FF2B5EF4-FFF2-40B4-BE49-F238E27FC236}">
                <a16:creationId xmlns:a16="http://schemas.microsoft.com/office/drawing/2014/main" id="{0DBB3F70-A268-550A-DFCA-DD5AD0DB8DFF}"/>
              </a:ext>
            </a:extLst>
          </p:cNvPr>
          <p:cNvSpPr/>
          <p:nvPr/>
        </p:nvSpPr>
        <p:spPr>
          <a:xfrm>
            <a:off x="14692287" y="8448965"/>
            <a:ext cx="1618669" cy="1618669"/>
          </a:xfrm>
          <a:custGeom>
            <a:avLst/>
            <a:gdLst/>
            <a:ahLst/>
            <a:cxnLst/>
            <a:rect l="l" t="t" r="r" b="b"/>
            <a:pathLst>
              <a:path w="1618669" h="1618669">
                <a:moveTo>
                  <a:pt x="0" y="0"/>
                </a:moveTo>
                <a:lnTo>
                  <a:pt x="1618669" y="0"/>
                </a:lnTo>
                <a:lnTo>
                  <a:pt x="1618669" y="1618670"/>
                </a:lnTo>
                <a:lnTo>
                  <a:pt x="0" y="1618670"/>
                </a:lnTo>
                <a:lnTo>
                  <a:pt x="0" y="0"/>
                </a:lnTo>
                <a:close/>
              </a:path>
            </a:pathLst>
          </a:custGeom>
          <a:blipFill>
            <a:blip r:embed="rId6"/>
            <a:stretch>
              <a:fillRect/>
            </a:stretch>
          </a:blipFill>
        </p:spPr>
      </p:sp>
      <p:sp>
        <p:nvSpPr>
          <p:cNvPr id="6" name="TextBox 6">
            <a:extLst>
              <a:ext uri="{FF2B5EF4-FFF2-40B4-BE49-F238E27FC236}">
                <a16:creationId xmlns:a16="http://schemas.microsoft.com/office/drawing/2014/main" id="{73B82B62-F91D-738A-DAB6-0C3F444492A9}"/>
              </a:ext>
            </a:extLst>
          </p:cNvPr>
          <p:cNvSpPr txBox="1"/>
          <p:nvPr/>
        </p:nvSpPr>
        <p:spPr>
          <a:xfrm>
            <a:off x="7627378" y="9625285"/>
            <a:ext cx="3388490" cy="442042"/>
          </a:xfrm>
          <a:prstGeom prst="rect">
            <a:avLst/>
          </a:prstGeom>
        </p:spPr>
        <p:txBody>
          <a:bodyPr lIns="0" tIns="0" rIns="0" bIns="0" rtlCol="0" anchor="t">
            <a:spAutoFit/>
          </a:bodyPr>
          <a:lstStyle/>
          <a:p>
            <a:pPr algn="l">
              <a:lnSpc>
                <a:spcPts val="3720"/>
              </a:lnSpc>
            </a:pPr>
            <a:r>
              <a:rPr lang="en-US" sz="2188" spc="267">
                <a:solidFill>
                  <a:srgbClr val="101437"/>
                </a:solidFill>
                <a:latin typeface="Glacial Indifference"/>
                <a:ea typeface="Glacial Indifference"/>
                <a:cs typeface="Glacial Indifference"/>
                <a:sym typeface="Glacial Indifference"/>
              </a:rPr>
              <a:t>www.sivaacademy.net</a:t>
            </a:r>
          </a:p>
        </p:txBody>
      </p:sp>
      <p:sp>
        <p:nvSpPr>
          <p:cNvPr id="8" name="TextBox 8">
            <a:extLst>
              <a:ext uri="{FF2B5EF4-FFF2-40B4-BE49-F238E27FC236}">
                <a16:creationId xmlns:a16="http://schemas.microsoft.com/office/drawing/2014/main" id="{373CACB7-C690-22B8-5B49-5710867CB600}"/>
              </a:ext>
            </a:extLst>
          </p:cNvPr>
          <p:cNvSpPr txBox="1"/>
          <p:nvPr/>
        </p:nvSpPr>
        <p:spPr>
          <a:xfrm>
            <a:off x="3498844" y="971550"/>
            <a:ext cx="11290311" cy="989373"/>
          </a:xfrm>
          <a:prstGeom prst="rect">
            <a:avLst/>
          </a:prstGeom>
        </p:spPr>
        <p:txBody>
          <a:bodyPr lIns="0" tIns="0" rIns="0" bIns="0" rtlCol="0" anchor="t">
            <a:spAutoFit/>
          </a:bodyPr>
          <a:lstStyle/>
          <a:p>
            <a:pPr algn="l">
              <a:lnSpc>
                <a:spcPts val="4004"/>
              </a:lnSpc>
            </a:pPr>
            <a:endParaRPr/>
          </a:p>
          <a:p>
            <a:pPr algn="l">
              <a:lnSpc>
                <a:spcPts val="4004"/>
              </a:lnSpc>
            </a:pPr>
            <a:endParaRPr lang="en-US" sz="2860">
              <a:solidFill>
                <a:srgbClr val="2D3880"/>
              </a:solidFill>
              <a:latin typeface="Glacial Indifference"/>
              <a:ea typeface="Glacial Indifference"/>
              <a:cs typeface="Glacial Indifference"/>
              <a:sym typeface="Glacial Indifference"/>
            </a:endParaRPr>
          </a:p>
        </p:txBody>
      </p:sp>
      <p:sp>
        <p:nvSpPr>
          <p:cNvPr id="7" name="Title 6">
            <a:extLst>
              <a:ext uri="{FF2B5EF4-FFF2-40B4-BE49-F238E27FC236}">
                <a16:creationId xmlns:a16="http://schemas.microsoft.com/office/drawing/2014/main" id="{87B60C71-D03D-8D89-10EC-BF0897928215}"/>
              </a:ext>
            </a:extLst>
          </p:cNvPr>
          <p:cNvSpPr>
            <a:spLocks noGrp="1"/>
          </p:cNvSpPr>
          <p:nvPr>
            <p:ph type="ctrTitle"/>
          </p:nvPr>
        </p:nvSpPr>
        <p:spPr>
          <a:xfrm>
            <a:off x="840783" y="745257"/>
            <a:ext cx="16687800" cy="1470025"/>
          </a:xfrm>
        </p:spPr>
        <p:txBody>
          <a:bodyPr>
            <a:normAutofit/>
          </a:bodyPr>
          <a:lstStyle/>
          <a:p>
            <a:r>
              <a:rPr lang="en-IN" sz="5400" dirty="0">
                <a:latin typeface="Bahnschrift SemiBold" panose="020B0502040204020203" pitchFamily="34" charset="0"/>
              </a:rPr>
              <a:t>Popular Genre</a:t>
            </a:r>
          </a:p>
        </p:txBody>
      </p:sp>
      <p:sp>
        <p:nvSpPr>
          <p:cNvPr id="9" name="Subtitle 8">
            <a:extLst>
              <a:ext uri="{FF2B5EF4-FFF2-40B4-BE49-F238E27FC236}">
                <a16:creationId xmlns:a16="http://schemas.microsoft.com/office/drawing/2014/main" id="{896A9A6A-0DAC-C549-C0F2-B3B4B42986DA}"/>
              </a:ext>
            </a:extLst>
          </p:cNvPr>
          <p:cNvSpPr>
            <a:spLocks noGrp="1"/>
          </p:cNvSpPr>
          <p:nvPr>
            <p:ph type="subTitle" idx="1"/>
          </p:nvPr>
        </p:nvSpPr>
        <p:spPr>
          <a:xfrm>
            <a:off x="11127783" y="3535575"/>
            <a:ext cx="6400800" cy="3274017"/>
          </a:xfrm>
        </p:spPr>
        <p:txBody>
          <a:bodyPr>
            <a:normAutofit lnSpcReduction="10000"/>
          </a:bodyPr>
          <a:lstStyle/>
          <a:p>
            <a:pPr marL="457200" indent="-457200" algn="just">
              <a:buFont typeface="Wingdings" panose="05000000000000000000" pitchFamily="2" charset="2"/>
              <a:buChar char="ü"/>
            </a:pPr>
            <a:r>
              <a:rPr lang="en-US" dirty="0">
                <a:solidFill>
                  <a:schemeClr val="tx1"/>
                </a:solidFill>
                <a:latin typeface="Abadi" panose="020B0604020104020204" pitchFamily="34" charset="0"/>
              </a:rPr>
              <a:t>Average stream duration tells us how long listeners stay tuned to songs of a particular genre.</a:t>
            </a:r>
          </a:p>
          <a:p>
            <a:pPr marL="457200" indent="-457200" algn="just">
              <a:buFont typeface="Wingdings" panose="05000000000000000000" pitchFamily="2" charset="2"/>
              <a:buChar char="ü"/>
            </a:pPr>
            <a:r>
              <a:rPr lang="en-US" dirty="0">
                <a:solidFill>
                  <a:schemeClr val="tx1"/>
                </a:solidFill>
                <a:latin typeface="Abadi" panose="020B0604020104020204" pitchFamily="34" charset="0"/>
              </a:rPr>
              <a:t>Longer stream durations reflect deeper listener engagement, led by Dance Pop, followed by K-Pop, Latin Pop, and Hip Hop.</a:t>
            </a:r>
          </a:p>
        </p:txBody>
      </p:sp>
      <p:pic>
        <p:nvPicPr>
          <p:cNvPr id="11" name="Picture 10">
            <a:extLst>
              <a:ext uri="{FF2B5EF4-FFF2-40B4-BE49-F238E27FC236}">
                <a16:creationId xmlns:a16="http://schemas.microsoft.com/office/drawing/2014/main" id="{5B0B394A-330A-E3D6-F815-B1E9A8D5355A}"/>
              </a:ext>
            </a:extLst>
          </p:cNvPr>
          <p:cNvPicPr>
            <a:picLocks noChangeAspect="1"/>
          </p:cNvPicPr>
          <p:nvPr/>
        </p:nvPicPr>
        <p:blipFill>
          <a:blip r:embed="rId7"/>
          <a:stretch>
            <a:fillRect/>
          </a:stretch>
        </p:blipFill>
        <p:spPr>
          <a:xfrm>
            <a:off x="930136" y="2480733"/>
            <a:ext cx="9792059" cy="6427173"/>
          </a:xfrm>
          <a:prstGeom prst="rect">
            <a:avLst/>
          </a:prstGeom>
        </p:spPr>
      </p:pic>
    </p:spTree>
    <p:extLst>
      <p:ext uri="{BB962C8B-B14F-4D97-AF65-F5344CB8AC3E}">
        <p14:creationId xmlns:p14="http://schemas.microsoft.com/office/powerpoint/2010/main" val="255736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E6930-EA58-8CBC-32AE-97B16C38D9A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F6E7C89-3B50-3CAF-73C9-092AE5F38782}"/>
              </a:ext>
            </a:extLst>
          </p:cNvPr>
          <p:cNvSpPr/>
          <p:nvPr/>
        </p:nvSpPr>
        <p:spPr>
          <a:xfrm flipV="1">
            <a:off x="-76200" y="5796756"/>
            <a:ext cx="5703543" cy="4490244"/>
          </a:xfrm>
          <a:custGeom>
            <a:avLst/>
            <a:gdLst/>
            <a:ahLst/>
            <a:cxnLst/>
            <a:rect l="l" t="t" r="r" b="b"/>
            <a:pathLst>
              <a:path w="5703543" h="4490244">
                <a:moveTo>
                  <a:pt x="0" y="4490244"/>
                </a:moveTo>
                <a:lnTo>
                  <a:pt x="5703543" y="4490244"/>
                </a:lnTo>
                <a:lnTo>
                  <a:pt x="5703543" y="0"/>
                </a:lnTo>
                <a:lnTo>
                  <a:pt x="0" y="0"/>
                </a:lnTo>
                <a:lnTo>
                  <a:pt x="0" y="4490244"/>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86C81896-A772-B614-82F7-EBD0A9EFD6A6}"/>
              </a:ext>
            </a:extLst>
          </p:cNvPr>
          <p:cNvSpPr/>
          <p:nvPr/>
        </p:nvSpPr>
        <p:spPr>
          <a:xfrm>
            <a:off x="14611606" y="6483050"/>
            <a:ext cx="3700206" cy="3803950"/>
          </a:xfrm>
          <a:custGeom>
            <a:avLst/>
            <a:gdLst/>
            <a:ahLst/>
            <a:cxnLst/>
            <a:rect l="l" t="t" r="r" b="b"/>
            <a:pathLst>
              <a:path w="3700206" h="3803950">
                <a:moveTo>
                  <a:pt x="0" y="0"/>
                </a:moveTo>
                <a:lnTo>
                  <a:pt x="3700205" y="0"/>
                </a:lnTo>
                <a:lnTo>
                  <a:pt x="3700205" y="3803951"/>
                </a:lnTo>
                <a:lnTo>
                  <a:pt x="0" y="380395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a:extLst>
              <a:ext uri="{FF2B5EF4-FFF2-40B4-BE49-F238E27FC236}">
                <a16:creationId xmlns:a16="http://schemas.microsoft.com/office/drawing/2014/main" id="{7DFBBDAA-406C-9AE1-AC4C-B303CDBD0AE1}"/>
              </a:ext>
            </a:extLst>
          </p:cNvPr>
          <p:cNvSpPr/>
          <p:nvPr/>
        </p:nvSpPr>
        <p:spPr>
          <a:xfrm>
            <a:off x="4331448" y="1200535"/>
            <a:ext cx="10184493" cy="7664362"/>
          </a:xfrm>
          <a:custGeom>
            <a:avLst/>
            <a:gdLst/>
            <a:ahLst/>
            <a:cxnLst/>
            <a:rect l="l" t="t" r="r" b="b"/>
            <a:pathLst>
              <a:path w="10184493" h="8966740">
                <a:moveTo>
                  <a:pt x="0" y="0"/>
                </a:moveTo>
                <a:lnTo>
                  <a:pt x="10184493" y="0"/>
                </a:lnTo>
                <a:lnTo>
                  <a:pt x="10184493" y="8966740"/>
                </a:lnTo>
                <a:lnTo>
                  <a:pt x="0" y="8966740"/>
                </a:lnTo>
                <a:lnTo>
                  <a:pt x="0" y="0"/>
                </a:lnTo>
                <a:close/>
              </a:path>
            </a:pathLst>
          </a:custGeom>
          <a:blipFill>
            <a:blip r:embed="rId7">
              <a:alphaModFix amt="13000"/>
            </a:blip>
            <a:stretch>
              <a:fillRect t="-13580"/>
            </a:stretch>
          </a:blipFill>
        </p:spPr>
      </p:sp>
      <p:sp>
        <p:nvSpPr>
          <p:cNvPr id="5" name="Freeform 5">
            <a:extLst>
              <a:ext uri="{FF2B5EF4-FFF2-40B4-BE49-F238E27FC236}">
                <a16:creationId xmlns:a16="http://schemas.microsoft.com/office/drawing/2014/main" id="{4ADEBE79-0D97-FCFD-CE19-BD193754B5D8}"/>
              </a:ext>
            </a:extLst>
          </p:cNvPr>
          <p:cNvSpPr/>
          <p:nvPr/>
        </p:nvSpPr>
        <p:spPr>
          <a:xfrm>
            <a:off x="14692287" y="8448965"/>
            <a:ext cx="1618669" cy="1618669"/>
          </a:xfrm>
          <a:custGeom>
            <a:avLst/>
            <a:gdLst/>
            <a:ahLst/>
            <a:cxnLst/>
            <a:rect l="l" t="t" r="r" b="b"/>
            <a:pathLst>
              <a:path w="1618669" h="1618669">
                <a:moveTo>
                  <a:pt x="0" y="0"/>
                </a:moveTo>
                <a:lnTo>
                  <a:pt x="1618669" y="0"/>
                </a:lnTo>
                <a:lnTo>
                  <a:pt x="1618669" y="1618670"/>
                </a:lnTo>
                <a:lnTo>
                  <a:pt x="0" y="1618670"/>
                </a:lnTo>
                <a:lnTo>
                  <a:pt x="0" y="0"/>
                </a:lnTo>
                <a:close/>
              </a:path>
            </a:pathLst>
          </a:custGeom>
          <a:blipFill>
            <a:blip r:embed="rId7"/>
            <a:stretch>
              <a:fillRect/>
            </a:stretch>
          </a:blipFill>
        </p:spPr>
      </p:sp>
      <p:sp>
        <p:nvSpPr>
          <p:cNvPr id="6" name="TextBox 6">
            <a:extLst>
              <a:ext uri="{FF2B5EF4-FFF2-40B4-BE49-F238E27FC236}">
                <a16:creationId xmlns:a16="http://schemas.microsoft.com/office/drawing/2014/main" id="{9963E481-D6D5-55D5-A566-32A111FE88E0}"/>
              </a:ext>
            </a:extLst>
          </p:cNvPr>
          <p:cNvSpPr txBox="1"/>
          <p:nvPr/>
        </p:nvSpPr>
        <p:spPr>
          <a:xfrm>
            <a:off x="7627378" y="9625285"/>
            <a:ext cx="3388490" cy="442042"/>
          </a:xfrm>
          <a:prstGeom prst="rect">
            <a:avLst/>
          </a:prstGeom>
        </p:spPr>
        <p:txBody>
          <a:bodyPr lIns="0" tIns="0" rIns="0" bIns="0" rtlCol="0" anchor="t">
            <a:spAutoFit/>
          </a:bodyPr>
          <a:lstStyle/>
          <a:p>
            <a:pPr algn="l">
              <a:lnSpc>
                <a:spcPts val="3720"/>
              </a:lnSpc>
            </a:pPr>
            <a:r>
              <a:rPr lang="en-US" sz="2188" spc="267">
                <a:solidFill>
                  <a:srgbClr val="101437"/>
                </a:solidFill>
                <a:latin typeface="Glacial Indifference"/>
                <a:ea typeface="Glacial Indifference"/>
                <a:cs typeface="Glacial Indifference"/>
                <a:sym typeface="Glacial Indifference"/>
              </a:rPr>
              <a:t>www.sivaacademy.net</a:t>
            </a:r>
          </a:p>
        </p:txBody>
      </p:sp>
      <p:sp>
        <p:nvSpPr>
          <p:cNvPr id="8" name="TextBox 8">
            <a:extLst>
              <a:ext uri="{FF2B5EF4-FFF2-40B4-BE49-F238E27FC236}">
                <a16:creationId xmlns:a16="http://schemas.microsoft.com/office/drawing/2014/main" id="{D6AE517C-94D3-1901-78EF-E4355174C0BA}"/>
              </a:ext>
            </a:extLst>
          </p:cNvPr>
          <p:cNvSpPr txBox="1"/>
          <p:nvPr/>
        </p:nvSpPr>
        <p:spPr>
          <a:xfrm>
            <a:off x="3498844" y="971550"/>
            <a:ext cx="11290311" cy="989373"/>
          </a:xfrm>
          <a:prstGeom prst="rect">
            <a:avLst/>
          </a:prstGeom>
        </p:spPr>
        <p:txBody>
          <a:bodyPr lIns="0" tIns="0" rIns="0" bIns="0" rtlCol="0" anchor="t">
            <a:spAutoFit/>
          </a:bodyPr>
          <a:lstStyle/>
          <a:p>
            <a:pPr algn="l">
              <a:lnSpc>
                <a:spcPts val="4004"/>
              </a:lnSpc>
            </a:pPr>
            <a:endParaRPr/>
          </a:p>
          <a:p>
            <a:pPr algn="l">
              <a:lnSpc>
                <a:spcPts val="4004"/>
              </a:lnSpc>
            </a:pPr>
            <a:endParaRPr lang="en-US" sz="2860">
              <a:solidFill>
                <a:srgbClr val="2D3880"/>
              </a:solidFill>
              <a:latin typeface="Glacial Indifference"/>
              <a:ea typeface="Glacial Indifference"/>
              <a:cs typeface="Glacial Indifference"/>
              <a:sym typeface="Glacial Indifference"/>
            </a:endParaRPr>
          </a:p>
        </p:txBody>
      </p:sp>
      <p:sp>
        <p:nvSpPr>
          <p:cNvPr id="7" name="Title 6">
            <a:extLst>
              <a:ext uri="{FF2B5EF4-FFF2-40B4-BE49-F238E27FC236}">
                <a16:creationId xmlns:a16="http://schemas.microsoft.com/office/drawing/2014/main" id="{191958D2-B0F8-73EF-4577-80BFE0E05DD0}"/>
              </a:ext>
            </a:extLst>
          </p:cNvPr>
          <p:cNvSpPr>
            <a:spLocks noGrp="1"/>
          </p:cNvSpPr>
          <p:nvPr>
            <p:ph type="ctrTitle"/>
          </p:nvPr>
        </p:nvSpPr>
        <p:spPr>
          <a:xfrm>
            <a:off x="670302" y="1017707"/>
            <a:ext cx="16703298" cy="1470025"/>
          </a:xfrm>
        </p:spPr>
        <p:txBody>
          <a:bodyPr>
            <a:normAutofit/>
          </a:bodyPr>
          <a:lstStyle/>
          <a:p>
            <a:r>
              <a:rPr lang="en-IN" sz="5400" dirty="0">
                <a:latin typeface="Bahnschrift SemiBold" panose="020B0502040204020203" pitchFamily="34" charset="0"/>
              </a:rPr>
              <a:t>Conclusion</a:t>
            </a:r>
          </a:p>
        </p:txBody>
      </p:sp>
      <p:sp>
        <p:nvSpPr>
          <p:cNvPr id="9" name="Subtitle 8">
            <a:extLst>
              <a:ext uri="{FF2B5EF4-FFF2-40B4-BE49-F238E27FC236}">
                <a16:creationId xmlns:a16="http://schemas.microsoft.com/office/drawing/2014/main" id="{2EB88686-C7DA-8707-4DC4-95A554A859BC}"/>
              </a:ext>
            </a:extLst>
          </p:cNvPr>
          <p:cNvSpPr>
            <a:spLocks noGrp="1"/>
          </p:cNvSpPr>
          <p:nvPr>
            <p:ph type="subTitle" idx="1"/>
          </p:nvPr>
        </p:nvSpPr>
        <p:spPr>
          <a:xfrm>
            <a:off x="1790053" y="2721311"/>
            <a:ext cx="14707891" cy="3181402"/>
          </a:xfrm>
        </p:spPr>
        <p:txBody>
          <a:bodyPr>
            <a:noAutofit/>
          </a:bodyPr>
          <a:lstStyle/>
          <a:p>
            <a:pPr algn="just"/>
            <a:r>
              <a:rPr lang="en-US" sz="3600" dirty="0">
                <a:solidFill>
                  <a:schemeClr val="tx1"/>
                </a:solidFill>
                <a:latin typeface="Abadi" panose="020B0604020104020204" pitchFamily="34" charset="0"/>
              </a:rPr>
              <a:t>This gives us a clear picture of how global streaming patterns vary across countries, platforms, artists, and genres. Pop, K-Pop, and Dance Pop dominate worldwide, with BTS, Dua Lipa, and Bad Bunny leading the charts. These trends highlight opportunities for targeted promotions and personalized content.</a:t>
            </a:r>
          </a:p>
          <a:p>
            <a:pPr algn="just"/>
            <a:endParaRPr lang="en-IN" sz="3600" dirty="0">
              <a:solidFill>
                <a:schemeClr val="tx1"/>
              </a:solidFill>
              <a:latin typeface="Abadi" panose="020B0604020104020204" pitchFamily="34" charset="0"/>
            </a:endParaRPr>
          </a:p>
        </p:txBody>
      </p:sp>
    </p:spTree>
    <p:extLst>
      <p:ext uri="{BB962C8B-B14F-4D97-AF65-F5344CB8AC3E}">
        <p14:creationId xmlns:p14="http://schemas.microsoft.com/office/powerpoint/2010/main" val="2877672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66628" cy="10287000"/>
          </a:xfrm>
          <a:custGeom>
            <a:avLst/>
            <a:gdLst/>
            <a:ahLst/>
            <a:cxnLst/>
            <a:rect l="l" t="t" r="r" b="b"/>
            <a:pathLst>
              <a:path w="13066628" h="10287000">
                <a:moveTo>
                  <a:pt x="0" y="0"/>
                </a:moveTo>
                <a:lnTo>
                  <a:pt x="13066628" y="0"/>
                </a:lnTo>
                <a:lnTo>
                  <a:pt x="1306662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613408" y="5138156"/>
            <a:ext cx="6175079" cy="2066729"/>
          </a:xfrm>
          <a:prstGeom prst="rect">
            <a:avLst/>
          </a:prstGeom>
        </p:spPr>
        <p:txBody>
          <a:bodyPr lIns="0" tIns="0" rIns="0" bIns="0" rtlCol="0" anchor="t">
            <a:spAutoFit/>
          </a:bodyPr>
          <a:lstStyle/>
          <a:p>
            <a:pPr marL="0" lvl="0" indent="0" algn="l">
              <a:lnSpc>
                <a:spcPts val="16810"/>
              </a:lnSpc>
            </a:pPr>
            <a:r>
              <a:rPr lang="en-US" sz="12007" b="1" i="1">
                <a:solidFill>
                  <a:srgbClr val="0F1337"/>
                </a:solidFill>
                <a:latin typeface="Cormorant Garamond Bold Italics"/>
                <a:ea typeface="Cormorant Garamond Bold Italics"/>
                <a:cs typeface="Cormorant Garamond Bold Italics"/>
                <a:sym typeface="Cormorant Garamond Bold Italics"/>
              </a:rPr>
              <a:t>Thank You</a:t>
            </a:r>
          </a:p>
        </p:txBody>
      </p:sp>
      <p:sp>
        <p:nvSpPr>
          <p:cNvPr id="4" name="Freeform 4"/>
          <p:cNvSpPr/>
          <p:nvPr/>
        </p:nvSpPr>
        <p:spPr>
          <a:xfrm>
            <a:off x="12505351" y="1508669"/>
            <a:ext cx="3289255" cy="3067578"/>
          </a:xfrm>
          <a:custGeom>
            <a:avLst/>
            <a:gdLst/>
            <a:ahLst/>
            <a:cxnLst/>
            <a:rect l="l" t="t" r="r" b="b"/>
            <a:pathLst>
              <a:path w="3289255" h="3067578">
                <a:moveTo>
                  <a:pt x="0" y="0"/>
                </a:moveTo>
                <a:lnTo>
                  <a:pt x="3289255" y="0"/>
                </a:lnTo>
                <a:lnTo>
                  <a:pt x="3289255" y="3067578"/>
                </a:lnTo>
                <a:lnTo>
                  <a:pt x="0" y="3067578"/>
                </a:lnTo>
                <a:lnTo>
                  <a:pt x="0" y="0"/>
                </a:lnTo>
                <a:close/>
              </a:path>
            </a:pathLst>
          </a:custGeom>
          <a:blipFill>
            <a:blip r:embed="rId4"/>
            <a:stretch>
              <a:fillRect t="-7226"/>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C6DDF-38BA-51B9-EA04-2643ABAE785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04E1C17-7DA8-385C-B64B-AFD500B32C0E}"/>
              </a:ext>
            </a:extLst>
          </p:cNvPr>
          <p:cNvSpPr/>
          <p:nvPr/>
        </p:nvSpPr>
        <p:spPr>
          <a:xfrm flipV="1">
            <a:off x="-76200" y="5796756"/>
            <a:ext cx="5703543" cy="4490244"/>
          </a:xfrm>
          <a:custGeom>
            <a:avLst/>
            <a:gdLst/>
            <a:ahLst/>
            <a:cxnLst/>
            <a:rect l="l" t="t" r="r" b="b"/>
            <a:pathLst>
              <a:path w="5703543" h="4490244">
                <a:moveTo>
                  <a:pt x="0" y="4490244"/>
                </a:moveTo>
                <a:lnTo>
                  <a:pt x="5703543" y="4490244"/>
                </a:lnTo>
                <a:lnTo>
                  <a:pt x="5703543" y="0"/>
                </a:lnTo>
                <a:lnTo>
                  <a:pt x="0" y="0"/>
                </a:lnTo>
                <a:lnTo>
                  <a:pt x="0" y="449024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1E4228F5-1602-A95D-F3C6-0B9E092E38AF}"/>
              </a:ext>
            </a:extLst>
          </p:cNvPr>
          <p:cNvSpPr/>
          <p:nvPr/>
        </p:nvSpPr>
        <p:spPr>
          <a:xfrm>
            <a:off x="14611606" y="6483050"/>
            <a:ext cx="3700206" cy="3803950"/>
          </a:xfrm>
          <a:custGeom>
            <a:avLst/>
            <a:gdLst/>
            <a:ahLst/>
            <a:cxnLst/>
            <a:rect l="l" t="t" r="r" b="b"/>
            <a:pathLst>
              <a:path w="3700206" h="3803950">
                <a:moveTo>
                  <a:pt x="0" y="0"/>
                </a:moveTo>
                <a:lnTo>
                  <a:pt x="3700205" y="0"/>
                </a:lnTo>
                <a:lnTo>
                  <a:pt x="3700205" y="3803951"/>
                </a:lnTo>
                <a:lnTo>
                  <a:pt x="0" y="3803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8792177E-B7FD-FC67-BF0F-F2E3B31F2229}"/>
              </a:ext>
            </a:extLst>
          </p:cNvPr>
          <p:cNvSpPr/>
          <p:nvPr/>
        </p:nvSpPr>
        <p:spPr>
          <a:xfrm>
            <a:off x="4331448" y="1200535"/>
            <a:ext cx="10184493" cy="7664362"/>
          </a:xfrm>
          <a:custGeom>
            <a:avLst/>
            <a:gdLst/>
            <a:ahLst/>
            <a:cxnLst/>
            <a:rect l="l" t="t" r="r" b="b"/>
            <a:pathLst>
              <a:path w="10184493" h="8966740">
                <a:moveTo>
                  <a:pt x="0" y="0"/>
                </a:moveTo>
                <a:lnTo>
                  <a:pt x="10184493" y="0"/>
                </a:lnTo>
                <a:lnTo>
                  <a:pt x="10184493" y="8966740"/>
                </a:lnTo>
                <a:lnTo>
                  <a:pt x="0" y="8966740"/>
                </a:lnTo>
                <a:lnTo>
                  <a:pt x="0" y="0"/>
                </a:lnTo>
                <a:close/>
              </a:path>
            </a:pathLst>
          </a:custGeom>
          <a:blipFill>
            <a:blip r:embed="rId6">
              <a:alphaModFix amt="13000"/>
            </a:blip>
            <a:stretch>
              <a:fillRect t="-13580"/>
            </a:stretch>
          </a:blipFill>
        </p:spPr>
      </p:sp>
      <p:sp>
        <p:nvSpPr>
          <p:cNvPr id="5" name="Freeform 5">
            <a:extLst>
              <a:ext uri="{FF2B5EF4-FFF2-40B4-BE49-F238E27FC236}">
                <a16:creationId xmlns:a16="http://schemas.microsoft.com/office/drawing/2014/main" id="{03059813-3676-3349-9BCC-F5501B350811}"/>
              </a:ext>
            </a:extLst>
          </p:cNvPr>
          <p:cNvSpPr/>
          <p:nvPr/>
        </p:nvSpPr>
        <p:spPr>
          <a:xfrm>
            <a:off x="14692287" y="8448965"/>
            <a:ext cx="1618669" cy="1618669"/>
          </a:xfrm>
          <a:custGeom>
            <a:avLst/>
            <a:gdLst/>
            <a:ahLst/>
            <a:cxnLst/>
            <a:rect l="l" t="t" r="r" b="b"/>
            <a:pathLst>
              <a:path w="1618669" h="1618669">
                <a:moveTo>
                  <a:pt x="0" y="0"/>
                </a:moveTo>
                <a:lnTo>
                  <a:pt x="1618669" y="0"/>
                </a:lnTo>
                <a:lnTo>
                  <a:pt x="1618669" y="1618670"/>
                </a:lnTo>
                <a:lnTo>
                  <a:pt x="0" y="1618670"/>
                </a:lnTo>
                <a:lnTo>
                  <a:pt x="0" y="0"/>
                </a:lnTo>
                <a:close/>
              </a:path>
            </a:pathLst>
          </a:custGeom>
          <a:blipFill>
            <a:blip r:embed="rId6"/>
            <a:stretch>
              <a:fillRect/>
            </a:stretch>
          </a:blipFill>
        </p:spPr>
      </p:sp>
      <p:sp>
        <p:nvSpPr>
          <p:cNvPr id="6" name="TextBox 6">
            <a:extLst>
              <a:ext uri="{FF2B5EF4-FFF2-40B4-BE49-F238E27FC236}">
                <a16:creationId xmlns:a16="http://schemas.microsoft.com/office/drawing/2014/main" id="{2AA88186-6207-3AF9-2C97-BE3958B50A57}"/>
              </a:ext>
            </a:extLst>
          </p:cNvPr>
          <p:cNvSpPr txBox="1"/>
          <p:nvPr/>
        </p:nvSpPr>
        <p:spPr>
          <a:xfrm>
            <a:off x="7627378" y="9625285"/>
            <a:ext cx="3388490" cy="442042"/>
          </a:xfrm>
          <a:prstGeom prst="rect">
            <a:avLst/>
          </a:prstGeom>
        </p:spPr>
        <p:txBody>
          <a:bodyPr lIns="0" tIns="0" rIns="0" bIns="0" rtlCol="0" anchor="t">
            <a:spAutoFit/>
          </a:bodyPr>
          <a:lstStyle/>
          <a:p>
            <a:pPr algn="l">
              <a:lnSpc>
                <a:spcPts val="3720"/>
              </a:lnSpc>
            </a:pPr>
            <a:r>
              <a:rPr lang="en-US" sz="2188" spc="267">
                <a:solidFill>
                  <a:srgbClr val="101437"/>
                </a:solidFill>
                <a:latin typeface="Glacial Indifference"/>
                <a:ea typeface="Glacial Indifference"/>
                <a:cs typeface="Glacial Indifference"/>
                <a:sym typeface="Glacial Indifference"/>
              </a:rPr>
              <a:t>www.sivaacademy.net</a:t>
            </a:r>
          </a:p>
        </p:txBody>
      </p:sp>
      <p:sp>
        <p:nvSpPr>
          <p:cNvPr id="8" name="TextBox 8">
            <a:extLst>
              <a:ext uri="{FF2B5EF4-FFF2-40B4-BE49-F238E27FC236}">
                <a16:creationId xmlns:a16="http://schemas.microsoft.com/office/drawing/2014/main" id="{CB78D5EA-414E-F822-11B4-1E30DF005C18}"/>
              </a:ext>
            </a:extLst>
          </p:cNvPr>
          <p:cNvSpPr txBox="1"/>
          <p:nvPr/>
        </p:nvSpPr>
        <p:spPr>
          <a:xfrm>
            <a:off x="3498844" y="971550"/>
            <a:ext cx="11290311" cy="989373"/>
          </a:xfrm>
          <a:prstGeom prst="rect">
            <a:avLst/>
          </a:prstGeom>
        </p:spPr>
        <p:txBody>
          <a:bodyPr lIns="0" tIns="0" rIns="0" bIns="0" rtlCol="0" anchor="t">
            <a:spAutoFit/>
          </a:bodyPr>
          <a:lstStyle/>
          <a:p>
            <a:pPr algn="l">
              <a:lnSpc>
                <a:spcPts val="4004"/>
              </a:lnSpc>
            </a:pPr>
            <a:endParaRPr/>
          </a:p>
          <a:p>
            <a:pPr algn="l">
              <a:lnSpc>
                <a:spcPts val="4004"/>
              </a:lnSpc>
            </a:pPr>
            <a:endParaRPr lang="en-US" sz="2860">
              <a:solidFill>
                <a:srgbClr val="2D3880"/>
              </a:solidFill>
              <a:latin typeface="Glacial Indifference"/>
              <a:ea typeface="Glacial Indifference"/>
              <a:cs typeface="Glacial Indifference"/>
              <a:sym typeface="Glacial Indifference"/>
            </a:endParaRPr>
          </a:p>
        </p:txBody>
      </p:sp>
      <p:sp>
        <p:nvSpPr>
          <p:cNvPr id="7" name="Title 6">
            <a:extLst>
              <a:ext uri="{FF2B5EF4-FFF2-40B4-BE49-F238E27FC236}">
                <a16:creationId xmlns:a16="http://schemas.microsoft.com/office/drawing/2014/main" id="{66B663FD-D7F2-13E1-A257-2F33CD4168A9}"/>
              </a:ext>
            </a:extLst>
          </p:cNvPr>
          <p:cNvSpPr>
            <a:spLocks noGrp="1"/>
          </p:cNvSpPr>
          <p:nvPr>
            <p:ph type="ctrTitle"/>
          </p:nvPr>
        </p:nvSpPr>
        <p:spPr>
          <a:xfrm>
            <a:off x="1499459" y="1160668"/>
            <a:ext cx="15486681" cy="1470025"/>
          </a:xfrm>
        </p:spPr>
        <p:txBody>
          <a:bodyPr>
            <a:normAutofit/>
          </a:bodyPr>
          <a:lstStyle/>
          <a:p>
            <a:r>
              <a:rPr lang="en-US" sz="5400" b="1" dirty="0">
                <a:latin typeface="Bahnschrift SemiBold" panose="020B0502040204020203" pitchFamily="34" charset="0"/>
                <a:ea typeface="+mj-lt"/>
                <a:cs typeface="+mj-lt"/>
              </a:rPr>
              <a:t>Project Overview</a:t>
            </a:r>
            <a:endParaRPr lang="en-IN" sz="5400" dirty="0">
              <a:latin typeface="Bahnschrift SemiBold" panose="020B0502040204020203" pitchFamily="34" charset="0"/>
            </a:endParaRPr>
          </a:p>
        </p:txBody>
      </p:sp>
      <p:sp>
        <p:nvSpPr>
          <p:cNvPr id="9" name="Subtitle 8">
            <a:extLst>
              <a:ext uri="{FF2B5EF4-FFF2-40B4-BE49-F238E27FC236}">
                <a16:creationId xmlns:a16="http://schemas.microsoft.com/office/drawing/2014/main" id="{274B737A-B2A2-96AC-011C-86EC19285E8F}"/>
              </a:ext>
            </a:extLst>
          </p:cNvPr>
          <p:cNvSpPr>
            <a:spLocks noGrp="1"/>
          </p:cNvSpPr>
          <p:nvPr>
            <p:ph type="subTitle" idx="1"/>
          </p:nvPr>
        </p:nvSpPr>
        <p:spPr>
          <a:xfrm>
            <a:off x="1479740" y="2776486"/>
            <a:ext cx="15486681" cy="5453113"/>
          </a:xfrm>
        </p:spPr>
        <p:txBody>
          <a:bodyPr>
            <a:normAutofit/>
          </a:bodyPr>
          <a:lstStyle/>
          <a:p>
            <a:pPr algn="just"/>
            <a:r>
              <a:rPr lang="en-US" b="1" dirty="0">
                <a:solidFill>
                  <a:schemeClr val="tx1"/>
                </a:solidFill>
                <a:latin typeface="Abadi" panose="020B0604020104020204" pitchFamily="34" charset="0"/>
                <a:ea typeface="+mn-lt"/>
                <a:cs typeface="+mn-lt"/>
              </a:rPr>
              <a:t>Dataset: </a:t>
            </a:r>
            <a:r>
              <a:rPr lang="en-US" dirty="0">
                <a:solidFill>
                  <a:schemeClr val="tx1"/>
                </a:solidFill>
                <a:latin typeface="Abadi" panose="020B0604020104020204" pitchFamily="34" charset="0"/>
                <a:ea typeface="+mn-lt"/>
                <a:cs typeface="+mn-lt"/>
              </a:rPr>
              <a:t>Spotify 2024 Global Streaming Data (CSV, 2024).</a:t>
            </a:r>
          </a:p>
          <a:p>
            <a:pPr algn="just"/>
            <a:endParaRPr lang="en-US" dirty="0">
              <a:solidFill>
                <a:schemeClr val="tx1"/>
              </a:solidFill>
              <a:latin typeface="Abadi" panose="020B0604020104020204" pitchFamily="34" charset="0"/>
              <a:ea typeface="Calibri"/>
              <a:cs typeface="Calibri"/>
            </a:endParaRPr>
          </a:p>
          <a:p>
            <a:pPr algn="just"/>
            <a:r>
              <a:rPr lang="en-US" b="1" dirty="0">
                <a:solidFill>
                  <a:schemeClr val="tx1"/>
                </a:solidFill>
                <a:latin typeface="Abadi" panose="020B0604020104020204" pitchFamily="34" charset="0"/>
                <a:ea typeface="+mn-lt"/>
                <a:cs typeface="+mn-lt"/>
              </a:rPr>
              <a:t>Key fields: </a:t>
            </a:r>
            <a:r>
              <a:rPr lang="en-US" dirty="0">
                <a:solidFill>
                  <a:schemeClr val="tx1"/>
                </a:solidFill>
                <a:latin typeface="Abadi" panose="020B0604020104020204" pitchFamily="34" charset="0"/>
                <a:ea typeface="+mn-lt"/>
                <a:cs typeface="+mn-lt"/>
              </a:rPr>
              <a:t>Country, Artist, Album, Year, Monthly Listeners, Total Streams, Hours Streamed, Stream Duration, Platform Type, Skip Rate, Genre.</a:t>
            </a:r>
          </a:p>
          <a:p>
            <a:pPr algn="just"/>
            <a:endParaRPr lang="en-US" dirty="0">
              <a:solidFill>
                <a:schemeClr val="tx1"/>
              </a:solidFill>
              <a:latin typeface="Abadi" panose="020B0604020104020204" pitchFamily="34" charset="0"/>
              <a:ea typeface="Calibri"/>
              <a:cs typeface="Calibri"/>
            </a:endParaRPr>
          </a:p>
          <a:p>
            <a:pPr algn="just"/>
            <a:r>
              <a:rPr lang="en-US" b="1" dirty="0">
                <a:solidFill>
                  <a:schemeClr val="tx1"/>
                </a:solidFill>
                <a:latin typeface="Abadi" panose="020B0604020104020204" pitchFamily="34" charset="0"/>
                <a:ea typeface="+mn-lt"/>
                <a:cs typeface="+mn-lt"/>
              </a:rPr>
              <a:t>Goal: </a:t>
            </a:r>
            <a:r>
              <a:rPr lang="en-US" dirty="0">
                <a:solidFill>
                  <a:schemeClr val="tx1"/>
                </a:solidFill>
                <a:latin typeface="Abadi" panose="020B0604020104020204" pitchFamily="34" charset="0"/>
                <a:ea typeface="+mn-lt"/>
                <a:cs typeface="+mn-lt"/>
              </a:rPr>
              <a:t>Reveal regional streaming patterns, artist impact, and user behaviors.</a:t>
            </a:r>
          </a:p>
          <a:p>
            <a:pPr algn="just"/>
            <a:endParaRPr lang="en-US" dirty="0">
              <a:solidFill>
                <a:schemeClr val="tx1"/>
              </a:solidFill>
              <a:latin typeface="Abadi" panose="020B0604020104020204" pitchFamily="34" charset="0"/>
              <a:ea typeface="Calibri"/>
              <a:cs typeface="Calibri"/>
            </a:endParaRPr>
          </a:p>
          <a:p>
            <a:pPr algn="just"/>
            <a:r>
              <a:rPr lang="en-US" b="1" dirty="0">
                <a:solidFill>
                  <a:schemeClr val="tx1"/>
                </a:solidFill>
                <a:latin typeface="Abadi" panose="020B0604020104020204" pitchFamily="34" charset="0"/>
                <a:ea typeface="+mn-lt"/>
                <a:cs typeface="+mn-lt"/>
              </a:rPr>
              <a:t>Tools: </a:t>
            </a:r>
            <a:r>
              <a:rPr lang="en-US" dirty="0">
                <a:solidFill>
                  <a:schemeClr val="tx1"/>
                </a:solidFill>
                <a:latin typeface="Abadi" panose="020B0604020104020204" pitchFamily="34" charset="0"/>
                <a:ea typeface="+mn-lt"/>
                <a:cs typeface="+mn-lt"/>
              </a:rPr>
              <a:t>Python, PySpark, Pandas ,Seaborn, Matplotlib for analysis and visuals.</a:t>
            </a:r>
            <a:endParaRPr lang="en-US" dirty="0">
              <a:solidFill>
                <a:schemeClr val="tx1"/>
              </a:solidFill>
              <a:latin typeface="Abadi" panose="020B0604020104020204" pitchFamily="34" charset="0"/>
            </a:endParaRPr>
          </a:p>
          <a:p>
            <a:pPr algn="just"/>
            <a:endParaRPr lang="en-US" sz="1800" dirty="0">
              <a:solidFill>
                <a:schemeClr val="tx1"/>
              </a:solidFill>
              <a:latin typeface="Abadi" panose="020B0604020104020204" pitchFamily="34" charset="0"/>
              <a:ea typeface="Calibri"/>
              <a:cs typeface="Calibri"/>
            </a:endParaRPr>
          </a:p>
          <a:p>
            <a:endParaRPr lang="en-IN" dirty="0">
              <a:solidFill>
                <a:schemeClr val="tx1"/>
              </a:solidFill>
              <a:latin typeface="Abadi" panose="020B0604020104020204" pitchFamily="34" charset="0"/>
            </a:endParaRPr>
          </a:p>
        </p:txBody>
      </p:sp>
    </p:spTree>
    <p:extLst>
      <p:ext uri="{BB962C8B-B14F-4D97-AF65-F5344CB8AC3E}">
        <p14:creationId xmlns:p14="http://schemas.microsoft.com/office/powerpoint/2010/main" val="165241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17CB7-30A4-C13D-81DA-C31FFE76A83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1D6EF5B-C694-66A2-76F2-10A237826508}"/>
              </a:ext>
            </a:extLst>
          </p:cNvPr>
          <p:cNvSpPr/>
          <p:nvPr/>
        </p:nvSpPr>
        <p:spPr>
          <a:xfrm flipV="1">
            <a:off x="-76200" y="5796756"/>
            <a:ext cx="5703543" cy="4490244"/>
          </a:xfrm>
          <a:custGeom>
            <a:avLst/>
            <a:gdLst/>
            <a:ahLst/>
            <a:cxnLst/>
            <a:rect l="l" t="t" r="r" b="b"/>
            <a:pathLst>
              <a:path w="5703543" h="4490244">
                <a:moveTo>
                  <a:pt x="0" y="4490244"/>
                </a:moveTo>
                <a:lnTo>
                  <a:pt x="5703543" y="4490244"/>
                </a:lnTo>
                <a:lnTo>
                  <a:pt x="5703543" y="0"/>
                </a:lnTo>
                <a:lnTo>
                  <a:pt x="0" y="0"/>
                </a:lnTo>
                <a:lnTo>
                  <a:pt x="0" y="4490244"/>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4CFBF8A2-6BDE-38FC-85B2-EDE571320918}"/>
              </a:ext>
            </a:extLst>
          </p:cNvPr>
          <p:cNvSpPr/>
          <p:nvPr/>
        </p:nvSpPr>
        <p:spPr>
          <a:xfrm>
            <a:off x="14646901" y="6501180"/>
            <a:ext cx="3700206" cy="3803950"/>
          </a:xfrm>
          <a:custGeom>
            <a:avLst/>
            <a:gdLst/>
            <a:ahLst/>
            <a:cxnLst/>
            <a:rect l="l" t="t" r="r" b="b"/>
            <a:pathLst>
              <a:path w="3700206" h="3803950">
                <a:moveTo>
                  <a:pt x="0" y="0"/>
                </a:moveTo>
                <a:lnTo>
                  <a:pt x="3700205" y="0"/>
                </a:lnTo>
                <a:lnTo>
                  <a:pt x="3700205" y="3803951"/>
                </a:lnTo>
                <a:lnTo>
                  <a:pt x="0" y="380395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a:extLst>
              <a:ext uri="{FF2B5EF4-FFF2-40B4-BE49-F238E27FC236}">
                <a16:creationId xmlns:a16="http://schemas.microsoft.com/office/drawing/2014/main" id="{9588F9A7-0043-0C41-3F72-E49071A8DF35}"/>
              </a:ext>
            </a:extLst>
          </p:cNvPr>
          <p:cNvSpPr/>
          <p:nvPr/>
        </p:nvSpPr>
        <p:spPr>
          <a:xfrm>
            <a:off x="4427113" y="1172304"/>
            <a:ext cx="10184493" cy="7664362"/>
          </a:xfrm>
          <a:custGeom>
            <a:avLst/>
            <a:gdLst/>
            <a:ahLst/>
            <a:cxnLst/>
            <a:rect l="l" t="t" r="r" b="b"/>
            <a:pathLst>
              <a:path w="10184493" h="8966740">
                <a:moveTo>
                  <a:pt x="0" y="0"/>
                </a:moveTo>
                <a:lnTo>
                  <a:pt x="10184493" y="0"/>
                </a:lnTo>
                <a:lnTo>
                  <a:pt x="10184493" y="8966740"/>
                </a:lnTo>
                <a:lnTo>
                  <a:pt x="0" y="8966740"/>
                </a:lnTo>
                <a:lnTo>
                  <a:pt x="0" y="0"/>
                </a:lnTo>
                <a:close/>
              </a:path>
            </a:pathLst>
          </a:custGeom>
          <a:blipFill>
            <a:blip r:embed="rId7">
              <a:alphaModFix amt="13000"/>
            </a:blip>
            <a:stretch>
              <a:fillRect t="-13580"/>
            </a:stretch>
          </a:blipFill>
        </p:spPr>
      </p:sp>
      <p:sp>
        <p:nvSpPr>
          <p:cNvPr id="5" name="Freeform 5">
            <a:extLst>
              <a:ext uri="{FF2B5EF4-FFF2-40B4-BE49-F238E27FC236}">
                <a16:creationId xmlns:a16="http://schemas.microsoft.com/office/drawing/2014/main" id="{3E6953CB-8421-3A28-FD1F-9A6D1429136E}"/>
              </a:ext>
            </a:extLst>
          </p:cNvPr>
          <p:cNvSpPr/>
          <p:nvPr/>
        </p:nvSpPr>
        <p:spPr>
          <a:xfrm>
            <a:off x="14692287" y="8448965"/>
            <a:ext cx="1618669" cy="1618669"/>
          </a:xfrm>
          <a:custGeom>
            <a:avLst/>
            <a:gdLst/>
            <a:ahLst/>
            <a:cxnLst/>
            <a:rect l="l" t="t" r="r" b="b"/>
            <a:pathLst>
              <a:path w="1618669" h="1618669">
                <a:moveTo>
                  <a:pt x="0" y="0"/>
                </a:moveTo>
                <a:lnTo>
                  <a:pt x="1618669" y="0"/>
                </a:lnTo>
                <a:lnTo>
                  <a:pt x="1618669" y="1618670"/>
                </a:lnTo>
                <a:lnTo>
                  <a:pt x="0" y="1618670"/>
                </a:lnTo>
                <a:lnTo>
                  <a:pt x="0" y="0"/>
                </a:lnTo>
                <a:close/>
              </a:path>
            </a:pathLst>
          </a:custGeom>
          <a:blipFill>
            <a:blip r:embed="rId7"/>
            <a:stretch>
              <a:fillRect/>
            </a:stretch>
          </a:blipFill>
        </p:spPr>
      </p:sp>
      <p:sp>
        <p:nvSpPr>
          <p:cNvPr id="6" name="TextBox 6">
            <a:extLst>
              <a:ext uri="{FF2B5EF4-FFF2-40B4-BE49-F238E27FC236}">
                <a16:creationId xmlns:a16="http://schemas.microsoft.com/office/drawing/2014/main" id="{78CAE028-7E56-6A31-5098-80AD555D55B8}"/>
              </a:ext>
            </a:extLst>
          </p:cNvPr>
          <p:cNvSpPr txBox="1"/>
          <p:nvPr/>
        </p:nvSpPr>
        <p:spPr>
          <a:xfrm>
            <a:off x="7627378" y="9625285"/>
            <a:ext cx="3388490" cy="442042"/>
          </a:xfrm>
          <a:prstGeom prst="rect">
            <a:avLst/>
          </a:prstGeom>
        </p:spPr>
        <p:txBody>
          <a:bodyPr lIns="0" tIns="0" rIns="0" bIns="0" rtlCol="0" anchor="t">
            <a:spAutoFit/>
          </a:bodyPr>
          <a:lstStyle/>
          <a:p>
            <a:pPr algn="l">
              <a:lnSpc>
                <a:spcPts val="3720"/>
              </a:lnSpc>
            </a:pPr>
            <a:r>
              <a:rPr lang="en-US" sz="2188" spc="267">
                <a:solidFill>
                  <a:srgbClr val="101437"/>
                </a:solidFill>
                <a:latin typeface="Glacial Indifference"/>
                <a:ea typeface="Glacial Indifference"/>
                <a:cs typeface="Glacial Indifference"/>
                <a:sym typeface="Glacial Indifference"/>
              </a:rPr>
              <a:t>www.sivaacademy.net</a:t>
            </a:r>
          </a:p>
        </p:txBody>
      </p:sp>
      <p:sp>
        <p:nvSpPr>
          <p:cNvPr id="8" name="TextBox 8">
            <a:extLst>
              <a:ext uri="{FF2B5EF4-FFF2-40B4-BE49-F238E27FC236}">
                <a16:creationId xmlns:a16="http://schemas.microsoft.com/office/drawing/2014/main" id="{F39370A8-C1AE-FF32-8C7A-BBB7880D547C}"/>
              </a:ext>
            </a:extLst>
          </p:cNvPr>
          <p:cNvSpPr txBox="1"/>
          <p:nvPr/>
        </p:nvSpPr>
        <p:spPr>
          <a:xfrm>
            <a:off x="3498844" y="971550"/>
            <a:ext cx="11290311" cy="989373"/>
          </a:xfrm>
          <a:prstGeom prst="rect">
            <a:avLst/>
          </a:prstGeom>
        </p:spPr>
        <p:txBody>
          <a:bodyPr lIns="0" tIns="0" rIns="0" bIns="0" rtlCol="0" anchor="t">
            <a:spAutoFit/>
          </a:bodyPr>
          <a:lstStyle/>
          <a:p>
            <a:pPr algn="l">
              <a:lnSpc>
                <a:spcPts val="4004"/>
              </a:lnSpc>
            </a:pPr>
            <a:endParaRPr/>
          </a:p>
          <a:p>
            <a:pPr algn="l">
              <a:lnSpc>
                <a:spcPts val="4004"/>
              </a:lnSpc>
            </a:pPr>
            <a:endParaRPr lang="en-US" sz="2860">
              <a:solidFill>
                <a:srgbClr val="2D3880"/>
              </a:solidFill>
              <a:latin typeface="Glacial Indifference"/>
              <a:ea typeface="Glacial Indifference"/>
              <a:cs typeface="Glacial Indifference"/>
              <a:sym typeface="Glacial Indifference"/>
            </a:endParaRPr>
          </a:p>
        </p:txBody>
      </p:sp>
      <p:sp>
        <p:nvSpPr>
          <p:cNvPr id="7" name="Title 6">
            <a:extLst>
              <a:ext uri="{FF2B5EF4-FFF2-40B4-BE49-F238E27FC236}">
                <a16:creationId xmlns:a16="http://schemas.microsoft.com/office/drawing/2014/main" id="{143F110C-FF4B-552B-56CC-FDF115606D56}"/>
              </a:ext>
            </a:extLst>
          </p:cNvPr>
          <p:cNvSpPr>
            <a:spLocks noGrp="1"/>
          </p:cNvSpPr>
          <p:nvPr>
            <p:ph type="ctrTitle"/>
          </p:nvPr>
        </p:nvSpPr>
        <p:spPr>
          <a:xfrm>
            <a:off x="769102" y="995185"/>
            <a:ext cx="16749793" cy="1470025"/>
          </a:xfrm>
        </p:spPr>
        <p:txBody>
          <a:bodyPr>
            <a:normAutofit/>
          </a:bodyPr>
          <a:lstStyle/>
          <a:p>
            <a:r>
              <a:rPr lang="en-IN" sz="5400" dirty="0">
                <a:latin typeface="Bahnschrift SemiBold" panose="020B0502040204020203" pitchFamily="34" charset="0"/>
              </a:rPr>
              <a:t>Data Overview</a:t>
            </a:r>
          </a:p>
        </p:txBody>
      </p:sp>
      <p:pic>
        <p:nvPicPr>
          <p:cNvPr id="2050" name="Picture 2">
            <a:extLst>
              <a:ext uri="{FF2B5EF4-FFF2-40B4-BE49-F238E27FC236}">
                <a16:creationId xmlns:a16="http://schemas.microsoft.com/office/drawing/2014/main" id="{7476ADB1-9F31-B28E-67CB-BF8656CB1E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469" y="2414249"/>
            <a:ext cx="8198154" cy="624161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7C1F8A-CF6C-48DF-9567-BB1FB8129896}"/>
              </a:ext>
            </a:extLst>
          </p:cNvPr>
          <p:cNvSpPr txBox="1"/>
          <p:nvPr/>
        </p:nvSpPr>
        <p:spPr>
          <a:xfrm>
            <a:off x="9143998" y="2879256"/>
            <a:ext cx="8518357" cy="4031873"/>
          </a:xfrm>
          <a:prstGeom prst="rect">
            <a:avLst/>
          </a:prstGeom>
          <a:noFill/>
        </p:spPr>
        <p:txBody>
          <a:bodyPr wrap="square" rtlCol="0">
            <a:spAutoFit/>
          </a:bodyPr>
          <a:lstStyle/>
          <a:p>
            <a:pPr algn="just"/>
            <a:r>
              <a:rPr lang="en-US" sz="3200" dirty="0"/>
              <a:t>The dataset comprises 500 observations across 12 well-defined features, with no missing values, ensuring data completeness for analysis. During preprocessing, the original Genre column was found to be mismatched. To address this, we remapped the correct genres to their respective albums and artists and created a new Genre column for accurate analysis.</a:t>
            </a:r>
            <a:endParaRPr lang="en-IN" sz="3200" dirty="0">
              <a:latin typeface="Abadi" panose="020B0604020104020204" pitchFamily="34" charset="0"/>
            </a:endParaRPr>
          </a:p>
        </p:txBody>
      </p:sp>
    </p:spTree>
    <p:extLst>
      <p:ext uri="{BB962C8B-B14F-4D97-AF65-F5344CB8AC3E}">
        <p14:creationId xmlns:p14="http://schemas.microsoft.com/office/powerpoint/2010/main" val="80927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76200" y="5796756"/>
            <a:ext cx="5703543" cy="4490244"/>
          </a:xfrm>
          <a:custGeom>
            <a:avLst/>
            <a:gdLst/>
            <a:ahLst/>
            <a:cxnLst/>
            <a:rect l="l" t="t" r="r" b="b"/>
            <a:pathLst>
              <a:path w="5703543" h="4490244">
                <a:moveTo>
                  <a:pt x="0" y="4490244"/>
                </a:moveTo>
                <a:lnTo>
                  <a:pt x="5703543" y="4490244"/>
                </a:lnTo>
                <a:lnTo>
                  <a:pt x="5703543" y="0"/>
                </a:lnTo>
                <a:lnTo>
                  <a:pt x="0" y="0"/>
                </a:lnTo>
                <a:lnTo>
                  <a:pt x="0" y="4490244"/>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4634289" y="7704454"/>
            <a:ext cx="3700206" cy="3803950"/>
          </a:xfrm>
          <a:custGeom>
            <a:avLst/>
            <a:gdLst/>
            <a:ahLst/>
            <a:cxnLst/>
            <a:rect l="l" t="t" r="r" b="b"/>
            <a:pathLst>
              <a:path w="3700206" h="3803950">
                <a:moveTo>
                  <a:pt x="0" y="0"/>
                </a:moveTo>
                <a:lnTo>
                  <a:pt x="3700205" y="0"/>
                </a:lnTo>
                <a:lnTo>
                  <a:pt x="3700205" y="3803951"/>
                </a:lnTo>
                <a:lnTo>
                  <a:pt x="0" y="380395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4331448" y="1200535"/>
            <a:ext cx="10184493" cy="7664362"/>
          </a:xfrm>
          <a:custGeom>
            <a:avLst/>
            <a:gdLst/>
            <a:ahLst/>
            <a:cxnLst/>
            <a:rect l="l" t="t" r="r" b="b"/>
            <a:pathLst>
              <a:path w="10184493" h="8966740">
                <a:moveTo>
                  <a:pt x="0" y="0"/>
                </a:moveTo>
                <a:lnTo>
                  <a:pt x="10184493" y="0"/>
                </a:lnTo>
                <a:lnTo>
                  <a:pt x="10184493" y="8966740"/>
                </a:lnTo>
                <a:lnTo>
                  <a:pt x="0" y="8966740"/>
                </a:lnTo>
                <a:lnTo>
                  <a:pt x="0" y="0"/>
                </a:lnTo>
                <a:close/>
              </a:path>
            </a:pathLst>
          </a:custGeom>
          <a:blipFill>
            <a:blip r:embed="rId7">
              <a:alphaModFix amt="13000"/>
            </a:blip>
            <a:stretch>
              <a:fillRect t="-13580"/>
            </a:stretch>
          </a:blipFill>
        </p:spPr>
      </p:sp>
      <p:sp>
        <p:nvSpPr>
          <p:cNvPr id="5" name="Freeform 5"/>
          <p:cNvSpPr/>
          <p:nvPr/>
        </p:nvSpPr>
        <p:spPr>
          <a:xfrm>
            <a:off x="14692287" y="8448965"/>
            <a:ext cx="1618669" cy="1618669"/>
          </a:xfrm>
          <a:custGeom>
            <a:avLst/>
            <a:gdLst/>
            <a:ahLst/>
            <a:cxnLst/>
            <a:rect l="l" t="t" r="r" b="b"/>
            <a:pathLst>
              <a:path w="1618669" h="1618669">
                <a:moveTo>
                  <a:pt x="0" y="0"/>
                </a:moveTo>
                <a:lnTo>
                  <a:pt x="1618669" y="0"/>
                </a:lnTo>
                <a:lnTo>
                  <a:pt x="1618669" y="1618670"/>
                </a:lnTo>
                <a:lnTo>
                  <a:pt x="0" y="1618670"/>
                </a:lnTo>
                <a:lnTo>
                  <a:pt x="0" y="0"/>
                </a:lnTo>
                <a:close/>
              </a:path>
            </a:pathLst>
          </a:custGeom>
          <a:blipFill>
            <a:blip r:embed="rId7"/>
            <a:stretch>
              <a:fillRect/>
            </a:stretch>
          </a:blipFill>
        </p:spPr>
      </p:sp>
      <p:sp>
        <p:nvSpPr>
          <p:cNvPr id="6" name="TextBox 6"/>
          <p:cNvSpPr txBox="1"/>
          <p:nvPr/>
        </p:nvSpPr>
        <p:spPr>
          <a:xfrm>
            <a:off x="7627378" y="9625285"/>
            <a:ext cx="3388490" cy="442042"/>
          </a:xfrm>
          <a:prstGeom prst="rect">
            <a:avLst/>
          </a:prstGeom>
        </p:spPr>
        <p:txBody>
          <a:bodyPr lIns="0" tIns="0" rIns="0" bIns="0" rtlCol="0" anchor="t">
            <a:spAutoFit/>
          </a:bodyPr>
          <a:lstStyle/>
          <a:p>
            <a:pPr algn="l">
              <a:lnSpc>
                <a:spcPts val="3720"/>
              </a:lnSpc>
            </a:pPr>
            <a:r>
              <a:rPr lang="en-US" sz="2188" spc="267">
                <a:solidFill>
                  <a:srgbClr val="101437"/>
                </a:solidFill>
                <a:latin typeface="Glacial Indifference"/>
                <a:ea typeface="Glacial Indifference"/>
                <a:cs typeface="Glacial Indifference"/>
                <a:sym typeface="Glacial Indifference"/>
              </a:rPr>
              <a:t>www.sivaacademy.net</a:t>
            </a:r>
          </a:p>
        </p:txBody>
      </p:sp>
      <p:sp>
        <p:nvSpPr>
          <p:cNvPr id="8" name="TextBox 8"/>
          <p:cNvSpPr txBox="1"/>
          <p:nvPr/>
        </p:nvSpPr>
        <p:spPr>
          <a:xfrm>
            <a:off x="3498844" y="971550"/>
            <a:ext cx="11290311" cy="989373"/>
          </a:xfrm>
          <a:prstGeom prst="rect">
            <a:avLst/>
          </a:prstGeom>
        </p:spPr>
        <p:txBody>
          <a:bodyPr lIns="0" tIns="0" rIns="0" bIns="0" rtlCol="0" anchor="t">
            <a:spAutoFit/>
          </a:bodyPr>
          <a:lstStyle/>
          <a:p>
            <a:pPr algn="l">
              <a:lnSpc>
                <a:spcPts val="4004"/>
              </a:lnSpc>
            </a:pPr>
            <a:endParaRPr/>
          </a:p>
          <a:p>
            <a:pPr algn="l">
              <a:lnSpc>
                <a:spcPts val="4004"/>
              </a:lnSpc>
            </a:pPr>
            <a:endParaRPr lang="en-US" sz="2860">
              <a:solidFill>
                <a:srgbClr val="2D3880"/>
              </a:solidFill>
              <a:latin typeface="Glacial Indifference"/>
              <a:ea typeface="Glacial Indifference"/>
              <a:cs typeface="Glacial Indifference"/>
              <a:sym typeface="Glacial Indifference"/>
            </a:endParaRPr>
          </a:p>
        </p:txBody>
      </p:sp>
      <p:sp>
        <p:nvSpPr>
          <p:cNvPr id="7" name="Title 6">
            <a:extLst>
              <a:ext uri="{FF2B5EF4-FFF2-40B4-BE49-F238E27FC236}">
                <a16:creationId xmlns:a16="http://schemas.microsoft.com/office/drawing/2014/main" id="{9F14B5EA-FE08-ECC2-8F63-DE1EAA46C20D}"/>
              </a:ext>
            </a:extLst>
          </p:cNvPr>
          <p:cNvSpPr>
            <a:spLocks noGrp="1"/>
          </p:cNvSpPr>
          <p:nvPr>
            <p:ph type="title"/>
          </p:nvPr>
        </p:nvSpPr>
        <p:spPr>
          <a:xfrm>
            <a:off x="457199" y="680571"/>
            <a:ext cx="17474339" cy="1143000"/>
          </a:xfrm>
        </p:spPr>
        <p:txBody>
          <a:bodyPr>
            <a:normAutofit/>
          </a:bodyPr>
          <a:lstStyle/>
          <a:p>
            <a:r>
              <a:rPr lang="en-US" sz="5400" dirty="0">
                <a:latin typeface="Bahnschrift SemiBold" panose="020B0502040204020203" pitchFamily="34" charset="0"/>
              </a:rPr>
              <a:t>The Most Popular Artist in Each Country</a:t>
            </a:r>
          </a:p>
        </p:txBody>
      </p:sp>
      <p:sp>
        <p:nvSpPr>
          <p:cNvPr id="9" name="Content Placeholder 8">
            <a:extLst>
              <a:ext uri="{FF2B5EF4-FFF2-40B4-BE49-F238E27FC236}">
                <a16:creationId xmlns:a16="http://schemas.microsoft.com/office/drawing/2014/main" id="{8EE83741-D5F7-8503-0F31-6E778380CFAB}"/>
              </a:ext>
            </a:extLst>
          </p:cNvPr>
          <p:cNvSpPr>
            <a:spLocks noGrp="1"/>
          </p:cNvSpPr>
          <p:nvPr>
            <p:ph idx="1"/>
          </p:nvPr>
        </p:nvSpPr>
        <p:spPr>
          <a:xfrm>
            <a:off x="12014958" y="2989532"/>
            <a:ext cx="5548393" cy="5341726"/>
          </a:xfrm>
        </p:spPr>
        <p:txBody>
          <a:bodyPr vert="horz" lIns="91440" tIns="45720" rIns="91440" bIns="45720" rtlCol="0" anchor="t">
            <a:normAutofit/>
          </a:bodyPr>
          <a:lstStyle/>
          <a:p>
            <a:pPr algn="just">
              <a:buFont typeface="Wingdings" panose="05000000000000000000" pitchFamily="2" charset="2"/>
              <a:buChar char="ü"/>
            </a:pPr>
            <a:r>
              <a:rPr lang="en-US" dirty="0">
                <a:latin typeface="Abadi" panose="020B0604020104020204" pitchFamily="34" charset="0"/>
              </a:rPr>
              <a:t>The treemap highlights each country’s top artist by total streams. </a:t>
            </a:r>
          </a:p>
          <a:p>
            <a:pPr algn="just">
              <a:buFont typeface="Wingdings" panose="05000000000000000000" pitchFamily="2" charset="2"/>
              <a:buChar char="ü"/>
            </a:pPr>
            <a:r>
              <a:rPr lang="en-US" dirty="0">
                <a:latin typeface="Abadi" panose="020B0604020104020204" pitchFamily="34" charset="0"/>
              </a:rPr>
              <a:t>Larger blocks show stronger market dominance.</a:t>
            </a:r>
          </a:p>
          <a:p>
            <a:pPr algn="just">
              <a:buFont typeface="Wingdings" panose="05000000000000000000" pitchFamily="2" charset="2"/>
              <a:buChar char="ü"/>
            </a:pPr>
            <a:r>
              <a:rPr lang="en-US" dirty="0">
                <a:latin typeface="Abadi" panose="020B0604020104020204" pitchFamily="34" charset="0"/>
              </a:rPr>
              <a:t>This gives a clear view of </a:t>
            </a:r>
            <a:r>
              <a:rPr lang="en-IN" dirty="0">
                <a:latin typeface="Abadi" panose="020B0604020104020204" pitchFamily="34" charset="0"/>
              </a:rPr>
              <a:t>artists and global streaming patterns revealing where artists hold greatest influence.</a:t>
            </a:r>
            <a:endParaRPr lang="en-US" dirty="0">
              <a:latin typeface="Abadi" panose="020B0604020104020204" pitchFamily="34" charset="0"/>
            </a:endParaRPr>
          </a:p>
          <a:p>
            <a:pPr marL="0" indent="0" algn="just">
              <a:buNone/>
            </a:pPr>
            <a:endParaRPr lang="en-US" dirty="0">
              <a:latin typeface="Abadi" panose="020B0604020104020204" pitchFamily="34" charset="0"/>
            </a:endParaRPr>
          </a:p>
        </p:txBody>
      </p:sp>
      <p:pic>
        <p:nvPicPr>
          <p:cNvPr id="13" name="Picture 12">
            <a:extLst>
              <a:ext uri="{FF2B5EF4-FFF2-40B4-BE49-F238E27FC236}">
                <a16:creationId xmlns:a16="http://schemas.microsoft.com/office/drawing/2014/main" id="{3AA4C89F-3E9D-64EF-43DC-63651AEE89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9408" y="2226908"/>
            <a:ext cx="10562336" cy="68669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887E4-2FDB-9CB2-937F-083DF03BF74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F44BFE9-3367-FFB6-960F-2B28165CD037}"/>
              </a:ext>
            </a:extLst>
          </p:cNvPr>
          <p:cNvSpPr/>
          <p:nvPr/>
        </p:nvSpPr>
        <p:spPr>
          <a:xfrm flipV="1">
            <a:off x="-15498" y="7679753"/>
            <a:ext cx="3432245" cy="2594358"/>
          </a:xfrm>
          <a:custGeom>
            <a:avLst/>
            <a:gdLst/>
            <a:ahLst/>
            <a:cxnLst/>
            <a:rect l="l" t="t" r="r" b="b"/>
            <a:pathLst>
              <a:path w="5703543" h="4490244">
                <a:moveTo>
                  <a:pt x="0" y="4490244"/>
                </a:moveTo>
                <a:lnTo>
                  <a:pt x="5703543" y="4490244"/>
                </a:lnTo>
                <a:lnTo>
                  <a:pt x="5703543" y="0"/>
                </a:lnTo>
                <a:lnTo>
                  <a:pt x="0" y="0"/>
                </a:lnTo>
                <a:lnTo>
                  <a:pt x="0" y="449024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78134AE5-DCE9-9F08-9AFD-0DF58E7624D6}"/>
              </a:ext>
            </a:extLst>
          </p:cNvPr>
          <p:cNvSpPr/>
          <p:nvPr/>
        </p:nvSpPr>
        <p:spPr>
          <a:xfrm>
            <a:off x="14611606" y="6483050"/>
            <a:ext cx="3700206" cy="3803950"/>
          </a:xfrm>
          <a:custGeom>
            <a:avLst/>
            <a:gdLst/>
            <a:ahLst/>
            <a:cxnLst/>
            <a:rect l="l" t="t" r="r" b="b"/>
            <a:pathLst>
              <a:path w="3700206" h="3803950">
                <a:moveTo>
                  <a:pt x="0" y="0"/>
                </a:moveTo>
                <a:lnTo>
                  <a:pt x="3700205" y="0"/>
                </a:lnTo>
                <a:lnTo>
                  <a:pt x="3700205" y="3803951"/>
                </a:lnTo>
                <a:lnTo>
                  <a:pt x="0" y="3803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501DD55A-AC64-1C9F-A68B-39FD04FEB576}"/>
              </a:ext>
            </a:extLst>
          </p:cNvPr>
          <p:cNvSpPr/>
          <p:nvPr/>
        </p:nvSpPr>
        <p:spPr>
          <a:xfrm>
            <a:off x="4331448" y="1200535"/>
            <a:ext cx="10184493" cy="7664362"/>
          </a:xfrm>
          <a:custGeom>
            <a:avLst/>
            <a:gdLst/>
            <a:ahLst/>
            <a:cxnLst/>
            <a:rect l="l" t="t" r="r" b="b"/>
            <a:pathLst>
              <a:path w="10184493" h="8966740">
                <a:moveTo>
                  <a:pt x="0" y="0"/>
                </a:moveTo>
                <a:lnTo>
                  <a:pt x="10184493" y="0"/>
                </a:lnTo>
                <a:lnTo>
                  <a:pt x="10184493" y="8966740"/>
                </a:lnTo>
                <a:lnTo>
                  <a:pt x="0" y="8966740"/>
                </a:lnTo>
                <a:lnTo>
                  <a:pt x="0" y="0"/>
                </a:lnTo>
                <a:close/>
              </a:path>
            </a:pathLst>
          </a:custGeom>
          <a:blipFill>
            <a:blip r:embed="rId6">
              <a:alphaModFix amt="13000"/>
            </a:blip>
            <a:stretch>
              <a:fillRect t="-13580"/>
            </a:stretch>
          </a:blipFill>
        </p:spPr>
      </p:sp>
      <p:sp>
        <p:nvSpPr>
          <p:cNvPr id="5" name="Freeform 5">
            <a:extLst>
              <a:ext uri="{FF2B5EF4-FFF2-40B4-BE49-F238E27FC236}">
                <a16:creationId xmlns:a16="http://schemas.microsoft.com/office/drawing/2014/main" id="{4B25018E-BB98-2B86-32AA-B6A8F0AB5B99}"/>
              </a:ext>
            </a:extLst>
          </p:cNvPr>
          <p:cNvSpPr/>
          <p:nvPr/>
        </p:nvSpPr>
        <p:spPr>
          <a:xfrm>
            <a:off x="14692287" y="8448965"/>
            <a:ext cx="1618669" cy="1618669"/>
          </a:xfrm>
          <a:custGeom>
            <a:avLst/>
            <a:gdLst/>
            <a:ahLst/>
            <a:cxnLst/>
            <a:rect l="l" t="t" r="r" b="b"/>
            <a:pathLst>
              <a:path w="1618669" h="1618669">
                <a:moveTo>
                  <a:pt x="0" y="0"/>
                </a:moveTo>
                <a:lnTo>
                  <a:pt x="1618669" y="0"/>
                </a:lnTo>
                <a:lnTo>
                  <a:pt x="1618669" y="1618670"/>
                </a:lnTo>
                <a:lnTo>
                  <a:pt x="0" y="1618670"/>
                </a:lnTo>
                <a:lnTo>
                  <a:pt x="0" y="0"/>
                </a:lnTo>
                <a:close/>
              </a:path>
            </a:pathLst>
          </a:custGeom>
          <a:blipFill>
            <a:blip r:embed="rId6"/>
            <a:stretch>
              <a:fillRect/>
            </a:stretch>
          </a:blipFill>
        </p:spPr>
      </p:sp>
      <p:sp>
        <p:nvSpPr>
          <p:cNvPr id="6" name="TextBox 6">
            <a:extLst>
              <a:ext uri="{FF2B5EF4-FFF2-40B4-BE49-F238E27FC236}">
                <a16:creationId xmlns:a16="http://schemas.microsoft.com/office/drawing/2014/main" id="{61C3F2D3-791B-8154-C177-FD7965B86F7C}"/>
              </a:ext>
            </a:extLst>
          </p:cNvPr>
          <p:cNvSpPr txBox="1"/>
          <p:nvPr/>
        </p:nvSpPr>
        <p:spPr>
          <a:xfrm>
            <a:off x="7627378" y="9625285"/>
            <a:ext cx="3388490" cy="442042"/>
          </a:xfrm>
          <a:prstGeom prst="rect">
            <a:avLst/>
          </a:prstGeom>
        </p:spPr>
        <p:txBody>
          <a:bodyPr lIns="0" tIns="0" rIns="0" bIns="0" rtlCol="0" anchor="t">
            <a:spAutoFit/>
          </a:bodyPr>
          <a:lstStyle/>
          <a:p>
            <a:pPr algn="l">
              <a:lnSpc>
                <a:spcPts val="3720"/>
              </a:lnSpc>
            </a:pPr>
            <a:r>
              <a:rPr lang="en-US" sz="2188" spc="267">
                <a:solidFill>
                  <a:srgbClr val="101437"/>
                </a:solidFill>
                <a:latin typeface="Glacial Indifference"/>
                <a:ea typeface="Glacial Indifference"/>
                <a:cs typeface="Glacial Indifference"/>
                <a:sym typeface="Glacial Indifference"/>
              </a:rPr>
              <a:t>www.sivaacademy.net</a:t>
            </a:r>
          </a:p>
        </p:txBody>
      </p:sp>
      <p:sp>
        <p:nvSpPr>
          <p:cNvPr id="8" name="TextBox 8">
            <a:extLst>
              <a:ext uri="{FF2B5EF4-FFF2-40B4-BE49-F238E27FC236}">
                <a16:creationId xmlns:a16="http://schemas.microsoft.com/office/drawing/2014/main" id="{09630CA5-AE58-99E6-EBA8-8D1AECA66E25}"/>
              </a:ext>
            </a:extLst>
          </p:cNvPr>
          <p:cNvSpPr txBox="1"/>
          <p:nvPr/>
        </p:nvSpPr>
        <p:spPr>
          <a:xfrm>
            <a:off x="3498844" y="971550"/>
            <a:ext cx="11290311" cy="989373"/>
          </a:xfrm>
          <a:prstGeom prst="rect">
            <a:avLst/>
          </a:prstGeom>
        </p:spPr>
        <p:txBody>
          <a:bodyPr lIns="0" tIns="0" rIns="0" bIns="0" rtlCol="0" anchor="t">
            <a:spAutoFit/>
          </a:bodyPr>
          <a:lstStyle/>
          <a:p>
            <a:pPr algn="l">
              <a:lnSpc>
                <a:spcPts val="4004"/>
              </a:lnSpc>
            </a:pPr>
            <a:endParaRPr/>
          </a:p>
          <a:p>
            <a:pPr algn="l">
              <a:lnSpc>
                <a:spcPts val="4004"/>
              </a:lnSpc>
            </a:pPr>
            <a:endParaRPr lang="en-US" sz="2860">
              <a:solidFill>
                <a:srgbClr val="2D3880"/>
              </a:solidFill>
              <a:latin typeface="Glacial Indifference"/>
              <a:ea typeface="Glacial Indifference"/>
              <a:cs typeface="Glacial Indifference"/>
              <a:sym typeface="Glacial Indifference"/>
            </a:endParaRPr>
          </a:p>
        </p:txBody>
      </p:sp>
      <p:sp>
        <p:nvSpPr>
          <p:cNvPr id="7" name="Title 6">
            <a:extLst>
              <a:ext uri="{FF2B5EF4-FFF2-40B4-BE49-F238E27FC236}">
                <a16:creationId xmlns:a16="http://schemas.microsoft.com/office/drawing/2014/main" id="{B436CE68-1FB8-0F4C-AC8B-0C3221626179}"/>
              </a:ext>
            </a:extLst>
          </p:cNvPr>
          <p:cNvSpPr>
            <a:spLocks noGrp="1"/>
          </p:cNvSpPr>
          <p:nvPr>
            <p:ph type="ctrTitle"/>
          </p:nvPr>
        </p:nvSpPr>
        <p:spPr>
          <a:xfrm>
            <a:off x="676112" y="890124"/>
            <a:ext cx="16935773" cy="1470025"/>
          </a:xfrm>
        </p:spPr>
        <p:txBody>
          <a:bodyPr>
            <a:normAutofit fontScale="90000"/>
          </a:bodyPr>
          <a:lstStyle/>
          <a:p>
            <a:r>
              <a:rPr lang="en-IN" sz="6000" dirty="0">
                <a:latin typeface="Bahnschrift SemiBold" panose="020B0502040204020203" pitchFamily="34" charset="0"/>
              </a:rPr>
              <a:t>Monthly Listeners by Country</a:t>
            </a:r>
            <a:br>
              <a:rPr lang="en-IN" dirty="0"/>
            </a:br>
            <a:endParaRPr lang="en-IN" dirty="0"/>
          </a:p>
        </p:txBody>
      </p:sp>
      <p:pic>
        <p:nvPicPr>
          <p:cNvPr id="13" name="Picture 12">
            <a:extLst>
              <a:ext uri="{FF2B5EF4-FFF2-40B4-BE49-F238E27FC236}">
                <a16:creationId xmlns:a16="http://schemas.microsoft.com/office/drawing/2014/main" id="{97384751-31B9-46DB-42ED-ECCCCA7CBB9C}"/>
              </a:ext>
            </a:extLst>
          </p:cNvPr>
          <p:cNvPicPr>
            <a:picLocks noChangeAspect="1"/>
          </p:cNvPicPr>
          <p:nvPr/>
        </p:nvPicPr>
        <p:blipFill>
          <a:blip r:embed="rId7"/>
          <a:stretch>
            <a:fillRect/>
          </a:stretch>
        </p:blipFill>
        <p:spPr>
          <a:xfrm>
            <a:off x="6832098" y="2003991"/>
            <a:ext cx="11339179" cy="6822548"/>
          </a:xfrm>
          <a:prstGeom prst="rect">
            <a:avLst/>
          </a:prstGeom>
        </p:spPr>
      </p:pic>
      <p:sp>
        <p:nvSpPr>
          <p:cNvPr id="14" name="Rectangle 1">
            <a:extLst>
              <a:ext uri="{FF2B5EF4-FFF2-40B4-BE49-F238E27FC236}">
                <a16:creationId xmlns:a16="http://schemas.microsoft.com/office/drawing/2014/main" id="{DB195042-1413-AE57-694C-1076D4FFAE35}"/>
              </a:ext>
            </a:extLst>
          </p:cNvPr>
          <p:cNvSpPr>
            <a:spLocks noGrp="1" noChangeArrowheads="1"/>
          </p:cNvSpPr>
          <p:nvPr>
            <p:ph type="subTitle" idx="1"/>
          </p:nvPr>
        </p:nvSpPr>
        <p:spPr bwMode="auto">
          <a:xfrm>
            <a:off x="676112" y="2673073"/>
            <a:ext cx="662273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Abadi" panose="020B0604020104020204" pitchFamily="34" charset="0"/>
              </a:rPr>
              <a:t>Shows the total monthly listeners per country, highlighting global streaming distribution.</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badi" panose="020B0604020104020204" pitchFamily="34" charset="0"/>
            </a:endParaRPr>
          </a:p>
          <a:p>
            <a:pPr marL="285750" lvl="0" indent="-285750" algn="just" eaLnBrk="0" fontAlgn="base" hangingPunct="0">
              <a:spcBef>
                <a:spcPct val="0"/>
              </a:spcBef>
              <a:spcAft>
                <a:spcPct val="0"/>
              </a:spcAft>
              <a:buFont typeface="Wingdings" panose="05000000000000000000" pitchFamily="2" charset="2"/>
              <a:buChar char="ü"/>
            </a:pPr>
            <a:r>
              <a:rPr kumimoji="0" lang="en-US" altLang="en-US" b="0" i="0" u="none" strike="noStrike" cap="none" normalizeH="0" baseline="0" dirty="0">
                <a:ln>
                  <a:noFill/>
                </a:ln>
                <a:solidFill>
                  <a:schemeClr val="tx1"/>
                </a:solidFill>
                <a:effectLst/>
                <a:latin typeface="Abadi" panose="020B0604020104020204" pitchFamily="34" charset="0"/>
              </a:rPr>
              <a:t>Darker colors indicate higher listener counts, </a:t>
            </a:r>
            <a:r>
              <a:rPr lang="en-IN" dirty="0">
                <a:solidFill>
                  <a:schemeClr val="tx1"/>
                </a:solidFill>
                <a:latin typeface="Abadi" panose="020B0604020104020204" pitchFamily="34" charset="0"/>
              </a:rPr>
              <a:t>highlighting top Spotify audiences.</a:t>
            </a:r>
          </a:p>
          <a:p>
            <a:pPr lvl="0" algn="just"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badi" panose="020B0604020104020204" pitchFamily="34" charset="0"/>
            </a:endParaRPr>
          </a:p>
          <a:p>
            <a:pPr marL="285750" lvl="0" indent="-285750" algn="just" eaLnBrk="0" fontAlgn="base" hangingPunct="0">
              <a:spcBef>
                <a:spcPct val="0"/>
              </a:spcBef>
              <a:spcAft>
                <a:spcPct val="0"/>
              </a:spcAft>
              <a:buFont typeface="Wingdings" panose="05000000000000000000" pitchFamily="2" charset="2"/>
              <a:buChar char="ü"/>
            </a:pPr>
            <a:r>
              <a:rPr lang="en-US" dirty="0">
                <a:solidFill>
                  <a:schemeClr val="tx1"/>
                </a:solidFill>
                <a:latin typeface="Abadi" panose="020B0604020104020204" pitchFamily="34" charset="0"/>
              </a:rPr>
              <a:t>Gives insights into market size and artist reach across countries.</a:t>
            </a:r>
            <a:endParaRPr kumimoji="0" lang="en-US" altLang="en-US" b="0" i="0" u="none" strike="noStrike" cap="none" normalizeH="0" baseline="0" dirty="0">
              <a:ln>
                <a:noFill/>
              </a:ln>
              <a:solidFill>
                <a:schemeClr val="tx1"/>
              </a:solidFill>
              <a:effectLst/>
              <a:latin typeface="Abadi" panose="020B0604020104020204" pitchFamily="34" charset="0"/>
            </a:endParaRPr>
          </a:p>
        </p:txBody>
      </p:sp>
    </p:spTree>
    <p:extLst>
      <p:ext uri="{BB962C8B-B14F-4D97-AF65-F5344CB8AC3E}">
        <p14:creationId xmlns:p14="http://schemas.microsoft.com/office/powerpoint/2010/main" val="173117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74567-9539-B0AA-DF9E-258E0462C21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8305253-7763-7D9A-2156-89787EDD8F5C}"/>
              </a:ext>
            </a:extLst>
          </p:cNvPr>
          <p:cNvSpPr/>
          <p:nvPr/>
        </p:nvSpPr>
        <p:spPr>
          <a:xfrm flipV="1">
            <a:off x="-76200" y="5796756"/>
            <a:ext cx="5703543" cy="4490244"/>
          </a:xfrm>
          <a:custGeom>
            <a:avLst/>
            <a:gdLst/>
            <a:ahLst/>
            <a:cxnLst/>
            <a:rect l="l" t="t" r="r" b="b"/>
            <a:pathLst>
              <a:path w="5703543" h="4490244">
                <a:moveTo>
                  <a:pt x="0" y="4490244"/>
                </a:moveTo>
                <a:lnTo>
                  <a:pt x="5703543" y="4490244"/>
                </a:lnTo>
                <a:lnTo>
                  <a:pt x="5703543" y="0"/>
                </a:lnTo>
                <a:lnTo>
                  <a:pt x="0" y="0"/>
                </a:lnTo>
                <a:lnTo>
                  <a:pt x="0" y="449024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22BE1F71-BF9D-7AE8-8D28-62D746423682}"/>
              </a:ext>
            </a:extLst>
          </p:cNvPr>
          <p:cNvSpPr/>
          <p:nvPr/>
        </p:nvSpPr>
        <p:spPr>
          <a:xfrm>
            <a:off x="14587794" y="7758952"/>
            <a:ext cx="3700206" cy="3803950"/>
          </a:xfrm>
          <a:custGeom>
            <a:avLst/>
            <a:gdLst/>
            <a:ahLst/>
            <a:cxnLst/>
            <a:rect l="l" t="t" r="r" b="b"/>
            <a:pathLst>
              <a:path w="3700206" h="3803950">
                <a:moveTo>
                  <a:pt x="0" y="0"/>
                </a:moveTo>
                <a:lnTo>
                  <a:pt x="3700205" y="0"/>
                </a:lnTo>
                <a:lnTo>
                  <a:pt x="3700205" y="3803951"/>
                </a:lnTo>
                <a:lnTo>
                  <a:pt x="0" y="3803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4" name="Freeform 4">
            <a:extLst>
              <a:ext uri="{FF2B5EF4-FFF2-40B4-BE49-F238E27FC236}">
                <a16:creationId xmlns:a16="http://schemas.microsoft.com/office/drawing/2014/main" id="{88C9D8F8-8449-DBA1-3FB7-21711C19874F}"/>
              </a:ext>
            </a:extLst>
          </p:cNvPr>
          <p:cNvSpPr/>
          <p:nvPr/>
        </p:nvSpPr>
        <p:spPr>
          <a:xfrm>
            <a:off x="4331448" y="1200535"/>
            <a:ext cx="10184493" cy="7664362"/>
          </a:xfrm>
          <a:custGeom>
            <a:avLst/>
            <a:gdLst/>
            <a:ahLst/>
            <a:cxnLst/>
            <a:rect l="l" t="t" r="r" b="b"/>
            <a:pathLst>
              <a:path w="10184493" h="8966740">
                <a:moveTo>
                  <a:pt x="0" y="0"/>
                </a:moveTo>
                <a:lnTo>
                  <a:pt x="10184493" y="0"/>
                </a:lnTo>
                <a:lnTo>
                  <a:pt x="10184493" y="8966740"/>
                </a:lnTo>
                <a:lnTo>
                  <a:pt x="0" y="8966740"/>
                </a:lnTo>
                <a:lnTo>
                  <a:pt x="0" y="0"/>
                </a:lnTo>
                <a:close/>
              </a:path>
            </a:pathLst>
          </a:custGeom>
          <a:blipFill>
            <a:blip r:embed="rId6">
              <a:alphaModFix amt="13000"/>
            </a:blip>
            <a:stretch>
              <a:fillRect t="-13580"/>
            </a:stretch>
          </a:blipFill>
        </p:spPr>
      </p:sp>
      <p:sp>
        <p:nvSpPr>
          <p:cNvPr id="5" name="Freeform 5">
            <a:extLst>
              <a:ext uri="{FF2B5EF4-FFF2-40B4-BE49-F238E27FC236}">
                <a16:creationId xmlns:a16="http://schemas.microsoft.com/office/drawing/2014/main" id="{46D5ED6C-C3EA-BDF5-B237-4FF101AFC449}"/>
              </a:ext>
            </a:extLst>
          </p:cNvPr>
          <p:cNvSpPr/>
          <p:nvPr/>
        </p:nvSpPr>
        <p:spPr>
          <a:xfrm>
            <a:off x="14692287" y="8448965"/>
            <a:ext cx="1618669" cy="1618669"/>
          </a:xfrm>
          <a:custGeom>
            <a:avLst/>
            <a:gdLst/>
            <a:ahLst/>
            <a:cxnLst/>
            <a:rect l="l" t="t" r="r" b="b"/>
            <a:pathLst>
              <a:path w="1618669" h="1618669">
                <a:moveTo>
                  <a:pt x="0" y="0"/>
                </a:moveTo>
                <a:lnTo>
                  <a:pt x="1618669" y="0"/>
                </a:lnTo>
                <a:lnTo>
                  <a:pt x="1618669" y="1618670"/>
                </a:lnTo>
                <a:lnTo>
                  <a:pt x="0" y="1618670"/>
                </a:lnTo>
                <a:lnTo>
                  <a:pt x="0" y="0"/>
                </a:lnTo>
                <a:close/>
              </a:path>
            </a:pathLst>
          </a:custGeom>
          <a:blipFill>
            <a:blip r:embed="rId6"/>
            <a:stretch>
              <a:fillRect/>
            </a:stretch>
          </a:blipFill>
        </p:spPr>
      </p:sp>
      <p:sp>
        <p:nvSpPr>
          <p:cNvPr id="6" name="TextBox 6">
            <a:extLst>
              <a:ext uri="{FF2B5EF4-FFF2-40B4-BE49-F238E27FC236}">
                <a16:creationId xmlns:a16="http://schemas.microsoft.com/office/drawing/2014/main" id="{1B7675D9-24B2-185F-898E-815701FBA66C}"/>
              </a:ext>
            </a:extLst>
          </p:cNvPr>
          <p:cNvSpPr txBox="1"/>
          <p:nvPr/>
        </p:nvSpPr>
        <p:spPr>
          <a:xfrm>
            <a:off x="7627378" y="9625285"/>
            <a:ext cx="3388490" cy="442042"/>
          </a:xfrm>
          <a:prstGeom prst="rect">
            <a:avLst/>
          </a:prstGeom>
        </p:spPr>
        <p:txBody>
          <a:bodyPr lIns="0" tIns="0" rIns="0" bIns="0" rtlCol="0" anchor="t">
            <a:spAutoFit/>
          </a:bodyPr>
          <a:lstStyle/>
          <a:p>
            <a:pPr algn="l">
              <a:lnSpc>
                <a:spcPts val="3720"/>
              </a:lnSpc>
            </a:pPr>
            <a:r>
              <a:rPr lang="en-US" sz="2188" spc="267">
                <a:solidFill>
                  <a:srgbClr val="101437"/>
                </a:solidFill>
                <a:latin typeface="Glacial Indifference"/>
                <a:ea typeface="Glacial Indifference"/>
                <a:cs typeface="Glacial Indifference"/>
                <a:sym typeface="Glacial Indifference"/>
              </a:rPr>
              <a:t>www.sivaacademy.net</a:t>
            </a:r>
          </a:p>
        </p:txBody>
      </p:sp>
      <p:sp>
        <p:nvSpPr>
          <p:cNvPr id="8" name="TextBox 8">
            <a:extLst>
              <a:ext uri="{FF2B5EF4-FFF2-40B4-BE49-F238E27FC236}">
                <a16:creationId xmlns:a16="http://schemas.microsoft.com/office/drawing/2014/main" id="{04A84416-9E4D-C931-49CF-13E67F8C4507}"/>
              </a:ext>
            </a:extLst>
          </p:cNvPr>
          <p:cNvSpPr txBox="1"/>
          <p:nvPr/>
        </p:nvSpPr>
        <p:spPr>
          <a:xfrm>
            <a:off x="3498844" y="971550"/>
            <a:ext cx="11290311" cy="989373"/>
          </a:xfrm>
          <a:prstGeom prst="rect">
            <a:avLst/>
          </a:prstGeom>
        </p:spPr>
        <p:txBody>
          <a:bodyPr lIns="0" tIns="0" rIns="0" bIns="0" rtlCol="0" anchor="t">
            <a:spAutoFit/>
          </a:bodyPr>
          <a:lstStyle/>
          <a:p>
            <a:pPr algn="l">
              <a:lnSpc>
                <a:spcPts val="4004"/>
              </a:lnSpc>
            </a:pPr>
            <a:endParaRPr/>
          </a:p>
          <a:p>
            <a:pPr algn="l">
              <a:lnSpc>
                <a:spcPts val="4004"/>
              </a:lnSpc>
            </a:pPr>
            <a:endParaRPr lang="en-US" sz="2860">
              <a:solidFill>
                <a:srgbClr val="2D3880"/>
              </a:solidFill>
              <a:latin typeface="Glacial Indifference"/>
              <a:ea typeface="Glacial Indifference"/>
              <a:cs typeface="Glacial Indifference"/>
              <a:sym typeface="Glacial Indifference"/>
            </a:endParaRPr>
          </a:p>
        </p:txBody>
      </p:sp>
      <p:sp>
        <p:nvSpPr>
          <p:cNvPr id="7" name="Title 6">
            <a:extLst>
              <a:ext uri="{FF2B5EF4-FFF2-40B4-BE49-F238E27FC236}">
                <a16:creationId xmlns:a16="http://schemas.microsoft.com/office/drawing/2014/main" id="{D9EEC508-135E-53B6-380C-0F04E3F0C584}"/>
              </a:ext>
            </a:extLst>
          </p:cNvPr>
          <p:cNvSpPr>
            <a:spLocks noGrp="1"/>
          </p:cNvSpPr>
          <p:nvPr>
            <p:ph type="ctrTitle"/>
          </p:nvPr>
        </p:nvSpPr>
        <p:spPr>
          <a:xfrm>
            <a:off x="745855" y="626073"/>
            <a:ext cx="16796288" cy="1470025"/>
          </a:xfrm>
        </p:spPr>
        <p:txBody>
          <a:bodyPr>
            <a:noAutofit/>
          </a:bodyPr>
          <a:lstStyle/>
          <a:p>
            <a:r>
              <a:rPr lang="en-IN" sz="5400" dirty="0">
                <a:latin typeface="Abadi" panose="020B0604020104020204" pitchFamily="34" charset="0"/>
              </a:rPr>
              <a:t>Most Represented Artists</a:t>
            </a:r>
          </a:p>
        </p:txBody>
      </p:sp>
      <p:sp>
        <p:nvSpPr>
          <p:cNvPr id="10" name="Rectangle 1">
            <a:extLst>
              <a:ext uri="{FF2B5EF4-FFF2-40B4-BE49-F238E27FC236}">
                <a16:creationId xmlns:a16="http://schemas.microsoft.com/office/drawing/2014/main" id="{4F477AA1-23BD-3EE9-5E9D-D2BA27A7C39E}"/>
              </a:ext>
            </a:extLst>
          </p:cNvPr>
          <p:cNvSpPr>
            <a:spLocks noGrp="1" noChangeArrowheads="1"/>
          </p:cNvSpPr>
          <p:nvPr>
            <p:ph type="subTitle" idx="1"/>
          </p:nvPr>
        </p:nvSpPr>
        <p:spPr bwMode="auto">
          <a:xfrm>
            <a:off x="12243662" y="2641042"/>
            <a:ext cx="540890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Abadi" panose="020B0604020104020204" pitchFamily="34" charset="0"/>
              </a:rPr>
              <a:t>Displays the artists who appear most frequently in the dataset.</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800" b="0" i="0" u="none" strike="noStrike" cap="none" normalizeH="0" baseline="0" dirty="0">
              <a:ln>
                <a:noFill/>
              </a:ln>
              <a:solidFill>
                <a:schemeClr val="tx1"/>
              </a:solidFill>
              <a:effectLst/>
              <a:latin typeface="Abadi" panose="020B0604020104020204" pitchFamily="34" charset="0"/>
            </a:endParaRPr>
          </a:p>
          <a:p>
            <a:pPr marL="457200" lvl="0" indent="-457200" algn="just" eaLnBrk="0" fontAlgn="base" hangingPunct="0">
              <a:spcBef>
                <a:spcPct val="0"/>
              </a:spcBef>
              <a:spcAft>
                <a:spcPct val="0"/>
              </a:spcAft>
              <a:buFont typeface="Wingdings" panose="05000000000000000000" pitchFamily="2" charset="2"/>
              <a:buChar char="ü"/>
            </a:pPr>
            <a:r>
              <a:rPr lang="en-US" sz="2800" dirty="0">
                <a:solidFill>
                  <a:schemeClr val="tx1"/>
                </a:solidFill>
                <a:latin typeface="Abadi" panose="020B0604020104020204" pitchFamily="34" charset="0"/>
              </a:rPr>
              <a:t>Highlights the top artists dominating the charts, led by BTS, Bad Bunny, and Karol G, followed by others.</a:t>
            </a:r>
          </a:p>
          <a:p>
            <a:pPr lvl="0" algn="just"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Abadi" panose="020B0604020104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Abadi" panose="020B0604020104020204" pitchFamily="34" charset="0"/>
              </a:rPr>
              <a:t>Provides insights into recurring popularity and influence across tracks globally.</a:t>
            </a:r>
          </a:p>
        </p:txBody>
      </p:sp>
      <p:pic>
        <p:nvPicPr>
          <p:cNvPr id="12" name="Picture 11">
            <a:extLst>
              <a:ext uri="{FF2B5EF4-FFF2-40B4-BE49-F238E27FC236}">
                <a16:creationId xmlns:a16="http://schemas.microsoft.com/office/drawing/2014/main" id="{5E26D81B-E2F7-1343-9CA2-EC40B9F2C679}"/>
              </a:ext>
            </a:extLst>
          </p:cNvPr>
          <p:cNvPicPr>
            <a:picLocks noChangeAspect="1"/>
          </p:cNvPicPr>
          <p:nvPr/>
        </p:nvPicPr>
        <p:blipFill>
          <a:blip r:embed="rId7"/>
          <a:stretch>
            <a:fillRect/>
          </a:stretch>
        </p:blipFill>
        <p:spPr>
          <a:xfrm>
            <a:off x="832701" y="2263488"/>
            <a:ext cx="11137747" cy="6609465"/>
          </a:xfrm>
          <a:prstGeom prst="rect">
            <a:avLst/>
          </a:prstGeom>
        </p:spPr>
      </p:pic>
    </p:spTree>
    <p:extLst>
      <p:ext uri="{BB962C8B-B14F-4D97-AF65-F5344CB8AC3E}">
        <p14:creationId xmlns:p14="http://schemas.microsoft.com/office/powerpoint/2010/main" val="183321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4009E-D313-9569-929C-5517D8EB6C7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44DC084-13C0-652D-20AE-FC9CB5BF1B2C}"/>
              </a:ext>
            </a:extLst>
          </p:cNvPr>
          <p:cNvSpPr/>
          <p:nvPr/>
        </p:nvSpPr>
        <p:spPr>
          <a:xfrm flipV="1">
            <a:off x="-76200" y="5796756"/>
            <a:ext cx="5703543" cy="4490244"/>
          </a:xfrm>
          <a:custGeom>
            <a:avLst/>
            <a:gdLst/>
            <a:ahLst/>
            <a:cxnLst/>
            <a:rect l="l" t="t" r="r" b="b"/>
            <a:pathLst>
              <a:path w="5703543" h="4490244">
                <a:moveTo>
                  <a:pt x="0" y="4490244"/>
                </a:moveTo>
                <a:lnTo>
                  <a:pt x="5703543" y="4490244"/>
                </a:lnTo>
                <a:lnTo>
                  <a:pt x="5703543" y="0"/>
                </a:lnTo>
                <a:lnTo>
                  <a:pt x="0" y="0"/>
                </a:lnTo>
                <a:lnTo>
                  <a:pt x="0" y="449024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79F5077-AEB8-2DCF-62C7-CA2BDE2AF000}"/>
              </a:ext>
            </a:extLst>
          </p:cNvPr>
          <p:cNvSpPr/>
          <p:nvPr/>
        </p:nvSpPr>
        <p:spPr>
          <a:xfrm>
            <a:off x="14611606" y="6483050"/>
            <a:ext cx="3700206" cy="3803950"/>
          </a:xfrm>
          <a:custGeom>
            <a:avLst/>
            <a:gdLst/>
            <a:ahLst/>
            <a:cxnLst/>
            <a:rect l="l" t="t" r="r" b="b"/>
            <a:pathLst>
              <a:path w="3700206" h="3803950">
                <a:moveTo>
                  <a:pt x="0" y="0"/>
                </a:moveTo>
                <a:lnTo>
                  <a:pt x="3700205" y="0"/>
                </a:lnTo>
                <a:lnTo>
                  <a:pt x="3700205" y="3803951"/>
                </a:lnTo>
                <a:lnTo>
                  <a:pt x="0" y="3803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C3771ED3-0C8D-611C-5E10-E31EEECE7ABB}"/>
              </a:ext>
            </a:extLst>
          </p:cNvPr>
          <p:cNvSpPr/>
          <p:nvPr/>
        </p:nvSpPr>
        <p:spPr>
          <a:xfrm>
            <a:off x="4331448" y="1200535"/>
            <a:ext cx="10184493" cy="7664362"/>
          </a:xfrm>
          <a:custGeom>
            <a:avLst/>
            <a:gdLst/>
            <a:ahLst/>
            <a:cxnLst/>
            <a:rect l="l" t="t" r="r" b="b"/>
            <a:pathLst>
              <a:path w="10184493" h="8966740">
                <a:moveTo>
                  <a:pt x="0" y="0"/>
                </a:moveTo>
                <a:lnTo>
                  <a:pt x="10184493" y="0"/>
                </a:lnTo>
                <a:lnTo>
                  <a:pt x="10184493" y="8966740"/>
                </a:lnTo>
                <a:lnTo>
                  <a:pt x="0" y="8966740"/>
                </a:lnTo>
                <a:lnTo>
                  <a:pt x="0" y="0"/>
                </a:lnTo>
                <a:close/>
              </a:path>
            </a:pathLst>
          </a:custGeom>
          <a:blipFill>
            <a:blip r:embed="rId6">
              <a:alphaModFix amt="13000"/>
            </a:blip>
            <a:stretch>
              <a:fillRect t="-13580"/>
            </a:stretch>
          </a:blipFill>
        </p:spPr>
      </p:sp>
      <p:sp>
        <p:nvSpPr>
          <p:cNvPr id="5" name="Freeform 5">
            <a:extLst>
              <a:ext uri="{FF2B5EF4-FFF2-40B4-BE49-F238E27FC236}">
                <a16:creationId xmlns:a16="http://schemas.microsoft.com/office/drawing/2014/main" id="{E6B2A3A1-3B45-2CB2-786C-E491773CDF54}"/>
              </a:ext>
            </a:extLst>
          </p:cNvPr>
          <p:cNvSpPr/>
          <p:nvPr/>
        </p:nvSpPr>
        <p:spPr>
          <a:xfrm>
            <a:off x="14692287" y="8448965"/>
            <a:ext cx="1618669" cy="1618669"/>
          </a:xfrm>
          <a:custGeom>
            <a:avLst/>
            <a:gdLst/>
            <a:ahLst/>
            <a:cxnLst/>
            <a:rect l="l" t="t" r="r" b="b"/>
            <a:pathLst>
              <a:path w="1618669" h="1618669">
                <a:moveTo>
                  <a:pt x="0" y="0"/>
                </a:moveTo>
                <a:lnTo>
                  <a:pt x="1618669" y="0"/>
                </a:lnTo>
                <a:lnTo>
                  <a:pt x="1618669" y="1618670"/>
                </a:lnTo>
                <a:lnTo>
                  <a:pt x="0" y="1618670"/>
                </a:lnTo>
                <a:lnTo>
                  <a:pt x="0" y="0"/>
                </a:lnTo>
                <a:close/>
              </a:path>
            </a:pathLst>
          </a:custGeom>
          <a:blipFill>
            <a:blip r:embed="rId6"/>
            <a:stretch>
              <a:fillRect/>
            </a:stretch>
          </a:blipFill>
        </p:spPr>
      </p:sp>
      <p:sp>
        <p:nvSpPr>
          <p:cNvPr id="6" name="TextBox 6">
            <a:extLst>
              <a:ext uri="{FF2B5EF4-FFF2-40B4-BE49-F238E27FC236}">
                <a16:creationId xmlns:a16="http://schemas.microsoft.com/office/drawing/2014/main" id="{AF4670BA-BF37-4C5F-94B0-E0A207348984}"/>
              </a:ext>
            </a:extLst>
          </p:cNvPr>
          <p:cNvSpPr txBox="1"/>
          <p:nvPr/>
        </p:nvSpPr>
        <p:spPr>
          <a:xfrm>
            <a:off x="7627378" y="9625285"/>
            <a:ext cx="3388490" cy="442042"/>
          </a:xfrm>
          <a:prstGeom prst="rect">
            <a:avLst/>
          </a:prstGeom>
        </p:spPr>
        <p:txBody>
          <a:bodyPr lIns="0" tIns="0" rIns="0" bIns="0" rtlCol="0" anchor="t">
            <a:spAutoFit/>
          </a:bodyPr>
          <a:lstStyle/>
          <a:p>
            <a:pPr algn="l">
              <a:lnSpc>
                <a:spcPts val="3720"/>
              </a:lnSpc>
            </a:pPr>
            <a:r>
              <a:rPr lang="en-US" sz="2188" spc="267">
                <a:solidFill>
                  <a:srgbClr val="101437"/>
                </a:solidFill>
                <a:latin typeface="Glacial Indifference"/>
                <a:ea typeface="Glacial Indifference"/>
                <a:cs typeface="Glacial Indifference"/>
                <a:sym typeface="Glacial Indifference"/>
              </a:rPr>
              <a:t>www.sivaacademy.net</a:t>
            </a:r>
          </a:p>
        </p:txBody>
      </p:sp>
      <p:sp>
        <p:nvSpPr>
          <p:cNvPr id="8" name="TextBox 8">
            <a:extLst>
              <a:ext uri="{FF2B5EF4-FFF2-40B4-BE49-F238E27FC236}">
                <a16:creationId xmlns:a16="http://schemas.microsoft.com/office/drawing/2014/main" id="{4D579D6B-F3E1-B504-C929-5613A6B696B1}"/>
              </a:ext>
            </a:extLst>
          </p:cNvPr>
          <p:cNvSpPr txBox="1"/>
          <p:nvPr/>
        </p:nvSpPr>
        <p:spPr>
          <a:xfrm>
            <a:off x="3498844" y="971550"/>
            <a:ext cx="11290311" cy="989373"/>
          </a:xfrm>
          <a:prstGeom prst="rect">
            <a:avLst/>
          </a:prstGeom>
        </p:spPr>
        <p:txBody>
          <a:bodyPr lIns="0" tIns="0" rIns="0" bIns="0" rtlCol="0" anchor="t">
            <a:spAutoFit/>
          </a:bodyPr>
          <a:lstStyle/>
          <a:p>
            <a:pPr algn="l">
              <a:lnSpc>
                <a:spcPts val="4004"/>
              </a:lnSpc>
            </a:pPr>
            <a:endParaRPr/>
          </a:p>
          <a:p>
            <a:pPr algn="l">
              <a:lnSpc>
                <a:spcPts val="4004"/>
              </a:lnSpc>
            </a:pPr>
            <a:endParaRPr lang="en-US" sz="2860">
              <a:solidFill>
                <a:srgbClr val="2D3880"/>
              </a:solidFill>
              <a:latin typeface="Glacial Indifference"/>
              <a:ea typeface="Glacial Indifference"/>
              <a:cs typeface="Glacial Indifference"/>
              <a:sym typeface="Glacial Indifference"/>
            </a:endParaRPr>
          </a:p>
        </p:txBody>
      </p:sp>
      <p:sp>
        <p:nvSpPr>
          <p:cNvPr id="7" name="Title 6">
            <a:extLst>
              <a:ext uri="{FF2B5EF4-FFF2-40B4-BE49-F238E27FC236}">
                <a16:creationId xmlns:a16="http://schemas.microsoft.com/office/drawing/2014/main" id="{3FB99EC2-19E5-F6C2-8383-C04061C11310}"/>
              </a:ext>
            </a:extLst>
          </p:cNvPr>
          <p:cNvSpPr>
            <a:spLocks noGrp="1"/>
          </p:cNvSpPr>
          <p:nvPr>
            <p:ph type="ctrTitle"/>
          </p:nvPr>
        </p:nvSpPr>
        <p:spPr>
          <a:xfrm>
            <a:off x="1371600" y="971550"/>
            <a:ext cx="15754026" cy="1470025"/>
          </a:xfrm>
        </p:spPr>
        <p:txBody>
          <a:bodyPr>
            <a:normAutofit fontScale="90000"/>
          </a:bodyPr>
          <a:lstStyle/>
          <a:p>
            <a:r>
              <a:rPr lang="en-IN" sz="6000" dirty="0">
                <a:latin typeface="Bahnschrift SemiBold" panose="020B0502040204020203" pitchFamily="34" charset="0"/>
              </a:rPr>
              <a:t>Platform Type Performance</a:t>
            </a:r>
            <a:br>
              <a:rPr lang="en-IN" dirty="0"/>
            </a:br>
            <a:endParaRPr lang="en-IN" dirty="0"/>
          </a:p>
        </p:txBody>
      </p:sp>
      <p:sp>
        <p:nvSpPr>
          <p:cNvPr id="10" name="Rectangle 1">
            <a:extLst>
              <a:ext uri="{FF2B5EF4-FFF2-40B4-BE49-F238E27FC236}">
                <a16:creationId xmlns:a16="http://schemas.microsoft.com/office/drawing/2014/main" id="{3A7C077F-7E06-34C1-A03D-7D9D685CFDE7}"/>
              </a:ext>
            </a:extLst>
          </p:cNvPr>
          <p:cNvSpPr>
            <a:spLocks noGrp="1" noChangeArrowheads="1"/>
          </p:cNvSpPr>
          <p:nvPr>
            <p:ph type="subTitle" idx="1"/>
          </p:nvPr>
        </p:nvSpPr>
        <p:spPr bwMode="auto">
          <a:xfrm>
            <a:off x="2464621" y="3505052"/>
            <a:ext cx="58506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i="0" u="none" strike="noStrike" cap="none" normalizeH="0" baseline="0" dirty="0">
                <a:ln>
                  <a:noFill/>
                </a:ln>
                <a:solidFill>
                  <a:schemeClr val="tx1"/>
                </a:solidFill>
                <a:effectLst/>
                <a:latin typeface="Abadi" panose="020B0604020104020204" pitchFamily="34" charset="0"/>
              </a:rPr>
              <a:t> Comparison of Spotify Free and Spotify Premium streaming contributions.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i="0" u="none" strike="noStrike" cap="none" normalizeH="0" baseline="0" dirty="0">
              <a:ln>
                <a:noFill/>
              </a:ln>
              <a:solidFill>
                <a:schemeClr val="tx1"/>
              </a:solidFill>
              <a:effectLst/>
              <a:latin typeface="Abadi" panose="020B0604020104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i="0" u="none" strike="noStrike" cap="none" normalizeH="0" baseline="0" dirty="0">
                <a:ln>
                  <a:noFill/>
                </a:ln>
                <a:solidFill>
                  <a:schemeClr val="tx1"/>
                </a:solidFill>
                <a:effectLst/>
                <a:latin typeface="Abadi" panose="020B0604020104020204" pitchFamily="34" charset="0"/>
              </a:rPr>
              <a:t> Premium users dominate the total streams, reflecting stronger engagement and loyalty.</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i="0" u="none" strike="noStrike" cap="none" normalizeH="0" baseline="0" dirty="0">
              <a:ln>
                <a:noFill/>
              </a:ln>
              <a:solidFill>
                <a:schemeClr val="tx1"/>
              </a:solidFill>
              <a:effectLst/>
              <a:latin typeface="Abadi" panose="020B0604020104020204" pitchFamily="34" charset="0"/>
            </a:endParaRPr>
          </a:p>
        </p:txBody>
      </p:sp>
      <p:pic>
        <p:nvPicPr>
          <p:cNvPr id="12" name="Picture 11">
            <a:extLst>
              <a:ext uri="{FF2B5EF4-FFF2-40B4-BE49-F238E27FC236}">
                <a16:creationId xmlns:a16="http://schemas.microsoft.com/office/drawing/2014/main" id="{485D3D70-4D1A-CAD1-36B0-20A7CE04B41A}"/>
              </a:ext>
            </a:extLst>
          </p:cNvPr>
          <p:cNvPicPr>
            <a:picLocks noChangeAspect="1"/>
          </p:cNvPicPr>
          <p:nvPr/>
        </p:nvPicPr>
        <p:blipFill>
          <a:blip r:embed="rId7"/>
          <a:stretch>
            <a:fillRect/>
          </a:stretch>
        </p:blipFill>
        <p:spPr>
          <a:xfrm>
            <a:off x="9385252" y="2721311"/>
            <a:ext cx="6200710" cy="6091799"/>
          </a:xfrm>
          <a:prstGeom prst="rect">
            <a:avLst/>
          </a:prstGeom>
        </p:spPr>
      </p:pic>
    </p:spTree>
    <p:extLst>
      <p:ext uri="{BB962C8B-B14F-4D97-AF65-F5344CB8AC3E}">
        <p14:creationId xmlns:p14="http://schemas.microsoft.com/office/powerpoint/2010/main" val="213889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721AB-0766-D8A5-C6BF-F01FFAAD6C5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E39414D-CCB1-8DEE-E0A3-3ACADCDD76FB}"/>
              </a:ext>
            </a:extLst>
          </p:cNvPr>
          <p:cNvSpPr/>
          <p:nvPr/>
        </p:nvSpPr>
        <p:spPr>
          <a:xfrm flipV="1">
            <a:off x="-76200" y="5796756"/>
            <a:ext cx="5703543" cy="4490244"/>
          </a:xfrm>
          <a:custGeom>
            <a:avLst/>
            <a:gdLst/>
            <a:ahLst/>
            <a:cxnLst/>
            <a:rect l="l" t="t" r="r" b="b"/>
            <a:pathLst>
              <a:path w="5703543" h="4490244">
                <a:moveTo>
                  <a:pt x="0" y="4490244"/>
                </a:moveTo>
                <a:lnTo>
                  <a:pt x="5703543" y="4490244"/>
                </a:lnTo>
                <a:lnTo>
                  <a:pt x="5703543" y="0"/>
                </a:lnTo>
                <a:lnTo>
                  <a:pt x="0" y="0"/>
                </a:lnTo>
                <a:lnTo>
                  <a:pt x="0" y="449024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D0955E9F-AC4F-6F37-7999-E5CAE0C48781}"/>
              </a:ext>
            </a:extLst>
          </p:cNvPr>
          <p:cNvSpPr/>
          <p:nvPr/>
        </p:nvSpPr>
        <p:spPr>
          <a:xfrm>
            <a:off x="14650375" y="7180474"/>
            <a:ext cx="3700206" cy="3803950"/>
          </a:xfrm>
          <a:custGeom>
            <a:avLst/>
            <a:gdLst/>
            <a:ahLst/>
            <a:cxnLst/>
            <a:rect l="l" t="t" r="r" b="b"/>
            <a:pathLst>
              <a:path w="3700206" h="3803950">
                <a:moveTo>
                  <a:pt x="0" y="0"/>
                </a:moveTo>
                <a:lnTo>
                  <a:pt x="3700205" y="0"/>
                </a:lnTo>
                <a:lnTo>
                  <a:pt x="3700205" y="3803951"/>
                </a:lnTo>
                <a:lnTo>
                  <a:pt x="0" y="3803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E335682D-0B59-196F-C188-2CE8F3F29A84}"/>
              </a:ext>
            </a:extLst>
          </p:cNvPr>
          <p:cNvSpPr/>
          <p:nvPr/>
        </p:nvSpPr>
        <p:spPr>
          <a:xfrm>
            <a:off x="4315950" y="1172304"/>
            <a:ext cx="10184493" cy="7664362"/>
          </a:xfrm>
          <a:custGeom>
            <a:avLst/>
            <a:gdLst/>
            <a:ahLst/>
            <a:cxnLst/>
            <a:rect l="l" t="t" r="r" b="b"/>
            <a:pathLst>
              <a:path w="10184493" h="8966740">
                <a:moveTo>
                  <a:pt x="0" y="0"/>
                </a:moveTo>
                <a:lnTo>
                  <a:pt x="10184493" y="0"/>
                </a:lnTo>
                <a:lnTo>
                  <a:pt x="10184493" y="8966740"/>
                </a:lnTo>
                <a:lnTo>
                  <a:pt x="0" y="8966740"/>
                </a:lnTo>
                <a:lnTo>
                  <a:pt x="0" y="0"/>
                </a:lnTo>
                <a:close/>
              </a:path>
            </a:pathLst>
          </a:custGeom>
          <a:blipFill>
            <a:blip r:embed="rId6">
              <a:alphaModFix amt="13000"/>
            </a:blip>
            <a:stretch>
              <a:fillRect t="-13580"/>
            </a:stretch>
          </a:blipFill>
        </p:spPr>
      </p:sp>
      <p:sp>
        <p:nvSpPr>
          <p:cNvPr id="5" name="Freeform 5">
            <a:extLst>
              <a:ext uri="{FF2B5EF4-FFF2-40B4-BE49-F238E27FC236}">
                <a16:creationId xmlns:a16="http://schemas.microsoft.com/office/drawing/2014/main" id="{CCC2F50A-8BC9-5E93-703B-395E28428415}"/>
              </a:ext>
            </a:extLst>
          </p:cNvPr>
          <p:cNvSpPr/>
          <p:nvPr/>
        </p:nvSpPr>
        <p:spPr>
          <a:xfrm>
            <a:off x="14692287" y="8448965"/>
            <a:ext cx="1618669" cy="1618669"/>
          </a:xfrm>
          <a:custGeom>
            <a:avLst/>
            <a:gdLst/>
            <a:ahLst/>
            <a:cxnLst/>
            <a:rect l="l" t="t" r="r" b="b"/>
            <a:pathLst>
              <a:path w="1618669" h="1618669">
                <a:moveTo>
                  <a:pt x="0" y="0"/>
                </a:moveTo>
                <a:lnTo>
                  <a:pt x="1618669" y="0"/>
                </a:lnTo>
                <a:lnTo>
                  <a:pt x="1618669" y="1618670"/>
                </a:lnTo>
                <a:lnTo>
                  <a:pt x="0" y="1618670"/>
                </a:lnTo>
                <a:lnTo>
                  <a:pt x="0" y="0"/>
                </a:lnTo>
                <a:close/>
              </a:path>
            </a:pathLst>
          </a:custGeom>
          <a:blipFill>
            <a:blip r:embed="rId6"/>
            <a:stretch>
              <a:fillRect/>
            </a:stretch>
          </a:blipFill>
        </p:spPr>
      </p:sp>
      <p:sp>
        <p:nvSpPr>
          <p:cNvPr id="6" name="TextBox 6">
            <a:extLst>
              <a:ext uri="{FF2B5EF4-FFF2-40B4-BE49-F238E27FC236}">
                <a16:creationId xmlns:a16="http://schemas.microsoft.com/office/drawing/2014/main" id="{9986406D-30E8-CA88-E319-3C8BCEB2C5FA}"/>
              </a:ext>
            </a:extLst>
          </p:cNvPr>
          <p:cNvSpPr txBox="1"/>
          <p:nvPr/>
        </p:nvSpPr>
        <p:spPr>
          <a:xfrm>
            <a:off x="7627378" y="9625285"/>
            <a:ext cx="3388490" cy="442042"/>
          </a:xfrm>
          <a:prstGeom prst="rect">
            <a:avLst/>
          </a:prstGeom>
        </p:spPr>
        <p:txBody>
          <a:bodyPr lIns="0" tIns="0" rIns="0" bIns="0" rtlCol="0" anchor="t">
            <a:spAutoFit/>
          </a:bodyPr>
          <a:lstStyle/>
          <a:p>
            <a:pPr algn="l">
              <a:lnSpc>
                <a:spcPts val="3720"/>
              </a:lnSpc>
            </a:pPr>
            <a:r>
              <a:rPr lang="en-US" sz="2188" spc="267">
                <a:solidFill>
                  <a:srgbClr val="101437"/>
                </a:solidFill>
                <a:latin typeface="Glacial Indifference"/>
                <a:ea typeface="Glacial Indifference"/>
                <a:cs typeface="Glacial Indifference"/>
                <a:sym typeface="Glacial Indifference"/>
              </a:rPr>
              <a:t>www.sivaacademy.net</a:t>
            </a:r>
          </a:p>
        </p:txBody>
      </p:sp>
      <p:sp>
        <p:nvSpPr>
          <p:cNvPr id="8" name="TextBox 8">
            <a:extLst>
              <a:ext uri="{FF2B5EF4-FFF2-40B4-BE49-F238E27FC236}">
                <a16:creationId xmlns:a16="http://schemas.microsoft.com/office/drawing/2014/main" id="{6C55664E-31E7-F98B-B7B4-248B6F99A7BA}"/>
              </a:ext>
            </a:extLst>
          </p:cNvPr>
          <p:cNvSpPr txBox="1"/>
          <p:nvPr/>
        </p:nvSpPr>
        <p:spPr>
          <a:xfrm>
            <a:off x="3498844" y="971550"/>
            <a:ext cx="11290311" cy="989373"/>
          </a:xfrm>
          <a:prstGeom prst="rect">
            <a:avLst/>
          </a:prstGeom>
        </p:spPr>
        <p:txBody>
          <a:bodyPr lIns="0" tIns="0" rIns="0" bIns="0" rtlCol="0" anchor="t">
            <a:spAutoFit/>
          </a:bodyPr>
          <a:lstStyle/>
          <a:p>
            <a:pPr algn="l">
              <a:lnSpc>
                <a:spcPts val="4004"/>
              </a:lnSpc>
            </a:pPr>
            <a:endParaRPr/>
          </a:p>
          <a:p>
            <a:pPr algn="l">
              <a:lnSpc>
                <a:spcPts val="4004"/>
              </a:lnSpc>
            </a:pPr>
            <a:endParaRPr lang="en-US" sz="2860">
              <a:solidFill>
                <a:srgbClr val="2D3880"/>
              </a:solidFill>
              <a:latin typeface="Glacial Indifference"/>
              <a:ea typeface="Glacial Indifference"/>
              <a:cs typeface="Glacial Indifference"/>
              <a:sym typeface="Glacial Indifference"/>
            </a:endParaRPr>
          </a:p>
        </p:txBody>
      </p:sp>
      <p:sp>
        <p:nvSpPr>
          <p:cNvPr id="7" name="Title 6">
            <a:extLst>
              <a:ext uri="{FF2B5EF4-FFF2-40B4-BE49-F238E27FC236}">
                <a16:creationId xmlns:a16="http://schemas.microsoft.com/office/drawing/2014/main" id="{05E9E578-D4CD-919A-F9B4-F33F0C702FB0}"/>
              </a:ext>
            </a:extLst>
          </p:cNvPr>
          <p:cNvSpPr>
            <a:spLocks noGrp="1"/>
          </p:cNvSpPr>
          <p:nvPr>
            <p:ph type="ctrTitle"/>
          </p:nvPr>
        </p:nvSpPr>
        <p:spPr>
          <a:xfrm>
            <a:off x="629617" y="890124"/>
            <a:ext cx="17028763" cy="1470025"/>
          </a:xfrm>
        </p:spPr>
        <p:txBody>
          <a:bodyPr>
            <a:noAutofit/>
          </a:bodyPr>
          <a:lstStyle/>
          <a:p>
            <a:r>
              <a:rPr lang="en-IN" sz="5400" dirty="0">
                <a:latin typeface="Bahnschrift SemiBold" panose="020B0502040204020203" pitchFamily="34" charset="0"/>
              </a:rPr>
              <a:t>Album Release Trends</a:t>
            </a:r>
          </a:p>
        </p:txBody>
      </p:sp>
      <p:pic>
        <p:nvPicPr>
          <p:cNvPr id="11" name="Picture 10">
            <a:extLst>
              <a:ext uri="{FF2B5EF4-FFF2-40B4-BE49-F238E27FC236}">
                <a16:creationId xmlns:a16="http://schemas.microsoft.com/office/drawing/2014/main" id="{9C6A64F6-6157-4BC9-FA03-53DFF5C44358}"/>
              </a:ext>
            </a:extLst>
          </p:cNvPr>
          <p:cNvPicPr>
            <a:picLocks noChangeAspect="1"/>
          </p:cNvPicPr>
          <p:nvPr/>
        </p:nvPicPr>
        <p:blipFill>
          <a:blip r:embed="rId7"/>
          <a:stretch>
            <a:fillRect/>
          </a:stretch>
        </p:blipFill>
        <p:spPr>
          <a:xfrm>
            <a:off x="629618" y="2439834"/>
            <a:ext cx="10787198" cy="6009132"/>
          </a:xfrm>
          <a:prstGeom prst="rect">
            <a:avLst/>
          </a:prstGeom>
        </p:spPr>
      </p:pic>
      <p:sp>
        <p:nvSpPr>
          <p:cNvPr id="12" name="Rectangle 1">
            <a:extLst>
              <a:ext uri="{FF2B5EF4-FFF2-40B4-BE49-F238E27FC236}">
                <a16:creationId xmlns:a16="http://schemas.microsoft.com/office/drawing/2014/main" id="{E5359BD5-09B4-1CC3-B7D2-18980B359515}"/>
              </a:ext>
            </a:extLst>
          </p:cNvPr>
          <p:cNvSpPr>
            <a:spLocks noGrp="1" noChangeArrowheads="1"/>
          </p:cNvSpPr>
          <p:nvPr>
            <p:ph type="subTitle" idx="1"/>
          </p:nvPr>
        </p:nvSpPr>
        <p:spPr bwMode="auto">
          <a:xfrm>
            <a:off x="11571504" y="3028354"/>
            <a:ext cx="624156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i="0" u="none" strike="noStrike" cap="none" normalizeH="0" baseline="0" dirty="0">
                <a:ln>
                  <a:noFill/>
                </a:ln>
                <a:solidFill>
                  <a:schemeClr val="tx1"/>
                </a:solidFill>
                <a:effectLst/>
                <a:latin typeface="Abadi" panose="020B0604020104020204" pitchFamily="34" charset="0"/>
              </a:rPr>
              <a:t>Shows how the number of albums released has evolved across different years.</a:t>
            </a:r>
          </a:p>
          <a:p>
            <a:pPr marR="0" lvl="0" algn="just"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Abadi" panose="020B0604020104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i="0" u="none" strike="noStrike" cap="none" normalizeH="0" baseline="0" dirty="0">
                <a:ln>
                  <a:noFill/>
                </a:ln>
                <a:solidFill>
                  <a:schemeClr val="tx1"/>
                </a:solidFill>
                <a:effectLst/>
                <a:latin typeface="Abadi" panose="020B0604020104020204" pitchFamily="34" charset="0"/>
              </a:rPr>
              <a:t>Highlights peak release periods, indicating times of higher music activity.</a:t>
            </a:r>
          </a:p>
          <a:p>
            <a:pPr marR="0" lvl="0" algn="just"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Abadi" panose="020B0604020104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i="0" u="none" strike="noStrike" cap="none" normalizeH="0" baseline="0" dirty="0">
                <a:ln>
                  <a:noFill/>
                </a:ln>
                <a:solidFill>
                  <a:schemeClr val="tx1"/>
                </a:solidFill>
                <a:effectLst/>
                <a:latin typeface="Abadi" panose="020B0604020104020204" pitchFamily="34" charset="0"/>
              </a:rPr>
              <a:t>Provides insights into industry dynamics and artist productivity over time.</a:t>
            </a:r>
          </a:p>
        </p:txBody>
      </p:sp>
    </p:spTree>
    <p:extLst>
      <p:ext uri="{BB962C8B-B14F-4D97-AF65-F5344CB8AC3E}">
        <p14:creationId xmlns:p14="http://schemas.microsoft.com/office/powerpoint/2010/main" val="163539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2B802-6E77-BE34-6B20-E9001168142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63C6269-7B46-8866-B873-9A34B63581F3}"/>
              </a:ext>
            </a:extLst>
          </p:cNvPr>
          <p:cNvSpPr/>
          <p:nvPr/>
        </p:nvSpPr>
        <p:spPr>
          <a:xfrm flipV="1">
            <a:off x="-76200" y="5796756"/>
            <a:ext cx="5703543" cy="4490244"/>
          </a:xfrm>
          <a:custGeom>
            <a:avLst/>
            <a:gdLst/>
            <a:ahLst/>
            <a:cxnLst/>
            <a:rect l="l" t="t" r="r" b="b"/>
            <a:pathLst>
              <a:path w="5703543" h="4490244">
                <a:moveTo>
                  <a:pt x="0" y="4490244"/>
                </a:moveTo>
                <a:lnTo>
                  <a:pt x="5703543" y="4490244"/>
                </a:lnTo>
                <a:lnTo>
                  <a:pt x="5703543" y="0"/>
                </a:lnTo>
                <a:lnTo>
                  <a:pt x="0" y="0"/>
                </a:lnTo>
                <a:lnTo>
                  <a:pt x="0" y="449024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D62F34EF-0571-D795-1407-A0244957A48C}"/>
              </a:ext>
            </a:extLst>
          </p:cNvPr>
          <p:cNvSpPr/>
          <p:nvPr/>
        </p:nvSpPr>
        <p:spPr>
          <a:xfrm>
            <a:off x="14611606" y="6483050"/>
            <a:ext cx="3700206" cy="3803950"/>
          </a:xfrm>
          <a:custGeom>
            <a:avLst/>
            <a:gdLst/>
            <a:ahLst/>
            <a:cxnLst/>
            <a:rect l="l" t="t" r="r" b="b"/>
            <a:pathLst>
              <a:path w="3700206" h="3803950">
                <a:moveTo>
                  <a:pt x="0" y="0"/>
                </a:moveTo>
                <a:lnTo>
                  <a:pt x="3700205" y="0"/>
                </a:lnTo>
                <a:lnTo>
                  <a:pt x="3700205" y="3803951"/>
                </a:lnTo>
                <a:lnTo>
                  <a:pt x="0" y="38039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692D548B-2E89-85CE-CCFD-1BC9714BF894}"/>
              </a:ext>
            </a:extLst>
          </p:cNvPr>
          <p:cNvSpPr/>
          <p:nvPr/>
        </p:nvSpPr>
        <p:spPr>
          <a:xfrm>
            <a:off x="4427113" y="1223047"/>
            <a:ext cx="10184493" cy="7664362"/>
          </a:xfrm>
          <a:custGeom>
            <a:avLst/>
            <a:gdLst/>
            <a:ahLst/>
            <a:cxnLst/>
            <a:rect l="l" t="t" r="r" b="b"/>
            <a:pathLst>
              <a:path w="10184493" h="8966740">
                <a:moveTo>
                  <a:pt x="0" y="0"/>
                </a:moveTo>
                <a:lnTo>
                  <a:pt x="10184493" y="0"/>
                </a:lnTo>
                <a:lnTo>
                  <a:pt x="10184493" y="8966740"/>
                </a:lnTo>
                <a:lnTo>
                  <a:pt x="0" y="8966740"/>
                </a:lnTo>
                <a:lnTo>
                  <a:pt x="0" y="0"/>
                </a:lnTo>
                <a:close/>
              </a:path>
            </a:pathLst>
          </a:custGeom>
          <a:blipFill>
            <a:blip r:embed="rId6">
              <a:alphaModFix amt="13000"/>
            </a:blip>
            <a:stretch>
              <a:fillRect t="-13580"/>
            </a:stretch>
          </a:blipFill>
        </p:spPr>
      </p:sp>
      <p:sp>
        <p:nvSpPr>
          <p:cNvPr id="5" name="Freeform 5">
            <a:extLst>
              <a:ext uri="{FF2B5EF4-FFF2-40B4-BE49-F238E27FC236}">
                <a16:creationId xmlns:a16="http://schemas.microsoft.com/office/drawing/2014/main" id="{47A46684-CD79-D36C-0769-BEDFB8C7CA1E}"/>
              </a:ext>
            </a:extLst>
          </p:cNvPr>
          <p:cNvSpPr/>
          <p:nvPr/>
        </p:nvSpPr>
        <p:spPr>
          <a:xfrm>
            <a:off x="14692287" y="8448965"/>
            <a:ext cx="1618669" cy="1618669"/>
          </a:xfrm>
          <a:custGeom>
            <a:avLst/>
            <a:gdLst/>
            <a:ahLst/>
            <a:cxnLst/>
            <a:rect l="l" t="t" r="r" b="b"/>
            <a:pathLst>
              <a:path w="1618669" h="1618669">
                <a:moveTo>
                  <a:pt x="0" y="0"/>
                </a:moveTo>
                <a:lnTo>
                  <a:pt x="1618669" y="0"/>
                </a:lnTo>
                <a:lnTo>
                  <a:pt x="1618669" y="1618670"/>
                </a:lnTo>
                <a:lnTo>
                  <a:pt x="0" y="1618670"/>
                </a:lnTo>
                <a:lnTo>
                  <a:pt x="0" y="0"/>
                </a:lnTo>
                <a:close/>
              </a:path>
            </a:pathLst>
          </a:custGeom>
          <a:blipFill>
            <a:blip r:embed="rId6"/>
            <a:stretch>
              <a:fillRect/>
            </a:stretch>
          </a:blipFill>
        </p:spPr>
      </p:sp>
      <p:sp>
        <p:nvSpPr>
          <p:cNvPr id="6" name="TextBox 6">
            <a:extLst>
              <a:ext uri="{FF2B5EF4-FFF2-40B4-BE49-F238E27FC236}">
                <a16:creationId xmlns:a16="http://schemas.microsoft.com/office/drawing/2014/main" id="{2ED362A5-34EE-DD4D-2164-084C5A889CA1}"/>
              </a:ext>
            </a:extLst>
          </p:cNvPr>
          <p:cNvSpPr txBox="1"/>
          <p:nvPr/>
        </p:nvSpPr>
        <p:spPr>
          <a:xfrm>
            <a:off x="7627378" y="9625285"/>
            <a:ext cx="3388490" cy="442042"/>
          </a:xfrm>
          <a:prstGeom prst="rect">
            <a:avLst/>
          </a:prstGeom>
        </p:spPr>
        <p:txBody>
          <a:bodyPr lIns="0" tIns="0" rIns="0" bIns="0" rtlCol="0" anchor="t">
            <a:spAutoFit/>
          </a:bodyPr>
          <a:lstStyle/>
          <a:p>
            <a:pPr algn="l">
              <a:lnSpc>
                <a:spcPts val="3720"/>
              </a:lnSpc>
            </a:pPr>
            <a:r>
              <a:rPr lang="en-US" sz="2188" spc="267">
                <a:solidFill>
                  <a:srgbClr val="101437"/>
                </a:solidFill>
                <a:latin typeface="Glacial Indifference"/>
                <a:ea typeface="Glacial Indifference"/>
                <a:cs typeface="Glacial Indifference"/>
                <a:sym typeface="Glacial Indifference"/>
              </a:rPr>
              <a:t>www.sivaacademy.net</a:t>
            </a:r>
          </a:p>
        </p:txBody>
      </p:sp>
      <p:sp>
        <p:nvSpPr>
          <p:cNvPr id="8" name="TextBox 8">
            <a:extLst>
              <a:ext uri="{FF2B5EF4-FFF2-40B4-BE49-F238E27FC236}">
                <a16:creationId xmlns:a16="http://schemas.microsoft.com/office/drawing/2014/main" id="{C535B289-161F-20C7-AC18-9C86CFB4836E}"/>
              </a:ext>
            </a:extLst>
          </p:cNvPr>
          <p:cNvSpPr txBox="1"/>
          <p:nvPr/>
        </p:nvSpPr>
        <p:spPr>
          <a:xfrm>
            <a:off x="3498844" y="971550"/>
            <a:ext cx="11290311" cy="989373"/>
          </a:xfrm>
          <a:prstGeom prst="rect">
            <a:avLst/>
          </a:prstGeom>
        </p:spPr>
        <p:txBody>
          <a:bodyPr lIns="0" tIns="0" rIns="0" bIns="0" rtlCol="0" anchor="t">
            <a:spAutoFit/>
          </a:bodyPr>
          <a:lstStyle/>
          <a:p>
            <a:pPr algn="l">
              <a:lnSpc>
                <a:spcPts val="4004"/>
              </a:lnSpc>
            </a:pPr>
            <a:endParaRPr/>
          </a:p>
          <a:p>
            <a:pPr algn="l">
              <a:lnSpc>
                <a:spcPts val="4004"/>
              </a:lnSpc>
            </a:pPr>
            <a:endParaRPr lang="en-US" sz="2860">
              <a:solidFill>
                <a:srgbClr val="2D3880"/>
              </a:solidFill>
              <a:latin typeface="Glacial Indifference"/>
              <a:ea typeface="Glacial Indifference"/>
              <a:cs typeface="Glacial Indifference"/>
              <a:sym typeface="Glacial Indifference"/>
            </a:endParaRPr>
          </a:p>
        </p:txBody>
      </p:sp>
      <p:sp>
        <p:nvSpPr>
          <p:cNvPr id="7" name="Title 6">
            <a:extLst>
              <a:ext uri="{FF2B5EF4-FFF2-40B4-BE49-F238E27FC236}">
                <a16:creationId xmlns:a16="http://schemas.microsoft.com/office/drawing/2014/main" id="{35718335-DF40-25CB-E5F0-77BDE983A1D7}"/>
              </a:ext>
            </a:extLst>
          </p:cNvPr>
          <p:cNvSpPr>
            <a:spLocks noGrp="1"/>
          </p:cNvSpPr>
          <p:nvPr>
            <p:ph type="ctrTitle"/>
          </p:nvPr>
        </p:nvSpPr>
        <p:spPr>
          <a:xfrm>
            <a:off x="691610" y="971550"/>
            <a:ext cx="16904777" cy="1470025"/>
          </a:xfrm>
        </p:spPr>
        <p:txBody>
          <a:bodyPr>
            <a:normAutofit/>
          </a:bodyPr>
          <a:lstStyle/>
          <a:p>
            <a:r>
              <a:rPr lang="en-IN" sz="5400" dirty="0">
                <a:latin typeface="Bahnschrift SemiBold" panose="020B0502040204020203" pitchFamily="34" charset="0"/>
              </a:rPr>
              <a:t>Popular Artist</a:t>
            </a:r>
          </a:p>
        </p:txBody>
      </p:sp>
      <p:pic>
        <p:nvPicPr>
          <p:cNvPr id="11" name="Picture 10">
            <a:extLst>
              <a:ext uri="{FF2B5EF4-FFF2-40B4-BE49-F238E27FC236}">
                <a16:creationId xmlns:a16="http://schemas.microsoft.com/office/drawing/2014/main" id="{2459DF76-DA57-14A3-1B20-EEB8F0EE2FF6}"/>
              </a:ext>
            </a:extLst>
          </p:cNvPr>
          <p:cNvPicPr>
            <a:picLocks noChangeAspect="1"/>
          </p:cNvPicPr>
          <p:nvPr/>
        </p:nvPicPr>
        <p:blipFill>
          <a:blip r:embed="rId7"/>
          <a:stretch>
            <a:fillRect/>
          </a:stretch>
        </p:blipFill>
        <p:spPr>
          <a:xfrm>
            <a:off x="6065147" y="2759809"/>
            <a:ext cx="11908688" cy="5828587"/>
          </a:xfrm>
          <a:prstGeom prst="rect">
            <a:avLst/>
          </a:prstGeom>
        </p:spPr>
      </p:pic>
      <p:sp>
        <p:nvSpPr>
          <p:cNvPr id="12" name="Rectangle 1">
            <a:extLst>
              <a:ext uri="{FF2B5EF4-FFF2-40B4-BE49-F238E27FC236}">
                <a16:creationId xmlns:a16="http://schemas.microsoft.com/office/drawing/2014/main" id="{C147D9D3-0EB1-03C1-0011-AA299F6E49BD}"/>
              </a:ext>
            </a:extLst>
          </p:cNvPr>
          <p:cNvSpPr>
            <a:spLocks noGrp="1" noChangeArrowheads="1"/>
          </p:cNvSpPr>
          <p:nvPr>
            <p:ph type="subTitle" idx="1"/>
          </p:nvPr>
        </p:nvSpPr>
        <p:spPr bwMode="auto">
          <a:xfrm>
            <a:off x="1064884" y="2508312"/>
            <a:ext cx="464314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i="0" u="none" strike="noStrike" cap="none" normalizeH="0" baseline="0" dirty="0">
                <a:ln>
                  <a:noFill/>
                </a:ln>
                <a:solidFill>
                  <a:schemeClr val="tx1"/>
                </a:solidFill>
                <a:effectLst/>
                <a:latin typeface="Abadi" panose="020B0604020104020204" pitchFamily="34" charset="0"/>
              </a:rPr>
              <a:t>The analysis highlights leading artists on Spotify in 2024.</a:t>
            </a:r>
          </a:p>
          <a:p>
            <a:pPr marR="0" lvl="0" algn="just"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Abadi" panose="020B0604020104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i="0" u="none" strike="noStrike" cap="none" normalizeH="0" baseline="0" dirty="0">
                <a:ln>
                  <a:noFill/>
                </a:ln>
                <a:solidFill>
                  <a:schemeClr val="tx1"/>
                </a:solidFill>
                <a:effectLst/>
                <a:latin typeface="Abadi" panose="020B0604020104020204" pitchFamily="34" charset="0"/>
              </a:rPr>
              <a:t>Based on the visual, BTS emerges as the most popular artist, followed by Dua Lipa and Bad Bunny in total streams.</a:t>
            </a:r>
          </a:p>
          <a:p>
            <a:pPr marR="0" lvl="0" algn="just"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Abadi" panose="020B0604020104020204" pitchFamily="34" charset="0"/>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i="0" u="none" strike="noStrike" cap="none" normalizeH="0" baseline="0" dirty="0">
                <a:ln>
                  <a:noFill/>
                </a:ln>
                <a:solidFill>
                  <a:schemeClr val="tx1"/>
                </a:solidFill>
                <a:effectLst/>
                <a:latin typeface="Abadi" panose="020B0604020104020204" pitchFamily="34" charset="0"/>
              </a:rPr>
              <a:t>This ranking reflects not just total streams but also broader audience reach, capturing the true influence of each artist</a:t>
            </a:r>
          </a:p>
        </p:txBody>
      </p:sp>
    </p:spTree>
    <p:extLst>
      <p:ext uri="{BB962C8B-B14F-4D97-AF65-F5344CB8AC3E}">
        <p14:creationId xmlns:p14="http://schemas.microsoft.com/office/powerpoint/2010/main" val="3598611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0C3170A-FEED-43C8-BF45-306D88E8FC47}">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631</TotalTime>
  <Words>733</Words>
  <Application>Microsoft Office PowerPoint</Application>
  <PresentationFormat>Custom</PresentationFormat>
  <Paragraphs>81</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Abadi</vt:lpstr>
      <vt:lpstr>Glacial Indifference</vt:lpstr>
      <vt:lpstr>Wingdings</vt:lpstr>
      <vt:lpstr>Bahnschrift SemiBold</vt:lpstr>
      <vt:lpstr>Cormorant Garamond Bold Italics</vt:lpstr>
      <vt:lpstr>Calibri</vt:lpstr>
      <vt:lpstr>Arial</vt:lpstr>
      <vt:lpstr>STKaiti</vt:lpstr>
      <vt:lpstr>Office Theme</vt:lpstr>
      <vt:lpstr>PowerPoint Presentation</vt:lpstr>
      <vt:lpstr>Project Overview</vt:lpstr>
      <vt:lpstr>Data Overview</vt:lpstr>
      <vt:lpstr>The Most Popular Artist in Each Country</vt:lpstr>
      <vt:lpstr>Monthly Listeners by Country </vt:lpstr>
      <vt:lpstr>Most Represented Artists</vt:lpstr>
      <vt:lpstr>Platform Type Performance </vt:lpstr>
      <vt:lpstr>Album Release Trends</vt:lpstr>
      <vt:lpstr>Popular Artist</vt:lpstr>
      <vt:lpstr>Top Genres by Total Streams</vt:lpstr>
      <vt:lpstr>Highest Monthly Listeners</vt:lpstr>
      <vt:lpstr>Popular Genre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MYSQL</dc:title>
  <dc:creator>Manoj Rapaka</dc:creator>
  <cp:lastModifiedBy>Anjana Nadig</cp:lastModifiedBy>
  <cp:revision>19</cp:revision>
  <dcterms:created xsi:type="dcterms:W3CDTF">2006-08-16T00:00:00Z</dcterms:created>
  <dcterms:modified xsi:type="dcterms:W3CDTF">2025-09-24T05:18:20Z</dcterms:modified>
  <dc:identifier>DAGZzW9Wt4U</dc:identifier>
</cp:coreProperties>
</file>