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85" r:id="rId4"/>
    <p:sldMasterId id="2147493475" r:id="rId5"/>
    <p:sldMasterId id="2147493465" r:id="rId6"/>
    <p:sldMasterId id="2147493455" r:id="rId7"/>
  </p:sldMasterIdLst>
  <p:notesMasterIdLst>
    <p:notesMasterId r:id="rId16"/>
  </p:notesMasterIdLst>
  <p:sldIdLst>
    <p:sldId id="256" r:id="rId8"/>
    <p:sldId id="431" r:id="rId9"/>
    <p:sldId id="456" r:id="rId10"/>
    <p:sldId id="457" r:id="rId11"/>
    <p:sldId id="453" r:id="rId12"/>
    <p:sldId id="451" r:id="rId13"/>
    <p:sldId id="452" r:id="rId14"/>
    <p:sldId id="44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9" autoAdjust="0"/>
    <p:restoredTop sz="93083" autoAdjust="0"/>
  </p:normalViewPr>
  <p:slideViewPr>
    <p:cSldViewPr snapToGrid="0" snapToObjects="1">
      <p:cViewPr varScale="1">
        <p:scale>
          <a:sx n="109" d="100"/>
          <a:sy n="109" d="100"/>
        </p:scale>
        <p:origin x="38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Denise (whited5)" userId="925f9012-c359-45c3-a15f-457729d9b997" providerId="ADAL" clId="{FA2EFC98-48A9-462B-B0F3-C9BA323FF752}"/>
    <pc:docChg chg="delSld modSld">
      <pc:chgData name="White, Denise (whited5)" userId="925f9012-c359-45c3-a15f-457729d9b997" providerId="ADAL" clId="{FA2EFC98-48A9-462B-B0F3-C9BA323FF752}" dt="2022-07-11T16:29:28.130" v="36" actId="47"/>
      <pc:docMkLst>
        <pc:docMk/>
      </pc:docMkLst>
      <pc:sldChg chg="modSp mod">
        <pc:chgData name="White, Denise (whited5)" userId="925f9012-c359-45c3-a15f-457729d9b997" providerId="ADAL" clId="{FA2EFC98-48A9-462B-B0F3-C9BA323FF752}" dt="2022-07-11T16:29:22.259" v="21" actId="20577"/>
        <pc:sldMkLst>
          <pc:docMk/>
          <pc:sldMk cId="1323747461" sldId="256"/>
        </pc:sldMkLst>
        <pc:spChg chg="mod">
          <ac:chgData name="White, Denise (whited5)" userId="925f9012-c359-45c3-a15f-457729d9b997" providerId="ADAL" clId="{FA2EFC98-48A9-462B-B0F3-C9BA323FF752}" dt="2022-07-11T16:29:22.259" v="21" actId="20577"/>
          <ac:spMkLst>
            <pc:docMk/>
            <pc:sldMk cId="1323747461" sldId="256"/>
            <ac:spMk id="2" creationId="{00000000-0000-0000-0000-000000000000}"/>
          </ac:spMkLst>
        </pc:spChg>
      </pc:sldChg>
      <pc:sldChg chg="del">
        <pc:chgData name="White, Denise (whited5)" userId="925f9012-c359-45c3-a15f-457729d9b997" providerId="ADAL" clId="{FA2EFC98-48A9-462B-B0F3-C9BA323FF752}" dt="2022-07-11T16:29:24.950" v="23" actId="47"/>
        <pc:sldMkLst>
          <pc:docMk/>
          <pc:sldMk cId="3277766198" sldId="384"/>
        </pc:sldMkLst>
      </pc:sldChg>
      <pc:sldChg chg="del">
        <pc:chgData name="White, Denise (whited5)" userId="925f9012-c359-45c3-a15f-457729d9b997" providerId="ADAL" clId="{FA2EFC98-48A9-462B-B0F3-C9BA323FF752}" dt="2022-07-11T16:29:25.142" v="24" actId="47"/>
        <pc:sldMkLst>
          <pc:docMk/>
          <pc:sldMk cId="986982792" sldId="385"/>
        </pc:sldMkLst>
      </pc:sldChg>
      <pc:sldChg chg="del">
        <pc:chgData name="White, Denise (whited5)" userId="925f9012-c359-45c3-a15f-457729d9b997" providerId="ADAL" clId="{FA2EFC98-48A9-462B-B0F3-C9BA323FF752}" dt="2022-07-11T16:29:24.742" v="22" actId="47"/>
        <pc:sldMkLst>
          <pc:docMk/>
          <pc:sldMk cId="3694675000" sldId="419"/>
        </pc:sldMkLst>
      </pc:sldChg>
      <pc:sldChg chg="del">
        <pc:chgData name="White, Denise (whited5)" userId="925f9012-c359-45c3-a15f-457729d9b997" providerId="ADAL" clId="{FA2EFC98-48A9-462B-B0F3-C9BA323FF752}" dt="2022-07-11T16:29:25.353" v="25" actId="47"/>
        <pc:sldMkLst>
          <pc:docMk/>
          <pc:sldMk cId="3224565297" sldId="420"/>
        </pc:sldMkLst>
      </pc:sldChg>
      <pc:sldChg chg="del">
        <pc:chgData name="White, Denise (whited5)" userId="925f9012-c359-45c3-a15f-457729d9b997" providerId="ADAL" clId="{FA2EFC98-48A9-462B-B0F3-C9BA323FF752}" dt="2022-07-11T16:29:25.555" v="26" actId="47"/>
        <pc:sldMkLst>
          <pc:docMk/>
          <pc:sldMk cId="1810428224" sldId="421"/>
        </pc:sldMkLst>
      </pc:sldChg>
      <pc:sldChg chg="del">
        <pc:chgData name="White, Denise (whited5)" userId="925f9012-c359-45c3-a15f-457729d9b997" providerId="ADAL" clId="{FA2EFC98-48A9-462B-B0F3-C9BA323FF752}" dt="2022-07-11T16:29:25.739" v="27" actId="47"/>
        <pc:sldMkLst>
          <pc:docMk/>
          <pc:sldMk cId="799233589" sldId="422"/>
        </pc:sldMkLst>
      </pc:sldChg>
      <pc:sldChg chg="del">
        <pc:chgData name="White, Denise (whited5)" userId="925f9012-c359-45c3-a15f-457729d9b997" providerId="ADAL" clId="{FA2EFC98-48A9-462B-B0F3-C9BA323FF752}" dt="2022-07-11T16:29:25.915" v="28" actId="47"/>
        <pc:sldMkLst>
          <pc:docMk/>
          <pc:sldMk cId="1144226428" sldId="423"/>
        </pc:sldMkLst>
      </pc:sldChg>
      <pc:sldChg chg="del">
        <pc:chgData name="White, Denise (whited5)" userId="925f9012-c359-45c3-a15f-457729d9b997" providerId="ADAL" clId="{FA2EFC98-48A9-462B-B0F3-C9BA323FF752}" dt="2022-07-11T16:29:26.298" v="30" actId="47"/>
        <pc:sldMkLst>
          <pc:docMk/>
          <pc:sldMk cId="1499736709" sldId="424"/>
        </pc:sldMkLst>
      </pc:sldChg>
      <pc:sldChg chg="del">
        <pc:chgData name="White, Denise (whited5)" userId="925f9012-c359-45c3-a15f-457729d9b997" providerId="ADAL" clId="{FA2EFC98-48A9-462B-B0F3-C9BA323FF752}" dt="2022-07-11T16:29:26.540" v="31" actId="47"/>
        <pc:sldMkLst>
          <pc:docMk/>
          <pc:sldMk cId="1749132514" sldId="425"/>
        </pc:sldMkLst>
      </pc:sldChg>
      <pc:sldChg chg="del">
        <pc:chgData name="White, Denise (whited5)" userId="925f9012-c359-45c3-a15f-457729d9b997" providerId="ADAL" clId="{FA2EFC98-48A9-462B-B0F3-C9BA323FF752}" dt="2022-07-11T16:29:27.176" v="32" actId="47"/>
        <pc:sldMkLst>
          <pc:docMk/>
          <pc:sldMk cId="363633473" sldId="426"/>
        </pc:sldMkLst>
      </pc:sldChg>
      <pc:sldChg chg="del">
        <pc:chgData name="White, Denise (whited5)" userId="925f9012-c359-45c3-a15f-457729d9b997" providerId="ADAL" clId="{FA2EFC98-48A9-462B-B0F3-C9BA323FF752}" dt="2022-07-11T16:29:27.905" v="35" actId="47"/>
        <pc:sldMkLst>
          <pc:docMk/>
          <pc:sldMk cId="2040038492" sldId="427"/>
        </pc:sldMkLst>
      </pc:sldChg>
      <pc:sldChg chg="del">
        <pc:chgData name="White, Denise (whited5)" userId="925f9012-c359-45c3-a15f-457729d9b997" providerId="ADAL" clId="{FA2EFC98-48A9-462B-B0F3-C9BA323FF752}" dt="2022-07-11T16:29:27.385" v="33" actId="47"/>
        <pc:sldMkLst>
          <pc:docMk/>
          <pc:sldMk cId="2753831558" sldId="428"/>
        </pc:sldMkLst>
      </pc:sldChg>
      <pc:sldChg chg="del">
        <pc:chgData name="White, Denise (whited5)" userId="925f9012-c359-45c3-a15f-457729d9b997" providerId="ADAL" clId="{FA2EFC98-48A9-462B-B0F3-C9BA323FF752}" dt="2022-07-11T16:29:27.636" v="34" actId="47"/>
        <pc:sldMkLst>
          <pc:docMk/>
          <pc:sldMk cId="1525257404" sldId="429"/>
        </pc:sldMkLst>
      </pc:sldChg>
      <pc:sldChg chg="del">
        <pc:chgData name="White, Denise (whited5)" userId="925f9012-c359-45c3-a15f-457729d9b997" providerId="ADAL" clId="{FA2EFC98-48A9-462B-B0F3-C9BA323FF752}" dt="2022-07-11T16:29:28.130" v="36" actId="47"/>
        <pc:sldMkLst>
          <pc:docMk/>
          <pc:sldMk cId="2310006904" sldId="430"/>
        </pc:sldMkLst>
      </pc:sldChg>
      <pc:sldChg chg="del">
        <pc:chgData name="White, Denise (whited5)" userId="925f9012-c359-45c3-a15f-457729d9b997" providerId="ADAL" clId="{FA2EFC98-48A9-462B-B0F3-C9BA323FF752}" dt="2022-07-11T16:29:26.099" v="29" actId="47"/>
        <pc:sldMkLst>
          <pc:docMk/>
          <pc:sldMk cId="2724618613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D093-0C83-4A3C-B131-BE99220036C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79F3D-0676-4590-A902-F233E1CB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6539"/>
            <a:ext cx="4038600" cy="3236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6539"/>
            <a:ext cx="4038600" cy="32361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5557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5578"/>
            <a:ext cx="5111750" cy="40541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27115"/>
            <a:ext cx="3008313" cy="31826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6777"/>
            <a:ext cx="5486400" cy="25489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20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269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9352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9352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947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3008313" cy="30755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172083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13038"/>
            <a:ext cx="5486400" cy="28042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9713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432" y="1597819"/>
            <a:ext cx="7276843" cy="110251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1432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99" y="2724151"/>
            <a:ext cx="6780213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499" y="1599010"/>
            <a:ext cx="6780213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9371" y="1200151"/>
            <a:ext cx="329565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1150" y="1200151"/>
            <a:ext cx="329565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077" y="204787"/>
            <a:ext cx="256222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1" y="204788"/>
            <a:ext cx="47434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3077" y="1076326"/>
            <a:ext cx="256222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5.jp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7472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750844" y="3693319"/>
            <a:ext cx="2393156" cy="14501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576" y="4221805"/>
            <a:ext cx="2521753" cy="6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6" r:id="rId1"/>
    <p:sldLayoutId id="2147493487" r:id="rId2"/>
    <p:sldLayoutId id="2147493488" r:id="rId3"/>
    <p:sldLayoutId id="2147493489" r:id="rId4"/>
    <p:sldLayoutId id="2147493491" r:id="rId5"/>
    <p:sldLayoutId id="2147493492" r:id="rId6"/>
    <p:sldLayoutId id="2147493493" r:id="rId7"/>
    <p:sldLayoutId id="2147493494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4928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3461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6" r:id="rId1"/>
    <p:sldLayoutId id="2147493477" r:id="rId2"/>
    <p:sldLayoutId id="2147493478" r:id="rId3"/>
    <p:sldLayoutId id="2147493479" r:id="rId4"/>
    <p:sldLayoutId id="2147493481" r:id="rId5"/>
    <p:sldLayoutId id="2147493482" r:id="rId6"/>
    <p:sldLayoutId id="2147493483" r:id="rId7"/>
    <p:sldLayoutId id="2147493484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7472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11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6" r:id="rId1"/>
    <p:sldLayoutId id="2147493467" r:id="rId2"/>
    <p:sldLayoutId id="2147493468" r:id="rId3"/>
    <p:sldLayoutId id="2147493469" r:id="rId4"/>
    <p:sldLayoutId id="2147493471" r:id="rId5"/>
    <p:sldLayoutId id="2147493472" r:id="rId6"/>
    <p:sldLayoutId id="2147493473" r:id="rId7"/>
    <p:sldLayoutId id="2147493474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372" y="503300"/>
            <a:ext cx="690742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9372" y="1497472"/>
            <a:ext cx="6907427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1" r:id="rId5"/>
    <p:sldLayoutId id="2147493462" r:id="rId6"/>
    <p:sldLayoutId id="2147493463" r:id="rId7"/>
    <p:sldLayoutId id="2147493464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432" y="914400"/>
            <a:ext cx="7276843" cy="1997869"/>
          </a:xfrm>
        </p:spPr>
        <p:txBody>
          <a:bodyPr>
            <a:normAutofit/>
          </a:bodyPr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sz="3100" dirty="0"/>
              <a:t>A </a:t>
            </a:r>
            <a:r>
              <a:rPr lang="en-US" sz="3100" dirty="0" err="1"/>
              <a:t>Deepdive</a:t>
            </a:r>
            <a:r>
              <a:rPr lang="en-US" sz="3100" dirty="0"/>
              <a:t> on </a:t>
            </a:r>
            <a:r>
              <a:rPr lang="en-US" sz="3100" dirty="0" err="1"/>
              <a:t>Regork</a:t>
            </a:r>
            <a:r>
              <a:rPr lang="en-US" sz="3100" dirty="0"/>
              <a:t> Campaigns</a:t>
            </a:r>
            <a:br>
              <a:rPr lang="en-US" dirty="0"/>
            </a:br>
            <a:r>
              <a:rPr lang="en-US" sz="1400" dirty="0" err="1"/>
              <a:t>completejourney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                STATISTICAL COMPUTING</a:t>
            </a:r>
          </a:p>
        </p:txBody>
      </p:sp>
    </p:spTree>
    <p:extLst>
      <p:ext uri="{BB962C8B-B14F-4D97-AF65-F5344CB8AC3E}">
        <p14:creationId xmlns:p14="http://schemas.microsoft.com/office/powerpoint/2010/main" val="132374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96BCD0-723C-41E8-BE7B-AA7A2D37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60550"/>
          </a:xfrm>
        </p:spPr>
        <p:txBody>
          <a:bodyPr>
            <a:normAutofit/>
          </a:bodyPr>
          <a:lstStyle/>
          <a:p>
            <a:r>
              <a:rPr lang="en-US" sz="2500" dirty="0"/>
              <a:t>Improve Sales through Overall Campaign Performance and suggest Operational changes</a:t>
            </a:r>
            <a:br>
              <a:rPr lang="en-US" dirty="0"/>
            </a:br>
            <a:r>
              <a:rPr lang="en-IN" sz="2000" b="1" dirty="0" err="1">
                <a:solidFill>
                  <a:srgbClr val="333333"/>
                </a:solidFill>
                <a:latin typeface="Lato Extended"/>
              </a:rPr>
              <a:t>Regork</a:t>
            </a:r>
            <a:endParaRPr lang="en-US" sz="2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1BBA4-E1A1-4F12-BE29-2B59DC221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8688"/>
            <a:ext cx="8229600" cy="314001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7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Regork</a:t>
            </a:r>
            <a:r>
              <a:rPr lang="en-US" sz="17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ran multiple campaigns in the year 2017 to boost sales and increase revenue.</a:t>
            </a:r>
          </a:p>
          <a:p>
            <a:pPr>
              <a:lnSpc>
                <a:spcPct val="170000"/>
              </a:lnSpc>
            </a:pPr>
            <a:r>
              <a:rPr lang="en-US" sz="17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goal </a:t>
            </a:r>
            <a:r>
              <a:rPr lang="en-US" sz="17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of the case-study is to analyze the campaigns performance, select optimal package sizes and suggest the best ways to issue coupons to customers to enhance the total sales.</a:t>
            </a:r>
            <a:endParaRPr lang="en-US" sz="17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7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We utilized the </a:t>
            </a:r>
            <a:r>
              <a:rPr lang="en-US" sz="1700" b="1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completejourney</a:t>
            </a:r>
            <a:r>
              <a:rPr lang="en-US" sz="17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dataset to identify trends and patterns in the data and generated insights to help the leadership make effective data-driven decisions.</a:t>
            </a:r>
            <a:endParaRPr lang="en-IN" sz="17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7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Throughout the analysis, we identify the best-case practices and patterns in certain campaigns and suggest areas of improvement to simulate the poorer performing campaigns. </a:t>
            </a:r>
            <a:endParaRPr lang="en-IN" sz="17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4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96BCD0-723C-41E8-BE7B-AA7A2D37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60550"/>
          </a:xfrm>
        </p:spPr>
        <p:txBody>
          <a:bodyPr>
            <a:normAutofit/>
          </a:bodyPr>
          <a:lstStyle/>
          <a:p>
            <a:r>
              <a:rPr lang="en-US" sz="2500" dirty="0"/>
              <a:t>Retail distribution in relation to age groups</a:t>
            </a: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1BBA4-E1A1-4F12-BE29-2B59DC221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8688"/>
            <a:ext cx="8229600" cy="314001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100" dirty="0"/>
              <a:t>We noticed from plot below that revenue generated by issuing discounts to the 45-54 age group was higher compared to another age group.  Discounts of above 5 dollars have produced little sales, so we can scale down on them. </a:t>
            </a:r>
          </a:p>
          <a:p>
            <a:pPr>
              <a:lnSpc>
                <a:spcPct val="170000"/>
              </a:lnSpc>
            </a:pPr>
            <a:r>
              <a:rPr lang="en-US" sz="1100" dirty="0"/>
              <a:t>Compared to other age categories, the 55 and older age group received the largest percentage of discounts.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06571-36FF-50DB-F49F-69F0A02A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69" y="2243797"/>
            <a:ext cx="4600136" cy="26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96BCD0-723C-41E8-BE7B-AA7A2D37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60550"/>
          </a:xfrm>
        </p:spPr>
        <p:txBody>
          <a:bodyPr>
            <a:normAutofit/>
          </a:bodyPr>
          <a:lstStyle/>
          <a:p>
            <a:r>
              <a:rPr lang="en-US" sz="2500" dirty="0"/>
              <a:t>Package sizes generating highest sales for top 5 Grocery products</a:t>
            </a:r>
            <a:br>
              <a:rPr lang="en-US" dirty="0"/>
            </a:br>
            <a:endParaRPr lang="en-US" sz="2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1BBA4-E1A1-4F12-BE29-2B59DC221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8688"/>
            <a:ext cx="8229600" cy="314001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100" dirty="0"/>
              <a:t>Drinking water and soft drinks packaged in 12-ounce portions generate the best sales. </a:t>
            </a:r>
          </a:p>
          <a:p>
            <a:pPr>
              <a:lnSpc>
                <a:spcPct val="170000"/>
              </a:lnSpc>
            </a:pPr>
            <a:r>
              <a:rPr lang="en-US" sz="1100" dirty="0"/>
              <a:t>Soft drinks are the top product based on sales value.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F3F30-2F8C-B0B1-4D7D-A765F892E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2" y="1964372"/>
            <a:ext cx="3482642" cy="2804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83982-27F3-3778-AC60-CEEE768D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4372"/>
            <a:ext cx="3310754" cy="24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7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96BCD0-723C-41E8-BE7B-AA7A2D37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556"/>
            <a:ext cx="8229600" cy="89106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Overall Campaign Performance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1BBA4-E1A1-4F12-BE29-2B59DC221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5619"/>
            <a:ext cx="8626415" cy="3447808"/>
          </a:xfrm>
        </p:spPr>
        <p:txBody>
          <a:bodyPr>
            <a:normAutofit/>
          </a:bodyPr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A44E6-3E42-BAD1-05C6-CF9D56463CDE}"/>
              </a:ext>
            </a:extLst>
          </p:cNvPr>
          <p:cNvSpPr txBox="1"/>
          <p:nvPr/>
        </p:nvSpPr>
        <p:spPr>
          <a:xfrm>
            <a:off x="517585" y="628555"/>
            <a:ext cx="81088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The plot shows the overall performance of the campaigns based on the total redemption rates of the campaigns.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0D261-AF6B-6F22-C88A-3986A9BA7E5B}"/>
              </a:ext>
            </a:extLst>
          </p:cNvPr>
          <p:cNvSpPr txBox="1"/>
          <p:nvPr/>
        </p:nvSpPr>
        <p:spPr>
          <a:xfrm>
            <a:off x="694426" y="4321687"/>
            <a:ext cx="58616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Clearly, Type A campaigns are performing better than the rest of the campaigns.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8652-0FE1-6701-E7D4-EE096BF2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9" y="1144683"/>
            <a:ext cx="8321761" cy="27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8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D8C4-0590-83CE-3038-64E0A7F7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26" y="0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Coupon Redemptions Of Household – By Income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920D-645E-5AA4-C00E-45458CD9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57250"/>
            <a:ext cx="9049109" cy="358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+mn-lt"/>
              </a:rPr>
              <a:t>The graph shows income wise split for the households who redeemed the promotional benefits at least once versus the households who have not redeemed the coupons.</a:t>
            </a:r>
          </a:p>
          <a:p>
            <a:pPr marL="0" indent="0">
              <a:buNone/>
            </a:pPr>
            <a:endParaRPr lang="en-US" sz="1200" dirty="0">
              <a:latin typeface="+mn-lt"/>
            </a:endParaRPr>
          </a:p>
          <a:p>
            <a:pPr marL="0" indent="0">
              <a:buNone/>
            </a:pPr>
            <a:r>
              <a:rPr lang="en-IN" sz="1200" b="0" i="0" dirty="0">
                <a:solidFill>
                  <a:srgbClr val="242424"/>
                </a:solidFill>
                <a:effectLst/>
                <a:latin typeface="+mn-lt"/>
              </a:rPr>
              <a:t>Notice that, households with a family income between 50-74K are more likely to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242424"/>
                </a:solidFill>
                <a:latin typeface="+mn-lt"/>
              </a:rPr>
              <a:t>r</a:t>
            </a:r>
            <a:r>
              <a:rPr lang="en-IN" sz="1200" b="0" i="0" dirty="0">
                <a:solidFill>
                  <a:srgbClr val="242424"/>
                </a:solidFill>
                <a:effectLst/>
                <a:latin typeface="+mn-lt"/>
              </a:rPr>
              <a:t>edeem the coupons followed by households with income range between 35-49K.</a:t>
            </a:r>
          </a:p>
          <a:p>
            <a:pPr marL="0" indent="0">
              <a:buNone/>
            </a:pPr>
            <a:endParaRPr lang="en-IN" sz="1200" dirty="0">
              <a:solidFill>
                <a:srgbClr val="242424"/>
              </a:solidFill>
              <a:latin typeface="+mn-lt"/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rgbClr val="242424"/>
                </a:solidFill>
                <a:latin typeface="+mn-lt"/>
              </a:rPr>
              <a:t>Proposed Solution: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242424"/>
                </a:solidFill>
                <a:effectLst/>
                <a:latin typeface="+mn-lt"/>
              </a:rPr>
              <a:t>Households with a family income of 100K and above have been least targeted 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242424"/>
                </a:solidFill>
                <a:effectLst/>
                <a:latin typeface="+mn-lt"/>
              </a:rPr>
              <a:t>by campaigns. As they are high income generating house</a:t>
            </a:r>
            <a:r>
              <a:rPr lang="en-IN" sz="1200" dirty="0">
                <a:solidFill>
                  <a:srgbClr val="242424"/>
                </a:solidFill>
                <a:latin typeface="+mn-lt"/>
              </a:rPr>
              <a:t>holds, there is a good 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242424"/>
                </a:solidFill>
                <a:effectLst/>
                <a:latin typeface="+mn-lt"/>
              </a:rPr>
              <a:t>Probability that focused campaigns on these income ranges can boost the overall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242424"/>
                </a:solidFill>
                <a:latin typeface="+mn-lt"/>
              </a:rPr>
              <a:t>Sales.</a:t>
            </a:r>
            <a:endParaRPr lang="en-US" sz="12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1AA55-498D-91BB-E783-1DCC26EE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83" y="1272122"/>
            <a:ext cx="3600017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9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D8C4-0590-83CE-3038-64E0A7F7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14272" cy="857250"/>
          </a:xfrm>
        </p:spPr>
        <p:txBody>
          <a:bodyPr>
            <a:noAutofit/>
          </a:bodyPr>
          <a:lstStyle/>
          <a:p>
            <a:pPr algn="l"/>
            <a:r>
              <a:rPr lang="en-US" sz="2600" dirty="0"/>
              <a:t>Coupon Redemptions Of Household – By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920D-645E-5AA4-C00E-45458CD9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57250"/>
            <a:ext cx="8885207" cy="3171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+mn-lt"/>
              </a:rPr>
              <a:t>The graph shows age wise split for the households who have redeemed the promotional benefits at least once versus the households who have not redeemed the coupons.</a:t>
            </a:r>
          </a:p>
          <a:p>
            <a:pPr marL="0" indent="0">
              <a:buNone/>
            </a:pPr>
            <a:endParaRPr lang="en-US" sz="1200" dirty="0">
              <a:latin typeface="+mn-lt"/>
            </a:endParaRPr>
          </a:p>
          <a:p>
            <a:pPr marL="0" indent="0">
              <a:buNone/>
            </a:pPr>
            <a:r>
              <a:rPr lang="en-IN" sz="1200" b="0" i="0" dirty="0">
                <a:solidFill>
                  <a:srgbClr val="242424"/>
                </a:solidFill>
                <a:effectLst/>
                <a:latin typeface="+mn-lt"/>
              </a:rPr>
              <a:t>Age group between the period of 45-54 has the highest number of campaign 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242424"/>
                </a:solidFill>
                <a:effectLst/>
                <a:latin typeface="+mn-lt"/>
              </a:rPr>
              <a:t>promotional redemption users followed by the age group 35-44.</a:t>
            </a:r>
          </a:p>
          <a:p>
            <a:pPr marL="0" indent="0">
              <a:buNone/>
            </a:pPr>
            <a:endParaRPr lang="en-IN" sz="1200" dirty="0">
              <a:solidFill>
                <a:srgbClr val="242424"/>
              </a:solidFill>
              <a:latin typeface="+mn-lt"/>
            </a:endParaRPr>
          </a:p>
          <a:p>
            <a:pPr marL="0" indent="0">
              <a:buNone/>
            </a:pPr>
            <a:r>
              <a:rPr lang="en-IN" sz="1200" b="1" i="0" dirty="0">
                <a:solidFill>
                  <a:srgbClr val="242424"/>
                </a:solidFill>
                <a:effectLst/>
                <a:latin typeface="+mn-lt"/>
              </a:rPr>
              <a:t>Proposed Solution:</a:t>
            </a:r>
          </a:p>
          <a:p>
            <a:pPr marL="0" indent="0">
              <a:buNone/>
            </a:pPr>
            <a:r>
              <a:rPr lang="en-US" sz="1200" dirty="0">
                <a:latin typeface="+mn-lt"/>
              </a:rPr>
              <a:t>Young adults in the age group of 19-24 and older citizens above age 55 have </a:t>
            </a:r>
          </a:p>
          <a:p>
            <a:pPr marL="0" indent="0">
              <a:buNone/>
            </a:pPr>
            <a:r>
              <a:rPr lang="en-US" sz="1200" dirty="0">
                <a:latin typeface="+mn-lt"/>
              </a:rPr>
              <a:t>been least targeted by campaigns and have the least promotional benefit users. </a:t>
            </a:r>
          </a:p>
          <a:p>
            <a:pPr marL="0" indent="0">
              <a:buNone/>
            </a:pPr>
            <a:r>
              <a:rPr lang="en-US" sz="1200" dirty="0">
                <a:latin typeface="+mn-lt"/>
              </a:rPr>
              <a:t>This represents an opportunity to specifically direct efforts to launch campaigns </a:t>
            </a:r>
          </a:p>
          <a:p>
            <a:pPr marL="0" indent="0">
              <a:buNone/>
            </a:pPr>
            <a:r>
              <a:rPr lang="en-US" sz="1200" dirty="0">
                <a:latin typeface="+mn-lt"/>
              </a:rPr>
              <a:t>for these age groups.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280E9-A061-8A79-7D8E-8AAEC2FB0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877" y="1298951"/>
            <a:ext cx="3911876" cy="28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4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C5B7-8A8E-ACCC-7D3F-6920988E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1" y="118882"/>
            <a:ext cx="8229600" cy="657894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Summary and 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8055F-BFA9-4168-52C8-140A92B39E35}"/>
              </a:ext>
            </a:extLst>
          </p:cNvPr>
          <p:cNvSpPr txBox="1"/>
          <p:nvPr/>
        </p:nvSpPr>
        <p:spPr>
          <a:xfrm>
            <a:off x="329862" y="876085"/>
            <a:ext cx="835693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Target 45-54 age group while giving discounts since its yielding higher sales.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Drinking water and soft drinks packaged in 12 ounce portions to be sold more as they generate the best sales.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To attain Maximum redemption Rate, we should run the campaign on Households with a family income of 100k and above.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Young adults in the age group of 19-24 and older citizens above age 55 have been least targeted by campaigns and have least promotional benefit users. We can launch personalized campaigns for these age groups to boost sales.</a:t>
            </a:r>
            <a:r>
              <a:rPr lang="en-US" sz="1300" b="1" dirty="0"/>
              <a:t>     </a:t>
            </a:r>
          </a:p>
          <a:p>
            <a:endParaRPr lang="en-US" sz="1300" b="1" dirty="0"/>
          </a:p>
          <a:p>
            <a:r>
              <a:rPr lang="en-US" sz="1300" b="1" dirty="0"/>
              <a:t> Limitations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Coupon related sales information is not reflected in the transaction dataset. Hence the analysis was made for the total sales of the products targeted by the campaigns.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We have transaction data only for 2017 whereas campaign data is present from 2016 - 2018. Hence the analysis was limited to 2017. There is no granular information about the characteristics and other attributes about campaigns and coupon.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There were too many scales of package sizes. We have carried out our analysis towards pounds and ounces.</a:t>
            </a:r>
          </a:p>
          <a:p>
            <a:endParaRPr lang="en-US" sz="1100" dirty="0"/>
          </a:p>
          <a:p>
            <a:pPr marL="285750" indent="-285750">
              <a:buFontTx/>
              <a:buChar char="-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26669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668</Words>
  <Application>Microsoft Office PowerPoint</Application>
  <PresentationFormat>On-screen Show (16:9)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 Extended</vt:lpstr>
      <vt:lpstr>Times New Roman</vt:lpstr>
      <vt:lpstr>3_Office Theme</vt:lpstr>
      <vt:lpstr>2_Office Theme</vt:lpstr>
      <vt:lpstr>1_Office Theme</vt:lpstr>
      <vt:lpstr>Office Theme</vt:lpstr>
      <vt:lpstr>Final Project A Deepdive on Regork Campaigns completejourney</vt:lpstr>
      <vt:lpstr>Improve Sales through Overall Campaign Performance and suggest Operational changes Regork</vt:lpstr>
      <vt:lpstr>Retail distribution in relation to age groups</vt:lpstr>
      <vt:lpstr>Package sizes generating highest sales for top 5 Grocery products </vt:lpstr>
      <vt:lpstr>Overall Campaign Performance </vt:lpstr>
      <vt:lpstr>Coupon Redemptions Of Household – By Income Range</vt:lpstr>
      <vt:lpstr>Coupon Redemptions Of Household – By Age</vt:lpstr>
      <vt:lpstr>Summary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</dc:title>
  <dc:creator>White, Denise (whited5)</dc:creator>
  <cp:lastModifiedBy>Anjana Ramegowda</cp:lastModifiedBy>
  <cp:revision>40</cp:revision>
  <dcterms:created xsi:type="dcterms:W3CDTF">2021-01-24T22:32:13Z</dcterms:created>
  <dcterms:modified xsi:type="dcterms:W3CDTF">2023-02-26T20:21:26Z</dcterms:modified>
</cp:coreProperties>
</file>