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325" r:id="rId5"/>
    <p:sldId id="260" r:id="rId6"/>
    <p:sldId id="261" r:id="rId7"/>
    <p:sldId id="262" r:id="rId8"/>
    <p:sldId id="291" r:id="rId9"/>
    <p:sldId id="264" r:id="rId10"/>
    <p:sldId id="265" r:id="rId11"/>
    <p:sldId id="269" r:id="rId12"/>
    <p:sldId id="282" r:id="rId13"/>
    <p:sldId id="283" r:id="rId14"/>
    <p:sldId id="293" r:id="rId15"/>
    <p:sldId id="294" r:id="rId16"/>
    <p:sldId id="280" r:id="rId17"/>
    <p:sldId id="281" r:id="rId18"/>
    <p:sldId id="278" r:id="rId19"/>
    <p:sldId id="272" r:id="rId20"/>
    <p:sldId id="303" r:id="rId21"/>
    <p:sldId id="299" r:id="rId22"/>
    <p:sldId id="273" r:id="rId23"/>
    <p:sldId id="274" r:id="rId24"/>
    <p:sldId id="275" r:id="rId25"/>
    <p:sldId id="276" r:id="rId26"/>
    <p:sldId id="277" r:id="rId27"/>
    <p:sldId id="298" r:id="rId28"/>
    <p:sldId id="296" r:id="rId29"/>
    <p:sldId id="297" r:id="rId30"/>
    <p:sldId id="284" r:id="rId31"/>
    <p:sldId id="285" r:id="rId32"/>
    <p:sldId id="307" r:id="rId33"/>
    <p:sldId id="308" r:id="rId34"/>
    <p:sldId id="309" r:id="rId35"/>
    <p:sldId id="310" r:id="rId36"/>
    <p:sldId id="286" r:id="rId37"/>
    <p:sldId id="305" r:id="rId38"/>
    <p:sldId id="324" r:id="rId39"/>
    <p:sldId id="304" r:id="rId40"/>
    <p:sldId id="306" r:id="rId41"/>
    <p:sldId id="287" r:id="rId42"/>
    <p:sldId id="300" r:id="rId43"/>
    <p:sldId id="326" r:id="rId44"/>
    <p:sldId id="327" r:id="rId45"/>
    <p:sldId id="311" r:id="rId46"/>
    <p:sldId id="312" r:id="rId47"/>
    <p:sldId id="314" r:id="rId48"/>
    <p:sldId id="315" r:id="rId49"/>
    <p:sldId id="323" r:id="rId50"/>
    <p:sldId id="321" r:id="rId51"/>
    <p:sldId id="301" r:id="rId52"/>
    <p:sldId id="288" r:id="rId53"/>
    <p:sldId id="289" r:id="rId54"/>
    <p:sldId id="290" r:id="rId5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B3C-F2A1-4B9A-8561-0E38AADE308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6CED-99D5-4036-BFBA-02119589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997C-9EF0-4F90-A20F-5A54C87C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7A830-CC61-48D7-A539-3BF4DA7D7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7289-4FF1-4978-B37C-C3136C05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6075-5D30-4822-AE7A-2946EE16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D7AE-22D3-44EC-B9CD-E6BB5D57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10-394B-4BD9-9850-45675960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C1BE-C020-47B2-925B-2C0773146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F8C7-6F1F-4B88-8E27-B7103C57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4DB5-CA3A-414E-9294-368C8B30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DC4C-C6A5-4696-8008-121F0C07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3DA41-2783-4DFC-A600-9A4B56908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5D19-8659-42DF-B552-3A2D1BA3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E220-7778-44F7-81E9-AA65E346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838E-81C6-494E-9E98-A19D5CCA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71AD-2F0A-450E-BCCD-D76A0C87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E290-989A-499E-85A2-05C6FDD4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863C-2F26-475C-A36B-AF47F0C2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6A80-7757-4AE3-8DC3-501F152E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55F5-BA44-4B9F-9D93-52996CD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0C66-2F78-4303-AE99-730E9ACA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3098-BCAD-4571-B6A8-44F6AC12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F54F-87D2-4B76-9C02-7EBFC7D5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5884-775B-4E84-BE97-56850CFA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3D04-BCE9-4932-8497-BB9A940E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D0EA-9D51-4279-A4E3-3E24C70C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FE23-4C1E-4F23-98B2-26DF3D3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EEA2-8383-4D0E-8987-D3803A98A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74950-CB8A-43C8-BA17-0C25B805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D2BD-154F-4D54-B0E4-B52980BA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C55F-80B4-433D-B840-3174FFDA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8927-7042-4983-ABC5-D974BF20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A194-D083-4FE9-9D77-2525054B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52A8-E4DB-4F94-BE98-ADF12861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3A6F1-7C0A-4568-897E-246617AE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2AD74-EF26-432B-B1FB-61EF3A1A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FF1F-C7EA-48A8-B7CD-DB7EE99DA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FB997-4EC8-4074-8FB1-DB9C89DC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9754-4DF9-4745-944A-7FFDA7E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5993D-ACAA-455C-B4C8-EE46FFEA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A9AD-D2C1-4653-9776-3E369A5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CC40F-A97F-40CC-A5F9-C3F45A2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22BE0-D6D1-4624-94B3-08D89A23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8FD2-BE1F-4EAF-8F96-E642BCE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3406B-EF7F-4AF2-8889-FD14C9F7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9302D-4F27-46B6-A841-BC189A77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C677-6673-410A-83D8-0C88572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1308-4FBC-4914-9710-8F511EC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87FD-5125-4A41-92CE-5D76E2C9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FFF69-B09C-4BAA-BD5A-2E9B1ED6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0BC7F-2B89-4A9E-AA20-DC06FA4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226F-988D-48EB-B117-A22E829A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B6A2-BBC9-4076-8F52-3CA3BD8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A388-EE6C-4C81-B6D0-464FEBA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35391-313B-490A-8ACE-4E80D99CF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583E-119D-4869-8ABD-241AADA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D394-13DF-4670-BFDF-A2A31724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C551-BDBA-4384-A545-66FA3D15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1410C-7F2E-474A-8274-C2A77EA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A9DF-09B2-4AC9-ACEC-B37C1E3C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AADF1-DCF4-45D8-8471-6864EC61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8121-0696-4C2D-9B29-A59C4B25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F439-1864-4C3A-B1BF-F26CBF98214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EE75-406C-457B-96B0-C4A45CC82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8233-3E88-493F-96B5-E60AC4BB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132D-5A7D-47A4-A346-BA957F49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nmt" TargetMode="External"/><Relationship Id="rId7" Type="http://schemas.openxmlformats.org/officeDocument/2006/relationships/hyperlink" Target="http://www.cs.cornell.edu/~cristian/Cornell%20Movie-Dialogs%20Corpus.html" TargetMode="External"/><Relationship Id="rId2" Type="http://schemas.openxmlformats.org/officeDocument/2006/relationships/hyperlink" Target="https://arxiv.org/pdf/1606.01541.pdf?__hstc=36392319.57feae9086cbe66baa94bf32ef453412.1482451200081.1482451200082.1482451200083.1&amp;__hssc=36392319.1.1482451200084&amp;__hsfp=5282291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github.io/seq2seq/" TargetMode="External"/><Relationship Id="rId5" Type="http://schemas.openxmlformats.org/officeDocument/2006/relationships/hyperlink" Target="https://github.com/google/seq2seq" TargetMode="External"/><Relationship Id="rId4" Type="http://schemas.openxmlformats.org/officeDocument/2006/relationships/hyperlink" Target="https://www.tensorflow.org/tutorials/seq2seq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utitech.com/7-reasons-why-business-needs-chatbot/" TargetMode="External"/><Relationship Id="rId2" Type="http://schemas.openxmlformats.org/officeDocument/2006/relationships/hyperlink" Target="https://medium.com/the-mission/11-best-uses-of-chatbots-right-now-1c27764b7e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ong_short-term_memory" TargetMode="External"/><Relationship Id="rId5" Type="http://schemas.openxmlformats.org/officeDocument/2006/relationships/hyperlink" Target="https://www.marutitech.com/complete-guide-bot-frameworks/" TargetMode="External"/><Relationship Id="rId4" Type="http://schemas.openxmlformats.org/officeDocument/2006/relationships/hyperlink" Target="https://chatbotsmagazine.com/how-to-develop-a-chatbot-from-scratch-62bed1adab8c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ityathakker.com/wp-content/uploads/2017/05/Facebook-Messenger-ChatBot-tutorial.jpg" TargetMode="External"/><Relationship Id="rId13" Type="http://schemas.openxmlformats.org/officeDocument/2006/relationships/hyperlink" Target="https://cdn-images-1.medium.com/max/1600/0*LyfY3Mow9eCYlj7o" TargetMode="External"/><Relationship Id="rId3" Type="http://schemas.openxmlformats.org/officeDocument/2006/relationships/hyperlink" Target="https://cognitiveseo.com/blog/wp-content/uploads/2017/06/Is-Chatbot-Marketing-the-future-1024x512.jpg" TargetMode="External"/><Relationship Id="rId7" Type="http://schemas.openxmlformats.org/officeDocument/2006/relationships/hyperlink" Target="https://betanews.com/wp-content/uploads/2017/08/chatbot-e1501792996887.jpg" TargetMode="External"/><Relationship Id="rId12" Type="http://schemas.openxmlformats.org/officeDocument/2006/relationships/hyperlink" Target="https://cdn-images-1.medium.com/max/1200/1*fNPqCg4vBiCQS1-nFs7gYA.jpeg" TargetMode="External"/><Relationship Id="rId2" Type="http://schemas.openxmlformats.org/officeDocument/2006/relationships/hyperlink" Target="https://regmedia.co.uk/2017/09/21/chatbot.jpg?x=442&amp;y=293&amp;cro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talogue.com/wp-content/uploads/2017/03/chatbot-880x541.png" TargetMode="External"/><Relationship Id="rId11" Type="http://schemas.openxmlformats.org/officeDocument/2006/relationships/hyperlink" Target="https://www.liveworld.com/wp-content/uploads/2017/07/Chatbots-in-customer-service_cropped.png" TargetMode="External"/><Relationship Id="rId5" Type="http://schemas.openxmlformats.org/officeDocument/2006/relationships/hyperlink" Target="https://cdn.zmescience.com/wp-content/uploads/2015/06/robot.jpg" TargetMode="External"/><Relationship Id="rId10" Type="http://schemas.openxmlformats.org/officeDocument/2006/relationships/hyperlink" Target="http://sunnyapps.co/assets/images/temp/sunnyapps-chatbots-about.png" TargetMode="External"/><Relationship Id="rId4" Type="http://schemas.openxmlformats.org/officeDocument/2006/relationships/hyperlink" Target="http://nyintl.net/site/wp-content/uploads/2018/01/robot-customer-service.png" TargetMode="External"/><Relationship Id="rId9" Type="http://schemas.openxmlformats.org/officeDocument/2006/relationships/hyperlink" Target="https://cdn-images-1.medium.com/max/1200/1*FYFI4jbAUMqbXxlo6V_lBA.png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runch.com/wp-content/uploads/2016/09/api.jpg" TargetMode="External"/><Relationship Id="rId3" Type="http://schemas.openxmlformats.org/officeDocument/2006/relationships/hyperlink" Target="https://bot-hub.com/media/print_screen/Yahoo-Weather/yahooweather__4.jpeg" TargetMode="External"/><Relationship Id="rId7" Type="http://schemas.openxmlformats.org/officeDocument/2006/relationships/hyperlink" Target="https://botlist.co/system/BotList/Bot/logos/000/000/627/medium/recast_ai.png" TargetMode="External"/><Relationship Id="rId2" Type="http://schemas.openxmlformats.org/officeDocument/2006/relationships/hyperlink" Target="https://www.dailydot.com/wp-content/uploads/0da/df/domino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hackingrevenue.com.s3.amazonaws.com/2016/08/motionai_0.png" TargetMode="External"/><Relationship Id="rId11" Type="http://schemas.openxmlformats.org/officeDocument/2006/relationships/hyperlink" Target="https://cdn-images-1.medium.com/max/860/1*QoCscxdXl2mkWqL7mGfALA.png" TargetMode="External"/><Relationship Id="rId5" Type="http://schemas.openxmlformats.org/officeDocument/2006/relationships/hyperlink" Target="https://4.bp.blogspot.com/UWs8Wger9LQ/WQ8Uh05oMzI/AAAAAAAABrc/oFhlMOasZZIxjDZOxmXGEJLBIfTd2VETACLcB/s1600/bottr-for-blogger.jpg" TargetMode="External"/><Relationship Id="rId10" Type="http://schemas.openxmlformats.org/officeDocument/2006/relationships/hyperlink" Target="http://bodhiinfo.com/blog/wp-content/uploads/2016/09/google-apiai.jpg" TargetMode="External"/><Relationship Id="rId4" Type="http://schemas.openxmlformats.org/officeDocument/2006/relationships/hyperlink" Target="https://chatfuel.com/images2/og_chatfuel.jpg" TargetMode="External"/><Relationship Id="rId9" Type="http://schemas.openxmlformats.org/officeDocument/2006/relationships/hyperlink" Target="http://www.dieproduktmacher.com/wp-content/uploads/2017/08/lex-vs-api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2739960" y="5136840"/>
            <a:ext cx="9143640" cy="1655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D5929-8208-454E-8EB4-F6975018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870" y="1708474"/>
            <a:ext cx="9144000" cy="1215171"/>
          </a:xfrm>
        </p:spPr>
        <p:txBody>
          <a:bodyPr>
            <a:noAutofit/>
          </a:bodyPr>
          <a:lstStyle/>
          <a:p>
            <a:r>
              <a:rPr lang="en-US" sz="4400" dirty="0"/>
              <a:t>Intelligent Chatbot using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B38763-2C70-4A05-890D-DCF59EDB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08" y="4550845"/>
            <a:ext cx="9144000" cy="1655762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Anjana Tiha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44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0" y="-89280"/>
            <a:ext cx="360" cy="63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47F89-DAB1-4203-80AF-8D3FD338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Code-Based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B4B1-8C47-4799-B7F1-20D6142E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Requires programming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 the flexibility to store-data.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Produce analytics and incorporate A.I.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Facebook’s Wit.ai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Microsoft bot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API.ai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Aspect CXP-NLU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Amazon Lex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IBM Watson Chatbot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66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99526" y="315681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D9DAC-DD59-4126-9795-DB73125A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Framework or Pick One??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1359-3EA3-4EBE-BBE5-F2BBC93C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Building a framework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Takes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Framework development is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Needs a team (small)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Planning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Picking a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Bending to its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Sacrificing some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Sacrificing some interfaces</a:t>
            </a:r>
          </a:p>
        </p:txBody>
      </p:sp>
    </p:spTree>
    <p:extLst>
      <p:ext uri="{BB962C8B-B14F-4D97-AF65-F5344CB8AC3E}">
        <p14:creationId xmlns:p14="http://schemas.microsoft.com/office/powerpoint/2010/main" val="1249227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B5101-BC39-4FA2-B91E-703C9411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303C-0982-46E6-82AC-417B2817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Limited in functionality,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works in very structured conversational modes.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works like question answering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Ignores context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reduced coherence and relevancy specially for longer dialogues.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Fails to emulate human conversation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generates machine like dialogues and lacks flexibility and variety.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Majority of them are developed using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simple rule based techniques.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simple machine learning algorithms.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lack in complexity and sophistication needed to produce good result. </a:t>
            </a:r>
          </a:p>
        </p:txBody>
      </p:sp>
    </p:spTree>
    <p:extLst>
      <p:ext uri="{BB962C8B-B14F-4D97-AF65-F5344CB8AC3E}">
        <p14:creationId xmlns:p14="http://schemas.microsoft.com/office/powerpoint/2010/main" val="953546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9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7760" y="1900440"/>
            <a:ext cx="4412880" cy="4350960"/>
          </a:xfrm>
          <a:prstGeom prst="rect">
            <a:avLst/>
          </a:prstGeom>
          <a:ln>
            <a:noFill/>
          </a:ln>
        </p:spPr>
      </p:pic>
      <p:pic>
        <p:nvPicPr>
          <p:cNvPr id="15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35080" y="1775160"/>
            <a:ext cx="3634920" cy="460116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4A8D-729F-42FA-9CFD-94985E84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512602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FE7EA-4A1F-4852-91A0-2C43A3C0422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Chatbot Development Techniques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0E17A-238A-4326-B27F-9190BC0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Rule based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Natural Language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Deep Neural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3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9042FC3-DB0F-43FF-9A7F-746D557B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C9FE8D-5C30-43C7-B9B4-112A631D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Convolution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Image recognition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Text summarization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Recurrent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Dialogue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Conversation agent/chatbot building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Text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Image Captioning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Reinforcement learning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Can improve conversation agent</a:t>
            </a:r>
          </a:p>
        </p:txBody>
      </p:sp>
    </p:spTree>
    <p:extLst>
      <p:ext uri="{BB962C8B-B14F-4D97-AF65-F5344CB8AC3E}">
        <p14:creationId xmlns:p14="http://schemas.microsoft.com/office/powerpoint/2010/main" val="386675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FEBEB-4E0F-45A5-BC0C-8024A19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Neural Machine Translation (GNMT)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25C0-3CDA-46D0-B5D9-0ACB5561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introduced in November,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Translates whole sentences at a time, rather than phrase by phrase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Adaptation of statistical based translation elements.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 around 98+ language translation from and to English language.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51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B7D4D-B87F-418D-9665-7341A1EA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GNMT Features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3C0E8-00A9-48E7-ABE1-7E19B83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Sequence to Sequence encoding decoding architecture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Long-Short-Term-Memory (LSTM)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Bi-directionality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Neural Attention Mechanism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Beam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0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39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2418840"/>
            <a:ext cx="10515240" cy="31644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02673-595B-4D32-AF1F-29EDA93F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to Sequence (Seq2Seq)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8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398549-9B3D-49E6-A933-FD98831E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1E74-7AD6-48C5-B6F5-9820D05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Used for sequential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Primarily used in Natural Language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Consists of 3 layers: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Input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Takes input as scaler vector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Applies weight and biases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Hidden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Can have multiple layers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Applies weight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Output is generated using activation function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sigma, tangent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895373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4A3201-DD2A-48D5-8AF0-CF3551492B46}"/>
              </a:ext>
            </a:extLst>
          </p:cNvPr>
          <p:cNvGrpSpPr/>
          <p:nvPr/>
        </p:nvGrpSpPr>
        <p:grpSpPr>
          <a:xfrm>
            <a:off x="150480" y="489240"/>
            <a:ext cx="12162824" cy="6589653"/>
            <a:chOff x="150480" y="489240"/>
            <a:chExt cx="12162824" cy="65896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F0F42F-C41D-466C-B140-2577FFBEF600}"/>
                </a:ext>
              </a:extLst>
            </p:cNvPr>
            <p:cNvGrpSpPr/>
            <p:nvPr/>
          </p:nvGrpSpPr>
          <p:grpSpPr>
            <a:xfrm>
              <a:off x="1368540" y="489240"/>
              <a:ext cx="10260000" cy="6119934"/>
              <a:chOff x="1368540" y="489240"/>
              <a:chExt cx="10260000" cy="6119934"/>
            </a:xfrm>
          </p:grpSpPr>
          <p:pic>
            <p:nvPicPr>
              <p:cNvPr id="85" name="Pictur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8540" y="489240"/>
                <a:ext cx="5913360" cy="33087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Picture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8900" y="489240"/>
                <a:ext cx="4049640" cy="192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Picture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6912" y="4385454"/>
                <a:ext cx="3354840" cy="2223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Picture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2484" y="2541960"/>
                <a:ext cx="2551680" cy="143568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9" name="Picture 1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323344" y="3700293"/>
              <a:ext cx="4989960" cy="3378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1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50480" y="4234614"/>
              <a:ext cx="3354840" cy="2525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9105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2122031"/>
            <a:ext cx="7923960" cy="31795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DFAE6-98EF-43DE-97D2-34A57FAA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01718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2D710C-3D27-41CC-A195-9E1456AC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Recurrent Neural Network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E6F36-1233-426B-A019-A6E64862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not work for most NLP problems.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Too simple architecture to handle complex problems.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Complete sequence may be irrelevant to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Sparse tokens in sequence may be relevant.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long sentence or sequence, RNN may fail and memory may become bottleneck.</a:t>
            </a:r>
          </a:p>
        </p:txBody>
      </p:sp>
    </p:spTree>
    <p:extLst>
      <p:ext uri="{BB962C8B-B14F-4D97-AF65-F5344CB8AC3E}">
        <p14:creationId xmlns:p14="http://schemas.microsoft.com/office/powerpoint/2010/main" val="43463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28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66320" y="1509840"/>
            <a:ext cx="7400520" cy="41428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7DD96-5BE6-4766-BEE4-2DEFAAEB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Long-Short-Term-Memory (LSTM)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86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A2411-9F6F-4EDE-9815-B479B2C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Long-Short-Term-Memory (LSTM)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F45E-388A-4F48-8DD0-5F0642EA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Cell unit type for layers of a recurrent neural network (RNN).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Composed of a cell, an input gate, an output gate and a forget gate.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Cell ("memory" in LSTM) remembers values over arbitrary time intervals.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Classify and predict on time series data where time lags of unknown duration between important events occur.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Helps with the exploding and vanishing gradient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Relative insensitivity to gap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gives an advantage to LSTM over alternative RNNs, hidden Markov models and other sequence learning methods in numerous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48208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32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9120" y="1825560"/>
            <a:ext cx="10253160" cy="435096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76E48-771A-4D72-9C40-49DDD8C7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Long-Short-Term-Memory (LSTM)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1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34" name="Content Placeholder 20"/>
          <p:cNvPicPr/>
          <p:nvPr/>
        </p:nvPicPr>
        <p:blipFill>
          <a:blip r:embed="rId2"/>
          <a:stretch>
            <a:fillRect/>
          </a:stretch>
        </p:blipFill>
        <p:spPr>
          <a:xfrm>
            <a:off x="663120" y="1771200"/>
            <a:ext cx="7543440" cy="289368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6067F2-6F9F-4BFA-9733-49921B2D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06" y="3262312"/>
            <a:ext cx="6900630" cy="29671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D3251C6-8E85-4CFD-90A9-A2143881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Long-Short-Term-Memory (LSTM) </a:t>
            </a:r>
          </a:p>
        </p:txBody>
      </p:sp>
    </p:spTree>
    <p:extLst>
      <p:ext uri="{BB962C8B-B14F-4D97-AF65-F5344CB8AC3E}">
        <p14:creationId xmlns:p14="http://schemas.microsoft.com/office/powerpoint/2010/main" val="2660997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863B0F-1946-436F-B22E-0ED021DA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Attention Mechanism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7902E-14DD-4189-971F-862094E2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Standard technique for generative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Improves performance significantly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Text Summarization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Dialogue Generation</a:t>
            </a:r>
          </a:p>
        </p:txBody>
      </p:sp>
    </p:spTree>
    <p:extLst>
      <p:ext uri="{BB962C8B-B14F-4D97-AF65-F5344CB8AC3E}">
        <p14:creationId xmlns:p14="http://schemas.microsoft.com/office/powerpoint/2010/main" val="37176446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388BD-FE5E-41D7-A838-FB7E624F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Attention Mechanism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6527-F2C7-4CC6-817E-7FA04622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07" y="1603863"/>
            <a:ext cx="63436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15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7F50-81B5-4A9F-80F6-26273813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Attention Mechanism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A018-D354-49E8-8502-F41ABEEA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current target hidden state is compared with all source states to derive attention weights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attention weights we compute a context vector as the weighted average of the source states.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 the context vector with the current target hidden state to yield the final attention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attention vector is fed as an input to the next time step (input feeding).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474D5-77F5-43E8-97F8-3FB04D0B2C2C}"/>
              </a:ext>
            </a:extLst>
          </p:cNvPr>
          <p:cNvSpPr/>
          <p:nvPr/>
        </p:nvSpPr>
        <p:spPr>
          <a:xfrm>
            <a:off x="10084756" y="6492960"/>
            <a:ext cx="210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Source: Reference:1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3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092F-7065-4F6A-9816-D6D64621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Attention Mechanism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DED72-6205-43C6-A0D8-ADFD67703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2142271"/>
            <a:ext cx="9961984" cy="2237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22555-62A1-4640-BEE8-990F4F8C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" y="4935254"/>
            <a:ext cx="10223241" cy="10333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4C2AD6-2928-434B-8CC1-91F5DC78260C}"/>
              </a:ext>
            </a:extLst>
          </p:cNvPr>
          <p:cNvSpPr/>
          <p:nvPr/>
        </p:nvSpPr>
        <p:spPr>
          <a:xfrm>
            <a:off x="9981382" y="6523988"/>
            <a:ext cx="210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Source: Reference:1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Application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Helps find out whether one should bring the umbrella before one leave for work.</a:t>
            </a:r>
          </a:p>
          <a:p>
            <a:pPr>
              <a:lnSpc>
                <a:spcPct val="90000"/>
              </a:lnSpc>
            </a:pPr>
            <a:r>
              <a:rPr lang="en-US" dirty="0"/>
              <a:t>Personal Finance Assistance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 notifications about stock market trends, tracks personal finances, help finding a mortgage.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Bank chatbots let users check on personal account (current balance and recent transactions).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Tax bots that help track your business and deductible expenses.</a:t>
            </a:r>
          </a:p>
          <a:p>
            <a:pPr>
              <a:lnSpc>
                <a:spcPct val="100000"/>
              </a:lnSpc>
            </a:pPr>
            <a:r>
              <a:rPr lang="en-US" dirty="0"/>
              <a:t>Product Suggestions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H&amp;M’s </a:t>
            </a:r>
            <a:r>
              <a:rPr lang="en-US" dirty="0" err="1"/>
              <a:t>Kik</a:t>
            </a:r>
            <a:r>
              <a:rPr lang="en-US" dirty="0"/>
              <a:t> chatbot build outfit based on pieces of clothing one have.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Customer Support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AirBnB</a:t>
            </a:r>
            <a:r>
              <a:rPr lang="en-US" dirty="0"/>
              <a:t>, Evernote, and Spotify have chatbots on Twitter to provide 24/7 customer service.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quickly provide answers and address customer complaints, or track the status of an order.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381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A45F-29A5-4A59-88E5-8C09A39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E7C5-92E9-4E6E-87CC-6E3B43FA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Primary data set "Cornell Movie Subtitle Corpus"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Other dataset processed and trained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"Open Movie Subtitle Corpus“ and "Movie Subtitle Corpus“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Discarded due to lack of data quality and eliminated from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Other possible candidate for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twitter data, reddit dataset and relay chat engine data corpus.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future work, more robust and real life conversation based corpus is preferable.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AC707-428F-4678-AF04-E840EA0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Cornell Movie Subtitle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511B-B57F-4962-8DFC-4AB02E59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20" y="18255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Metadata-rich large collection of conversations from raw scripts from popular movies.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following are found in corpus-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220,579 conversational exchanges between 10,292 pairs of movie characters.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9,035 characters from 617 movies.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304,713 utterances.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Other movie meta-data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genres, release year, IMDB rating, number of IMDB votes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Data Source: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http://www:cs:cornell:edu/~cristian/Cornell Movie-Dialogs </a:t>
            </a:r>
            <a:r>
              <a:rPr lang="en-US" sz="2000" dirty="0" err="1"/>
              <a:t>Corpus:html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676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F152-2D45-4C24-A21F-B33ECF50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: Cornell Movie Subtitle Corpus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8DDB-8296-4CB8-8AA9-91868AD2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was cleaned to remove meta-data: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Movie ID, Character ID, Line ID.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separators("+++++") were eliminated.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Characters unsupported by UTF-8 encoding removed.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separated in two different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source (dialogue) and target (response)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assimilated with the input format of GNMT input pipeline</a:t>
            </a:r>
          </a:p>
        </p:txBody>
      </p:sp>
    </p:spTree>
    <p:extLst>
      <p:ext uri="{BB962C8B-B14F-4D97-AF65-F5344CB8AC3E}">
        <p14:creationId xmlns:p14="http://schemas.microsoft.com/office/powerpoint/2010/main" val="22088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8349-BE7E-4DF7-9A7E-A30BADD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and Target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30D76-2A40-4BBF-BEB6-3CD74641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files were cleaned simultaneously.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Everything except alphabetical character, and some punctuation (. , ?!') removed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other symbols and numerical characters hold little meaning in conversation.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 was converted to lowercase.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Multiple consequent occurrence of punctuations (. , ?!’)  was eliminated with single instance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reduces punctuation overload.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All the punctuation except (') was separated with single space before and after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better performance in GNMT module.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All the consequent multiple space was reduced to single space instance.</a:t>
            </a:r>
          </a:p>
        </p:txBody>
      </p:sp>
    </p:spTree>
    <p:extLst>
      <p:ext uri="{BB962C8B-B14F-4D97-AF65-F5344CB8AC3E}">
        <p14:creationId xmlns:p14="http://schemas.microsoft.com/office/powerpoint/2010/main" val="3061101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478D-75E5-4A46-A4A2-EA19D8D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Preprocessing: Dialogue Elimination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1A6D5-3DB4-45C4-8F66-69DB72E7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was cleaned for removing extraneous dialogues.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Utterance with more than 100 length was discarded initially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both dialogue and 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 increase of dialogue length, context relevance becomes ambiguous.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Later on full training, full length of dialogues were taken without any elimination.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multiple consequent utterance from single person was present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everything except the last utterance for the person was kept.</a:t>
            </a:r>
          </a:p>
        </p:txBody>
      </p:sp>
    </p:spTree>
    <p:extLst>
      <p:ext uri="{BB962C8B-B14F-4D97-AF65-F5344CB8AC3E}">
        <p14:creationId xmlns:p14="http://schemas.microsoft.com/office/powerpoint/2010/main" val="1290599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9F2-8574-4F0F-B5E3-A354F1C7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Testing,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FF37-9ADD-4AE4-B2DC-E5D4E952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Source and target file was </a:t>
            </a:r>
            <a:r>
              <a:rPr lang="en-US" dirty="0" err="1"/>
              <a:t>splitted</a:t>
            </a:r>
            <a:r>
              <a:rPr lang="en-US" dirty="0"/>
              <a:t> for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Training, testing and development/validation set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Saved in files for final input pipeline feed.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vocabulary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Google's Sub-word Neural Machine Translation(NMT) module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Suggested by the Google </a:t>
            </a:r>
            <a:r>
              <a:rPr lang="en-US" dirty="0" err="1"/>
              <a:t>Tensorfow</a:t>
            </a:r>
            <a:r>
              <a:rPr lang="en-US" dirty="0"/>
              <a:t> and Google's Neural Machine Translation module documentation.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Sub-word module was applied only on training files source and target files.</a:t>
            </a:r>
          </a:p>
        </p:txBody>
      </p:sp>
    </p:spTree>
    <p:extLst>
      <p:ext uri="{BB962C8B-B14F-4D97-AF65-F5344CB8AC3E}">
        <p14:creationId xmlns:p14="http://schemas.microsoft.com/office/powerpoint/2010/main" val="3526296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7" name="Table 3"/>
          <p:cNvGraphicFramePr/>
          <p:nvPr>
            <p:extLst>
              <p:ext uri="{D42A27DB-BD31-4B8C-83A1-F6EECF244321}">
                <p14:modId xmlns:p14="http://schemas.microsoft.com/office/powerpoint/2010/main" val="1338581234"/>
              </p:ext>
            </p:extLst>
          </p:nvPr>
        </p:nvGraphicFramePr>
        <p:xfrm>
          <a:off x="3383120" y="3592355"/>
          <a:ext cx="8127720" cy="29005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Local machines (personal laptop)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Processor : 7th Gen Intel Core i5-7300HQ mobile processor.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Ram : 8GB.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Graphics Card : NVIDIA GTX 1050 graphics.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University HPC Cluster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High Performance Computing platform of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University of Memphis Research Cluster.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Cloud Computing Platform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Amazon AWS.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7F5BCD-E809-4635-8A0F-72486EDA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EF91-97A8-4D5F-8C50-4597348A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training</a:t>
            </a:r>
          </a:p>
          <a:p>
            <a:pPr lvl="1"/>
            <a:r>
              <a:rPr lang="en-US" dirty="0"/>
              <a:t> Personal Laptop </a:t>
            </a:r>
          </a:p>
          <a:p>
            <a:r>
              <a:rPr lang="en-US" dirty="0"/>
              <a:t>For complete training</a:t>
            </a:r>
          </a:p>
          <a:p>
            <a:pPr lvl="1"/>
            <a:r>
              <a:rPr lang="en-US" dirty="0"/>
              <a:t>High performance computing cluster of University of Memphis Research</a:t>
            </a:r>
          </a:p>
          <a:p>
            <a:pPr lvl="1"/>
            <a:r>
              <a:rPr lang="en-US" dirty="0"/>
              <a:t>Amazon 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FDA-B5D7-4863-A3F6-673F0402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Hyper 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1818DC-8D11-452E-80FA-5347E1D9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4891"/>
              </p:ext>
            </p:extLst>
          </p:nvPr>
        </p:nvGraphicFramePr>
        <p:xfrm>
          <a:off x="1363078" y="2456198"/>
          <a:ext cx="3758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98">
                  <a:extLst>
                    <a:ext uri="{9D8B030D-6E8A-4147-A177-3AD203B41FA5}">
                      <a16:colId xmlns:a16="http://schemas.microsoft.com/office/drawing/2014/main" val="3043200086"/>
                    </a:ext>
                  </a:extLst>
                </a:gridCol>
                <a:gridCol w="1418486">
                  <a:extLst>
                    <a:ext uri="{9D8B030D-6E8A-4147-A177-3AD203B41FA5}">
                      <a16:colId xmlns:a16="http://schemas.microsoft.com/office/drawing/2014/main" val="3923185141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27583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Train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8343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 Per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70367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2518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9572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4768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Encoder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Bidirectional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66827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scaled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luong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022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8E1DE-8F1E-4B1D-8FB1-6783414389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4804" y="2456198"/>
          <a:ext cx="34686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718">
                  <a:extLst>
                    <a:ext uri="{9D8B030D-6E8A-4147-A177-3AD203B41FA5}">
                      <a16:colId xmlns:a16="http://schemas.microsoft.com/office/drawing/2014/main" val="1942137078"/>
                    </a:ext>
                  </a:extLst>
                </a:gridCol>
                <a:gridCol w="1359906">
                  <a:extLst>
                    <a:ext uri="{9D8B030D-6E8A-4147-A177-3AD203B41FA5}">
                      <a16:colId xmlns:a16="http://schemas.microsoft.com/office/drawing/2014/main" val="411340104"/>
                    </a:ext>
                  </a:extLst>
                </a:gridCol>
              </a:tblGrid>
              <a:tr h="31112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0354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702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74440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Decay Steps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89404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Decay Step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00213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Beam Width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28874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38659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57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B45-F3B9-400B-957D-EEA834DD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Graphical Interface (GUI)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8726B-B0E6-4D87-9D90-2AFAB55B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7" y="1848644"/>
            <a:ext cx="9245844" cy="44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6E7D-DB1F-4860-807F-4B99682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Generated using GNMT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AC67BD-FE92-4EDE-9963-6953C976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80617"/>
              </p:ext>
            </p:extLst>
          </p:nvPr>
        </p:nvGraphicFramePr>
        <p:xfrm>
          <a:off x="914400" y="1544322"/>
          <a:ext cx="101092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12">
                  <a:extLst>
                    <a:ext uri="{9D8B030D-6E8A-4147-A177-3AD203B41FA5}">
                      <a16:colId xmlns:a16="http://schemas.microsoft.com/office/drawing/2014/main" val="2300861976"/>
                    </a:ext>
                  </a:extLst>
                </a:gridCol>
                <a:gridCol w="4328788">
                  <a:extLst>
                    <a:ext uri="{9D8B030D-6E8A-4147-A177-3AD203B41FA5}">
                      <a16:colId xmlns:a16="http://schemas.microsoft.com/office/drawing/2014/main" val="1557215593"/>
                    </a:ext>
                  </a:extLst>
                </a:gridCol>
              </a:tblGrid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(Person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GNMT Model Output (Person 2 Response)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3368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are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am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7610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your plan for the weekend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0805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would you like some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would you like some help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58382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 got something on your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194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would you like to go to watch movie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7717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 would you like to go for lunch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know where to go for lunch today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246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know where to go for lunch today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 know where to go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6383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 is the library located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that where you were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88436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weather seem warm would you like to get some cold drinks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would you like to get some cold coffee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72539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 you like the new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startrek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movie sequel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6038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 played really well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am going for their next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am going for their next interview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63968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disturbing you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. not at all . where are you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85351"/>
                  </a:ext>
                </a:extLst>
              </a:tr>
              <a:tr h="27359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i'm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heading out . how about you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got to wait for a call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1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8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Application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Order Food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Domino’s chatbot build new pizza and tracks user order all from Facebook Messenger.</a:t>
            </a:r>
            <a:endParaRPr dirty="0"/>
          </a:p>
          <a:p>
            <a:pPr>
              <a:lnSpc>
                <a:spcPct val="90000"/>
              </a:lnSpc>
            </a:pPr>
            <a:r>
              <a:rPr lang="en-US" dirty="0"/>
              <a:t>Schedule a Meeting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Meekan</a:t>
            </a:r>
            <a:r>
              <a:rPr lang="en-US" dirty="0"/>
              <a:t> - slack bot find times in everyone's calendar to schedule meeting.</a:t>
            </a:r>
          </a:p>
          <a:p>
            <a:pPr>
              <a:lnSpc>
                <a:spcPct val="90000"/>
              </a:lnSpc>
            </a:pPr>
            <a:r>
              <a:rPr lang="en-US" dirty="0"/>
              <a:t>Search for &amp; Track Flights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Vacation inspiration.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Tracks current flights, wait times, delays.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Search and compare and book flights and hotels based on price and location from Facebook Messenger.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124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9AE8-35B8-49C9-A3B2-B84196EE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125B3-73CC-4A06-ABD1-FEC16777CF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1453" y="2468880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14722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37264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897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1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eval</a:t>
                      </a:r>
                      <a:r>
                        <a:rPr lang="en-US" dirty="0"/>
                        <a:t> dev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eval</a:t>
                      </a:r>
                      <a:r>
                        <a:rPr lang="en-US" dirty="0"/>
                        <a:t>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5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5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83EF-6E9E-4E72-9CD7-9E7D87A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58AC-7D4C-440A-972B-E2289A2B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Model Specific: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GNMT treated dialogue generation as deterministic translation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Finding right hyper parameters to optimize the for chat bot or dialogue generation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Specific: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Movie data does not reflect real interaction.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quality is not optimum.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Loss of data after cleaning and fewer quality utterance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Many utterance was discarded due to longer length or discrepancy in earlier training.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Number of training utterance was less than required.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Dataset was </a:t>
            </a:r>
            <a:r>
              <a:rPr lang="en-US" dirty="0" err="1"/>
              <a:t>splitted</a:t>
            </a:r>
            <a:r>
              <a:rPr lang="en-US" dirty="0"/>
              <a:t> for training, testing and development.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Test and development dataset was quite larger in comparison to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is a long process demands higher processing 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09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EDA-E313-4A46-ACDE-C181FAE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EF02-1949-497F-A072-8468BADE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Developing chatbot algorithm from scratch would be better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GNMT is primarily for machine translation.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multiple trial and error before reaching optimal performance for the comprehensive chatbot module.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Better suited as research problem. </a:t>
            </a:r>
          </a:p>
        </p:txBody>
      </p:sp>
    </p:spTree>
    <p:extLst>
      <p:ext uri="{BB962C8B-B14F-4D97-AF65-F5344CB8AC3E}">
        <p14:creationId xmlns:p14="http://schemas.microsoft.com/office/powerpoint/2010/main" val="1368785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68EB-0ED8-4EF3-8CD8-D4A4BDAF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A5B5E3-3C12-4775-AA06-94AC791DF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3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CC540-4FCA-4D8F-A340-33994C58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9155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25BE-7686-45DE-8EB5-B97BB7AF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Seq2Seq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FB7CB-D3D9-417E-8D0E-0AE2D5BE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Modeling the future direction of a dialogue is crucial to generating coherent, interesting dialogues.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Seq2Seq predicts utterances one at a time while ignoring their influence on future outcomes.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Seq2Seq models tend to generate highly generic responses regardless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Eg.</a:t>
            </a:r>
            <a:r>
              <a:rPr lang="en-US" sz="2000" dirty="0"/>
              <a:t> “I don’t know”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Due to high frequency of generic responses found in the training set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Their compatibility with a diverse range of conversational contexts.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System stuck in an infinite loop of repetitive responses.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Due to MLE-based SEQ2SEQ models’ inability to account for repetition.</a:t>
            </a:r>
          </a:p>
        </p:txBody>
      </p:sp>
    </p:spTree>
    <p:extLst>
      <p:ext uri="{BB962C8B-B14F-4D97-AF65-F5344CB8AC3E}">
        <p14:creationId xmlns:p14="http://schemas.microsoft.com/office/powerpoint/2010/main" val="276833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EBA4-B16E-4ED3-8938-78682CE4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BABBC-FFC9-458A-9BEA-FFEB26A8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1559931"/>
            <a:ext cx="7640484" cy="50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9ECE-963F-4A2F-832A-2229B9E9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A298-ED7A-45CC-BA1C-9E35B216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denotes the reward obtained for each action.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Ease of answering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Manually constructed a list of dull responses S consisting 8 turns.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“I don’t know what you are talking about”, “I have no idea”, etc.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agent contribute new information at each turn.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Penalizes semantic similarity between consecutive turns from the same agent.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5176E-EDA7-48D7-B330-582E19BE8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35" y="3429000"/>
            <a:ext cx="2712692" cy="583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3B0F0-A5C5-4B19-AF7A-22509F924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9" y="5220664"/>
            <a:ext cx="5481167" cy="9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60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10B-0431-49A1-8C08-93A51D6D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48B1-A21B-46B9-BF15-0048A8D5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Semantic Coherence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Penalize ungrammatical or non coherent sentences.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mutual information between the action a and previous turns in the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CD1E-51EE-46BA-A29E-F8BC42FA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9" y="3092231"/>
            <a:ext cx="4914049" cy="9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5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68B-858D-4062-9423-2F1A38CB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Simulation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4BC07-1230-4D15-A0C9-0EB92E61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0" y="2121563"/>
            <a:ext cx="10770321" cy="36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C7DDB1-42C5-4763-A8CE-BE3F954BEE90}"/>
              </a:ext>
            </a:extLst>
          </p:cNvPr>
          <p:cNvGrpSpPr/>
          <p:nvPr/>
        </p:nvGrpSpPr>
        <p:grpSpPr>
          <a:xfrm>
            <a:off x="1033979" y="1325880"/>
            <a:ext cx="10145269" cy="5298495"/>
            <a:chOff x="1033979" y="1325880"/>
            <a:chExt cx="10145269" cy="5298495"/>
          </a:xfrm>
        </p:grpSpPr>
        <p:pic>
          <p:nvPicPr>
            <p:cNvPr id="96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90624" y="1325880"/>
              <a:ext cx="2836080" cy="516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292408" y="1650975"/>
              <a:ext cx="2886840" cy="497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Content Placeholder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3979" y="1457295"/>
              <a:ext cx="2905200" cy="5167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extShape 1">
            <a:extLst>
              <a:ext uri="{FF2B5EF4-FFF2-40B4-BE49-F238E27FC236}">
                <a16:creationId xmlns:a16="http://schemas.microsoft.com/office/drawing/2014/main" id="{115CDAA5-A587-4454-8A2F-5CFE11A13F14}"/>
              </a:ext>
            </a:extLst>
          </p:cNvPr>
          <p:cNvSpPr txBox="1"/>
          <p:nvPr/>
        </p:nvSpPr>
        <p:spPr>
          <a:xfrm>
            <a:off x="355998" y="248588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Real Life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16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DDA5-25B9-4D02-AFBC-E372EAC4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DRL Discussion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1ADBC-6AF6-483D-8389-4F980A73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RL model is not optimized to predict the next utterance.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Increase long-term reward.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RL system produces responses that are significantly easier to answer than does the mutual information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RL model has a tendency to end a sentence with another question and hand the conversation over to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Dialogue sometimes enters a cycle with length greater than 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limited amount of conversational 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Model sometimes starts a less relevant topic during the conversation.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tradeoff between relevance and less repetitiveness.</a:t>
            </a:r>
          </a:p>
        </p:txBody>
      </p:sp>
    </p:spTree>
    <p:extLst>
      <p:ext uri="{BB962C8B-B14F-4D97-AF65-F5344CB8AC3E}">
        <p14:creationId xmlns:p14="http://schemas.microsoft.com/office/powerpoint/2010/main" val="1689156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E42-6297-4419-98F5-632E9596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B9DB1-4C88-4709-8BEC-CE70B597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Deep reinforcement learning for dialogue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Authors: </a:t>
            </a:r>
            <a:r>
              <a:rPr lang="de-DE" dirty="0"/>
              <a:t>Jiwei Li, Will Monroe, Alan Ritter, Michel Galley, Jianfeng Gao, Dan Jurafsky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https://arxiv.org/pdf/1606.01541.pdf?__hstc=36392319.57feae9086cbe66baa94bf32ef453412.1482451200081.1482451200082.1482451200083.1&amp;__hssc=36392319.1.1482451200084&amp;__hsfp=528229161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Google's Neural machine translation(NMT)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https://github.com/tensorflow/nmt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Neural Machine Translation (seq2seq) Tutorial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https://www.tensorflow.org/tutorials/seq2seq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seq2seq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https://github.com/google/seq2seq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Google's seq2seq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https://google.github.io/seq2seq/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Cornell Movie Dialogs Corpus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http://www.cs.cornell.edu/~cristian/Cornell Movie-Dialogs Corpus.html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0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B3EB3-AB76-4DFA-8FA7-15223F67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Reference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A950-FCA5-476A-9B45-AD04E0B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hlinkClick r:id="rId2"/>
              </a:rPr>
              <a:t>https://medium.com/the-mission/11-best-uses-of-chatbots-right-now-1c27764b7e62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https://www.marutitech.com/7-reasons-why-business-needs-chatbot/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https://chatbotsmagazine.com/how-to-develop-a-chatbot-from-scratch-62bed1adab8c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https://www.marutitech.com/complete-guide-bot-frameworks/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hlinkClick r:id="rId6"/>
              </a:rPr>
              <a:t>https://en.wikipedia.org/wiki/Long_short-term_memory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5582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E726A-9A86-4FED-9840-C6CD74CF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9F91-01C7-42B8-A7AC-869B9836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2"/>
              </a:rPr>
              <a:t>https://regmedia.co.uk/2017/09/21/chatbot.jpg?x=442&amp;y=293&amp;crop=1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https://cognitiveseo.com/blog/wp-content/uploads/2017/06/Is-Chatbot-Marketing-the-future-1024x512.jpg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http://nyintl.net/site/wp-content/uploads/2018/01/robot-customer-service.png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https://cdn.zmescience.com/wp-content/uploads/2015/06/robot.jpg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6"/>
              </a:rPr>
              <a:t>http://www.netalogue.com/wp-content/uploads/2017/03/chatbot-880x541.png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7"/>
              </a:rPr>
              <a:t>https://betanews.com/wp-content/uploads/2017/08/chatbot-e1501792996887.jpg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8"/>
              </a:rPr>
              <a:t>https://www.adityathakker.com/wp-content/uploads/2017/05/Facebook-Messenger-ChatBot-tutorial.jpg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9"/>
              </a:rPr>
              <a:t>https://cdn-images-1.medium.com/max/1200/1*FYFI4jbAUMqbXxlo6V_lBA.png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0"/>
              </a:rPr>
              <a:t>http://sunnyapps.co/assets/images/temp/sunnyapps-chatbots-about.png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1"/>
              </a:rPr>
              <a:t>https://www.liveworld.com/wp-content/uploads/2017/07/Chatbots-in-customer-service_cropped.png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2"/>
              </a:rPr>
              <a:t>https://cdn-images-1.medium.com/max/1200/1*fNPqCg4vBiCQS1-nFs7gYA.jpeg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3"/>
              </a:rPr>
              <a:t>https://cdn-images-1.medium.com/max/1600/0*LyfY3Mow9eCYlj7o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51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8DA8-1664-445A-BE59-B00D5FA81ED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Image Credits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E49B-F1B9-4872-A0D7-408F0047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2"/>
              </a:rPr>
              <a:t>https://www.dailydot.com/wp-content/uploads/0da/df/dominos.jpg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https://bot-hub.com/media/print_screen/Yahoo-Weather/yahooweather__4.jpeg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https://chatfuel.com/images2/og_chatfuel.jpg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https://4.bp.blogspot.com/UWs8Wger9LQ/WQ8Uh05oMzI/AAAAAAAABrc/oFhlMOasZZIxjDZOxmXGEJLBIfTd2VETACLcB/s1600/bottr-for-blogger.jpg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6"/>
              </a:rPr>
              <a:t>http://static.hackingrevenue.com.s3.amazonaws.com/2016/08/motionai_0.png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7"/>
              </a:rPr>
              <a:t>https://botlist.co/system/BotList/Bot/logos/000/000/627/medium/recast_ai.png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8"/>
              </a:rPr>
              <a:t>https://techcrunch.com/wp-content/uploads/2016/09/api.jpg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9"/>
              </a:rPr>
              <a:t>http://www.dieproduktmacher.com/wp-content/uploads/2017/08/lex-vs-api.png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0"/>
              </a:rPr>
              <a:t>http://bodhiinfo.com/blog/wp-content/uploads/2016/09/google-apiai.jpg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linkClick r:id="rId11"/>
              </a:rPr>
              <a:t>https://cdn-images-1.medium.com/max/860/1*QoCscxdXl2mkWqL7mGfALA.png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901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EFD4C-1AB7-48C8-B172-BA3F825A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0C199-CFFB-4259-913A-33940F8F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Automation of repetitive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Available 24*7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consistent satisfaction to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Helps save money on human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Personalized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Larger engagement capacity</a:t>
            </a:r>
          </a:p>
        </p:txBody>
      </p:sp>
    </p:spTree>
    <p:extLst>
      <p:ext uri="{BB962C8B-B14F-4D97-AF65-F5344CB8AC3E}">
        <p14:creationId xmlns:p14="http://schemas.microsoft.com/office/powerpoint/2010/main" val="2479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5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928920" y="1148040"/>
            <a:ext cx="3627720" cy="362772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90AFD7-849E-4612-8627-487C5D35D74D}"/>
              </a:ext>
            </a:extLst>
          </p:cNvPr>
          <p:cNvGrpSpPr/>
          <p:nvPr/>
        </p:nvGrpSpPr>
        <p:grpSpPr>
          <a:xfrm>
            <a:off x="720360" y="1756080"/>
            <a:ext cx="11254320" cy="4856760"/>
            <a:chOff x="720360" y="1756080"/>
            <a:chExt cx="11254320" cy="4856760"/>
          </a:xfrm>
        </p:grpSpPr>
        <p:pic>
          <p:nvPicPr>
            <p:cNvPr id="102" name="Content Placeholder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518320" y="4807080"/>
              <a:ext cx="3456360" cy="180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374360" y="4871160"/>
              <a:ext cx="3813480" cy="1677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0360" y="4525200"/>
              <a:ext cx="3323520" cy="187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77760" y="1756080"/>
              <a:ext cx="5043240" cy="2703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7F4A590-34F3-4355-9EBA-F3CB8A86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Platforms</a:t>
            </a:r>
          </a:p>
        </p:txBody>
      </p:sp>
    </p:spTree>
    <p:extLst>
      <p:ext uri="{BB962C8B-B14F-4D97-AF65-F5344CB8AC3E}">
        <p14:creationId xmlns:p14="http://schemas.microsoft.com/office/powerpoint/2010/main" val="375914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D5885-9FEC-47AE-9806-72BC52D60F3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Virtual Assistant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57E9-1EB0-42D7-942E-96B994BC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Amazon’s Alexa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Microsoft’s Cortana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Google's Google assistant</a:t>
            </a:r>
          </a:p>
        </p:txBody>
      </p:sp>
    </p:spTree>
    <p:extLst>
      <p:ext uri="{BB962C8B-B14F-4D97-AF65-F5344CB8AC3E}">
        <p14:creationId xmlns:p14="http://schemas.microsoft.com/office/powerpoint/2010/main" val="4040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EA44F-9F55-49F0-A16F-9FC519E7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C2E9-A38D-455E-AA36-A850FF00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Morph.ai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Helps in setting up your own chatbot in three easy steps.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Morph.ai uses natural language processing to make conversations more believable.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Motion AI 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Visually build, train, and deploy chatbots on FB Messenger, Slack, Smooch, or personal websites.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‘s </a:t>
            </a:r>
            <a:r>
              <a:rPr lang="en-US" dirty="0" err="1"/>
              <a:t>QnA</a:t>
            </a:r>
            <a:r>
              <a:rPr lang="en-US" dirty="0"/>
              <a:t> Maker 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Share the URL of your FAQ page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Bot will be created in a few minutes using the information on the FAQ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Recast.AI | Collaborative Bot Platform 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Train, build and run own 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Converse.io 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Integrated into Multiple Platforms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Has own NLP parsing engine.</a:t>
            </a:r>
          </a:p>
        </p:txBody>
      </p:sp>
    </p:spTree>
    <p:extLst>
      <p:ext uri="{BB962C8B-B14F-4D97-AF65-F5344CB8AC3E}">
        <p14:creationId xmlns:p14="http://schemas.microsoft.com/office/powerpoint/2010/main" val="3684754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2362</Words>
  <Application>Microsoft Office PowerPoint</Application>
  <PresentationFormat>Widescreen</PresentationFormat>
  <Paragraphs>405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Office Theme</vt:lpstr>
      <vt:lpstr>Intelligent Chatbot using Deep Learning</vt:lpstr>
      <vt:lpstr>PowerPoint Presentation</vt:lpstr>
      <vt:lpstr>PowerPoint Presentation</vt:lpstr>
      <vt:lpstr>PowerPoint Presentation</vt:lpstr>
      <vt:lpstr>PowerPoint Presentation</vt:lpstr>
      <vt:lpstr>Why?</vt:lpstr>
      <vt:lpstr>Chatbot Platforms</vt:lpstr>
      <vt:lpstr>PowerPoint Presentation</vt:lpstr>
      <vt:lpstr>Chatbot Platforms</vt:lpstr>
      <vt:lpstr>Code-Based Frameworks</vt:lpstr>
      <vt:lpstr>Building Framework or Pick One??</vt:lpstr>
      <vt:lpstr>Limitations</vt:lpstr>
      <vt:lpstr>Limitations</vt:lpstr>
      <vt:lpstr>PowerPoint Presentation</vt:lpstr>
      <vt:lpstr>Deep Neural Network</vt:lpstr>
      <vt:lpstr>Google Neural Machine Translation (GNMT)</vt:lpstr>
      <vt:lpstr>GNMT Features</vt:lpstr>
      <vt:lpstr>Sequence to Sequence (Seq2Seq)</vt:lpstr>
      <vt:lpstr>Recurrent Neural Network</vt:lpstr>
      <vt:lpstr>Recurrent Neural Network</vt:lpstr>
      <vt:lpstr>Limitation of Recurrent Neural Network</vt:lpstr>
      <vt:lpstr>Long-Short-Term-Memory (LSTM) </vt:lpstr>
      <vt:lpstr>Long-Short-Term-Memory (LSTM) </vt:lpstr>
      <vt:lpstr>Long-Short-Term-Memory (LSTM) </vt:lpstr>
      <vt:lpstr>Long-Short-Term-Memory (LSTM) </vt:lpstr>
      <vt:lpstr>Neural Attention Mechanism</vt:lpstr>
      <vt:lpstr>Neural Attention Mechanism</vt:lpstr>
      <vt:lpstr>Neural Attention Mechanism</vt:lpstr>
      <vt:lpstr>Neural Attention Mechanism</vt:lpstr>
      <vt:lpstr>Data Collection</vt:lpstr>
      <vt:lpstr>Dataset: Cornell Movie Subtitle Corpus</vt:lpstr>
      <vt:lpstr>Preprocessing : Cornell Movie Subtitle Corpus</vt:lpstr>
      <vt:lpstr>Source and Target Preprocessing</vt:lpstr>
      <vt:lpstr>Preprocessing: Dialogue Elimination</vt:lpstr>
      <vt:lpstr>Training, Testing, Validation</vt:lpstr>
      <vt:lpstr>Hardware Specifications</vt:lpstr>
      <vt:lpstr>Training Hyper Parameters</vt:lpstr>
      <vt:lpstr>Desktop Graphical Interface (GUI)</vt:lpstr>
      <vt:lpstr>Dialogue Generated using GNMT</vt:lpstr>
      <vt:lpstr>Evaluation</vt:lpstr>
      <vt:lpstr>Challenges</vt:lpstr>
      <vt:lpstr>Discussion</vt:lpstr>
      <vt:lpstr>Questions?</vt:lpstr>
      <vt:lpstr>Thank You</vt:lpstr>
      <vt:lpstr>Limitations of Seq2Seq Model</vt:lpstr>
      <vt:lpstr>Example</vt:lpstr>
      <vt:lpstr>Reward</vt:lpstr>
      <vt:lpstr>Reward</vt:lpstr>
      <vt:lpstr>Dialogue Simulation</vt:lpstr>
      <vt:lpstr>DRL Discussion</vt:lpstr>
      <vt:lpstr>Reference</vt:lpstr>
      <vt:lpstr>Content Reference  </vt:lpstr>
      <vt:lpstr>Image 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Tiha (atiha)</dc:creator>
  <cp:lastModifiedBy>Anjana Tiha (atiha)</cp:lastModifiedBy>
  <cp:revision>26</cp:revision>
  <dcterms:created xsi:type="dcterms:W3CDTF">2018-04-10T03:29:55Z</dcterms:created>
  <dcterms:modified xsi:type="dcterms:W3CDTF">2018-04-15T19:02:02Z</dcterms:modified>
</cp:coreProperties>
</file>