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4" r:id="rId13"/>
    <p:sldId id="273" r:id="rId14"/>
    <p:sldId id="268" r:id="rId15"/>
    <p:sldId id="269" r:id="rId16"/>
    <p:sldId id="270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63AB-7B47-4A01-9158-97E572B4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D6732-294F-44FD-9500-3E852B9C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E009-B27A-4CF4-8EF3-550D18C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21DD-8F31-4D6F-8E67-1DAC926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90F6-ADB3-4015-BB25-FD243CF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BBA4-A066-485A-A8E8-97C202D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2C2A-6937-48A8-A5D8-5FD28F64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F717-70E4-416A-9069-D5795002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4B8D-2B6C-4475-9AE4-D863C17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F959-0D39-4FC7-AE8B-E6005133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F34D4-1A00-4D92-B24A-9CA5B75DA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6BCD-263E-4365-9D18-C18E3D424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2CAD-8538-4506-B6D4-0B56AC0E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CD20-26E0-48A6-9E07-59FDA482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BE73-1ACC-465A-A38D-6709A8D2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395-E6CC-46BB-8C57-D2A5A0D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E24E-5125-466C-AC2E-7B9673E9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DE43-1D46-49C7-928B-4C1B31C6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9EBC-58A4-42AF-BC39-A467840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DC16-89A1-469B-ADB0-D074264A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6A8E-E1CC-47FD-ABD4-623473D5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0DCA-12B5-4DDF-A4EF-CB759D4A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F0E6-4E0F-45A7-9893-826BB192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1EB5-703D-4840-86DB-00EC9EA7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6B13-2A2E-4154-BF28-A2D6AEF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BAD2-18D1-4007-BCEC-35CEF79F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267C-2843-4DC7-86FD-BD9458A5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2A85-DAAE-495D-98B8-1F295861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FF2A-0933-40A6-A8F7-7C9C5AA5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64B5C-6C18-41B1-8B6D-D3AFA25F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DAD3-F594-4CA3-AD6C-C42F5271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D30A-C251-4C22-97D6-F970F324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8999-447E-46E5-AAFA-F85F4D0F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DCA87-F66C-442E-93EB-695179BF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2FB90-F52D-4F95-BA97-E67C49202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DF50B-6F8C-421E-BD1B-52108385E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2E74C-2618-4636-9AF1-A163791C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A2E23-F071-437B-AE60-7FD81443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BEC83-9A01-483B-982F-A0BA44FE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DDB4-0DF0-49E3-9F40-E2603E1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622B-BF15-4824-B531-F64F4B32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672A9-5803-44DB-90EB-F730C0BF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05E02-2E5D-417A-92F2-6E97F1C6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F4DB4-5FA0-40B5-86CA-19E3F7C5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37BE4-C22A-4541-B57C-1551BAF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FBB1-8F9D-4B05-A7CB-2C19949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14D3-F14E-44CF-9334-66C67D26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2D3C-9C55-436B-AF5F-5A0245E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AB58C-8A1E-4870-A39F-93BC70C8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5B13-ABA2-4592-9423-0A26BFB7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4579-E988-416B-B555-CB18119F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F566-9F97-455B-8B08-E949EBAB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B1F0-2482-4193-A893-56763836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28991-AD3E-48B6-9452-E64C00D08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E95E2-045F-40B7-9CD4-08C0120F2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60D6-AFF0-458E-90AB-F34D98D6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3107-2D2B-4C61-A0A1-08094E68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B542A-1395-4935-B001-C2998621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90B62-1117-4A55-9114-88D45106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46B6-29EE-4173-9F8F-A7548037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83A4-9C8D-4E11-BBDE-F1C596063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FD41-EE42-43E4-9856-63E37A1EA66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0607-7760-4A59-9996-A9CFD60B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0B9D-6993-40D3-B87C-F98EFA3F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3381-5373-4A9D-9E75-50604B6C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1.04508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.slidesharecdn.com/dlcvd3l5faces-160803160904/95/deep-learning-for-computer-vision-face-recognition-upc-2016-6-638.jpg?cb=1470241879" TargetMode="External"/><Relationship Id="rId3" Type="http://schemas.openxmlformats.org/officeDocument/2006/relationships/hyperlink" Target="https://www.israel21c.org/wp-content/uploads/2017/07/shutterstock_autodrive-1168x657.jpg" TargetMode="External"/><Relationship Id="rId7" Type="http://schemas.openxmlformats.org/officeDocument/2006/relationships/hyperlink" Target="https://encrypted-tbn0.gstatic.com/images?q=tbn:ANd9GcQtqB4Uw6RRwmSEiUKpaLqASTB34jcDlR-eImQ1hogTvqiGxXuO4Q" TargetMode="External"/><Relationship Id="rId2" Type="http://schemas.openxmlformats.org/officeDocument/2006/relationships/hyperlink" Target="https://mms.businesswire.com/media/20170118005301/en/564975/5/Neurala_AutoRecognition-0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ntronics.com/wp-content/uploads/2017/04/faciial-recognition-gorl.png" TargetMode="External"/><Relationship Id="rId5" Type="http://schemas.openxmlformats.org/officeDocument/2006/relationships/hyperlink" Target="https://venturebeat.com/wp-content/uploads/2018/02/istock-892452254-e1518725081538.jpg?fit=578%2C385&amp;strip=all" TargetMode="External"/><Relationship Id="rId10" Type="http://schemas.openxmlformats.org/officeDocument/2006/relationships/hyperlink" Target="http://visagetechnologies.com/uploads/2015/09/blog-multimodal1.jpg" TargetMode="External"/><Relationship Id="rId4" Type="http://schemas.openxmlformats.org/officeDocument/2006/relationships/hyperlink" Target="https://gcn.com/~/media/GIG/GCN/Redesign/Articles/2017/November/facialrecognition2.png" TargetMode="External"/><Relationship Id="rId9" Type="http://schemas.openxmlformats.org/officeDocument/2006/relationships/hyperlink" Target="https://www.dailydot.com/wp-content/uploads/7da/6e/fc3aa93d4cf68ff5406f291efcd81b08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E73B-DAC5-4081-B92A-7C8C31A5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36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Distillation as a Defense to Adversarial Perturbations</a:t>
            </a:r>
            <a:br>
              <a:rPr lang="en-US" sz="4400" dirty="0"/>
            </a:br>
            <a:r>
              <a:rPr lang="en-US" sz="4400" dirty="0"/>
              <a:t>against Deep Neural Networks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Nicolas </a:t>
            </a:r>
            <a:r>
              <a:rPr lang="en-US" sz="2000" dirty="0" err="1"/>
              <a:t>Papernot</a:t>
            </a:r>
            <a:r>
              <a:rPr lang="en-US" sz="2000" dirty="0"/>
              <a:t>, Patrick McDaniel, Xi Wu, Somesh Jha, </a:t>
            </a:r>
            <a:r>
              <a:rPr lang="en-US" sz="2000" dirty="0" err="1"/>
              <a:t>Ananthram</a:t>
            </a:r>
            <a:r>
              <a:rPr lang="en-US" sz="2000" dirty="0"/>
              <a:t> Swami</a:t>
            </a:r>
            <a:br>
              <a:rPr lang="en-US" dirty="0"/>
            </a:br>
            <a:r>
              <a:rPr lang="en-US" sz="1600" dirty="0"/>
              <a:t>(37th IEEE Symposium on Security &amp; Privacy, IEEE 2016. San Jose, CA.)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D4EEB-12E0-4475-97DF-8948CB1A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1290"/>
            <a:ext cx="9144000" cy="168884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2000" dirty="0"/>
              <a:t>  Presented By</a:t>
            </a:r>
          </a:p>
          <a:p>
            <a:pPr algn="r"/>
            <a:r>
              <a:rPr lang="en-US" sz="2000" dirty="0"/>
              <a:t>Anjana Tiha</a:t>
            </a:r>
          </a:p>
        </p:txBody>
      </p:sp>
    </p:spTree>
    <p:extLst>
      <p:ext uri="{BB962C8B-B14F-4D97-AF65-F5344CB8AC3E}">
        <p14:creationId xmlns:p14="http://schemas.microsoft.com/office/powerpoint/2010/main" val="133533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949-5108-43A1-B1FD-CFED272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Input Crafting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65C1C-416C-403D-9036-B3F2A3E6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2" y="1825625"/>
            <a:ext cx="9151115" cy="4351338"/>
          </a:xfrm>
        </p:spPr>
      </p:pic>
    </p:spTree>
    <p:extLst>
      <p:ext uri="{BB962C8B-B14F-4D97-AF65-F5344CB8AC3E}">
        <p14:creationId xmlns:p14="http://schemas.microsoft.com/office/powerpoint/2010/main" val="239038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37F-6D13-4DBB-8BC6-486ADB51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Distillation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EBD4C-9C86-4C5B-A00D-16FE4667A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5" y="1825625"/>
            <a:ext cx="8849350" cy="4351338"/>
          </a:xfrm>
        </p:spPr>
      </p:pic>
    </p:spTree>
    <p:extLst>
      <p:ext uri="{BB962C8B-B14F-4D97-AF65-F5344CB8AC3E}">
        <p14:creationId xmlns:p14="http://schemas.microsoft.com/office/powerpoint/2010/main" val="96183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F854-D508-49AE-BCEF-AFF83479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BFEF-9D13-460C-8588-4456300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MNIST Dataset </a:t>
            </a:r>
          </a:p>
          <a:p>
            <a:pPr lvl="1"/>
            <a:r>
              <a:rPr lang="en-US" dirty="0"/>
              <a:t>70, 000 black and white images of handwritten digits.</a:t>
            </a:r>
          </a:p>
          <a:p>
            <a:pPr lvl="1"/>
            <a:r>
              <a:rPr lang="en-US" dirty="0"/>
              <a:t>each pixel is encoded as a real number between 0 and 1.</a:t>
            </a:r>
          </a:p>
          <a:p>
            <a:pPr lvl="1"/>
            <a:r>
              <a:rPr lang="en-US" dirty="0"/>
              <a:t>split between a training set of 60, 000 samples and a test set of 10, 000. </a:t>
            </a:r>
          </a:p>
          <a:p>
            <a:pPr lvl="1"/>
            <a:r>
              <a:rPr lang="en-US" dirty="0"/>
              <a:t>classification goal is to determine the digit written.</a:t>
            </a:r>
          </a:p>
          <a:p>
            <a:pPr lvl="1"/>
            <a:r>
              <a:rPr lang="en-US" dirty="0"/>
              <a:t>classes therefore range from 0 to 9.</a:t>
            </a:r>
          </a:p>
          <a:p>
            <a:pPr marL="0" indent="0">
              <a:buNone/>
            </a:pPr>
            <a:r>
              <a:rPr lang="en-US" dirty="0"/>
              <a:t>CIFAR10 Dataset</a:t>
            </a:r>
          </a:p>
          <a:p>
            <a:pPr lvl="1"/>
            <a:r>
              <a:rPr lang="en-US" dirty="0"/>
              <a:t>60, 000 color images. </a:t>
            </a:r>
          </a:p>
          <a:p>
            <a:pPr lvl="1"/>
            <a:r>
              <a:rPr lang="en-US" dirty="0"/>
              <a:t>Each pixel is encoded by 3 color components.</a:t>
            </a:r>
          </a:p>
          <a:p>
            <a:pPr lvl="1"/>
            <a:r>
              <a:rPr lang="en-US" dirty="0"/>
              <a:t>split between a training set of 50, 000 samples and a test set of 10, 000 samples. </a:t>
            </a:r>
          </a:p>
          <a:p>
            <a:pPr lvl="1"/>
            <a:r>
              <a:rPr lang="en-US" dirty="0"/>
              <a:t>classified in one of the 10 mutually exclusive classes.</a:t>
            </a:r>
          </a:p>
          <a:p>
            <a:pPr lvl="2"/>
            <a:r>
              <a:rPr lang="en-US" dirty="0"/>
              <a:t>airplane, automobile, bird, cat, deer, dog, frog, horse, ship, and truck.</a:t>
            </a:r>
          </a:p>
        </p:txBody>
      </p:sp>
    </p:spTree>
    <p:extLst>
      <p:ext uri="{BB962C8B-B14F-4D97-AF65-F5344CB8AC3E}">
        <p14:creationId xmlns:p14="http://schemas.microsoft.com/office/powerpoint/2010/main" val="324454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783-D335-47C3-A163-508C760F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5AACFA-C7A9-4BBC-B246-E9B5E1101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9258"/>
              </p:ext>
            </p:extLst>
          </p:nvPr>
        </p:nvGraphicFramePr>
        <p:xfrm>
          <a:off x="1464906" y="2264165"/>
          <a:ext cx="8920066" cy="31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685">
                  <a:extLst>
                    <a:ext uri="{9D8B030D-6E8A-4147-A177-3AD203B41FA5}">
                      <a16:colId xmlns:a16="http://schemas.microsoft.com/office/drawing/2014/main" val="3875534860"/>
                    </a:ext>
                  </a:extLst>
                </a:gridCol>
                <a:gridCol w="2441806">
                  <a:extLst>
                    <a:ext uri="{9D8B030D-6E8A-4147-A177-3AD203B41FA5}">
                      <a16:colId xmlns:a16="http://schemas.microsoft.com/office/drawing/2014/main" val="789826315"/>
                    </a:ext>
                  </a:extLst>
                </a:gridCol>
                <a:gridCol w="2212575">
                  <a:extLst>
                    <a:ext uri="{9D8B030D-6E8A-4147-A177-3AD203B41FA5}">
                      <a16:colId xmlns:a16="http://schemas.microsoft.com/office/drawing/2014/main" val="3664689139"/>
                    </a:ext>
                  </a:extLst>
                </a:gridCol>
              </a:tblGrid>
              <a:tr h="567199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DNN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42569"/>
                  </a:ext>
                </a:extLst>
              </a:tr>
              <a:tr h="567199">
                <a:tc>
                  <a:txBody>
                    <a:bodyPr/>
                    <a:lstStyle/>
                    <a:p>
                      <a:r>
                        <a:rPr lang="en-US" dirty="0"/>
                        <a:t>Success rate of adversarial crafting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95.89%   -----&gt;  0.45%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87.89%  -----&gt;  5.11%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39334"/>
                  </a:ext>
                </a:extLst>
              </a:tr>
              <a:tr h="99259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 variability between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models trained with/out distillation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than 1.37%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 than 1.37%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27592"/>
                  </a:ext>
                </a:extLst>
              </a:tr>
              <a:tr h="99259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distillation increases 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556%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0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1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36D9-8BC8-44A8-A6A6-69977344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for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A99E7-0E06-4CC3-A4B3-719711ECA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48" y="1825625"/>
            <a:ext cx="9784903" cy="4351338"/>
          </a:xfrm>
        </p:spPr>
      </p:pic>
    </p:spTree>
    <p:extLst>
      <p:ext uri="{BB962C8B-B14F-4D97-AF65-F5344CB8AC3E}">
        <p14:creationId xmlns:p14="http://schemas.microsoft.com/office/powerpoint/2010/main" val="325463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E250-C78F-4AD9-B58D-FC7D8563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CFDE2-5865-4776-A016-CB63EC09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27" y="1690688"/>
            <a:ext cx="5758989" cy="5019119"/>
          </a:xfrm>
        </p:spPr>
      </p:pic>
    </p:spTree>
    <p:extLst>
      <p:ext uri="{BB962C8B-B14F-4D97-AF65-F5344CB8AC3E}">
        <p14:creationId xmlns:p14="http://schemas.microsoft.com/office/powerpoint/2010/main" val="131330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9471-2E40-4981-8A58-E45DBB1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2129-6F1C-4C73-BCE6-8EABAEED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has empirically shown that using Neural Distillation for Deep Neural Network training can</a:t>
            </a:r>
          </a:p>
          <a:p>
            <a:pPr lvl="1"/>
            <a:r>
              <a:rPr lang="en-US" dirty="0"/>
              <a:t>reduces target class adversarial attack</a:t>
            </a:r>
          </a:p>
          <a:p>
            <a:pPr lvl="1"/>
            <a:r>
              <a:rPr lang="en-US" dirty="0"/>
              <a:t>generalizes model better</a:t>
            </a:r>
          </a:p>
          <a:p>
            <a:r>
              <a:rPr lang="en-US" dirty="0"/>
              <a:t>Neural Distillation</a:t>
            </a:r>
          </a:p>
          <a:p>
            <a:pPr lvl="1"/>
            <a:r>
              <a:rPr lang="en-US" dirty="0"/>
              <a:t>smoothens the gradient</a:t>
            </a:r>
          </a:p>
          <a:p>
            <a:pPr lvl="1"/>
            <a:r>
              <a:rPr lang="en-US" dirty="0"/>
              <a:t>reduces gradient amplitude variation for malicious input</a:t>
            </a:r>
          </a:p>
          <a:p>
            <a:r>
              <a:rPr lang="en-US" dirty="0"/>
              <a:t>Still Neural Distillation process can not be perfect for DNN</a:t>
            </a:r>
          </a:p>
          <a:p>
            <a:pPr lvl="1"/>
            <a:r>
              <a:rPr lang="en-US" dirty="0"/>
              <a:t>diversity of DNN</a:t>
            </a:r>
          </a:p>
          <a:p>
            <a:pPr lvl="1"/>
            <a:r>
              <a:rPr lang="en-US" dirty="0"/>
              <a:t>needs more elaborate experimentation on diverse dataset</a:t>
            </a:r>
          </a:p>
        </p:txBody>
      </p:sp>
    </p:spTree>
    <p:extLst>
      <p:ext uri="{BB962C8B-B14F-4D97-AF65-F5344CB8AC3E}">
        <p14:creationId xmlns:p14="http://schemas.microsoft.com/office/powerpoint/2010/main" val="243496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3E0E-BB04-4B92-AFD8-7D328B5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2F39-B90E-4032-964B-A14813C7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Papernot</a:t>
            </a:r>
            <a:r>
              <a:rPr lang="en-US" sz="1600" dirty="0"/>
              <a:t> N, McDaniel P, Wu X, Jha S, Swami A. Distillation as a defense to adversarial perturbations against deep neural networks. </a:t>
            </a:r>
            <a:r>
              <a:rPr lang="en-US" sz="1600" dirty="0" err="1"/>
              <a:t>InSecurity</a:t>
            </a:r>
            <a:r>
              <a:rPr lang="en-US" sz="1600" dirty="0"/>
              <a:t> and Privacy (SP), 2016 IEEE Symposium on 2016 May 22 (pp. 582-597). IEEE.</a:t>
            </a:r>
          </a:p>
          <a:p>
            <a:pPr lvl="1"/>
            <a:r>
              <a:rPr lang="en-US" sz="1200" dirty="0">
                <a:hlinkClick r:id="rId2"/>
              </a:rPr>
              <a:t>https://arxiv.org/pdf/1511.04508.pdf</a:t>
            </a:r>
            <a:endParaRPr lang="en-US" sz="1200" dirty="0"/>
          </a:p>
          <a:p>
            <a:r>
              <a:rPr lang="en-US" sz="1600" dirty="0"/>
              <a:t>MNIST Database http://yann.lecun.com/exdb/mnist/</a:t>
            </a:r>
          </a:p>
          <a:p>
            <a:r>
              <a:rPr lang="en-US" sz="1600" dirty="0"/>
              <a:t>CIFAR Dataset https://www.cs.Toronto.edu/~kriz/cifar.html</a:t>
            </a:r>
          </a:p>
        </p:txBody>
      </p:sp>
    </p:spTree>
    <p:extLst>
      <p:ext uri="{BB962C8B-B14F-4D97-AF65-F5344CB8AC3E}">
        <p14:creationId xmlns:p14="http://schemas.microsoft.com/office/powerpoint/2010/main" val="26643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65D-F048-4A38-B41C-B8160DF0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CC61-0DE2-4825-B10C-BA47C31C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https://mms.businesswire.com/media/20170118005301/en/564975/5/Neurala_AutoRecognition-03.jpg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https://www.israel21c.org/wp-content/uploads/2017/07/shutterstock_autodrive-1168x657.jpg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https://gcn.com/~/media/GIG/GCN/Redesign/Articles/2017/November/facialrecognition2.png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https://venturebeat.com/wp-content/uploads/2018/02/istock-892452254-e1518725081538.jpg?fit=578%2C385&amp;strip=all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https://kintronics.com/wp-content/uploads/2017/04/faciial-recognition-gorl.png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https://encrypted-tbn0.gstatic.com/images?q=tbn:ANd9GcQtqB4Uw6RRwmSEiUKpaLqASTB34jcDlR-eImQ1hogTvqiGxXuO4Q</a:t>
            </a:r>
            <a:endParaRPr lang="en-US" sz="1200" dirty="0"/>
          </a:p>
          <a:p>
            <a:r>
              <a:rPr lang="en-US" sz="1200" dirty="0"/>
              <a:t>https://image.slidesharecdn.com/py4esxdtx6kxv6jqwyya-signature-711b949ae17ca4b3b3df0beb7e6cee93146c5e735f2ba5d5386d854da73fcb5d-poli-151016121258-lva1-app6891/95/face-recognition-based-on-deep-learning-yurii-pashchenko-technology-stream-8-638.jpg?cb=1445257430</a:t>
            </a:r>
          </a:p>
          <a:p>
            <a:r>
              <a:rPr lang="en-US" sz="1200" dirty="0">
                <a:hlinkClick r:id="rId8"/>
              </a:rPr>
              <a:t>https://image.slidesharecdn.com/dlcvd3l5faces-160803160904/95/deep-learning-for-computer-vision-face-recognition-upc-2016-6-638.jpg?cb=1470241879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https://www.dailydot.com/wp-content/uploads/7da/6e/fc3aa93d4cf68ff5406f291efcd81b08.jpg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http://visagetechnologies.com/uploads/2015/09/blog-multimodal1.jpg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550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8C46-B494-45D0-B0D6-7F1C81FD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Deep Learning</a:t>
            </a:r>
            <a:br>
              <a:rPr lang="en-US" dirty="0"/>
            </a:br>
            <a:r>
              <a:rPr lang="en-US" dirty="0"/>
              <a:t>(Self Driving Car)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BAA43-9C51-44C3-87E1-03538CA97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453"/>
            <a:ext cx="6014759" cy="3383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C3814-0092-440D-95DE-C53FCC327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0" y="1869831"/>
            <a:ext cx="4690706" cy="35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5436-A22F-4381-943F-72671800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Deep Learning</a:t>
            </a:r>
            <a:br>
              <a:rPr lang="en-US" dirty="0"/>
            </a:br>
            <a:r>
              <a:rPr lang="en-US" dirty="0"/>
              <a:t>(Identity Verification)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DC231-3CA8-4940-AE4C-223CBB6E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21" y="2011134"/>
            <a:ext cx="3196821" cy="1546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C935E-C2B9-4D24-92B8-F1C28AC38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011134"/>
            <a:ext cx="2974427" cy="1678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4B0EC-9AD2-4684-87A8-9AA19302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9" y="4723368"/>
            <a:ext cx="3016892" cy="1553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1E6C7-E635-4843-A6AB-A838B82AA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38" y="4726813"/>
            <a:ext cx="2714204" cy="1807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890009-3008-49B7-92FC-0D75F2AE9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27" y="5343323"/>
            <a:ext cx="3381375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DE7862-E14D-4ADD-A7B3-E015BF717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6" y="1690688"/>
            <a:ext cx="4888318" cy="34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E77-57BC-4900-B1CB-60E62F3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Effect of Adversarial Perturbations against </a:t>
            </a:r>
            <a:br>
              <a:rPr lang="en-US" sz="4000" dirty="0"/>
            </a:br>
            <a:r>
              <a:rPr lang="en-US" sz="4000" dirty="0"/>
              <a:t>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735A-CCE6-4908-B1FE-DFD10820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Driving:</a:t>
            </a:r>
          </a:p>
          <a:p>
            <a:pPr lvl="1"/>
            <a:r>
              <a:rPr lang="en-US" dirty="0"/>
              <a:t>Fails to detect living objects</a:t>
            </a:r>
          </a:p>
          <a:p>
            <a:pPr lvl="1"/>
            <a:r>
              <a:rPr lang="en-US" dirty="0"/>
              <a:t>Fails to detect other vehicles</a:t>
            </a:r>
          </a:p>
          <a:p>
            <a:r>
              <a:rPr lang="en-US" dirty="0"/>
              <a:t>Identity Verification</a:t>
            </a:r>
          </a:p>
          <a:p>
            <a:pPr lvl="1"/>
            <a:r>
              <a:rPr lang="en-US" dirty="0"/>
              <a:t>Captcha detection can fail to function </a:t>
            </a:r>
          </a:p>
          <a:p>
            <a:pPr lvl="2"/>
            <a:r>
              <a:rPr lang="en-US" dirty="0"/>
              <a:t>Malicious input data sample that over identifies digits, letters</a:t>
            </a:r>
          </a:p>
          <a:p>
            <a:pPr lvl="1"/>
            <a:r>
              <a:rPr lang="en-US" dirty="0"/>
              <a:t>Fails detecting unauthorized face</a:t>
            </a:r>
          </a:p>
          <a:p>
            <a:pPr lvl="2"/>
            <a:r>
              <a:rPr lang="en-US" dirty="0"/>
              <a:t>Gives unauthorized access</a:t>
            </a:r>
          </a:p>
          <a:p>
            <a:pPr lvl="1"/>
            <a:r>
              <a:rPr lang="en-US" dirty="0"/>
              <a:t>Fails to raise fraudulent transaction</a:t>
            </a:r>
          </a:p>
          <a:p>
            <a:pPr lvl="2"/>
            <a:r>
              <a:rPr lang="en-US" dirty="0"/>
              <a:t>Identifies anomalous transaction as safe</a:t>
            </a:r>
          </a:p>
        </p:txBody>
      </p:sp>
    </p:spTree>
    <p:extLst>
      <p:ext uri="{BB962C8B-B14F-4D97-AF65-F5344CB8AC3E}">
        <p14:creationId xmlns:p14="http://schemas.microsoft.com/office/powerpoint/2010/main" val="42644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90F9-6CFD-4859-9873-DE571D4F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5BAF-7937-4936-8425-F9BDE206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Object Detection</a:t>
            </a:r>
          </a:p>
          <a:p>
            <a:pPr lvl="2"/>
            <a:r>
              <a:rPr lang="en-US" dirty="0"/>
              <a:t>Self Driving car, Identity Verification</a:t>
            </a:r>
          </a:p>
          <a:p>
            <a:r>
              <a:rPr lang="en-US" dirty="0"/>
              <a:t>Recurrent Neural Network</a:t>
            </a:r>
          </a:p>
          <a:p>
            <a:pPr lvl="1"/>
            <a:r>
              <a:rPr lang="en-US" dirty="0"/>
              <a:t>Series Data Processing</a:t>
            </a:r>
          </a:p>
          <a:p>
            <a:pPr lvl="2"/>
            <a:r>
              <a:rPr lang="en-US" dirty="0"/>
              <a:t>Text Summarization, Dialogue Generation</a:t>
            </a:r>
          </a:p>
          <a:p>
            <a:r>
              <a:rPr lang="en-US" dirty="0"/>
              <a:t>Deep Reinforcement Learning</a:t>
            </a:r>
          </a:p>
          <a:p>
            <a:pPr lvl="1"/>
            <a:r>
              <a:rPr lang="en-US" dirty="0"/>
              <a:t>Reward Based Deep Learning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6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4203-0509-4C3F-B254-06ED191E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6B7E-0D2A-45E6-B8A9-284DBB8E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Layer</a:t>
            </a:r>
          </a:p>
          <a:p>
            <a:pPr lvl="1"/>
            <a:r>
              <a:rPr lang="en-US" dirty="0"/>
              <a:t>Weight, bias</a:t>
            </a:r>
          </a:p>
          <a:p>
            <a:r>
              <a:rPr lang="en-US" dirty="0"/>
              <a:t>Hidden Layer</a:t>
            </a:r>
          </a:p>
          <a:p>
            <a:pPr lvl="1"/>
            <a:r>
              <a:rPr lang="en-US" dirty="0"/>
              <a:t>Multiple layers</a:t>
            </a:r>
          </a:p>
          <a:p>
            <a:pPr lvl="1"/>
            <a:r>
              <a:rPr lang="en-US" dirty="0"/>
              <a:t>Composed of Neurons</a:t>
            </a:r>
          </a:p>
          <a:p>
            <a:pPr lvl="2"/>
            <a:r>
              <a:rPr lang="en-US" dirty="0"/>
              <a:t>Neurons has own weight and universal activation function</a:t>
            </a:r>
          </a:p>
          <a:p>
            <a:pPr lvl="2"/>
            <a:r>
              <a:rPr lang="en-US" dirty="0"/>
              <a:t>Activation Functions – sigmoid, tangent</a:t>
            </a:r>
          </a:p>
          <a:p>
            <a:r>
              <a:rPr lang="en-US" dirty="0"/>
              <a:t>Output Layer</a:t>
            </a:r>
          </a:p>
          <a:p>
            <a:pPr lvl="1"/>
            <a:r>
              <a:rPr lang="en-US" dirty="0"/>
              <a:t>Produces output</a:t>
            </a:r>
          </a:p>
          <a:p>
            <a:pPr lvl="2"/>
            <a:r>
              <a:rPr lang="en-US" dirty="0"/>
              <a:t>SoftMax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2FB3-7C21-418F-A9E4-BBDEB9E9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889AC-5F15-4E7C-912B-CE6FFD82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02" y="1592360"/>
            <a:ext cx="4650786" cy="5096643"/>
          </a:xfrm>
        </p:spPr>
      </p:pic>
    </p:spTree>
    <p:extLst>
      <p:ext uri="{BB962C8B-B14F-4D97-AF65-F5344CB8AC3E}">
        <p14:creationId xmlns:p14="http://schemas.microsoft.com/office/powerpoint/2010/main" val="350710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08B-4312-4326-AE9E-99F31A04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Neural Network</a:t>
            </a:r>
            <a:br>
              <a:rPr lang="en-US" dirty="0"/>
            </a:br>
            <a:r>
              <a:rPr lang="en-US" dirty="0"/>
              <a:t>Misclassified Objects (MNIST and CIFAR Dataset)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BFEAD-16DD-446F-8C22-9EFD3434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53" y="1690688"/>
            <a:ext cx="5443150" cy="5022629"/>
          </a:xfrm>
        </p:spPr>
      </p:pic>
    </p:spTree>
    <p:extLst>
      <p:ext uri="{BB962C8B-B14F-4D97-AF65-F5344CB8AC3E}">
        <p14:creationId xmlns:p14="http://schemas.microsoft.com/office/powerpoint/2010/main" val="92417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221A-A3FA-4F40-87C0-556EFFD9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Input Crafting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D2CD-4E3A-410B-85EB-F15E6D71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adversarial sample crafting is then a two-step process: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Direction Sensitivity Estimation</a:t>
            </a:r>
          </a:p>
          <a:p>
            <a:pPr lvl="2"/>
            <a:r>
              <a:rPr lang="en-US" dirty="0"/>
              <a:t>evaluate the sensitivity of class change to each input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Perturbation Selection</a:t>
            </a:r>
          </a:p>
          <a:p>
            <a:pPr lvl="2"/>
            <a:r>
              <a:rPr lang="en-US" dirty="0"/>
              <a:t>use the sensitivity information to select a perturbation X among the input dimensions</a:t>
            </a:r>
          </a:p>
        </p:txBody>
      </p:sp>
    </p:spTree>
    <p:extLst>
      <p:ext uri="{BB962C8B-B14F-4D97-AF65-F5344CB8AC3E}">
        <p14:creationId xmlns:p14="http://schemas.microsoft.com/office/powerpoint/2010/main" val="37352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Distillation as a Defense to Adversarial Perturbations against Deep Neural Networks  Nicolas Papernot, Patrick McDaniel, Xi Wu, Somesh Jha, Ananthram Swami (37th IEEE Symposium on Security &amp; Privacy, IEEE 2016. San Jose, CA.)</vt:lpstr>
      <vt:lpstr>Application of Deep Learning (Self Driving Car)</vt:lpstr>
      <vt:lpstr>Application of Deep Learning (Identity Verification)</vt:lpstr>
      <vt:lpstr>Effect of Adversarial Perturbations against  Deep Neural Networks</vt:lpstr>
      <vt:lpstr>Deep Neural Network</vt:lpstr>
      <vt:lpstr>Deep Learning</vt:lpstr>
      <vt:lpstr>Deep Neural Network</vt:lpstr>
      <vt:lpstr>Deep Neural Network Misclassified Objects (MNIST and CIFAR Dataset)</vt:lpstr>
      <vt:lpstr>Adversarial Input Crafting</vt:lpstr>
      <vt:lpstr>Adversarial Input Crafting</vt:lpstr>
      <vt:lpstr>Neural Network Distillation</vt:lpstr>
      <vt:lpstr>Datasets</vt:lpstr>
      <vt:lpstr>Evaluation of Performance</vt:lpstr>
      <vt:lpstr>Performance for Temperature</vt:lpstr>
      <vt:lpstr>Robustness</vt:lpstr>
      <vt:lpstr>Conclusion</vt:lpstr>
      <vt:lpstr>Reference</vt:lpstr>
      <vt:lpstr>Image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Distillation as a Defense to Adversarial Perturbations against Deep Neural Networks</dc:title>
  <dc:creator>Anjana Tiha (atiha)</dc:creator>
  <cp:lastModifiedBy>Anjana Tiha (atiha)</cp:lastModifiedBy>
  <cp:revision>59</cp:revision>
  <dcterms:created xsi:type="dcterms:W3CDTF">2018-04-09T01:30:02Z</dcterms:created>
  <dcterms:modified xsi:type="dcterms:W3CDTF">2018-04-09T02:39:12Z</dcterms:modified>
</cp:coreProperties>
</file>