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3" r:id="rId4"/>
    <p:sldId id="257" r:id="rId5"/>
    <p:sldId id="262" r:id="rId6"/>
    <p:sldId id="258" r:id="rId7"/>
    <p:sldId id="265" r:id="rId8"/>
    <p:sldId id="259" r:id="rId9"/>
    <p:sldId id="260" r:id="rId10"/>
    <p:sldId id="261" r:id="rId11"/>
    <p:sldId id="270" r:id="rId12"/>
    <p:sldId id="272" r:id="rId13"/>
    <p:sldId id="271" r:id="rId14"/>
    <p:sldId id="273" r:id="rId15"/>
    <p:sldId id="274" r:id="rId16"/>
    <p:sldId id="269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3804-92AB-4DA3-88A5-A88D65E43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C26E5-5FB9-49AE-807E-9D0EAEF50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3538B-9E3E-401B-9045-7D59BDE0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244C-272A-4C1D-83FE-41DE835B8C5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CE8F-AC43-447E-ACD1-18CA62AD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87A11-4DD5-4803-9D7A-DEA10704C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57EA-E4F5-4F39-B961-C6EEC1B78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3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2E26-DF4E-40C1-A68A-64A10582E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4047C-9FB5-4A20-80C0-762EE64F7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EF015-EB5C-4D60-8A73-57E0978E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244C-272A-4C1D-83FE-41DE835B8C5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8DEF3-8466-46FD-998C-8D3F3342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562B2-1C40-4DF2-ACB0-BA814740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57EA-E4F5-4F39-B961-C6EEC1B78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ACB39-B672-4E48-988D-CBA90470F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922A9-087C-47F6-A67F-60102EAE2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4539F-594E-4365-9884-22C3789B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244C-272A-4C1D-83FE-41DE835B8C5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F8764-FEF0-4436-95EC-4B153EC9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D4497-8D1B-4C5C-98B6-4E85160F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57EA-E4F5-4F39-B961-C6EEC1B78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B750-9988-4A30-AC0D-A10E96D9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ABFBC-81D6-4FEF-928E-AF322B54B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F523F-EBD0-497C-A43F-E2D59539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244C-272A-4C1D-83FE-41DE835B8C5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179CB-4FD5-458D-ABD1-7A27DDCF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AD401-4069-4088-BC48-24A88858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57EA-E4F5-4F39-B961-C6EEC1B78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0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291C-86A8-45D1-A97C-239072E46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0B76A-0C99-4E36-BAA0-11F792D6E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43282-8C99-49A7-82AB-3284893F2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244C-272A-4C1D-83FE-41DE835B8C5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B7E82-5BA3-4D8A-A1E5-FF0C8BD1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C3CA-8F4D-4C58-9CE3-8A96CF17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57EA-E4F5-4F39-B961-C6EEC1B78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7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AA0C-E87D-4D6C-90D2-CF4B8816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2736E-FFA6-4293-A0D7-632294A34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F8A48-8179-4F40-95DA-FAEFECAE0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E12DE-917A-42FF-8FFD-42DF8A6DF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244C-272A-4C1D-83FE-41DE835B8C5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BC3EB-133E-4889-89BB-458C4CCA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76FD0-16D9-41DA-975B-BF5C0E5D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57EA-E4F5-4F39-B961-C6EEC1B78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7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AA68-9725-462E-896E-7DA2D4DF7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DEA22-EAA4-4841-AE7B-D8A7179B2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CCBD8-359B-4F14-9156-3195EDB23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22DD0-9980-4E49-9096-C3CF5E86E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731D9-947D-45E5-82C0-2E32D9E10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FF3E6-E20E-44D9-9B58-F119B28BB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244C-272A-4C1D-83FE-41DE835B8C5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4658A-4CE0-4717-99A7-F20FBEDA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C184C2-5FCD-4864-99F5-4F507BD9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57EA-E4F5-4F39-B961-C6EEC1B78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4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B0E5-92BF-443D-AF25-A14B954D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7B231-1797-4007-998A-9DB82E8B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244C-272A-4C1D-83FE-41DE835B8C5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F5E9E-F789-4F9A-95B1-1C9C0C57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233DBF-31E4-46A7-A343-1E0C8D59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57EA-E4F5-4F39-B961-C6EEC1B78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2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E0B02-2E20-4A6E-B1E2-29C07F15E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244C-272A-4C1D-83FE-41DE835B8C5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9EEB0-9E85-4242-B024-88D5357F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90852-C599-493F-AD9C-7F70DC12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57EA-E4F5-4F39-B961-C6EEC1B78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9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CB48-9BF4-4DF4-BA25-9297EEE7B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94C5D-C858-4095-99EF-4FAD5BF4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0BD5B-8E18-4573-8EF9-CA27EBBD5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85807-3EB5-4328-B032-42B24A23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244C-272A-4C1D-83FE-41DE835B8C5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F558D-C5DE-4F32-B830-DEF00C40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F53FB-6D61-4DDF-B188-4FC365C8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57EA-E4F5-4F39-B961-C6EEC1B78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0271-C57A-4DF9-9394-617D7A8D5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F07C52-B88C-4A75-AF4E-C80BE8ED0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BCA4C-0118-4940-B91A-907DF3B57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E09A8-6DC6-4197-B9CA-527C2A65F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244C-272A-4C1D-83FE-41DE835B8C5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DE499-F553-4807-8E75-75046ECBA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66820-A1F5-460C-ADC7-5A3DA1DF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57EA-E4F5-4F39-B961-C6EEC1B78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2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25C64-0878-40D2-AFD7-8A037954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F43F0-58EE-4491-9660-27400EE47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717DF-8415-45AC-99D3-523429D92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D244C-272A-4C1D-83FE-41DE835B8C5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0229F-7B37-4C17-843F-FD236CD91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9344B-7599-490F-8CE2-BCC20629F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A57EA-E4F5-4F39-B961-C6EEC1B78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1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8DD72-DE44-4F4D-84DF-E7F3E6C46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Summarization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C14CE-4EEC-436C-9601-B5AD851B9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1791" y="5500468"/>
            <a:ext cx="1936651" cy="115262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Created </a:t>
            </a:r>
          </a:p>
          <a:p>
            <a:r>
              <a:rPr lang="en-US" dirty="0"/>
              <a:t>By</a:t>
            </a:r>
          </a:p>
          <a:p>
            <a:r>
              <a:rPr lang="en-US" dirty="0"/>
              <a:t> Anjana </a:t>
            </a:r>
            <a:r>
              <a:rPr lang="en-US" dirty="0" err="1"/>
              <a:t>Tiha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87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3791-C8EC-4769-A18B-920E221D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Extraction-based summarization</a:t>
            </a:r>
            <a:br>
              <a:rPr lang="en-US" dirty="0"/>
            </a:br>
            <a:r>
              <a:rPr lang="en-US" dirty="0"/>
              <a:t>(Graph Based Scoring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26554-6C35-4BD7-A65E-17FC9CAA0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Cluster based method:</a:t>
            </a:r>
          </a:p>
          <a:p>
            <a:pPr lvl="1"/>
            <a:r>
              <a:rPr lang="en-US" dirty="0"/>
              <a:t>Documents have an inherent organizational pattern.</a:t>
            </a:r>
          </a:p>
          <a:p>
            <a:pPr lvl="1"/>
            <a:r>
              <a:rPr lang="en-US" dirty="0"/>
              <a:t>Key information’s are placed strategically in a document.</a:t>
            </a:r>
          </a:p>
          <a:p>
            <a:pPr lvl="1"/>
            <a:r>
              <a:rPr lang="en-US" dirty="0"/>
              <a:t>Some part of the document may contain more comprehensive information than other parts. </a:t>
            </a:r>
          </a:p>
          <a:p>
            <a:pPr marL="457200" lvl="1" indent="0">
              <a:buNone/>
            </a:pPr>
            <a:r>
              <a:rPr lang="en-US" dirty="0"/>
              <a:t>Method:</a:t>
            </a:r>
          </a:p>
          <a:p>
            <a:pPr lvl="2"/>
            <a:r>
              <a:rPr lang="en-US" dirty="0"/>
              <a:t>Each document is divided into multiple segments or clusters.</a:t>
            </a:r>
          </a:p>
          <a:p>
            <a:pPr lvl="2"/>
            <a:r>
              <a:rPr lang="en-US" dirty="0"/>
              <a:t>Each objects (word, sentence) in each segment are given weights.</a:t>
            </a:r>
          </a:p>
          <a:p>
            <a:pPr lvl="3"/>
            <a:r>
              <a:rPr lang="en-US" dirty="0"/>
              <a:t>based on term importance, TF-IDF or other features. </a:t>
            </a:r>
          </a:p>
          <a:p>
            <a:pPr lvl="2"/>
            <a:r>
              <a:rPr lang="en-US" dirty="0"/>
              <a:t>Generate cumulative score for all the objects present in each segment.</a:t>
            </a:r>
          </a:p>
          <a:p>
            <a:pPr lvl="2"/>
            <a:r>
              <a:rPr lang="en-US" dirty="0"/>
              <a:t>Segments are ranked according to the overall importance score.</a:t>
            </a:r>
          </a:p>
          <a:p>
            <a:pPr lvl="2"/>
            <a:r>
              <a:rPr lang="en-US" dirty="0"/>
              <a:t>Segments with highest scores are selected for summary. </a:t>
            </a:r>
          </a:p>
        </p:txBody>
      </p:sp>
    </p:spTree>
    <p:extLst>
      <p:ext uri="{BB962C8B-B14F-4D97-AF65-F5344CB8AC3E}">
        <p14:creationId xmlns:p14="http://schemas.microsoft.com/office/powerpoint/2010/main" val="662253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B221-4D5B-45A1-8684-2EEC8773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Method Comparison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E8C580-0D8F-43DE-B02A-48DEF800F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80" y="1816748"/>
            <a:ext cx="4431323" cy="504125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6F72F6-0153-43DE-82EE-9CD7D197DC46}"/>
              </a:ext>
            </a:extLst>
          </p:cNvPr>
          <p:cNvSpPr/>
          <p:nvPr/>
        </p:nvSpPr>
        <p:spPr>
          <a:xfrm>
            <a:off x="6096000" y="6049108"/>
            <a:ext cx="6095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Source: Assessing sentence scoring techniques for extractive text summarization</a:t>
            </a:r>
          </a:p>
          <a:p>
            <a:pPr algn="r"/>
            <a:r>
              <a:rPr lang="pt-BR" sz="1400" dirty="0"/>
              <a:t>Rafael Ferreira a, Luciano de Souza Cabral</a:t>
            </a:r>
          </a:p>
          <a:p>
            <a:pPr algn="r"/>
            <a:r>
              <a:rPr lang="en-US" sz="1400" dirty="0"/>
              <a:t>(Expert Systems with Applications)</a:t>
            </a:r>
          </a:p>
        </p:txBody>
      </p:sp>
    </p:spTree>
    <p:extLst>
      <p:ext uri="{BB962C8B-B14F-4D97-AF65-F5344CB8AC3E}">
        <p14:creationId xmlns:p14="http://schemas.microsoft.com/office/powerpoint/2010/main" val="2097303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C39F-74C5-4BE9-9FF5-D87C1ED3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Method Comparison</a:t>
            </a:r>
          </a:p>
        </p:txBody>
      </p:sp>
      <p:pic>
        <p:nvPicPr>
          <p:cNvPr id="15" name="Content Placeholder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8EA39C8-2ADC-4826-91F2-3428AE8A4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68" y="2318566"/>
            <a:ext cx="5421917" cy="4154579"/>
          </a:xfrm>
        </p:spPr>
      </p:pic>
      <p:pic>
        <p:nvPicPr>
          <p:cNvPr id="17" name="Picture 1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235D91B-E283-4ED1-A17C-F554C16F5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17" y="2318566"/>
            <a:ext cx="5449060" cy="413442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052E99F-EAA9-40A0-9066-3FCA32A9AD39}"/>
              </a:ext>
            </a:extLst>
          </p:cNvPr>
          <p:cNvSpPr/>
          <p:nvPr/>
        </p:nvSpPr>
        <p:spPr>
          <a:xfrm>
            <a:off x="852268" y="3235569"/>
            <a:ext cx="5243732" cy="3235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DC480D-3132-4227-B9E7-55995C749E93}"/>
              </a:ext>
            </a:extLst>
          </p:cNvPr>
          <p:cNvSpPr/>
          <p:nvPr/>
        </p:nvSpPr>
        <p:spPr>
          <a:xfrm>
            <a:off x="825125" y="4642337"/>
            <a:ext cx="5270875" cy="1547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1780BE-9CB0-4694-8AAD-FFE47B9F30AF}"/>
              </a:ext>
            </a:extLst>
          </p:cNvPr>
          <p:cNvSpPr/>
          <p:nvPr/>
        </p:nvSpPr>
        <p:spPr>
          <a:xfrm>
            <a:off x="6369815" y="3219156"/>
            <a:ext cx="5243732" cy="4384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C4279F-DB55-4300-83F8-4F3AD3110590}"/>
              </a:ext>
            </a:extLst>
          </p:cNvPr>
          <p:cNvSpPr/>
          <p:nvPr/>
        </p:nvSpPr>
        <p:spPr>
          <a:xfrm>
            <a:off x="6438302" y="4637647"/>
            <a:ext cx="5243732" cy="15943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CE71-4FF3-47A1-B35B-F0156321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</a:t>
            </a:r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C12F3EF-D6E0-42F4-B86A-6BD0B6917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35" y="4040704"/>
            <a:ext cx="9278645" cy="2758093"/>
          </a:xfrm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92FD9FD-6BC5-4E29-8897-0651004A5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328" y="1247728"/>
            <a:ext cx="9403079" cy="27929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E30D23-59C4-4208-AA2A-DDC063B417D6}"/>
              </a:ext>
            </a:extLst>
          </p:cNvPr>
          <p:cNvSpPr/>
          <p:nvPr/>
        </p:nvSpPr>
        <p:spPr>
          <a:xfrm>
            <a:off x="8349764" y="1529083"/>
            <a:ext cx="456612" cy="21847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AE3EBB-6CDD-4DBA-B849-810030B54EE2}"/>
              </a:ext>
            </a:extLst>
          </p:cNvPr>
          <p:cNvSpPr/>
          <p:nvPr/>
        </p:nvSpPr>
        <p:spPr>
          <a:xfrm>
            <a:off x="5776548" y="1529083"/>
            <a:ext cx="456612" cy="20159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1EF483-D3A8-4B1B-A52C-F7E0D080A6DE}"/>
              </a:ext>
            </a:extLst>
          </p:cNvPr>
          <p:cNvSpPr/>
          <p:nvPr/>
        </p:nvSpPr>
        <p:spPr>
          <a:xfrm>
            <a:off x="4362741" y="4075943"/>
            <a:ext cx="416465" cy="225054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D55A03-E798-4C84-AAAB-D09EFFA91555}"/>
              </a:ext>
            </a:extLst>
          </p:cNvPr>
          <p:cNvSpPr/>
          <p:nvPr/>
        </p:nvSpPr>
        <p:spPr>
          <a:xfrm>
            <a:off x="4206240" y="1529083"/>
            <a:ext cx="595458" cy="20159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847261-79DA-4D31-BF16-A55F6BF47816}"/>
              </a:ext>
            </a:extLst>
          </p:cNvPr>
          <p:cNvSpPr/>
          <p:nvPr/>
        </p:nvSpPr>
        <p:spPr>
          <a:xfrm>
            <a:off x="5776548" y="4100153"/>
            <a:ext cx="547757" cy="223722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09730-989F-42C7-910E-49761F77A82B}"/>
              </a:ext>
            </a:extLst>
          </p:cNvPr>
          <p:cNvSpPr/>
          <p:nvPr/>
        </p:nvSpPr>
        <p:spPr>
          <a:xfrm>
            <a:off x="9430920" y="4005465"/>
            <a:ext cx="416465" cy="23319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74BD1A-064B-4E36-B588-FCE86ADEAD91}"/>
              </a:ext>
            </a:extLst>
          </p:cNvPr>
          <p:cNvSpPr/>
          <p:nvPr/>
        </p:nvSpPr>
        <p:spPr>
          <a:xfrm>
            <a:off x="1828652" y="3981255"/>
            <a:ext cx="946127" cy="23561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8B47D9-CB94-486F-B4A2-517B0384ABA7}"/>
              </a:ext>
            </a:extLst>
          </p:cNvPr>
          <p:cNvSpPr/>
          <p:nvPr/>
        </p:nvSpPr>
        <p:spPr>
          <a:xfrm>
            <a:off x="1828651" y="1529083"/>
            <a:ext cx="946127" cy="223026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35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9D33-8AAE-4556-A19F-A92EE078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53484-0DFD-4250-85E0-E3ECB7ADD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techniques scored better:</a:t>
            </a:r>
          </a:p>
          <a:p>
            <a:pPr lvl="1"/>
            <a:r>
              <a:rPr lang="en-US" dirty="0"/>
              <a:t>Word Frequency</a:t>
            </a:r>
          </a:p>
          <a:p>
            <a:pPr lvl="1"/>
            <a:r>
              <a:rPr lang="en-US" dirty="0"/>
              <a:t>TF-IDF</a:t>
            </a:r>
          </a:p>
          <a:p>
            <a:pPr lvl="1"/>
            <a:r>
              <a:rPr lang="en-US" dirty="0"/>
              <a:t>Sentence Length</a:t>
            </a:r>
          </a:p>
        </p:txBody>
      </p:sp>
    </p:spTree>
    <p:extLst>
      <p:ext uri="{BB962C8B-B14F-4D97-AF65-F5344CB8AC3E}">
        <p14:creationId xmlns:p14="http://schemas.microsoft.com/office/powerpoint/2010/main" val="2019023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12AC-1398-4200-8FCB-28DB259E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Extractive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58AC9-057A-4DFE-813F-1A9C7A950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coherency. </a:t>
            </a:r>
          </a:p>
          <a:p>
            <a:r>
              <a:rPr lang="en-US" dirty="0"/>
              <a:t>Summery or unit sentences can be too long to understand the concept accurately.</a:t>
            </a:r>
          </a:p>
          <a:p>
            <a:r>
              <a:rPr lang="en-US" dirty="0"/>
              <a:t>Contains counter information and lead to ambiguity and confusion.</a:t>
            </a:r>
          </a:p>
          <a:p>
            <a:r>
              <a:rPr lang="en-US" dirty="0"/>
              <a:t>Key information could get ignored due to selection of scoring method. </a:t>
            </a:r>
          </a:p>
        </p:txBody>
      </p:sp>
    </p:spTree>
    <p:extLst>
      <p:ext uri="{BB962C8B-B14F-4D97-AF65-F5344CB8AC3E}">
        <p14:creationId xmlns:p14="http://schemas.microsoft.com/office/powerpoint/2010/main" val="3472800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D7466-21CC-4632-9564-E067A575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Abstractive Summarization Technique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D757DB-285F-4DD2-B490-A7FCDB4F7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87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0D2B-3F32-48F8-A935-3B588311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Abstractive Summarization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5F7B-1928-4C29-BB55-9E73A7748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Abstractive summarization system paraphrases segments of the source document.</a:t>
            </a:r>
          </a:p>
          <a:p>
            <a:r>
              <a:rPr lang="en-US" dirty="0"/>
              <a:t>Improves the coherence among sentences by eliminating redundancies and clarifying the contest of sentences.</a:t>
            </a:r>
          </a:p>
          <a:p>
            <a:r>
              <a:rPr lang="en-US" dirty="0"/>
              <a:t>Advantage:</a:t>
            </a:r>
          </a:p>
          <a:p>
            <a:pPr lvl="1"/>
            <a:r>
              <a:rPr lang="en-US" dirty="0"/>
              <a:t>Abstraction based techniques can generate more condensed text than extraction techniques.</a:t>
            </a:r>
          </a:p>
          <a:p>
            <a:pPr lvl="1"/>
            <a:r>
              <a:rPr lang="en-US" dirty="0"/>
              <a:t>Requires usage of natural language generation technology, which is still in growth stage.</a:t>
            </a:r>
          </a:p>
          <a:p>
            <a:pPr lvl="1"/>
            <a:r>
              <a:rPr lang="en-US" dirty="0"/>
              <a:t>Majority of summarization systems are using extractive methods.</a:t>
            </a:r>
          </a:p>
        </p:txBody>
      </p:sp>
    </p:spTree>
    <p:extLst>
      <p:ext uri="{BB962C8B-B14F-4D97-AF65-F5344CB8AC3E}">
        <p14:creationId xmlns:p14="http://schemas.microsoft.com/office/powerpoint/2010/main" val="133466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1D0B-F199-4511-8627-B6FE4F1D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Based Summarization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7DB4A-9651-4A58-BF81-82A16A86EF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64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BCC6-F3BD-459D-9EDE-20E45AFD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Based Scoring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CED96-782F-4809-A18F-09B814C96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Word Frequency: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More frequent words in a document -&gt; greater importance.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Higher scores to important words.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More likely to be included in the summery.</a:t>
            </a:r>
          </a:p>
          <a:p>
            <a:r>
              <a:rPr lang="en-US" dirty="0"/>
              <a:t>Sentence Inclusion of Numerical Data:</a:t>
            </a:r>
          </a:p>
          <a:p>
            <a:pPr lvl="1"/>
            <a:r>
              <a:rPr lang="en-US" dirty="0"/>
              <a:t>Sentences containing numerical data is considered important.</a:t>
            </a:r>
          </a:p>
          <a:p>
            <a:pPr lvl="1"/>
            <a:r>
              <a:rPr lang="en-US" dirty="0"/>
              <a:t>More likely to be included in the document summary.</a:t>
            </a:r>
          </a:p>
          <a:p>
            <a:pPr>
              <a:lnSpc>
                <a:spcPct val="110000"/>
              </a:lnSpc>
            </a:pPr>
            <a:r>
              <a:rPr lang="en-US" dirty="0"/>
              <a:t>Lexical Similarity: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Important sentences are identified by strong chains.</a:t>
            </a:r>
          </a:p>
          <a:p>
            <a:pPr>
              <a:lnSpc>
                <a:spcPct val="110000"/>
              </a:lnSpc>
            </a:pPr>
            <a:r>
              <a:rPr lang="en-US" dirty="0"/>
              <a:t>Proper Noun: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Higher number of proper nouns are more important.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More weight for sentences having more proper nouns.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1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E96B-1676-426C-9237-06EE5864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677"/>
            <a:ext cx="10515600" cy="1550011"/>
          </a:xfrm>
        </p:spPr>
        <p:txBody>
          <a:bodyPr>
            <a:normAutofit/>
          </a:bodyPr>
          <a:lstStyle/>
          <a:p>
            <a:r>
              <a:rPr lang="en-US" dirty="0"/>
              <a:t>Word Based Scoring Technique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4A6FFC-7EF8-40BA-A83A-CD3953A1F9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TF/IDF: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Text is preprocessed removing, stop words and stemming.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TF-IDF is calculated for each sentence.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Sentences with highest cumulative scores are selected for summarization.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Formula: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TF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-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IDF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 =  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DN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 *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(1 + 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tf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df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4A6FFC-7EF8-40BA-A83A-CD3953A1F9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30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5AAB-09F2-493F-A6CB-1912F0C81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Based Scoring Technique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B850F2-AF6A-49DB-BB71-792183DFAA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Upper Case: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Sentences are assigned higher scores that contains words with one or more upper case letters.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Formula:</a:t>
                </a:r>
              </a:p>
              <a:p>
                <a:pPr marL="457200" lvl="1" indent="0" algn="ctr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CPTW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NCW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NPW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</m:oMath>
                </a14:m>
                <a:r>
                  <a:rPr lang="en-US" dirty="0"/>
                  <a:t>	</a:t>
                </a:r>
              </a:p>
              <a:p>
                <a:pPr marL="914400" lvl="2" indent="0">
                  <a:lnSpc>
                    <a:spcPct val="110000"/>
                  </a:lnSpc>
                  <a:buNone/>
                </a:pPr>
                <a:r>
                  <a:rPr lang="en-US" sz="1900" dirty="0"/>
                  <a:t>CPTW = Ratio of total first letter capital words present in the sentence to the total number of words present in the sentence.</a:t>
                </a:r>
              </a:p>
              <a:p>
                <a:pPr marL="914400" lvl="2" indent="0">
                  <a:lnSpc>
                    <a:spcPct val="110000"/>
                  </a:lnSpc>
                  <a:buNone/>
                </a:pPr>
                <a:r>
                  <a:rPr lang="en-US" sz="1900" dirty="0"/>
                  <a:t>NCW = Number of first letter capital words.</a:t>
                </a:r>
              </a:p>
              <a:p>
                <a:pPr marL="914400" lvl="2" indent="0">
                  <a:lnSpc>
                    <a:spcPct val="110000"/>
                  </a:lnSpc>
                  <a:buNone/>
                </a:pPr>
                <a:r>
                  <a:rPr lang="en-US" sz="1900" dirty="0"/>
                  <a:t>NTW = Total number of words present in sentence.</a:t>
                </a:r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en-US" dirty="0"/>
                  <a:t>				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UCf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CPTW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CPTW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))</m:t>
                        </m:r>
                      </m:den>
                    </m:f>
                  </m:oMath>
                </a14:m>
                <a:endParaRPr lang="en-US" dirty="0"/>
              </a:p>
              <a:p>
                <a:pPr marL="914400" lvl="2" indent="0">
                  <a:lnSpc>
                    <a:spcPct val="110000"/>
                  </a:lnSpc>
                  <a:buNone/>
                </a:pPr>
                <a:r>
                  <a:rPr lang="en-US" sz="1900" dirty="0" err="1"/>
                  <a:t>UCf</a:t>
                </a:r>
                <a:r>
                  <a:rPr lang="en-US" sz="1900" dirty="0"/>
                  <a:t> = Uppercase feature value.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B850F2-AF6A-49DB-BB71-792183DFAA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47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B604-0189-4589-94A8-760DD1EE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Based Scoring Technique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BCEB57-A847-4EBC-BC0A-D03863EF5F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06600"/>
                <a:ext cx="10312791" cy="44862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Cue-phrases</a:t>
                </a:r>
              </a:p>
              <a:p>
                <a:pPr lvl="1"/>
                <a:r>
                  <a:rPr lang="en-US" dirty="0"/>
                  <a:t>Some cue phrases can contain key information of document. </a:t>
                </a:r>
              </a:p>
              <a:p>
                <a:pPr lvl="2"/>
                <a:r>
                  <a:rPr lang="en-US" dirty="0"/>
                  <a:t>Concise summary : by ”in summary”, “in conclusion”.</a:t>
                </a:r>
              </a:p>
              <a:p>
                <a:pPr lvl="2"/>
                <a:r>
                  <a:rPr lang="en-US" dirty="0"/>
                  <a:t>Emphasizes: ”the most important”, ”significantly”, ”in particular”.</a:t>
                </a:r>
              </a:p>
              <a:p>
                <a:pPr lvl="2"/>
                <a:r>
                  <a:rPr lang="en-US" dirty="0"/>
                  <a:t>Experiment result : ”according to the study”. </a:t>
                </a:r>
              </a:p>
              <a:p>
                <a:pPr lvl="1"/>
                <a:r>
                  <a:rPr lang="en-US" dirty="0"/>
                  <a:t>Identify these key phrases and mark them as important.</a:t>
                </a:r>
              </a:p>
              <a:p>
                <a:pPr lvl="1"/>
                <a:r>
                  <a:rPr lang="en-US" dirty="0"/>
                  <a:t>Domain-specific phrases or terms can be good indicators of importance.</a:t>
                </a:r>
              </a:p>
              <a:p>
                <a:pPr lvl="1"/>
                <a:r>
                  <a:rPr lang="en-US" dirty="0"/>
                  <a:t>Formula: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CP</m:t>
                      </m:r>
                      <m:r>
                        <m:rPr>
                          <m:nor/>
                        </m:rPr>
                        <a:rPr lang="en-US" dirty="0"/>
                        <m:t> = </m:t>
                      </m:r>
                      <m:r>
                        <m:rPr>
                          <m:nor/>
                        </m:rPr>
                        <a:rPr lang="en-US" dirty="0"/>
                        <m:t>CPS</m:t>
                      </m:r>
                      <m:r>
                        <m:rPr>
                          <m:nor/>
                        </m:rPr>
                        <a:rPr lang="en-US" dirty="0"/>
                        <m:t>/ </m:t>
                      </m:r>
                      <m:r>
                        <m:rPr>
                          <m:nor/>
                        </m:rPr>
                        <a:rPr lang="en-US" dirty="0"/>
                        <m:t>CPD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sz="2000" dirty="0"/>
                  <a:t>CP = Cue-phrase score.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	CPS = Number of cue-phrases in the sentence.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	CPD = Total number of cue-phrases in the document.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BCEB57-A847-4EBC-BC0A-D03863EF5F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06600"/>
                <a:ext cx="10312791" cy="4486275"/>
              </a:xfrm>
              <a:blipFill>
                <a:blip r:embed="rId2"/>
                <a:stretch>
                  <a:fillRect l="-1242" t="-2174" b="-1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55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B7DE-4BA2-4B3A-9DA9-B48B8C30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Based Scoring Technique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A20745-A372-467E-B4DC-4989790B65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Sentence Length: </a:t>
                </a:r>
              </a:p>
              <a:p>
                <a:pPr lvl="1"/>
                <a:r>
                  <a:rPr lang="en-US" dirty="0"/>
                  <a:t>Penalizes sentences that are either too short or long.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Score</m:t>
                    </m:r>
                    <m:r>
                      <m:rPr>
                        <m:nor/>
                      </m:rPr>
                      <a:rPr lang="en-US" dirty="0"/>
                      <m:t> = </m:t>
                    </m:r>
                    <m:r>
                      <m:rPr>
                        <m:nor/>
                      </m:rPr>
                      <a:rPr lang="en-US" dirty="0"/>
                      <m:t>Length</m:t>
                    </m:r>
                    <m:r>
                      <m:rPr>
                        <m:nor/>
                      </m:rPr>
                      <a:rPr lang="en-US" dirty="0"/>
                      <m:t> ∗  </m:t>
                    </m:r>
                    <m:r>
                      <m:rPr>
                        <m:nor/>
                      </m:rPr>
                      <a:rPr lang="en-US" dirty="0"/>
                      <m:t>AverageSentenceLength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Sentence Position:</a:t>
                </a:r>
              </a:p>
              <a:p>
                <a:pPr lvl="1"/>
                <a:r>
                  <a:rPr lang="en-US" dirty="0"/>
                  <a:t>Position of the sentence can indicate it’s importance. </a:t>
                </a:r>
              </a:p>
              <a:p>
                <a:pPr lvl="1"/>
                <a:r>
                  <a:rPr lang="en-US" dirty="0"/>
                  <a:t>For example, the most important sentences tend to come at:</a:t>
                </a:r>
              </a:p>
              <a:p>
                <a:pPr lvl="2"/>
                <a:r>
                  <a:rPr lang="en-US" dirty="0"/>
                  <a:t>Beginning of a document. </a:t>
                </a:r>
              </a:p>
              <a:p>
                <a:pPr lvl="2"/>
                <a:r>
                  <a:rPr lang="en-US" dirty="0"/>
                  <a:t>End of a document.</a:t>
                </a:r>
              </a:p>
              <a:p>
                <a:pPr lvl="2"/>
                <a:r>
                  <a:rPr lang="en-US" dirty="0"/>
                  <a:t>Near the title.</a:t>
                </a:r>
              </a:p>
              <a:p>
                <a:pPr lvl="1"/>
                <a:r>
                  <a:rPr lang="en-US" dirty="0"/>
                  <a:t>Sentences at these positions are given higher weight.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A20745-A372-467E-B4DC-4989790B65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755A-8207-456D-BCCB-E54B6486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Based Scoring Technique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4D92DD-DEC8-40AC-84BB-2FF2501EE3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Sentence Resemblance To The Title:</a:t>
                </a:r>
              </a:p>
              <a:p>
                <a:pPr lvl="1"/>
                <a:r>
                  <a:rPr lang="en-US" dirty="0"/>
                  <a:t>Title is important:</a:t>
                </a:r>
              </a:p>
              <a:p>
                <a:pPr lvl="2"/>
                <a:r>
                  <a:rPr lang="en-US" dirty="0"/>
                  <a:t>Contains key terms of the document.</a:t>
                </a:r>
              </a:p>
              <a:p>
                <a:pPr lvl="2"/>
                <a:r>
                  <a:rPr lang="en-US" dirty="0"/>
                  <a:t>Key terms express central concept.</a:t>
                </a:r>
              </a:p>
              <a:p>
                <a:pPr lvl="1"/>
                <a:r>
                  <a:rPr lang="en-US" dirty="0"/>
                  <a:t>Sentence with high resemblance with title is close is given more importance and likely to be included in summery.</a:t>
                </a:r>
              </a:p>
              <a:p>
                <a:pPr marL="457200" lvl="1" indent="0">
                  <a:buNone/>
                </a:pPr>
                <a:r>
                  <a:rPr lang="en-US" dirty="0"/>
                  <a:t>	(Resemblances : Measure of vocabulary overlap between  two sentences.)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Score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Ntw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where,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err="1"/>
                  <a:t>Ntw</a:t>
                </a:r>
                <a:r>
                  <a:rPr lang="en-US" dirty="0"/>
                  <a:t> = Number of title words in sentence.</a:t>
                </a:r>
              </a:p>
              <a:p>
                <a:pPr marL="457200" lvl="1" indent="0">
                  <a:buNone/>
                </a:pPr>
                <a:r>
                  <a:rPr lang="en-US" dirty="0"/>
                  <a:t>	T = Number of words in the title.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4D92DD-DEC8-40AC-84BB-2FF2501EE3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61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C6DB-2141-42DE-A56B-316F2254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Based Scoring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1FA9-FE83-4924-8743-1ED7C9FC7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Graph-based Scoring:</a:t>
            </a:r>
          </a:p>
          <a:p>
            <a:pPr lvl="1"/>
            <a:r>
              <a:rPr lang="en-US" dirty="0"/>
              <a:t>Analyzes relationship among sentences in a document. </a:t>
            </a:r>
          </a:p>
          <a:p>
            <a:pPr lvl="1"/>
            <a:r>
              <a:rPr lang="en-US" dirty="0"/>
              <a:t>All the sentences are considered a node in a graph.</a:t>
            </a:r>
          </a:p>
          <a:p>
            <a:pPr lvl="1"/>
            <a:r>
              <a:rPr lang="en-US" dirty="0"/>
              <a:t>Two nodes are connected based on shared attribute or similar information like overlapping vocabulary.</a:t>
            </a:r>
          </a:p>
          <a:p>
            <a:pPr lvl="1"/>
            <a:r>
              <a:rPr lang="en-US" dirty="0"/>
              <a:t>Nodes (sentences) with higher cardinality is considered more important for summarization.</a:t>
            </a:r>
          </a:p>
          <a:p>
            <a:pPr marL="457200" lvl="1" indent="0">
              <a:buNone/>
            </a:pPr>
            <a:r>
              <a:rPr lang="en-US" dirty="0"/>
              <a:t>Method:</a:t>
            </a:r>
          </a:p>
          <a:p>
            <a:pPr lvl="1"/>
            <a:r>
              <a:rPr lang="en-US" dirty="0"/>
              <a:t>Preprocessing: </a:t>
            </a:r>
          </a:p>
          <a:p>
            <a:pPr lvl="2"/>
            <a:r>
              <a:rPr lang="en-US" dirty="0"/>
              <a:t>Text is preprocessed by removing digits, special characters, stop words and converting them to lower case. </a:t>
            </a:r>
          </a:p>
          <a:p>
            <a:pPr lvl="2"/>
            <a:r>
              <a:rPr lang="en-US" dirty="0"/>
              <a:t>After initial preprocessing, stemming is done to reduce to root words. </a:t>
            </a:r>
          </a:p>
          <a:p>
            <a:pPr lvl="1"/>
            <a:r>
              <a:rPr lang="en-US" dirty="0"/>
              <a:t>When a sentence refers to another</a:t>
            </a:r>
          </a:p>
          <a:p>
            <a:pPr lvl="2"/>
            <a:r>
              <a:rPr lang="en-US" dirty="0"/>
              <a:t>Generates a link between them</a:t>
            </a:r>
          </a:p>
          <a:p>
            <a:pPr lvl="2"/>
            <a:r>
              <a:rPr lang="en-US" dirty="0"/>
              <a:t>Associates weight between them. </a:t>
            </a:r>
          </a:p>
          <a:p>
            <a:pPr lvl="1"/>
            <a:r>
              <a:rPr lang="en-US" dirty="0"/>
              <a:t>Weights are used to generating the scores of a sentence.</a:t>
            </a:r>
          </a:p>
        </p:txBody>
      </p:sp>
    </p:spTree>
    <p:extLst>
      <p:ext uri="{BB962C8B-B14F-4D97-AF65-F5344CB8AC3E}">
        <p14:creationId xmlns:p14="http://schemas.microsoft.com/office/powerpoint/2010/main" val="420982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739</Words>
  <Application>Microsoft Office PowerPoint</Application>
  <PresentationFormat>Widescreen</PresentationFormat>
  <Paragraphs>121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Text Summarization </vt:lpstr>
      <vt:lpstr>Extraction Based Summarization</vt:lpstr>
      <vt:lpstr>Word Based Scoring Technique</vt:lpstr>
      <vt:lpstr>Word Based Scoring Technique</vt:lpstr>
      <vt:lpstr>Word Based Scoring Technique</vt:lpstr>
      <vt:lpstr>Sentence Based Scoring Technique</vt:lpstr>
      <vt:lpstr>Sentence Based Scoring Technique</vt:lpstr>
      <vt:lpstr>Sentence Based Scoring Technique</vt:lpstr>
      <vt:lpstr>Graph Based Scoring Technique</vt:lpstr>
      <vt:lpstr>Extraction-based summarization (Graph Based Scoring )</vt:lpstr>
      <vt:lpstr>Scoring Method Comparison</vt:lpstr>
      <vt:lpstr>Scoring Method Comparison</vt:lpstr>
      <vt:lpstr>Performance Comparison</vt:lpstr>
      <vt:lpstr>Result</vt:lpstr>
      <vt:lpstr>Challenges of Extractive Summarization</vt:lpstr>
      <vt:lpstr>Abstractive Summarization Technique</vt:lpstr>
      <vt:lpstr>Abstractive Summarization Technique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Summerization Techniques  </dc:title>
  <dc:creator>Md Atiqur Rahman</dc:creator>
  <cp:lastModifiedBy>Anjana Tiha (atiha)</cp:lastModifiedBy>
  <cp:revision>275</cp:revision>
  <dcterms:created xsi:type="dcterms:W3CDTF">2017-11-14T12:36:01Z</dcterms:created>
  <dcterms:modified xsi:type="dcterms:W3CDTF">2017-11-16T15:59:34Z</dcterms:modified>
</cp:coreProperties>
</file>