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3" r:id="rId2"/>
  </p:sldIdLst>
  <p:sldSz cx="32918400" cy="219456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FFFF"/>
    <a:srgbClr val="000000"/>
    <a:srgbClr val="A50021"/>
    <a:srgbClr val="FFFF66"/>
    <a:srgbClr val="006666"/>
    <a:srgbClr val="FFFF99"/>
    <a:srgbClr val="FF9966"/>
  </p:clrMru>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5557" autoAdjust="0"/>
    <p:restoredTop sz="94728" autoAdjust="0"/>
  </p:normalViewPr>
  <p:slideViewPr>
    <p:cSldViewPr>
      <p:cViewPr>
        <p:scale>
          <a:sx n="62" d="100"/>
          <a:sy n="62" d="100"/>
        </p:scale>
        <p:origin x="990" y="5634"/>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355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967163" y="0"/>
            <a:ext cx="3035300" cy="463550"/>
          </a:xfrm>
          <a:prstGeom prst="rect">
            <a:avLst/>
          </a:prstGeom>
        </p:spPr>
        <p:txBody>
          <a:bodyPr vert="horz" lIns="91440" tIns="45720" rIns="91440" bIns="45720" rtlCol="0"/>
          <a:lstStyle>
            <a:lvl1pPr algn="r">
              <a:defRPr sz="1200">
                <a:latin typeface="Arial" pitchFamily="34" charset="0"/>
              </a:defRPr>
            </a:lvl1pPr>
          </a:lstStyle>
          <a:p>
            <a:pPr>
              <a:defRPr/>
            </a:pPr>
            <a:fld id="{FF79E437-2D21-4953-A6DC-E76D73527DDC}" type="datetimeFigureOut">
              <a:rPr lang="en-US"/>
              <a:pPr>
                <a:defRPr/>
              </a:pPr>
              <a:t>6/20/2014</a:t>
            </a:fld>
            <a:endParaRPr lang="en-US"/>
          </a:p>
        </p:txBody>
      </p:sp>
      <p:sp>
        <p:nvSpPr>
          <p:cNvPr id="4" name="Slide Image Placeholder 3"/>
          <p:cNvSpPr>
            <a:spLocks noGrp="1" noRot="1" noChangeAspect="1"/>
          </p:cNvSpPr>
          <p:nvPr>
            <p:ph type="sldImg" idx="2"/>
          </p:nvPr>
        </p:nvSpPr>
        <p:spPr>
          <a:xfrm>
            <a:off x="892175" y="696913"/>
            <a:ext cx="5219700" cy="34813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0088" y="4410075"/>
            <a:ext cx="5603875" cy="41767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18563"/>
            <a:ext cx="3035300" cy="46355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967163" y="8818563"/>
            <a:ext cx="3035300" cy="463550"/>
          </a:xfrm>
          <a:prstGeom prst="rect">
            <a:avLst/>
          </a:prstGeom>
        </p:spPr>
        <p:txBody>
          <a:bodyPr vert="horz" lIns="91440" tIns="45720" rIns="91440" bIns="45720" rtlCol="0" anchor="b"/>
          <a:lstStyle>
            <a:lvl1pPr algn="r">
              <a:defRPr sz="1200">
                <a:latin typeface="Arial" pitchFamily="34" charset="0"/>
              </a:defRPr>
            </a:lvl1pPr>
          </a:lstStyle>
          <a:p>
            <a:pPr>
              <a:defRPr/>
            </a:pPr>
            <a:fld id="{C7613D09-CE1C-4083-87F6-85D252F42CF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ED1A5E8-D45B-4D86-B047-5D6D20783970}" type="slidenum">
              <a:rPr lang="en-US" smtClean="0">
                <a:latin typeface="Arial" charset="0"/>
              </a:rPr>
              <a:pPr/>
              <a:t>1</a:t>
            </a:fld>
            <a:endParaRPr lang="en-US" smtClean="0">
              <a:latin typeface="Arial" charset="0"/>
            </a:endParaRPr>
          </a:p>
        </p:txBody>
      </p:sp>
      <p:sp>
        <p:nvSpPr>
          <p:cNvPr id="4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sda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33400" y="4419600"/>
            <a:ext cx="7772400" cy="7239000"/>
          </a:xfrm>
          <a:prstGeom prst="rect">
            <a:avLst/>
          </a:prstGeom>
        </p:spPr>
        <p:txBody>
          <a:bodyPr/>
          <a:lstStyle/>
          <a:p>
            <a:pPr lvl="0"/>
            <a:r>
              <a:rPr lang="en-US" dirty="0" smtClean="0"/>
              <a:t>Click to edit</a:t>
            </a:r>
            <a:endParaRPr lang="en-US" dirty="0"/>
          </a:p>
        </p:txBody>
      </p:sp>
      <p:sp>
        <p:nvSpPr>
          <p:cNvPr id="10" name="Content Placeholder 7"/>
          <p:cNvSpPr>
            <a:spLocks noGrp="1"/>
          </p:cNvSpPr>
          <p:nvPr>
            <p:ph sz="quarter" idx="12"/>
          </p:nvPr>
        </p:nvSpPr>
        <p:spPr>
          <a:xfrm>
            <a:off x="16687800" y="4419600"/>
            <a:ext cx="7391400" cy="7239000"/>
          </a:xfrm>
          <a:prstGeom prst="rect">
            <a:avLst/>
          </a:prstGeom>
        </p:spPr>
        <p:txBody>
          <a:bodyPr/>
          <a:lstStyle/>
          <a:p>
            <a:pPr lvl="0"/>
            <a:r>
              <a:rPr lang="en-US" dirty="0" smtClean="0"/>
              <a:t>Click to edit</a:t>
            </a:r>
            <a:endParaRPr lang="en-US" dirty="0"/>
          </a:p>
        </p:txBody>
      </p:sp>
      <p:sp>
        <p:nvSpPr>
          <p:cNvPr id="11" name="Content Placeholder 7"/>
          <p:cNvSpPr>
            <a:spLocks noGrp="1"/>
          </p:cNvSpPr>
          <p:nvPr>
            <p:ph sz="quarter" idx="13"/>
          </p:nvPr>
        </p:nvSpPr>
        <p:spPr>
          <a:xfrm>
            <a:off x="24612600" y="4419600"/>
            <a:ext cx="7543800" cy="7315200"/>
          </a:xfrm>
          <a:prstGeom prst="rect">
            <a:avLst/>
          </a:prstGeom>
        </p:spPr>
        <p:txBody>
          <a:bodyPr/>
          <a:lstStyle/>
          <a:p>
            <a:pPr lvl="0"/>
            <a:r>
              <a:rPr lang="en-US" dirty="0" smtClean="0"/>
              <a:t>Click to edit</a:t>
            </a:r>
            <a:endParaRPr lang="en-US" dirty="0"/>
          </a:p>
        </p:txBody>
      </p:sp>
      <p:sp>
        <p:nvSpPr>
          <p:cNvPr id="14" name="Content Placeholder 7"/>
          <p:cNvSpPr>
            <a:spLocks noGrp="1"/>
          </p:cNvSpPr>
          <p:nvPr>
            <p:ph sz="quarter" idx="14"/>
          </p:nvPr>
        </p:nvSpPr>
        <p:spPr>
          <a:xfrm>
            <a:off x="609600" y="12192000"/>
            <a:ext cx="7696200" cy="7315200"/>
          </a:xfrm>
          <a:prstGeom prst="rect">
            <a:avLst/>
          </a:prstGeom>
        </p:spPr>
        <p:txBody>
          <a:bodyPr/>
          <a:lstStyle/>
          <a:p>
            <a:pPr lvl="0"/>
            <a:r>
              <a:rPr lang="en-US" dirty="0" smtClean="0"/>
              <a:t>Click to edit</a:t>
            </a:r>
            <a:endParaRPr lang="en-US" dirty="0"/>
          </a:p>
        </p:txBody>
      </p:sp>
      <p:sp>
        <p:nvSpPr>
          <p:cNvPr id="15" name="Content Placeholder 7"/>
          <p:cNvSpPr>
            <a:spLocks noGrp="1"/>
          </p:cNvSpPr>
          <p:nvPr>
            <p:ph sz="quarter" idx="15"/>
          </p:nvPr>
        </p:nvSpPr>
        <p:spPr>
          <a:xfrm>
            <a:off x="16687800" y="12115800"/>
            <a:ext cx="7391400" cy="7315200"/>
          </a:xfrm>
          <a:prstGeom prst="rect">
            <a:avLst/>
          </a:prstGeom>
        </p:spPr>
        <p:txBody>
          <a:bodyPr/>
          <a:lstStyle/>
          <a:p>
            <a:pPr lvl="0"/>
            <a:r>
              <a:rPr lang="en-US" dirty="0" smtClean="0"/>
              <a:t>Click to edit</a:t>
            </a:r>
            <a:endParaRPr lang="en-US" dirty="0"/>
          </a:p>
        </p:txBody>
      </p:sp>
      <p:sp>
        <p:nvSpPr>
          <p:cNvPr id="16" name="Content Placeholder 7"/>
          <p:cNvSpPr>
            <a:spLocks noGrp="1"/>
          </p:cNvSpPr>
          <p:nvPr>
            <p:ph sz="quarter" idx="16"/>
          </p:nvPr>
        </p:nvSpPr>
        <p:spPr>
          <a:xfrm>
            <a:off x="8839200" y="4343400"/>
            <a:ext cx="7391400" cy="7315200"/>
          </a:xfrm>
          <a:prstGeom prst="rect">
            <a:avLst/>
          </a:prstGeom>
        </p:spPr>
        <p:txBody>
          <a:bodyPr/>
          <a:lstStyle/>
          <a:p>
            <a:pPr lvl="0"/>
            <a:r>
              <a:rPr lang="en-US" dirty="0" smtClean="0"/>
              <a:t>Click to edit</a:t>
            </a:r>
            <a:endParaRPr lang="en-US" dirty="0"/>
          </a:p>
        </p:txBody>
      </p:sp>
      <p:sp>
        <p:nvSpPr>
          <p:cNvPr id="17" name="Content Placeholder 7"/>
          <p:cNvSpPr>
            <a:spLocks noGrp="1"/>
          </p:cNvSpPr>
          <p:nvPr>
            <p:ph sz="quarter" idx="17"/>
          </p:nvPr>
        </p:nvSpPr>
        <p:spPr>
          <a:xfrm>
            <a:off x="8991600" y="12192000"/>
            <a:ext cx="7315200" cy="7239000"/>
          </a:xfrm>
          <a:prstGeom prst="rect">
            <a:avLst/>
          </a:prstGeom>
        </p:spPr>
        <p:txBody>
          <a:bodyPr/>
          <a:lstStyle/>
          <a:p>
            <a:pPr lvl="0"/>
            <a:r>
              <a:rPr lang="en-US" dirty="0" smtClean="0"/>
              <a:t>Click to edit</a:t>
            </a:r>
            <a:endParaRPr lang="en-US" dirty="0"/>
          </a:p>
        </p:txBody>
      </p:sp>
      <p:sp>
        <p:nvSpPr>
          <p:cNvPr id="18" name="Content Placeholder 7"/>
          <p:cNvSpPr>
            <a:spLocks noGrp="1"/>
          </p:cNvSpPr>
          <p:nvPr>
            <p:ph sz="quarter" idx="18"/>
          </p:nvPr>
        </p:nvSpPr>
        <p:spPr>
          <a:xfrm>
            <a:off x="24612600" y="12192000"/>
            <a:ext cx="7543800" cy="7239000"/>
          </a:xfrm>
          <a:prstGeom prst="rect">
            <a:avLst/>
          </a:prstGeom>
        </p:spPr>
        <p:txBody>
          <a:bodyPr/>
          <a:lstStyle/>
          <a:p>
            <a:pPr lvl="0"/>
            <a:r>
              <a:rPr lang="en-US" dirty="0" smtClean="0"/>
              <a:t>Click to edit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85001">
              <a:srgbClr val="7D8496"/>
            </a:gs>
            <a:gs pos="100000">
              <a:srgbClr val="E6E6E6"/>
            </a:gs>
          </a:gsLst>
          <a:lin ang="5400000"/>
        </a:gra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5484813" y="0"/>
            <a:ext cx="27422475" cy="3656013"/>
          </a:xfrm>
          <a:prstGeom prst="rect">
            <a:avLst/>
          </a:prstGeom>
          <a:solidFill>
            <a:srgbClr val="800000"/>
          </a:solidFill>
          <a:ln w="9525">
            <a:noFill/>
            <a:miter lim="800000"/>
            <a:headEnd/>
            <a:tailEnd/>
          </a:ln>
          <a:effectLst/>
        </p:spPr>
        <p:txBody>
          <a:bodyPr wrap="none" lIns="457200" tIns="457200" rIns="457200" bIns="457200"/>
          <a:lstStyle/>
          <a:p>
            <a:pPr>
              <a:defRPr/>
            </a:pPr>
            <a:endParaRPr lang="en-US"/>
          </a:p>
        </p:txBody>
      </p:sp>
      <p:sp>
        <p:nvSpPr>
          <p:cNvPr id="1033" name="Rectangle 9"/>
          <p:cNvSpPr>
            <a:spLocks noChangeArrowheads="1"/>
          </p:cNvSpPr>
          <p:nvPr userDrawn="1"/>
        </p:nvSpPr>
        <p:spPr bwMode="auto">
          <a:xfrm>
            <a:off x="0" y="3657600"/>
            <a:ext cx="32918400" cy="16840200"/>
          </a:xfrm>
          <a:prstGeom prst="rect">
            <a:avLst/>
          </a:prstGeom>
          <a:solidFill>
            <a:schemeClr val="bg1">
              <a:lumMod val="95000"/>
            </a:schemeClr>
          </a:solidFill>
          <a:ln w="9525">
            <a:noFill/>
            <a:miter lim="800000"/>
            <a:headEnd/>
            <a:tailEnd/>
          </a:ln>
          <a:effectLst/>
        </p:spPr>
        <p:txBody>
          <a:bodyPr wrap="none" lIns="457200" tIns="457200" rIns="457200" bIns="457200"/>
          <a:lstStyle/>
          <a:p>
            <a:pPr>
              <a:defRPr/>
            </a:pPr>
            <a:endParaRPr lang="en-US"/>
          </a:p>
        </p:txBody>
      </p:sp>
      <p:sp>
        <p:nvSpPr>
          <p:cNvPr id="1036" name="Line 12"/>
          <p:cNvSpPr>
            <a:spLocks noChangeShapeType="1"/>
          </p:cNvSpPr>
          <p:nvPr userDrawn="1"/>
        </p:nvSpPr>
        <p:spPr bwMode="auto">
          <a:xfrm>
            <a:off x="0" y="3657600"/>
            <a:ext cx="32907288" cy="0"/>
          </a:xfrm>
          <a:prstGeom prst="line">
            <a:avLst/>
          </a:prstGeom>
          <a:noFill/>
          <a:ln w="76200">
            <a:solidFill>
              <a:schemeClr val="tx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5"/>
          <p:cNvSpPr>
            <a:spLocks noChangeArrowheads="1"/>
          </p:cNvSpPr>
          <p:nvPr/>
        </p:nvSpPr>
        <p:spPr bwMode="auto">
          <a:xfrm>
            <a:off x="5715000" y="0"/>
            <a:ext cx="25450800" cy="3681413"/>
          </a:xfrm>
          <a:prstGeom prst="rect">
            <a:avLst/>
          </a:prstGeom>
          <a:noFill/>
          <a:ln w="9525">
            <a:noFill/>
            <a:miter lim="800000"/>
            <a:headEnd/>
            <a:tailEnd/>
          </a:ln>
        </p:spPr>
        <p:txBody>
          <a:bodyPr lIns="65155" tIns="32571" rIns="65155" bIns="32571">
            <a:spAutoFit/>
          </a:bodyPr>
          <a:lstStyle/>
          <a:p>
            <a:pPr marL="1143000" indent="-1143000" algn="ctr" defTabSz="650875">
              <a:spcBef>
                <a:spcPct val="50000"/>
              </a:spcBef>
              <a:defRPr/>
            </a:pPr>
            <a:r>
              <a:rPr lang="en-US" sz="8000" b="1" dirty="0">
                <a:solidFill>
                  <a:schemeClr val="accent1"/>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The Study of </a:t>
            </a:r>
            <a:r>
              <a:rPr lang="en-US" sz="8000" b="1" dirty="0" smtClean="0">
                <a:solidFill>
                  <a:schemeClr val="accent1"/>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Cloud </a:t>
            </a:r>
            <a:r>
              <a:rPr lang="en-US" sz="8000" b="1" dirty="0">
                <a:solidFill>
                  <a:schemeClr val="accent1"/>
                </a:solidFill>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Computing in Wireless Sensor Network</a:t>
            </a:r>
          </a:p>
          <a:p>
            <a:pPr algn="ctr" defTabSz="650875">
              <a:spcBef>
                <a:spcPct val="50000"/>
              </a:spcBef>
              <a:defRPr/>
            </a:pPr>
            <a:r>
              <a:rPr lang="en-US" sz="50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Anjana Tiha (0505071)</a:t>
            </a:r>
          </a:p>
        </p:txBody>
      </p:sp>
      <p:sp>
        <p:nvSpPr>
          <p:cNvPr id="1033" name="Text Box 349"/>
          <p:cNvSpPr txBox="1">
            <a:spLocks noChangeArrowheads="1"/>
          </p:cNvSpPr>
          <p:nvPr/>
        </p:nvSpPr>
        <p:spPr bwMode="auto">
          <a:xfrm>
            <a:off x="914400" y="39624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defRPr/>
            </a:pPr>
            <a:r>
              <a:rPr lang="en-GB" sz="3200" b="1" dirty="0" smtClean="0">
                <a:solidFill>
                  <a:srgbClr val="FFFFFF"/>
                </a:solidFill>
                <a:latin typeface="Helvetica" pitchFamily="2" charset="0"/>
              </a:rPr>
              <a:t>              Problem Definition</a:t>
            </a:r>
            <a:endParaRPr lang="en-GB" sz="3200" b="1" dirty="0">
              <a:solidFill>
                <a:srgbClr val="FFFFFF"/>
              </a:solidFill>
            </a:endParaRPr>
          </a:p>
        </p:txBody>
      </p:sp>
      <p:sp>
        <p:nvSpPr>
          <p:cNvPr id="1038" name="Text Box 354"/>
          <p:cNvSpPr txBox="1">
            <a:spLocks noChangeArrowheads="1"/>
          </p:cNvSpPr>
          <p:nvPr/>
        </p:nvSpPr>
        <p:spPr bwMode="auto">
          <a:xfrm>
            <a:off x="914400" y="119634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defTabSz="813594" eaLnBrk="0" hangingPunct="0">
              <a:spcBef>
                <a:spcPct val="50000"/>
              </a:spcBef>
              <a:defRPr/>
            </a:pPr>
            <a:r>
              <a:rPr lang="en-US" sz="3200" b="1" dirty="0" smtClean="0">
                <a:solidFill>
                  <a:schemeClr val="accent5"/>
                </a:solidFill>
              </a:rPr>
              <a:t>Methodologies</a:t>
            </a:r>
            <a:endParaRPr lang="en-US" sz="3200" b="1" dirty="0">
              <a:solidFill>
                <a:schemeClr val="accent5"/>
              </a:solidFill>
            </a:endParaRPr>
          </a:p>
        </p:txBody>
      </p:sp>
      <p:sp>
        <p:nvSpPr>
          <p:cNvPr id="1040" name="Text Box 356"/>
          <p:cNvSpPr txBox="1">
            <a:spLocks noChangeArrowheads="1"/>
          </p:cNvSpPr>
          <p:nvPr/>
        </p:nvSpPr>
        <p:spPr bwMode="auto">
          <a:xfrm>
            <a:off x="25069800" y="182880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defTabSz="813594" eaLnBrk="0" hangingPunct="0">
              <a:spcBef>
                <a:spcPct val="50000"/>
              </a:spcBef>
              <a:defRPr/>
            </a:pPr>
            <a:r>
              <a:rPr lang="en-US" sz="3200" b="1" dirty="0">
                <a:solidFill>
                  <a:srgbClr val="F8F8F8"/>
                </a:solidFill>
              </a:rPr>
              <a:t>Acknoledgement</a:t>
            </a:r>
          </a:p>
        </p:txBody>
      </p:sp>
      <p:sp>
        <p:nvSpPr>
          <p:cNvPr id="2063" name="Text Box 358"/>
          <p:cNvSpPr txBox="1">
            <a:spLocks noChangeArrowheads="1"/>
          </p:cNvSpPr>
          <p:nvPr/>
        </p:nvSpPr>
        <p:spPr bwMode="auto">
          <a:xfrm>
            <a:off x="914400" y="4343400"/>
            <a:ext cx="7010400" cy="2677543"/>
          </a:xfrm>
          <a:prstGeom prst="rect">
            <a:avLst/>
          </a:prstGeom>
          <a:noFill/>
          <a:ln w="9525">
            <a:noFill/>
            <a:miter lim="800000"/>
            <a:headEnd/>
            <a:tailEnd/>
          </a:ln>
        </p:spPr>
        <p:txBody>
          <a:bodyPr lIns="228544" tIns="228544" rIns="228544" bIns="228544">
            <a:spAutoFit/>
          </a:bodyPr>
          <a:lstStyle/>
          <a:p>
            <a:r>
              <a:rPr lang="en-GB" sz="2400" b="1" dirty="0" smtClean="0">
                <a:latin typeface="Helvetica" pitchFamily="2" charset="0"/>
              </a:rPr>
              <a:t>Sensor Network consists of nodes. To access, sensor virtualization is required. </a:t>
            </a:r>
            <a:r>
              <a:rPr lang="en-US" sz="2400" b="1" dirty="0" smtClean="0">
                <a:latin typeface="Helvetica" pitchFamily="2" charset="0"/>
              </a:rPr>
              <a:t>S</a:t>
            </a:r>
            <a:r>
              <a:rPr lang="en-US" sz="2400" b="1" dirty="0" smtClean="0"/>
              <a:t>ensors are limited energy resource. In cloud sensor integration we would like to focus on energy efficient solution for sensors and introduce some cloud solution.</a:t>
            </a:r>
            <a:endParaRPr lang="en-GB" sz="2400" b="1" dirty="0">
              <a:latin typeface="Helvetica" pitchFamily="2" charset="0"/>
            </a:endParaRPr>
          </a:p>
        </p:txBody>
      </p:sp>
      <p:sp>
        <p:nvSpPr>
          <p:cNvPr id="2064" name="Text Box 359"/>
          <p:cNvSpPr txBox="1">
            <a:spLocks noChangeArrowheads="1"/>
          </p:cNvSpPr>
          <p:nvPr/>
        </p:nvSpPr>
        <p:spPr bwMode="auto">
          <a:xfrm>
            <a:off x="25146000" y="9525000"/>
            <a:ext cx="7086600" cy="830263"/>
          </a:xfrm>
          <a:prstGeom prst="rect">
            <a:avLst/>
          </a:prstGeom>
          <a:noFill/>
          <a:ln w="9525">
            <a:noFill/>
            <a:miter lim="800000"/>
            <a:headEnd/>
            <a:tailEnd/>
          </a:ln>
        </p:spPr>
        <p:txBody>
          <a:bodyPr lIns="228544" tIns="228544" rIns="228544" bIns="228544">
            <a:spAutoFit/>
          </a:bodyPr>
          <a:lstStyle/>
          <a:p>
            <a:endParaRPr lang="en-GB" sz="2400">
              <a:latin typeface="Helvetica" pitchFamily="2" charset="0"/>
            </a:endParaRPr>
          </a:p>
        </p:txBody>
      </p:sp>
      <p:sp>
        <p:nvSpPr>
          <p:cNvPr id="1049" name="Text Box 382"/>
          <p:cNvSpPr txBox="1">
            <a:spLocks noChangeArrowheads="1"/>
          </p:cNvSpPr>
          <p:nvPr/>
        </p:nvSpPr>
        <p:spPr bwMode="auto">
          <a:xfrm>
            <a:off x="914400" y="68580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defTabSz="813594" eaLnBrk="0" hangingPunct="0">
              <a:spcBef>
                <a:spcPct val="50000"/>
              </a:spcBef>
              <a:defRPr/>
            </a:pPr>
            <a:r>
              <a:rPr lang="en-US" sz="3200" b="1" dirty="0" smtClean="0">
                <a:solidFill>
                  <a:schemeClr val="accent5"/>
                </a:solidFill>
              </a:rPr>
              <a:t>Objective</a:t>
            </a:r>
            <a:endParaRPr lang="en-US" sz="3200" b="1" dirty="0">
              <a:solidFill>
                <a:schemeClr val="accent5"/>
              </a:solidFill>
            </a:endParaRPr>
          </a:p>
        </p:txBody>
      </p:sp>
      <p:sp>
        <p:nvSpPr>
          <p:cNvPr id="2068" name="Text Box 386"/>
          <p:cNvSpPr txBox="1">
            <a:spLocks noChangeArrowheads="1"/>
          </p:cNvSpPr>
          <p:nvPr/>
        </p:nvSpPr>
        <p:spPr bwMode="auto">
          <a:xfrm>
            <a:off x="838200" y="7391400"/>
            <a:ext cx="7162800" cy="7478857"/>
          </a:xfrm>
          <a:prstGeom prst="rect">
            <a:avLst/>
          </a:prstGeom>
          <a:noFill/>
          <a:ln w="9525">
            <a:noFill/>
            <a:miter lim="800000"/>
            <a:headEnd/>
            <a:tailEnd/>
          </a:ln>
        </p:spPr>
        <p:txBody>
          <a:bodyPr wrap="square" lIns="228544" tIns="228544" rIns="228544" bIns="228544">
            <a:spAutoFit/>
          </a:bodyPr>
          <a:lstStyle/>
          <a:p>
            <a:r>
              <a:rPr lang="en-GB" sz="2400" dirty="0" smtClean="0">
                <a:latin typeface="Helvetica" pitchFamily="2" charset="0"/>
              </a:rPr>
              <a:t>	The main objective of the poster is to develop an algorithm to select most efficient Sensor during incoming sensor accumulation request. We would also like to propose  existing cloud solution for integration of cloud sensor network.</a:t>
            </a:r>
          </a:p>
          <a:p>
            <a:pPr>
              <a:buFont typeface="Wingdings" pitchFamily="2" charset="2"/>
              <a:buChar char="§"/>
            </a:pPr>
            <a:r>
              <a:rPr lang="en-US" sz="2400" dirty="0" smtClean="0"/>
              <a:t>Limit energy cost</a:t>
            </a:r>
          </a:p>
          <a:p>
            <a:pPr>
              <a:buFont typeface="Wingdings" pitchFamily="2" charset="2"/>
              <a:buChar char="§"/>
            </a:pPr>
            <a:r>
              <a:rPr lang="en-US" sz="2400" dirty="0" smtClean="0"/>
              <a:t>Make optimal use of sensors</a:t>
            </a:r>
          </a:p>
          <a:p>
            <a:pPr>
              <a:buFont typeface="Wingdings" pitchFamily="2" charset="2"/>
              <a:buChar char="§"/>
            </a:pPr>
            <a:r>
              <a:rPr lang="en-US" sz="2400" dirty="0" smtClean="0"/>
              <a:t>Keep track of all the sensors </a:t>
            </a:r>
          </a:p>
          <a:p>
            <a:pPr>
              <a:buFont typeface="Wingdings" pitchFamily="2" charset="2"/>
              <a:buChar char="§"/>
            </a:pPr>
            <a:r>
              <a:rPr lang="en-US" sz="2400" dirty="0" smtClean="0"/>
              <a:t>Track sensor  state </a:t>
            </a:r>
          </a:p>
          <a:p>
            <a:endParaRPr lang="en-GB" sz="2400" dirty="0">
              <a:latin typeface="Helvetica" pitchFamily="2" charset="0"/>
            </a:endParaRPr>
          </a:p>
          <a:p>
            <a:endParaRPr lang="en-GB" sz="2400" dirty="0">
              <a:latin typeface="Helvetica" pitchFamily="2" charset="0"/>
            </a:endParaRPr>
          </a:p>
          <a:p>
            <a:endParaRPr lang="en-US" sz="2400" dirty="0">
              <a:latin typeface="Helvetica" pitchFamily="2" charset="0"/>
            </a:endParaRPr>
          </a:p>
          <a:p>
            <a:endParaRPr lang="en-GB" sz="2400" dirty="0">
              <a:latin typeface="Helvetica" pitchFamily="2" charset="0"/>
            </a:endParaRPr>
          </a:p>
          <a:p>
            <a:endParaRPr lang="en-GB" sz="2400" b="1" dirty="0">
              <a:latin typeface="Helvetica" pitchFamily="2" charset="0"/>
            </a:endParaRPr>
          </a:p>
          <a:p>
            <a:endParaRPr lang="en-GB" sz="2400" dirty="0">
              <a:latin typeface="Helvetica" pitchFamily="2" charset="0"/>
            </a:endParaRPr>
          </a:p>
          <a:p>
            <a:endParaRPr lang="en-GB" sz="2400" dirty="0">
              <a:latin typeface="Helvetica" pitchFamily="2" charset="0"/>
            </a:endParaRPr>
          </a:p>
          <a:p>
            <a:endParaRPr lang="en-GB" sz="2400" dirty="0">
              <a:latin typeface="Helvetica" pitchFamily="2" charset="0"/>
            </a:endParaRPr>
          </a:p>
          <a:p>
            <a:endParaRPr lang="en-US" sz="2400" dirty="0">
              <a:latin typeface="Helvetica" pitchFamily="2" charset="0"/>
            </a:endParaRPr>
          </a:p>
        </p:txBody>
      </p:sp>
      <p:sp>
        <p:nvSpPr>
          <p:cNvPr id="2073" name="Text Box 398"/>
          <p:cNvSpPr txBox="1">
            <a:spLocks noChangeArrowheads="1"/>
          </p:cNvSpPr>
          <p:nvPr/>
        </p:nvSpPr>
        <p:spPr bwMode="auto">
          <a:xfrm>
            <a:off x="17068800" y="10820400"/>
            <a:ext cx="7086600" cy="8079022"/>
          </a:xfrm>
          <a:prstGeom prst="rect">
            <a:avLst/>
          </a:prstGeom>
          <a:noFill/>
          <a:ln w="9525">
            <a:noFill/>
            <a:miter lim="800000"/>
            <a:headEnd/>
            <a:tailEnd/>
          </a:ln>
        </p:spPr>
        <p:txBody>
          <a:bodyPr lIns="228544" tIns="228544" rIns="228544" bIns="228544">
            <a:spAutoFit/>
          </a:bodyPr>
          <a:lstStyle/>
          <a:p>
            <a:pPr>
              <a:defRPr/>
            </a:pPr>
            <a:endParaRPr lang="en-GB" sz="2700" b="1" i="1" dirty="0" smtClean="0"/>
          </a:p>
          <a:p>
            <a:pPr>
              <a:defRPr/>
            </a:pPr>
            <a:r>
              <a:rPr lang="en-GB" sz="2700" b="1" i="1" dirty="0" smtClean="0"/>
              <a:t>Data </a:t>
            </a:r>
            <a:r>
              <a:rPr lang="en-GB" sz="2700" b="1" i="1" dirty="0"/>
              <a:t>Collection For Patients:</a:t>
            </a:r>
            <a:endParaRPr lang="en-GB" sz="2700" b="1" i="1" dirty="0">
              <a:latin typeface="Helvetica" pitchFamily="2" charset="0"/>
            </a:endParaRPr>
          </a:p>
          <a:p>
            <a:pPr>
              <a:buFont typeface="Wingdings" pitchFamily="2" charset="2"/>
              <a:buChar char="Ø"/>
              <a:defRPr/>
            </a:pPr>
            <a:r>
              <a:rPr lang="en-GB" sz="2400" dirty="0">
                <a:latin typeface="Helvetica" pitchFamily="2" charset="0"/>
              </a:rPr>
              <a:t>Sensors can be inter-connected.</a:t>
            </a:r>
          </a:p>
          <a:p>
            <a:pPr>
              <a:buFont typeface="Wingdings" pitchFamily="2" charset="2"/>
              <a:buChar char="Ø"/>
              <a:defRPr/>
            </a:pPr>
            <a:r>
              <a:rPr lang="en-GB" sz="2400" dirty="0">
                <a:latin typeface="Helvetica" pitchFamily="2" charset="0"/>
              </a:rPr>
              <a:t>Data from sensors are sent to </a:t>
            </a:r>
            <a:r>
              <a:rPr lang="en-GB" sz="2400" i="1" dirty="0">
                <a:latin typeface="Helvetica" pitchFamily="2" charset="0"/>
              </a:rPr>
              <a:t>central sink  </a:t>
            </a:r>
          </a:p>
          <a:p>
            <a:pPr>
              <a:defRPr/>
            </a:pPr>
            <a:r>
              <a:rPr lang="en-GB" sz="2400" dirty="0">
                <a:latin typeface="Helvetica" pitchFamily="2" charset="0"/>
              </a:rPr>
              <a:t>then to Cloud.</a:t>
            </a:r>
          </a:p>
          <a:p>
            <a:pPr>
              <a:buFont typeface="Wingdings" pitchFamily="2" charset="2"/>
              <a:buChar char="Ø"/>
              <a:defRPr/>
            </a:pPr>
            <a:r>
              <a:rPr lang="en-GB" sz="2400" dirty="0">
                <a:latin typeface="Helvetica" pitchFamily="2" charset="0"/>
              </a:rPr>
              <a:t>Cloud analyzes and </a:t>
            </a:r>
          </a:p>
          <a:p>
            <a:pPr>
              <a:defRPr/>
            </a:pPr>
            <a:r>
              <a:rPr lang="en-GB" sz="2400" dirty="0">
                <a:latin typeface="Helvetica" pitchFamily="2" charset="0"/>
              </a:rPr>
              <a:t>distributes the data.</a:t>
            </a:r>
          </a:p>
          <a:p>
            <a:pPr>
              <a:defRPr/>
            </a:pPr>
            <a:endParaRPr lang="en-GB" sz="2400" dirty="0">
              <a:latin typeface="Helvetica" pitchFamily="2" charset="0"/>
            </a:endParaRPr>
          </a:p>
          <a:p>
            <a:pPr>
              <a:defRPr/>
            </a:pPr>
            <a:endParaRPr lang="en-GB" sz="2400" i="1" dirty="0">
              <a:latin typeface="Helvetica" pitchFamily="2" charset="0"/>
            </a:endParaRPr>
          </a:p>
          <a:p>
            <a:pPr marL="0" lvl="5" fontAlgn="base">
              <a:spcBef>
                <a:spcPct val="0"/>
              </a:spcBef>
              <a:spcAft>
                <a:spcPct val="0"/>
              </a:spcAft>
              <a:defRPr/>
            </a:pPr>
            <a:r>
              <a:rPr lang="en-GB" sz="2700" b="1" i="1" dirty="0"/>
              <a:t>Traffic Monitoring:</a:t>
            </a:r>
            <a:endParaRPr lang="en-GB" sz="2700" b="1" i="1" dirty="0">
              <a:latin typeface="Helvetica" pitchFamily="2" charset="0"/>
            </a:endParaRPr>
          </a:p>
          <a:p>
            <a:pPr>
              <a:buFont typeface="Wingdings" pitchFamily="2" charset="2"/>
              <a:buChar char="Ø"/>
              <a:defRPr/>
            </a:pPr>
            <a:r>
              <a:rPr lang="en-GB" sz="2400" dirty="0">
                <a:latin typeface="Helvetica" pitchFamily="2" charset="0"/>
              </a:rPr>
              <a:t>Sensors with </a:t>
            </a:r>
            <a:r>
              <a:rPr lang="en-GB" sz="2400" i="1" dirty="0">
                <a:latin typeface="Helvetica" pitchFamily="2" charset="0"/>
              </a:rPr>
              <a:t>embedded network </a:t>
            </a:r>
            <a:r>
              <a:rPr lang="en-GB" sz="2400" dirty="0">
                <a:latin typeface="Helvetica" pitchFamily="2" charset="0"/>
              </a:rPr>
              <a:t>capability installed along roadside.</a:t>
            </a:r>
          </a:p>
          <a:p>
            <a:pPr>
              <a:buFont typeface="Wingdings" pitchFamily="2" charset="2"/>
              <a:buChar char="Ø"/>
              <a:defRPr/>
            </a:pPr>
            <a:r>
              <a:rPr lang="en-GB" sz="2400" dirty="0">
                <a:latin typeface="Helvetica" pitchFamily="2" charset="0"/>
              </a:rPr>
              <a:t>Sensors will communicate with the neighbouring nodes to develop a global picture.</a:t>
            </a:r>
          </a:p>
          <a:p>
            <a:pPr>
              <a:defRPr/>
            </a:pPr>
            <a:endParaRPr lang="en-GB" sz="2700" b="1" i="1" dirty="0"/>
          </a:p>
          <a:p>
            <a:pPr>
              <a:defRPr/>
            </a:pPr>
            <a:r>
              <a:rPr lang="en-GB" sz="2700" b="1" i="1" dirty="0"/>
              <a:t>Weather Forecasting:</a:t>
            </a:r>
            <a:endParaRPr lang="en-GB" sz="2700" b="1" i="1" dirty="0">
              <a:latin typeface="Helvetica" pitchFamily="2" charset="0"/>
            </a:endParaRPr>
          </a:p>
          <a:p>
            <a:pPr>
              <a:buFont typeface="Wingdings" pitchFamily="2" charset="2"/>
              <a:buChar char="Ø"/>
              <a:defRPr/>
            </a:pPr>
            <a:r>
              <a:rPr lang="en-GB" sz="2400" dirty="0">
                <a:latin typeface="Helvetica" pitchFamily="2" charset="0"/>
              </a:rPr>
              <a:t>Large storage requirement  for weather forecasting sensors can be met through cloud .</a:t>
            </a:r>
          </a:p>
          <a:p>
            <a:pPr>
              <a:buFont typeface="Wingdings" pitchFamily="2" charset="2"/>
              <a:buChar char="Ø"/>
              <a:defRPr/>
            </a:pPr>
            <a:r>
              <a:rPr lang="en-GB" sz="2400" dirty="0">
                <a:latin typeface="Helvetica" pitchFamily="2" charset="0"/>
              </a:rPr>
              <a:t>Complex computations can be done on remote network of cloud</a:t>
            </a:r>
          </a:p>
        </p:txBody>
      </p:sp>
      <p:sp>
        <p:nvSpPr>
          <p:cNvPr id="2070" name="TextBox 30"/>
          <p:cNvSpPr txBox="1">
            <a:spLocks noChangeArrowheads="1"/>
          </p:cNvSpPr>
          <p:nvPr/>
        </p:nvSpPr>
        <p:spPr bwMode="auto">
          <a:xfrm>
            <a:off x="25069800" y="13716000"/>
            <a:ext cx="7086600" cy="2332038"/>
          </a:xfrm>
          <a:prstGeom prst="rect">
            <a:avLst/>
          </a:prstGeom>
          <a:noFill/>
          <a:ln w="9525">
            <a:noFill/>
            <a:miter lim="800000"/>
            <a:headEnd/>
            <a:tailEnd/>
          </a:ln>
        </p:spPr>
        <p:txBody>
          <a:bodyPr lIns="114300" tIns="57150" rIns="114300" bIns="57150">
            <a:spAutoFit/>
          </a:bodyPr>
          <a:lstStyle/>
          <a:p>
            <a:r>
              <a:rPr lang="en-US" sz="2400">
                <a:latin typeface="Helvetica" pitchFamily="2" charset="0"/>
              </a:rPr>
              <a:t>   Though cloud architecture is scalable, sensor network cannot expand as well. Power limitation is also an issue. Sensor-cloud integration deals with vital data and needs to ensure confidentiality and integrity both during transmission and storage using encryption and cryptography. </a:t>
            </a:r>
          </a:p>
        </p:txBody>
      </p:sp>
      <p:sp>
        <p:nvSpPr>
          <p:cNvPr id="2071" name="TextBox 32"/>
          <p:cNvSpPr txBox="1">
            <a:spLocks noChangeArrowheads="1"/>
          </p:cNvSpPr>
          <p:nvPr/>
        </p:nvSpPr>
        <p:spPr bwMode="auto">
          <a:xfrm>
            <a:off x="25069800" y="18897600"/>
            <a:ext cx="7086600" cy="730969"/>
          </a:xfrm>
          <a:prstGeom prst="rect">
            <a:avLst/>
          </a:prstGeom>
          <a:noFill/>
          <a:ln w="9525">
            <a:noFill/>
            <a:miter lim="800000"/>
            <a:headEnd/>
            <a:tailEnd/>
          </a:ln>
        </p:spPr>
        <p:txBody>
          <a:bodyPr lIns="114300" tIns="57150" rIns="114300" bIns="57150">
            <a:spAutoFit/>
          </a:bodyPr>
          <a:lstStyle/>
          <a:p>
            <a:r>
              <a:rPr lang="en-GB" sz="2000" dirty="0" smtClean="0">
                <a:latin typeface="Helvetica" pitchFamily="2" charset="0"/>
              </a:rPr>
              <a:t>Thanks to Madam Dr. Mahmuda Nazeen for all her support and guidance.</a:t>
            </a:r>
            <a:endParaRPr lang="en-GB" sz="2000" dirty="0">
              <a:latin typeface="Helvetica" pitchFamily="2" charset="0"/>
            </a:endParaRPr>
          </a:p>
        </p:txBody>
      </p:sp>
      <p:sp>
        <p:nvSpPr>
          <p:cNvPr id="34" name="Text Box 356"/>
          <p:cNvSpPr txBox="1">
            <a:spLocks noChangeArrowheads="1"/>
          </p:cNvSpPr>
          <p:nvPr/>
        </p:nvSpPr>
        <p:spPr bwMode="auto">
          <a:xfrm>
            <a:off x="25069800" y="131826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a:defRPr/>
            </a:pPr>
            <a:r>
              <a:rPr lang="en-GB" sz="3200" b="1" dirty="0">
                <a:solidFill>
                  <a:schemeClr val="accent5"/>
                </a:solidFill>
              </a:rPr>
              <a:t>Challenges</a:t>
            </a:r>
          </a:p>
        </p:txBody>
      </p:sp>
      <p:pic>
        <p:nvPicPr>
          <p:cNvPr id="2075" name="Picture 28" descr="BUET_LOGO.svg.png"/>
          <p:cNvPicPr>
            <a:picLocks noChangeAspect="1"/>
          </p:cNvPicPr>
          <p:nvPr/>
        </p:nvPicPr>
        <p:blipFill>
          <a:blip r:embed="rId3"/>
          <a:srcRect/>
          <a:stretch>
            <a:fillRect/>
          </a:stretch>
        </p:blipFill>
        <p:spPr bwMode="auto">
          <a:xfrm>
            <a:off x="30478413" y="754063"/>
            <a:ext cx="1817687" cy="2527300"/>
          </a:xfrm>
          <a:prstGeom prst="rect">
            <a:avLst/>
          </a:prstGeom>
          <a:noFill/>
          <a:ln w="9525">
            <a:noFill/>
            <a:miter lim="800000"/>
            <a:headEnd/>
            <a:tailEnd/>
          </a:ln>
        </p:spPr>
      </p:pic>
      <p:pic>
        <p:nvPicPr>
          <p:cNvPr id="2076" name="Picture 170" descr="Buet Logo Big.png"/>
          <p:cNvPicPr>
            <a:picLocks noChangeAspect="1"/>
          </p:cNvPicPr>
          <p:nvPr/>
        </p:nvPicPr>
        <p:blipFill>
          <a:blip r:embed="rId4"/>
          <a:srcRect/>
          <a:stretch>
            <a:fillRect/>
          </a:stretch>
        </p:blipFill>
        <p:spPr bwMode="auto">
          <a:xfrm>
            <a:off x="1219200" y="533400"/>
            <a:ext cx="2749550" cy="2743200"/>
          </a:xfrm>
          <a:prstGeom prst="rect">
            <a:avLst/>
          </a:prstGeom>
          <a:noFill/>
          <a:ln w="9525">
            <a:noFill/>
            <a:miter lim="800000"/>
            <a:headEnd/>
            <a:tailEnd/>
          </a:ln>
        </p:spPr>
      </p:pic>
      <p:sp>
        <p:nvSpPr>
          <p:cNvPr id="2077" name="Text Box 386"/>
          <p:cNvSpPr txBox="1">
            <a:spLocks noChangeArrowheads="1"/>
          </p:cNvSpPr>
          <p:nvPr/>
        </p:nvSpPr>
        <p:spPr bwMode="auto">
          <a:xfrm>
            <a:off x="5181600" y="20650200"/>
            <a:ext cx="23164800" cy="1200150"/>
          </a:xfrm>
          <a:prstGeom prst="rect">
            <a:avLst/>
          </a:prstGeom>
          <a:noFill/>
          <a:ln w="9525">
            <a:noFill/>
            <a:miter lim="800000"/>
            <a:headEnd/>
            <a:tailEnd/>
          </a:ln>
        </p:spPr>
        <p:txBody>
          <a:bodyPr lIns="228544" tIns="228544" rIns="228544" bIns="228544">
            <a:spAutoFit/>
          </a:bodyPr>
          <a:lstStyle/>
          <a:p>
            <a:pPr algn="ctr" defTabSz="4389438"/>
            <a:r>
              <a:rPr lang="en-US" sz="4800" b="1">
                <a:solidFill>
                  <a:srgbClr val="800000"/>
                </a:solidFill>
              </a:rPr>
              <a:t>Department of Computer Science and Engineering (CSE), BUET</a:t>
            </a:r>
          </a:p>
        </p:txBody>
      </p:sp>
      <p:sp>
        <p:nvSpPr>
          <p:cNvPr id="2078" name="Text Box 386"/>
          <p:cNvSpPr txBox="1">
            <a:spLocks noChangeArrowheads="1"/>
          </p:cNvSpPr>
          <p:nvPr/>
        </p:nvSpPr>
        <p:spPr bwMode="auto">
          <a:xfrm>
            <a:off x="16992600" y="4953000"/>
            <a:ext cx="7010400" cy="6093863"/>
          </a:xfrm>
          <a:prstGeom prst="rect">
            <a:avLst/>
          </a:prstGeom>
          <a:noFill/>
          <a:ln w="9525">
            <a:noFill/>
            <a:miter lim="800000"/>
            <a:headEnd/>
            <a:tailEnd/>
          </a:ln>
        </p:spPr>
        <p:txBody>
          <a:bodyPr lIns="228544" tIns="228544" rIns="228544" bIns="228544">
            <a:spAutoFit/>
          </a:bodyPr>
          <a:lstStyle/>
          <a:p>
            <a:r>
              <a:rPr lang="en-US" sz="2700" b="1" dirty="0">
                <a:latin typeface="Helvetica" pitchFamily="2" charset="0"/>
              </a:rPr>
              <a:t>Sensor Network:</a:t>
            </a:r>
          </a:p>
          <a:p>
            <a:pPr>
              <a:buFont typeface="Wingdings" pitchFamily="2" charset="2"/>
              <a:buChar char="Ø"/>
            </a:pPr>
            <a:r>
              <a:rPr lang="en-US" sz="2400" dirty="0">
                <a:latin typeface="Helvetica" pitchFamily="2" charset="0"/>
              </a:rPr>
              <a:t>Homogeneous sensors form a WSN, heterogeneous sensors form logical independent, physically overlapped </a:t>
            </a:r>
            <a:r>
              <a:rPr lang="en-US" sz="2400" dirty="0" smtClean="0">
                <a:latin typeface="Helvetica" pitchFamily="2" charset="0"/>
              </a:rPr>
              <a:t>WSNs</a:t>
            </a:r>
            <a:endParaRPr lang="en-US" sz="2400" dirty="0">
              <a:latin typeface="Helvetica" pitchFamily="2" charset="0"/>
            </a:endParaRPr>
          </a:p>
          <a:p>
            <a:pPr>
              <a:buFont typeface="Wingdings" pitchFamily="2" charset="2"/>
              <a:buChar char="Ø"/>
            </a:pPr>
            <a:r>
              <a:rPr lang="en-US" sz="2400" dirty="0">
                <a:latin typeface="Helvetica" pitchFamily="2" charset="0"/>
              </a:rPr>
              <a:t>Sensor nodes are divided into </a:t>
            </a:r>
            <a:r>
              <a:rPr lang="en-US" sz="2400" dirty="0" smtClean="0">
                <a:latin typeface="Helvetica" pitchFamily="2" charset="0"/>
              </a:rPr>
              <a:t>clusters</a:t>
            </a:r>
            <a:endParaRPr lang="en-US" sz="2400" dirty="0">
              <a:latin typeface="Helvetica" pitchFamily="2" charset="0"/>
            </a:endParaRPr>
          </a:p>
          <a:p>
            <a:pPr>
              <a:buFont typeface="Wingdings" pitchFamily="2" charset="2"/>
              <a:buChar char="Ø"/>
            </a:pPr>
            <a:r>
              <a:rPr lang="en-US" sz="2400" dirty="0">
                <a:latin typeface="Helvetica" pitchFamily="2" charset="0"/>
              </a:rPr>
              <a:t>Each zone has a cloud </a:t>
            </a:r>
            <a:r>
              <a:rPr lang="en-US" sz="2400" i="1" dirty="0">
                <a:latin typeface="Helvetica" pitchFamily="2" charset="0"/>
              </a:rPr>
              <a:t>virtual sink </a:t>
            </a:r>
            <a:r>
              <a:rPr lang="en-US" sz="2400" i="1" dirty="0" smtClean="0">
                <a:latin typeface="Helvetica" pitchFamily="2" charset="0"/>
              </a:rPr>
              <a:t>point</a:t>
            </a:r>
            <a:endParaRPr lang="en-US" sz="2400" dirty="0">
              <a:latin typeface="Helvetica" pitchFamily="2" charset="0"/>
            </a:endParaRPr>
          </a:p>
          <a:p>
            <a:pPr>
              <a:buFont typeface="Wingdings" pitchFamily="2" charset="2"/>
              <a:buChar char="Ø"/>
            </a:pPr>
            <a:r>
              <a:rPr lang="en-US" sz="2400" dirty="0">
                <a:latin typeface="Helvetica" pitchFamily="2" charset="0"/>
              </a:rPr>
              <a:t>Clouds’ distributed manner facilitates </a:t>
            </a:r>
            <a:r>
              <a:rPr lang="en-US" sz="2400" i="1" dirty="0">
                <a:latin typeface="Helvetica" pitchFamily="2" charset="0"/>
              </a:rPr>
              <a:t>parallel </a:t>
            </a:r>
            <a:r>
              <a:rPr lang="en-US" sz="2400" i="1" dirty="0" smtClean="0">
                <a:latin typeface="Helvetica" pitchFamily="2" charset="0"/>
              </a:rPr>
              <a:t>processing</a:t>
            </a:r>
            <a:endParaRPr lang="en-US" sz="2400" b="1" dirty="0">
              <a:latin typeface="Helvetica" pitchFamily="2" charset="0"/>
            </a:endParaRPr>
          </a:p>
          <a:p>
            <a:r>
              <a:rPr lang="en-US" sz="2700" b="1" dirty="0">
                <a:latin typeface="Helvetica" pitchFamily="2" charset="0"/>
              </a:rPr>
              <a:t>Cloud Network:</a:t>
            </a:r>
          </a:p>
          <a:p>
            <a:pPr>
              <a:buFont typeface="Wingdings" pitchFamily="2" charset="2"/>
              <a:buChar char="Ø"/>
            </a:pPr>
            <a:r>
              <a:rPr lang="en-US" sz="2400" dirty="0">
                <a:latin typeface="Helvetica" pitchFamily="2" charset="0"/>
              </a:rPr>
              <a:t>Proposes master-slave</a:t>
            </a:r>
          </a:p>
          <a:p>
            <a:r>
              <a:rPr lang="en-US" sz="2400" dirty="0">
                <a:latin typeface="Helvetica" pitchFamily="2" charset="0"/>
              </a:rPr>
              <a:t> structure for storage</a:t>
            </a:r>
          </a:p>
          <a:p>
            <a:r>
              <a:rPr lang="en-US" sz="2400" dirty="0">
                <a:latin typeface="Helvetica" pitchFamily="2" charset="0"/>
              </a:rPr>
              <a:t> and data processing.</a:t>
            </a:r>
          </a:p>
          <a:p>
            <a:pPr>
              <a:buFont typeface="Wingdings" pitchFamily="2" charset="2"/>
              <a:buChar char="Ø"/>
            </a:pPr>
            <a:r>
              <a:rPr lang="en-US" sz="2400" dirty="0">
                <a:latin typeface="Helvetica" pitchFamily="2" charset="0"/>
              </a:rPr>
              <a:t>Master is responsible for storing  </a:t>
            </a:r>
            <a:r>
              <a:rPr lang="en-US" sz="2400" i="1" dirty="0">
                <a:latin typeface="Helvetica" pitchFamily="2" charset="0"/>
              </a:rPr>
              <a:t>meta data and scheduling tasks </a:t>
            </a:r>
            <a:r>
              <a:rPr lang="en-US" sz="2400" dirty="0">
                <a:latin typeface="Helvetica" pitchFamily="2" charset="0"/>
              </a:rPr>
              <a:t>and slaves are responsible for storing  content or job execution.</a:t>
            </a:r>
          </a:p>
        </p:txBody>
      </p:sp>
      <p:pic>
        <p:nvPicPr>
          <p:cNvPr id="2080" name="Picture 50"/>
          <p:cNvPicPr>
            <a:picLocks noChangeAspect="1" noChangeArrowheads="1"/>
          </p:cNvPicPr>
          <p:nvPr/>
        </p:nvPicPr>
        <p:blipFill>
          <a:blip r:embed="rId5"/>
          <a:srcRect/>
          <a:stretch>
            <a:fillRect/>
          </a:stretch>
        </p:blipFill>
        <p:spPr bwMode="auto">
          <a:xfrm>
            <a:off x="20497800" y="12649200"/>
            <a:ext cx="3124200" cy="1968500"/>
          </a:xfrm>
          <a:prstGeom prst="rect">
            <a:avLst/>
          </a:prstGeom>
          <a:noFill/>
          <a:ln w="9525">
            <a:noFill/>
            <a:miter lim="800000"/>
            <a:headEnd/>
            <a:tailEnd/>
          </a:ln>
        </p:spPr>
      </p:pic>
      <p:pic>
        <p:nvPicPr>
          <p:cNvPr id="2081" name="Picture 35" descr="cloud app2.jpg"/>
          <p:cNvPicPr>
            <a:picLocks noChangeAspect="1"/>
          </p:cNvPicPr>
          <p:nvPr/>
        </p:nvPicPr>
        <p:blipFill>
          <a:blip r:embed="rId6"/>
          <a:srcRect/>
          <a:stretch>
            <a:fillRect/>
          </a:stretch>
        </p:blipFill>
        <p:spPr bwMode="auto">
          <a:xfrm>
            <a:off x="21183600" y="7848600"/>
            <a:ext cx="1828800" cy="1771650"/>
          </a:xfrm>
          <a:prstGeom prst="rect">
            <a:avLst/>
          </a:prstGeom>
          <a:noFill/>
          <a:ln w="9525">
            <a:noFill/>
            <a:miter lim="800000"/>
            <a:headEnd/>
            <a:tailEnd/>
          </a:ln>
        </p:spPr>
      </p:pic>
      <p:sp>
        <p:nvSpPr>
          <p:cNvPr id="31" name="Text Box 356"/>
          <p:cNvSpPr txBox="1">
            <a:spLocks noChangeArrowheads="1"/>
          </p:cNvSpPr>
          <p:nvPr/>
        </p:nvSpPr>
        <p:spPr bwMode="auto">
          <a:xfrm>
            <a:off x="25069800" y="39624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marL="0" lvl="5" algn="ctr" fontAlgn="base">
              <a:spcBef>
                <a:spcPct val="0"/>
              </a:spcBef>
              <a:spcAft>
                <a:spcPct val="0"/>
              </a:spcAft>
              <a:defRPr/>
            </a:pPr>
            <a:r>
              <a:rPr lang="en-GB" sz="3200" b="1" dirty="0">
                <a:solidFill>
                  <a:schemeClr val="accent5"/>
                </a:solidFill>
              </a:rPr>
              <a:t>Comparison of Services</a:t>
            </a:r>
          </a:p>
        </p:txBody>
      </p:sp>
      <p:sp>
        <p:nvSpPr>
          <p:cNvPr id="2083" name="Text Box 386"/>
          <p:cNvSpPr txBox="1">
            <a:spLocks noChangeArrowheads="1"/>
          </p:cNvSpPr>
          <p:nvPr/>
        </p:nvSpPr>
        <p:spPr bwMode="auto">
          <a:xfrm>
            <a:off x="9144000" y="8610601"/>
            <a:ext cx="7162800" cy="10064181"/>
          </a:xfrm>
          <a:prstGeom prst="rect">
            <a:avLst/>
          </a:prstGeom>
          <a:noFill/>
          <a:ln w="9525">
            <a:noFill/>
            <a:miter lim="800000"/>
            <a:headEnd/>
            <a:tailEnd/>
          </a:ln>
        </p:spPr>
        <p:txBody>
          <a:bodyPr wrap="square" lIns="228544" tIns="228544" rIns="228544" bIns="228544">
            <a:spAutoFit/>
          </a:bodyPr>
          <a:lstStyle/>
          <a:p>
            <a:endParaRPr lang="en-US" sz="2400" dirty="0">
              <a:latin typeface="Helvetica" pitchFamily="2" charset="0"/>
            </a:endParaRPr>
          </a:p>
          <a:p>
            <a:r>
              <a:rPr lang="en-US" sz="2400" dirty="0" smtClean="0">
                <a:latin typeface="Helvetica" pitchFamily="2" charset="0"/>
              </a:rPr>
              <a:t>1.Take input from user:zone,time,functions</a:t>
            </a:r>
          </a:p>
          <a:p>
            <a:r>
              <a:rPr lang="en-US" sz="2400" dirty="0" smtClean="0">
                <a:latin typeface="Helvetica" pitchFamily="2" charset="0"/>
              </a:rPr>
              <a:t>Cloud calculates energy cost from time and function.</a:t>
            </a:r>
          </a:p>
          <a:p>
            <a:r>
              <a:rPr lang="en-US" sz="2400" dirty="0" smtClean="0">
                <a:latin typeface="Helvetica" pitchFamily="2" charset="0"/>
              </a:rPr>
              <a:t>2.Selects virtual zone</a:t>
            </a:r>
          </a:p>
          <a:p>
            <a:r>
              <a:rPr lang="en-US" sz="2400" dirty="0" smtClean="0">
                <a:latin typeface="Helvetica" pitchFamily="2" charset="0"/>
              </a:rPr>
              <a:t>3.Fetch list of active nodes in zone</a:t>
            </a:r>
          </a:p>
          <a:p>
            <a:endParaRPr lang="en-US" sz="2400" dirty="0" smtClean="0">
              <a:latin typeface="Helvetica" pitchFamily="2" charset="0"/>
            </a:endParaRPr>
          </a:p>
          <a:p>
            <a:r>
              <a:rPr lang="en-US" sz="2400" dirty="0" smtClean="0">
                <a:latin typeface="Helvetica" pitchFamily="2" charset="0"/>
              </a:rPr>
              <a:t>For </a:t>
            </a:r>
            <a:r>
              <a:rPr lang="en-US" sz="2400" dirty="0" err="1" smtClean="0">
                <a:latin typeface="Helvetica" pitchFamily="2" charset="0"/>
              </a:rPr>
              <a:t>i</a:t>
            </a:r>
            <a:r>
              <a:rPr lang="en-US" sz="2400" dirty="0" smtClean="0">
                <a:latin typeface="Helvetica" pitchFamily="2" charset="0"/>
              </a:rPr>
              <a:t> nodes iterate</a:t>
            </a:r>
          </a:p>
          <a:p>
            <a:r>
              <a:rPr lang="en-US" sz="2400" dirty="0" smtClean="0">
                <a:latin typeface="Helvetica" pitchFamily="2" charset="0"/>
              </a:rPr>
              <a:t>	if node energy &gt;energy cost</a:t>
            </a:r>
          </a:p>
          <a:p>
            <a:r>
              <a:rPr lang="en-US" sz="2400" dirty="0" smtClean="0">
                <a:latin typeface="Helvetica" pitchFamily="2" charset="0"/>
              </a:rPr>
              <a:t>		select </a:t>
            </a:r>
            <a:r>
              <a:rPr lang="en-US" sz="2400" dirty="0" smtClean="0">
                <a:latin typeface="Helvetica" pitchFamily="2" charset="0"/>
              </a:rPr>
              <a:t>node</a:t>
            </a:r>
          </a:p>
          <a:p>
            <a:r>
              <a:rPr lang="en-US" sz="2400" dirty="0" smtClean="0">
                <a:latin typeface="Helvetica" pitchFamily="2" charset="0"/>
              </a:rPr>
              <a:t>	</a:t>
            </a:r>
            <a:r>
              <a:rPr lang="en-US" sz="2400" dirty="0" smtClean="0">
                <a:latin typeface="Helvetica" pitchFamily="2" charset="0"/>
              </a:rPr>
              <a:t>	if(node is not active)</a:t>
            </a:r>
          </a:p>
          <a:p>
            <a:r>
              <a:rPr lang="en-US" sz="2400" dirty="0" smtClean="0">
                <a:latin typeface="Helvetica" pitchFamily="2" charset="0"/>
              </a:rPr>
              <a:t>	</a:t>
            </a:r>
            <a:r>
              <a:rPr lang="en-US" sz="2400" dirty="0" smtClean="0">
                <a:latin typeface="Helvetica" pitchFamily="2" charset="0"/>
              </a:rPr>
              <a:t>		activate node;</a:t>
            </a:r>
            <a:endParaRPr lang="en-US" sz="2400" dirty="0" smtClean="0">
              <a:latin typeface="Helvetica" pitchFamily="2" charset="0"/>
            </a:endParaRPr>
          </a:p>
          <a:p>
            <a:r>
              <a:rPr lang="en-US" sz="2400" dirty="0" smtClean="0">
                <a:latin typeface="Helvetica" pitchFamily="2" charset="0"/>
              </a:rPr>
              <a:t>		break out of loop;</a:t>
            </a:r>
          </a:p>
          <a:p>
            <a:r>
              <a:rPr lang="en-US" sz="2400" dirty="0" smtClean="0">
                <a:latin typeface="Helvetica" pitchFamily="2" charset="0"/>
              </a:rPr>
              <a:t>If(iteration complete)</a:t>
            </a:r>
          </a:p>
          <a:p>
            <a:r>
              <a:rPr lang="en-US" sz="2400" dirty="0" smtClean="0">
                <a:latin typeface="Helvetica" pitchFamily="2" charset="0"/>
              </a:rPr>
              <a:t>	break out of loop;</a:t>
            </a:r>
          </a:p>
          <a:p>
            <a:r>
              <a:rPr lang="en-US" sz="2400" dirty="0" smtClean="0">
                <a:latin typeface="Helvetica" pitchFamily="2" charset="0"/>
              </a:rPr>
              <a:t>else</a:t>
            </a:r>
          </a:p>
          <a:p>
            <a:r>
              <a:rPr lang="en-US" sz="2400" dirty="0" smtClean="0">
                <a:latin typeface="Helvetica" pitchFamily="2" charset="0"/>
              </a:rPr>
              <a:t>	continue;</a:t>
            </a:r>
          </a:p>
          <a:p>
            <a:endParaRPr lang="en-US" sz="2400" dirty="0" smtClean="0">
              <a:latin typeface="Helvetica" pitchFamily="2" charset="0"/>
            </a:endParaRPr>
          </a:p>
          <a:p>
            <a:r>
              <a:rPr lang="en-US" sz="2400" dirty="0" smtClean="0">
                <a:latin typeface="Helvetica" pitchFamily="2" charset="0"/>
              </a:rPr>
              <a:t>If time&gt;calculated time</a:t>
            </a:r>
          </a:p>
          <a:p>
            <a:r>
              <a:rPr lang="en-US" sz="2400" dirty="0" smtClean="0">
                <a:latin typeface="Helvetica" pitchFamily="2" charset="0"/>
              </a:rPr>
              <a:t>	deactivate </a:t>
            </a:r>
            <a:r>
              <a:rPr lang="en-US" sz="2400" dirty="0" smtClean="0">
                <a:latin typeface="Helvetica" pitchFamily="2" charset="0"/>
              </a:rPr>
              <a:t>node</a:t>
            </a:r>
          </a:p>
          <a:p>
            <a:r>
              <a:rPr lang="en-US" sz="2400" dirty="0" smtClean="0">
                <a:latin typeface="Helvetica" pitchFamily="2" charset="0"/>
              </a:rPr>
              <a:t>	</a:t>
            </a:r>
            <a:r>
              <a:rPr lang="en-US" sz="2400" dirty="0" smtClean="0">
                <a:latin typeface="Helvetica" pitchFamily="2" charset="0"/>
              </a:rPr>
              <a:t>hand control to cloud</a:t>
            </a:r>
            <a:endParaRPr lang="en-US" sz="2400" dirty="0" smtClean="0">
              <a:latin typeface="Helvetica" pitchFamily="2" charset="0"/>
            </a:endParaRPr>
          </a:p>
          <a:p>
            <a:endParaRPr lang="en-US" sz="2400" dirty="0" smtClean="0">
              <a:latin typeface="Helvetica" pitchFamily="2" charset="0"/>
            </a:endParaRPr>
          </a:p>
          <a:p>
            <a:endParaRPr lang="en-US" sz="2400" dirty="0" smtClean="0">
              <a:latin typeface="Helvetica" pitchFamily="2" charset="0"/>
            </a:endParaRPr>
          </a:p>
          <a:p>
            <a:endParaRPr lang="en-US" sz="2400" dirty="0" smtClean="0">
              <a:latin typeface="Helvetica" pitchFamily="2" charset="0"/>
            </a:endParaRPr>
          </a:p>
          <a:p>
            <a:r>
              <a:rPr lang="en-US" sz="2400" dirty="0" smtClean="0">
                <a:latin typeface="Helvetica" pitchFamily="2" charset="0"/>
              </a:rPr>
              <a:t>	</a:t>
            </a:r>
          </a:p>
          <a:p>
            <a:endParaRPr lang="en-US" sz="2400" dirty="0">
              <a:latin typeface="Helvetica" pitchFamily="2" charset="0"/>
            </a:endParaRPr>
          </a:p>
        </p:txBody>
      </p:sp>
      <p:sp>
        <p:nvSpPr>
          <p:cNvPr id="2121" name="Text Box 386"/>
          <p:cNvSpPr txBox="1">
            <a:spLocks noChangeArrowheads="1"/>
          </p:cNvSpPr>
          <p:nvPr/>
        </p:nvSpPr>
        <p:spPr bwMode="auto">
          <a:xfrm>
            <a:off x="914400" y="12573000"/>
            <a:ext cx="7010400" cy="5262866"/>
          </a:xfrm>
          <a:prstGeom prst="rect">
            <a:avLst/>
          </a:prstGeom>
          <a:noFill/>
          <a:ln w="9525">
            <a:noFill/>
            <a:miter lim="800000"/>
            <a:headEnd/>
            <a:tailEnd/>
          </a:ln>
        </p:spPr>
        <p:txBody>
          <a:bodyPr lIns="228544" tIns="228544" rIns="228544" bIns="228544">
            <a:spAutoFit/>
          </a:bodyPr>
          <a:lstStyle/>
          <a:p>
            <a:pPr>
              <a:buFont typeface="Wingdings" pitchFamily="2" charset="2"/>
              <a:buChar char="§"/>
            </a:pPr>
            <a:r>
              <a:rPr lang="en-US" sz="2400" dirty="0" smtClean="0"/>
              <a:t>User give inputs of time and zone, function from computer </a:t>
            </a:r>
            <a:r>
              <a:rPr lang="en-US" sz="2400" dirty="0" smtClean="0"/>
              <a:t>devices</a:t>
            </a:r>
          </a:p>
          <a:p>
            <a:endParaRPr lang="en-US" sz="2400" dirty="0" smtClean="0"/>
          </a:p>
          <a:p>
            <a:pPr>
              <a:buFont typeface="Wingdings" pitchFamily="2" charset="2"/>
              <a:buChar char="§"/>
            </a:pPr>
            <a:r>
              <a:rPr lang="en-US" sz="2400" dirty="0" smtClean="0"/>
              <a:t>Cloud analyzes the time required using database where time required for each function is calculated </a:t>
            </a:r>
            <a:endParaRPr lang="en-US" sz="2400" dirty="0" smtClean="0"/>
          </a:p>
          <a:p>
            <a:endParaRPr lang="en-US" sz="2400" dirty="0" smtClean="0"/>
          </a:p>
          <a:p>
            <a:pPr>
              <a:buFont typeface="Wingdings" pitchFamily="2" charset="2"/>
              <a:buChar char="§"/>
            </a:pPr>
            <a:r>
              <a:rPr lang="en-US" sz="2400" dirty="0" smtClean="0"/>
              <a:t>Cloud selects the required </a:t>
            </a:r>
            <a:r>
              <a:rPr lang="en-US" sz="2400" dirty="0" smtClean="0"/>
              <a:t>zone</a:t>
            </a:r>
          </a:p>
          <a:p>
            <a:endParaRPr lang="en-US" sz="2400" dirty="0" smtClean="0"/>
          </a:p>
          <a:p>
            <a:pPr>
              <a:buFont typeface="Wingdings" pitchFamily="2" charset="2"/>
              <a:buChar char="§"/>
            </a:pPr>
            <a:r>
              <a:rPr lang="en-US" sz="2400" dirty="0" smtClean="0"/>
              <a:t>Cloud selects suitable sensor and sensor parameter for user, using algorithm</a:t>
            </a:r>
          </a:p>
          <a:p>
            <a:pPr>
              <a:buFont typeface="Wingdings" pitchFamily="2" charset="2"/>
              <a:buChar char="Ø"/>
            </a:pPr>
            <a:endParaRPr lang="en-US" sz="2400" dirty="0" smtClean="0">
              <a:latin typeface="Helvetica" pitchFamily="2" charset="0"/>
            </a:endParaRPr>
          </a:p>
          <a:p>
            <a:pPr>
              <a:buFont typeface="Wingdings" pitchFamily="2" charset="2"/>
              <a:buChar char="Ø"/>
            </a:pPr>
            <a:endParaRPr lang="en-US" sz="2400" dirty="0">
              <a:latin typeface="Helvetica" pitchFamily="2" charset="0"/>
            </a:endParaRPr>
          </a:p>
        </p:txBody>
      </p:sp>
      <p:sp>
        <p:nvSpPr>
          <p:cNvPr id="46" name="Text Box 354"/>
          <p:cNvSpPr txBox="1">
            <a:spLocks noChangeArrowheads="1"/>
          </p:cNvSpPr>
          <p:nvPr/>
        </p:nvSpPr>
        <p:spPr bwMode="auto">
          <a:xfrm>
            <a:off x="8991600" y="39624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defTabSz="813594" eaLnBrk="0" hangingPunct="0">
              <a:spcBef>
                <a:spcPct val="50000"/>
              </a:spcBef>
              <a:defRPr/>
            </a:pPr>
            <a:r>
              <a:rPr lang="en-US" sz="3200" b="1" dirty="0" smtClean="0">
                <a:solidFill>
                  <a:schemeClr val="accent5"/>
                </a:solidFill>
              </a:rPr>
              <a:t>Methodologies</a:t>
            </a:r>
            <a:endParaRPr lang="en-US" sz="3200" b="1" dirty="0">
              <a:solidFill>
                <a:schemeClr val="accent5"/>
              </a:solidFill>
            </a:endParaRPr>
          </a:p>
        </p:txBody>
      </p:sp>
      <p:sp>
        <p:nvSpPr>
          <p:cNvPr id="47" name="Text Box 354"/>
          <p:cNvSpPr txBox="1">
            <a:spLocks noChangeArrowheads="1"/>
          </p:cNvSpPr>
          <p:nvPr/>
        </p:nvSpPr>
        <p:spPr bwMode="auto">
          <a:xfrm>
            <a:off x="16992600" y="3886200"/>
            <a:ext cx="7086600" cy="1067120"/>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defTabSz="813594" eaLnBrk="0" hangingPunct="0">
              <a:spcBef>
                <a:spcPct val="50000"/>
              </a:spcBef>
              <a:defRPr/>
            </a:pPr>
            <a:r>
              <a:rPr lang="en-US" sz="3200" b="1" dirty="0">
                <a:solidFill>
                  <a:schemeClr val="accent5"/>
                </a:solidFill>
              </a:rPr>
              <a:t>Cloud </a:t>
            </a:r>
            <a:r>
              <a:rPr lang="en-US" sz="3200" b="1" dirty="0" smtClean="0">
                <a:solidFill>
                  <a:schemeClr val="accent5"/>
                </a:solidFill>
              </a:rPr>
              <a:t>Solution: </a:t>
            </a:r>
            <a:r>
              <a:rPr lang="en-US" sz="3200" b="1" dirty="0">
                <a:solidFill>
                  <a:schemeClr val="accent5"/>
                </a:solidFill>
              </a:rPr>
              <a:t>Hadoop Cloud Architecture </a:t>
            </a:r>
          </a:p>
        </p:txBody>
      </p:sp>
      <p:graphicFrame>
        <p:nvGraphicFramePr>
          <p:cNvPr id="39" name="Content Placeholder 3"/>
          <p:cNvGraphicFramePr>
            <a:graphicFrameLocks/>
          </p:cNvGraphicFramePr>
          <p:nvPr/>
        </p:nvGraphicFramePr>
        <p:xfrm>
          <a:off x="25146000" y="4876800"/>
          <a:ext cx="7010400" cy="7924800"/>
        </p:xfrm>
        <a:graphic>
          <a:graphicData uri="http://schemas.openxmlformats.org/drawingml/2006/table">
            <a:tbl>
              <a:tblPr firstRow="1" bandRow="1">
                <a:tableStyleId>{5940675A-B579-460E-94D1-54222C63F5DA}</a:tableStyleId>
              </a:tblPr>
              <a:tblGrid>
                <a:gridCol w="1447800"/>
                <a:gridCol w="1882607"/>
                <a:gridCol w="1913213"/>
                <a:gridCol w="1766780"/>
              </a:tblGrid>
              <a:tr h="1039869">
                <a:tc>
                  <a:txBody>
                    <a:bodyPr/>
                    <a:lstStyle/>
                    <a:p>
                      <a:pPr marL="0" marR="0">
                        <a:lnSpc>
                          <a:spcPct val="115000"/>
                        </a:lnSpc>
                        <a:spcBef>
                          <a:spcPts val="0"/>
                        </a:spcBef>
                        <a:spcAft>
                          <a:spcPts val="0"/>
                        </a:spcAft>
                      </a:pPr>
                      <a:endParaRPr lang="en-GB" sz="1800" b="1" cap="none" spc="0" dirty="0">
                        <a:ln>
                          <a:noFill/>
                        </a:ln>
                        <a:solidFill>
                          <a:schemeClr val="tx1"/>
                        </a:solidFill>
                        <a:effectLst/>
                        <a:latin typeface="+mn-lt"/>
                      </a:endParaRPr>
                    </a:p>
                  </a:txBody>
                  <a:tcPr marL="68580" marR="68580" marT="0" marB="0"/>
                </a:tc>
                <a:tc>
                  <a:txBody>
                    <a:bodyPr/>
                    <a:lstStyle/>
                    <a:p>
                      <a:pPr marL="0" marR="0">
                        <a:lnSpc>
                          <a:spcPct val="115000"/>
                        </a:lnSpc>
                        <a:spcBef>
                          <a:spcPts val="0"/>
                        </a:spcBef>
                        <a:spcAft>
                          <a:spcPts val="0"/>
                        </a:spcAft>
                      </a:pPr>
                      <a:r>
                        <a:rPr lang="en-GB" sz="1800" b="1" cap="none" spc="0" dirty="0">
                          <a:ln>
                            <a:noFill/>
                          </a:ln>
                          <a:solidFill>
                            <a:schemeClr val="tx1"/>
                          </a:solidFill>
                          <a:effectLst/>
                          <a:latin typeface="+mn-lt"/>
                        </a:rPr>
                        <a:t>Data Collection For Patients</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1" cap="none" spc="0" dirty="0">
                          <a:ln>
                            <a:noFill/>
                          </a:ln>
                          <a:solidFill>
                            <a:schemeClr val="tx1"/>
                          </a:solidFill>
                          <a:effectLst/>
                          <a:latin typeface="+mn-lt"/>
                        </a:rPr>
                        <a:t>Traffic Monitoring</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1" cap="none" spc="0" dirty="0">
                          <a:ln>
                            <a:noFill/>
                          </a:ln>
                          <a:solidFill>
                            <a:schemeClr val="tx1"/>
                          </a:solidFill>
                          <a:effectLst/>
                          <a:latin typeface="+mn-lt"/>
                        </a:rPr>
                        <a:t>Weather Forecasting</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r>
              <a:tr h="693246">
                <a:tc>
                  <a:txBody>
                    <a:bodyPr/>
                    <a:lstStyle/>
                    <a:p>
                      <a:pPr marL="0" marR="0">
                        <a:lnSpc>
                          <a:spcPct val="115000"/>
                        </a:lnSpc>
                        <a:spcBef>
                          <a:spcPts val="0"/>
                        </a:spcBef>
                        <a:spcAft>
                          <a:spcPts val="0"/>
                        </a:spcAft>
                      </a:pPr>
                      <a:r>
                        <a:rPr lang="en-GB" sz="1800" b="1" cap="none" spc="0" dirty="0" smtClean="0">
                          <a:ln>
                            <a:noFill/>
                          </a:ln>
                          <a:solidFill>
                            <a:schemeClr val="tx1"/>
                          </a:solidFill>
                          <a:effectLst/>
                          <a:latin typeface="+mn-lt"/>
                        </a:rPr>
                        <a:t>Number of Nodes</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smtClean="0">
                          <a:ln>
                            <a:noFill/>
                          </a:ln>
                          <a:solidFill>
                            <a:schemeClr val="tx1"/>
                          </a:solidFill>
                          <a:effectLst/>
                          <a:latin typeface="+mn-lt"/>
                        </a:rPr>
                        <a:t>Relatively</a:t>
                      </a:r>
                      <a:r>
                        <a:rPr lang="en-GB" sz="1800" b="0" cap="none" spc="0" baseline="0" dirty="0" smtClean="0">
                          <a:ln>
                            <a:noFill/>
                          </a:ln>
                          <a:solidFill>
                            <a:schemeClr val="tx1"/>
                          </a:solidFill>
                          <a:effectLst/>
                          <a:latin typeface="+mn-lt"/>
                        </a:rPr>
                        <a:t> low</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Very High </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High</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r>
              <a:tr h="3171403">
                <a:tc>
                  <a:txBody>
                    <a:bodyPr/>
                    <a:lstStyle/>
                    <a:p>
                      <a:pPr marL="0" marR="0">
                        <a:lnSpc>
                          <a:spcPct val="115000"/>
                        </a:lnSpc>
                        <a:spcBef>
                          <a:spcPts val="0"/>
                        </a:spcBef>
                        <a:spcAft>
                          <a:spcPts val="0"/>
                        </a:spcAft>
                      </a:pPr>
                      <a:r>
                        <a:rPr lang="en-GB" sz="1800" b="1" cap="none" spc="0" dirty="0" smtClean="0">
                          <a:ln>
                            <a:noFill/>
                          </a:ln>
                          <a:solidFill>
                            <a:schemeClr val="tx1"/>
                          </a:solidFill>
                          <a:effectLst/>
                          <a:latin typeface="+mn-lt"/>
                        </a:rPr>
                        <a:t>Deliverable</a:t>
                      </a:r>
                      <a:r>
                        <a:rPr lang="en-GB" sz="1800" b="1" cap="none" spc="0" baseline="0" dirty="0" smtClean="0">
                          <a:ln>
                            <a:noFill/>
                          </a:ln>
                          <a:solidFill>
                            <a:schemeClr val="tx1"/>
                          </a:solidFill>
                          <a:effectLst/>
                          <a:latin typeface="+mn-lt"/>
                        </a:rPr>
                        <a:t> services</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buFont typeface="Wingdings" pitchFamily="2" charset="2"/>
                        <a:buChar char="§"/>
                      </a:pPr>
                      <a:r>
                        <a:rPr lang="en-GB" sz="1800" b="0" cap="none" spc="0" smtClean="0">
                          <a:ln>
                            <a:noFill/>
                          </a:ln>
                          <a:solidFill>
                            <a:schemeClr val="tx1"/>
                          </a:solidFill>
                          <a:effectLst/>
                          <a:latin typeface="+mn-lt"/>
                        </a:rPr>
                        <a:t>Tele</a:t>
                      </a:r>
                      <a:r>
                        <a:rPr lang="en-GB" sz="1800" b="0" cap="none" spc="0" baseline="0" smtClean="0">
                          <a:ln>
                            <a:noFill/>
                          </a:ln>
                          <a:solidFill>
                            <a:schemeClr val="tx1"/>
                          </a:solidFill>
                          <a:effectLst/>
                          <a:latin typeface="+mn-lt"/>
                        </a:rPr>
                        <a:t> </a:t>
                      </a:r>
                      <a:r>
                        <a:rPr lang="en-GB" sz="1800" b="0" cap="none" spc="0" smtClean="0">
                          <a:ln>
                            <a:noFill/>
                          </a:ln>
                          <a:solidFill>
                            <a:schemeClr val="tx1"/>
                          </a:solidFill>
                          <a:effectLst/>
                          <a:latin typeface="+mn-lt"/>
                        </a:rPr>
                        <a:t>presription</a:t>
                      </a:r>
                      <a:endParaRPr lang="en-GB" sz="1800" b="0" cap="none" spc="0" dirty="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Mobile</a:t>
                      </a:r>
                      <a:r>
                        <a:rPr lang="en-GB" sz="1800" b="0" cap="none" spc="0" baseline="0" dirty="0" smtClean="0">
                          <a:ln>
                            <a:noFill/>
                          </a:ln>
                          <a:solidFill>
                            <a:schemeClr val="tx1"/>
                          </a:solidFill>
                          <a:effectLst/>
                          <a:latin typeface="+mn-lt"/>
                        </a:rPr>
                        <a:t> </a:t>
                      </a:r>
                      <a:r>
                        <a:rPr lang="en-GB" sz="1800" b="0" cap="none" spc="0" dirty="0" smtClean="0">
                          <a:ln>
                            <a:noFill/>
                          </a:ln>
                          <a:solidFill>
                            <a:schemeClr val="tx1"/>
                          </a:solidFill>
                          <a:effectLst/>
                          <a:latin typeface="+mn-lt"/>
                        </a:rPr>
                        <a:t>health </a:t>
                      </a:r>
                      <a:r>
                        <a:rPr lang="en-GB" sz="1800" b="0" cap="none" spc="0" dirty="0">
                          <a:ln>
                            <a:noFill/>
                          </a:ln>
                          <a:solidFill>
                            <a:schemeClr val="tx1"/>
                          </a:solidFill>
                          <a:effectLst/>
                          <a:latin typeface="+mn-lt"/>
                        </a:rPr>
                        <a:t>alarm</a:t>
                      </a:r>
                    </a:p>
                    <a:p>
                      <a:pPr marL="0" marR="0">
                        <a:lnSpc>
                          <a:spcPct val="115000"/>
                        </a:lnSpc>
                        <a:spcBef>
                          <a:spcPts val="0"/>
                        </a:spcBef>
                        <a:spcAft>
                          <a:spcPts val="0"/>
                        </a:spcAft>
                        <a:buFont typeface="Wingdings" pitchFamily="2" charset="2"/>
                        <a:buChar char="§"/>
                      </a:pPr>
                      <a:r>
                        <a:rPr lang="en-GB" sz="1800" b="0" cap="none" spc="0" dirty="0">
                          <a:ln>
                            <a:noFill/>
                          </a:ln>
                          <a:solidFill>
                            <a:schemeClr val="tx1"/>
                          </a:solidFill>
                          <a:effectLst/>
                          <a:latin typeface="+mn-lt"/>
                        </a:rPr>
                        <a:t>Remote patient </a:t>
                      </a:r>
                      <a:r>
                        <a:rPr lang="en-GB" sz="1800" b="0" cap="none" spc="0" dirty="0" smtClean="0">
                          <a:ln>
                            <a:noFill/>
                          </a:ln>
                          <a:solidFill>
                            <a:schemeClr val="tx1"/>
                          </a:solidFill>
                          <a:effectLst/>
                          <a:latin typeface="+mn-lt"/>
                        </a:rPr>
                        <a:t>monitoring</a:t>
                      </a:r>
                      <a:endParaRPr lang="en-GB" sz="1800" b="0" cap="none" spc="0" dirty="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Patient data backup</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Traffic </a:t>
                      </a:r>
                      <a:r>
                        <a:rPr lang="en-GB" sz="1800" b="0" cap="none" spc="0" dirty="0">
                          <a:ln>
                            <a:noFill/>
                          </a:ln>
                          <a:solidFill>
                            <a:schemeClr val="tx1"/>
                          </a:solidFill>
                          <a:effectLst/>
                          <a:latin typeface="+mn-lt"/>
                        </a:rPr>
                        <a:t>signal control</a:t>
                      </a: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Toll </a:t>
                      </a:r>
                      <a:r>
                        <a:rPr lang="en-GB" sz="1800" b="0" cap="none" spc="0" dirty="0">
                          <a:ln>
                            <a:noFill/>
                          </a:ln>
                          <a:solidFill>
                            <a:schemeClr val="tx1"/>
                          </a:solidFill>
                          <a:effectLst/>
                          <a:latin typeface="+mn-lt"/>
                        </a:rPr>
                        <a:t>collection </a:t>
                      </a:r>
                      <a:endParaRPr lang="en-GB" sz="1800" b="0" cap="none" spc="0" dirty="0" smtClean="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Parking</a:t>
                      </a:r>
                      <a:r>
                        <a:rPr lang="en-GB" sz="1800" b="0" cap="none" spc="0" baseline="0" dirty="0" smtClean="0">
                          <a:ln>
                            <a:noFill/>
                          </a:ln>
                          <a:solidFill>
                            <a:schemeClr val="tx1"/>
                          </a:solidFill>
                          <a:effectLst/>
                          <a:latin typeface="+mn-lt"/>
                        </a:rPr>
                        <a:t> </a:t>
                      </a:r>
                      <a:r>
                        <a:rPr lang="en-GB" sz="1800" b="0" cap="none" spc="0" dirty="0" smtClean="0">
                          <a:ln>
                            <a:noFill/>
                          </a:ln>
                          <a:solidFill>
                            <a:schemeClr val="tx1"/>
                          </a:solidFill>
                          <a:effectLst/>
                          <a:latin typeface="+mn-lt"/>
                        </a:rPr>
                        <a:t>guidance</a:t>
                      </a:r>
                      <a:endParaRPr lang="en-GB" sz="1800" b="0" cap="none" spc="0" dirty="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a:ln>
                            <a:noFill/>
                          </a:ln>
                          <a:solidFill>
                            <a:schemeClr val="tx1"/>
                          </a:solidFill>
                          <a:effectLst/>
                          <a:latin typeface="+mn-lt"/>
                        </a:rPr>
                        <a:t>Speed </a:t>
                      </a:r>
                      <a:r>
                        <a:rPr lang="en-GB" sz="1800" b="0" cap="none" spc="0" dirty="0" smtClean="0">
                          <a:ln>
                            <a:noFill/>
                          </a:ln>
                          <a:solidFill>
                            <a:schemeClr val="tx1"/>
                          </a:solidFill>
                          <a:effectLst/>
                          <a:latin typeface="+mn-lt"/>
                        </a:rPr>
                        <a:t>violation detection</a:t>
                      </a:r>
                    </a:p>
                    <a:p>
                      <a:pPr marL="0" marR="0" indent="0" algn="l" defTabSz="914400" rtl="0" eaLnBrk="1" fontAlgn="auto" latinLnBrk="0" hangingPunct="1">
                        <a:lnSpc>
                          <a:spcPct val="115000"/>
                        </a:lnSpc>
                        <a:spcBef>
                          <a:spcPts val="0"/>
                        </a:spcBef>
                        <a:spcAft>
                          <a:spcPts val="0"/>
                        </a:spcAft>
                        <a:buClrTx/>
                        <a:buSzTx/>
                        <a:buFont typeface="Wingdings" pitchFamily="2" charset="2"/>
                        <a:buChar char="§"/>
                        <a:tabLst/>
                        <a:defRPr/>
                      </a:pPr>
                      <a:r>
                        <a:rPr lang="en-GB" sz="1800" b="0" cap="none" spc="0" dirty="0" smtClean="0">
                          <a:ln>
                            <a:noFill/>
                          </a:ln>
                          <a:solidFill>
                            <a:schemeClr val="tx1"/>
                          </a:solidFill>
                          <a:effectLst/>
                          <a:latin typeface="+mn-lt"/>
                        </a:rPr>
                        <a:t>Collision avoidance</a:t>
                      </a:r>
                      <a:endParaRPr lang="en-GB" sz="1800" b="0" cap="none" spc="0" dirty="0" smtClean="0">
                        <a:ln>
                          <a:noFill/>
                        </a:ln>
                        <a:solidFill>
                          <a:schemeClr val="tx1"/>
                        </a:solidFill>
                        <a:effectLst/>
                        <a:latin typeface="+mn-lt"/>
                        <a:ea typeface="Verdana" pitchFamily="34" charset="0"/>
                        <a:cs typeface="Verdana" pitchFamily="34" charset="0"/>
                      </a:endParaRPr>
                    </a:p>
                    <a:p>
                      <a:pPr marL="0" marR="0">
                        <a:lnSpc>
                          <a:spcPct val="115000"/>
                        </a:lnSpc>
                        <a:spcBef>
                          <a:spcPts val="0"/>
                        </a:spcBef>
                        <a:spcAft>
                          <a:spcPts val="0"/>
                        </a:spcAft>
                        <a:buFont typeface="Wingdings" pitchFamily="2" charset="2"/>
                        <a:buNone/>
                      </a:pPr>
                      <a:endParaRPr lang="en-GB" sz="1800" b="0" cap="none" spc="0" dirty="0" smtClean="0">
                        <a:ln>
                          <a:noFill/>
                        </a:ln>
                        <a:solidFill>
                          <a:schemeClr val="tx1"/>
                        </a:solidFill>
                        <a:effectLst/>
                        <a:latin typeface="+mn-lt"/>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Detects – </a:t>
                      </a:r>
                    </a:p>
                    <a:p>
                      <a:pPr marL="0" marR="0">
                        <a:lnSpc>
                          <a:spcPct val="115000"/>
                        </a:lnSpc>
                        <a:spcBef>
                          <a:spcPts val="0"/>
                        </a:spcBef>
                        <a:spcAft>
                          <a:spcPts val="0"/>
                        </a:spcAft>
                        <a:buFont typeface="Wingdings" pitchFamily="2" charset="2"/>
                        <a:buChar char="§"/>
                      </a:pPr>
                      <a:r>
                        <a:rPr lang="en-GB" sz="1800" b="0" cap="none" spc="0" dirty="0">
                          <a:ln>
                            <a:noFill/>
                          </a:ln>
                          <a:solidFill>
                            <a:schemeClr val="tx1"/>
                          </a:solidFill>
                          <a:effectLst/>
                          <a:latin typeface="+mn-lt"/>
                        </a:rPr>
                        <a:t>Wind </a:t>
                      </a:r>
                      <a:r>
                        <a:rPr lang="en-GB" sz="1800" b="0" cap="none" spc="0" dirty="0" smtClean="0">
                          <a:ln>
                            <a:noFill/>
                          </a:ln>
                          <a:solidFill>
                            <a:schemeClr val="tx1"/>
                          </a:solidFill>
                          <a:effectLst/>
                          <a:latin typeface="+mn-lt"/>
                        </a:rPr>
                        <a:t>speed/direction</a:t>
                      </a: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Relative </a:t>
                      </a:r>
                      <a:r>
                        <a:rPr lang="en-GB" sz="1800" b="0" cap="none" spc="0" dirty="0">
                          <a:ln>
                            <a:noFill/>
                          </a:ln>
                          <a:solidFill>
                            <a:schemeClr val="tx1"/>
                          </a:solidFill>
                          <a:effectLst/>
                          <a:latin typeface="+mn-lt"/>
                        </a:rPr>
                        <a:t>humidity Temperature </a:t>
                      </a:r>
                      <a:endParaRPr lang="en-GB" sz="1800" b="0" cap="none" spc="0" dirty="0" smtClean="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Moisture</a:t>
                      </a:r>
                      <a:endParaRPr lang="en-GB" sz="1800" b="0" cap="none" spc="0" dirty="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a:ln>
                            <a:noFill/>
                          </a:ln>
                          <a:solidFill>
                            <a:schemeClr val="tx1"/>
                          </a:solidFill>
                          <a:effectLst/>
                          <a:latin typeface="+mn-lt"/>
                        </a:rPr>
                        <a:t>Pressure</a:t>
                      </a: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Radiation</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r>
              <a:tr h="1314334">
                <a:tc>
                  <a:txBody>
                    <a:bodyPr/>
                    <a:lstStyle/>
                    <a:p>
                      <a:pPr marL="0" marR="0">
                        <a:lnSpc>
                          <a:spcPct val="115000"/>
                        </a:lnSpc>
                        <a:spcBef>
                          <a:spcPts val="0"/>
                        </a:spcBef>
                        <a:spcAft>
                          <a:spcPts val="0"/>
                        </a:spcAft>
                      </a:pPr>
                      <a:r>
                        <a:rPr lang="en-GB" sz="1800" b="1" cap="none" spc="0" dirty="0" smtClean="0">
                          <a:ln>
                            <a:noFill/>
                          </a:ln>
                          <a:solidFill>
                            <a:schemeClr val="tx1"/>
                          </a:solidFill>
                          <a:effectLst/>
                          <a:latin typeface="+mn-lt"/>
                        </a:rPr>
                        <a:t>Sensor Devices</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 typeface="Wingdings" pitchFamily="2" charset="2"/>
                        <a:buChar char="§"/>
                        <a:tabLst/>
                        <a:defRPr/>
                      </a:pPr>
                      <a:r>
                        <a:rPr lang="en-GB" sz="1800" b="0" cap="none" spc="0" dirty="0" smtClean="0">
                          <a:ln>
                            <a:noFill/>
                          </a:ln>
                          <a:solidFill>
                            <a:schemeClr val="tx1"/>
                          </a:solidFill>
                          <a:effectLst/>
                          <a:latin typeface="+mn-lt"/>
                        </a:rPr>
                        <a:t>Mobile phones</a:t>
                      </a: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Weight scale</a:t>
                      </a: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Stethoscope</a:t>
                      </a:r>
                      <a:r>
                        <a:rPr lang="en-GB" sz="1800" b="0" cap="none" spc="0" dirty="0">
                          <a:ln>
                            <a:noFill/>
                          </a:ln>
                          <a:solidFill>
                            <a:schemeClr val="tx1"/>
                          </a:solidFill>
                          <a:effectLst/>
                          <a:latin typeface="+mn-lt"/>
                        </a:rPr>
                        <a:t>, </a:t>
                      </a:r>
                      <a:endParaRPr lang="en-GB" sz="1800" b="0" cap="none" spc="0" dirty="0" smtClean="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X-ray</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buFont typeface="Wingdings" pitchFamily="2" charset="2"/>
                        <a:buChar char="§"/>
                      </a:pPr>
                      <a:r>
                        <a:rPr lang="en-GB" sz="1800" b="0" cap="none" spc="0" dirty="0">
                          <a:ln>
                            <a:noFill/>
                          </a:ln>
                          <a:solidFill>
                            <a:schemeClr val="tx1"/>
                          </a:solidFill>
                          <a:effectLst/>
                          <a:latin typeface="+mn-lt"/>
                        </a:rPr>
                        <a:t>CC </a:t>
                      </a:r>
                      <a:r>
                        <a:rPr lang="en-GB" sz="1800" b="0" cap="none" spc="0" dirty="0" smtClean="0">
                          <a:ln>
                            <a:noFill/>
                          </a:ln>
                          <a:solidFill>
                            <a:schemeClr val="tx1"/>
                          </a:solidFill>
                          <a:effectLst/>
                          <a:latin typeface="+mn-lt"/>
                        </a:rPr>
                        <a:t>Camera</a:t>
                      </a:r>
                      <a:endParaRPr lang="en-GB" sz="1800" b="0" cap="none" spc="0" dirty="0">
                        <a:ln>
                          <a:noFill/>
                        </a:ln>
                        <a:solidFill>
                          <a:schemeClr val="tx1"/>
                        </a:solidFill>
                        <a:effectLst/>
                        <a:latin typeface="+mn-lt"/>
                      </a:endParaRPr>
                    </a:p>
                    <a:p>
                      <a:pPr marL="0" marR="0">
                        <a:lnSpc>
                          <a:spcPct val="115000"/>
                        </a:lnSpc>
                        <a:spcBef>
                          <a:spcPts val="0"/>
                        </a:spcBef>
                        <a:spcAft>
                          <a:spcPts val="0"/>
                        </a:spcAft>
                        <a:buFont typeface="Wingdings" pitchFamily="2" charset="2"/>
                        <a:buChar char="§"/>
                      </a:pPr>
                      <a:r>
                        <a:rPr lang="en-GB" sz="1800" b="0" cap="none" spc="0" dirty="0">
                          <a:ln>
                            <a:noFill/>
                          </a:ln>
                          <a:solidFill>
                            <a:schemeClr val="tx1"/>
                          </a:solidFill>
                          <a:effectLst/>
                          <a:latin typeface="+mn-lt"/>
                        </a:rPr>
                        <a:t>Video </a:t>
                      </a:r>
                      <a:r>
                        <a:rPr lang="en-GB" sz="1800" b="0" cap="none" spc="0" dirty="0" smtClean="0">
                          <a:ln>
                            <a:noFill/>
                          </a:ln>
                          <a:solidFill>
                            <a:schemeClr val="tx1"/>
                          </a:solidFill>
                          <a:effectLst/>
                          <a:latin typeface="+mn-lt"/>
                        </a:rPr>
                        <a:t>Sensors</a:t>
                      </a:r>
                    </a:p>
                    <a:p>
                      <a:pPr marL="0" marR="0">
                        <a:lnSpc>
                          <a:spcPct val="115000"/>
                        </a:lnSpc>
                        <a:spcBef>
                          <a:spcPts val="0"/>
                        </a:spcBef>
                        <a:spcAft>
                          <a:spcPts val="0"/>
                        </a:spcAft>
                        <a:buFont typeface="Wingdings" pitchFamily="2" charset="2"/>
                        <a:buChar char="§"/>
                      </a:pPr>
                      <a:r>
                        <a:rPr lang="en-GB" sz="1800" b="0" cap="none" spc="0" dirty="0" smtClean="0">
                          <a:ln>
                            <a:noFill/>
                          </a:ln>
                          <a:solidFill>
                            <a:schemeClr val="tx1"/>
                          </a:solidFill>
                          <a:effectLst/>
                          <a:latin typeface="+mn-lt"/>
                        </a:rPr>
                        <a:t>Speedometer</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smtClean="0">
                          <a:ln>
                            <a:noFill/>
                          </a:ln>
                          <a:solidFill>
                            <a:schemeClr val="tx1"/>
                          </a:solidFill>
                          <a:effectLst/>
                          <a:latin typeface="+mn-lt"/>
                          <a:ea typeface="Verdana" pitchFamily="34" charset="0"/>
                          <a:cs typeface="Verdana" pitchFamily="34" charset="0"/>
                        </a:rPr>
                        <a:t>Barometer</a:t>
                      </a:r>
                    </a:p>
                    <a:p>
                      <a:pPr marL="0" marR="0">
                        <a:lnSpc>
                          <a:spcPct val="115000"/>
                        </a:lnSpc>
                        <a:spcBef>
                          <a:spcPts val="0"/>
                        </a:spcBef>
                        <a:spcAft>
                          <a:spcPts val="0"/>
                        </a:spcAft>
                      </a:pPr>
                      <a:r>
                        <a:rPr lang="en-US" sz="1800" b="0" dirty="0" smtClean="0">
                          <a:latin typeface="+mn-lt"/>
                        </a:rPr>
                        <a:t>Seismometer</a:t>
                      </a:r>
                    </a:p>
                    <a:p>
                      <a:pPr marL="0" marR="0">
                        <a:lnSpc>
                          <a:spcPct val="115000"/>
                        </a:lnSpc>
                        <a:spcBef>
                          <a:spcPts val="0"/>
                        </a:spcBef>
                        <a:spcAft>
                          <a:spcPts val="0"/>
                        </a:spcAft>
                      </a:pPr>
                      <a:r>
                        <a:rPr lang="en-US" sz="1800" b="0" dirty="0" smtClean="0">
                          <a:latin typeface="+mn-lt"/>
                        </a:rPr>
                        <a:t>Anemometer</a:t>
                      </a:r>
                    </a:p>
                    <a:p>
                      <a:pPr marL="0" marR="0">
                        <a:lnSpc>
                          <a:spcPct val="115000"/>
                        </a:lnSpc>
                        <a:spcBef>
                          <a:spcPts val="0"/>
                        </a:spcBef>
                        <a:spcAft>
                          <a:spcPts val="0"/>
                        </a:spcAft>
                      </a:pP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r>
              <a:tr h="688918">
                <a:tc>
                  <a:txBody>
                    <a:bodyPr/>
                    <a:lstStyle/>
                    <a:p>
                      <a:pPr marL="0" marR="0">
                        <a:lnSpc>
                          <a:spcPct val="115000"/>
                        </a:lnSpc>
                        <a:spcBef>
                          <a:spcPts val="0"/>
                        </a:spcBef>
                        <a:spcAft>
                          <a:spcPts val="0"/>
                        </a:spcAft>
                      </a:pPr>
                      <a:r>
                        <a:rPr lang="en-GB" sz="1800" b="1" cap="none" spc="0" dirty="0" smtClean="0">
                          <a:ln>
                            <a:noFill/>
                          </a:ln>
                          <a:solidFill>
                            <a:schemeClr val="tx1"/>
                          </a:solidFill>
                          <a:effectLst/>
                          <a:latin typeface="+mn-lt"/>
                        </a:rPr>
                        <a:t>Service Level</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SaaS</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SaaS</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SaaS and IaaS</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r>
              <a:tr h="645999">
                <a:tc>
                  <a:txBody>
                    <a:bodyPr/>
                    <a:lstStyle/>
                    <a:p>
                      <a:pPr marL="0" marR="0">
                        <a:lnSpc>
                          <a:spcPct val="115000"/>
                        </a:lnSpc>
                        <a:spcBef>
                          <a:spcPts val="0"/>
                        </a:spcBef>
                        <a:spcAft>
                          <a:spcPts val="0"/>
                        </a:spcAft>
                      </a:pPr>
                      <a:r>
                        <a:rPr lang="en-GB" sz="1800" b="1" cap="none" spc="0" dirty="0" smtClean="0">
                          <a:ln>
                            <a:noFill/>
                          </a:ln>
                          <a:solidFill>
                            <a:schemeClr val="tx1"/>
                          </a:solidFill>
                          <a:effectLst/>
                          <a:latin typeface="+mn-lt"/>
                        </a:rPr>
                        <a:t>Resource </a:t>
                      </a:r>
                      <a:r>
                        <a:rPr lang="en-GB" sz="1800" b="1" cap="none" spc="0" baseline="0" dirty="0" smtClean="0">
                          <a:ln>
                            <a:noFill/>
                          </a:ln>
                          <a:solidFill>
                            <a:schemeClr val="tx1"/>
                          </a:solidFill>
                          <a:effectLst/>
                          <a:latin typeface="+mn-lt"/>
                        </a:rPr>
                        <a:t>need</a:t>
                      </a:r>
                      <a:endParaRPr lang="en-GB" sz="1800" b="1" cap="none" spc="0" dirty="0">
                        <a:ln>
                          <a:noFill/>
                        </a:ln>
                        <a:solidFill>
                          <a:schemeClr val="tx1"/>
                        </a:solidFill>
                        <a:effectLst/>
                        <a:latin typeface="+mn-lt"/>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Low</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smtClean="0">
                          <a:ln>
                            <a:noFill/>
                          </a:ln>
                          <a:solidFill>
                            <a:schemeClr val="tx1"/>
                          </a:solidFill>
                          <a:effectLst/>
                          <a:latin typeface="+mn-lt"/>
                        </a:rPr>
                        <a:t>High</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a:ln>
                            <a:noFill/>
                          </a:ln>
                          <a:solidFill>
                            <a:schemeClr val="tx1"/>
                          </a:solidFill>
                          <a:effectLst/>
                          <a:latin typeface="+mn-lt"/>
                        </a:rPr>
                        <a:t>Very High</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r>
              <a:tr h="371031">
                <a:tc>
                  <a:txBody>
                    <a:bodyPr/>
                    <a:lstStyle/>
                    <a:p>
                      <a:pPr marL="0" marR="0">
                        <a:lnSpc>
                          <a:spcPct val="115000"/>
                        </a:lnSpc>
                        <a:spcBef>
                          <a:spcPts val="0"/>
                        </a:spcBef>
                        <a:spcAft>
                          <a:spcPts val="0"/>
                        </a:spcAft>
                      </a:pPr>
                      <a:r>
                        <a:rPr lang="en-GB" sz="1800" b="1" cap="none" spc="0" dirty="0" smtClean="0">
                          <a:ln>
                            <a:noFill/>
                          </a:ln>
                          <a:solidFill>
                            <a:schemeClr val="tx1"/>
                          </a:solidFill>
                          <a:effectLst/>
                          <a:latin typeface="+mn-lt"/>
                        </a:rPr>
                        <a:t>Connection</a:t>
                      </a:r>
                      <a:endParaRPr lang="en-GB" sz="1800" b="1"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smtClean="0">
                          <a:ln>
                            <a:noFill/>
                          </a:ln>
                          <a:solidFill>
                            <a:schemeClr val="tx1"/>
                          </a:solidFill>
                          <a:effectLst/>
                          <a:latin typeface="+mn-lt"/>
                        </a:rPr>
                        <a:t>Wi-Fi, </a:t>
                      </a:r>
                      <a:r>
                        <a:rPr lang="en-GB" sz="1800" b="0" cap="none" spc="0" dirty="0">
                          <a:ln>
                            <a:noFill/>
                          </a:ln>
                          <a:solidFill>
                            <a:schemeClr val="tx1"/>
                          </a:solidFill>
                          <a:effectLst/>
                          <a:latin typeface="+mn-lt"/>
                        </a:rPr>
                        <a:t>Bluetooth</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smtClean="0">
                          <a:ln>
                            <a:noFill/>
                          </a:ln>
                          <a:solidFill>
                            <a:schemeClr val="tx1"/>
                          </a:solidFill>
                          <a:effectLst/>
                          <a:latin typeface="+mn-lt"/>
                        </a:rPr>
                        <a:t>Wi-Fi</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c>
                  <a:txBody>
                    <a:bodyPr/>
                    <a:lstStyle/>
                    <a:p>
                      <a:pPr marL="0" marR="0">
                        <a:lnSpc>
                          <a:spcPct val="115000"/>
                        </a:lnSpc>
                        <a:spcBef>
                          <a:spcPts val="0"/>
                        </a:spcBef>
                        <a:spcAft>
                          <a:spcPts val="0"/>
                        </a:spcAft>
                      </a:pPr>
                      <a:r>
                        <a:rPr lang="en-GB" sz="1800" b="0" cap="none" spc="0" dirty="0" smtClean="0">
                          <a:ln>
                            <a:noFill/>
                          </a:ln>
                          <a:solidFill>
                            <a:schemeClr val="tx1"/>
                          </a:solidFill>
                          <a:effectLst/>
                          <a:latin typeface="+mn-lt"/>
                        </a:rPr>
                        <a:t>Wi-Fi</a:t>
                      </a:r>
                      <a:endParaRPr lang="en-GB" sz="1800" b="0" cap="none" spc="0" dirty="0">
                        <a:ln>
                          <a:noFill/>
                        </a:ln>
                        <a:solidFill>
                          <a:schemeClr val="tx1"/>
                        </a:solidFill>
                        <a:effectLst/>
                        <a:latin typeface="+mn-lt"/>
                        <a:ea typeface="Verdana" pitchFamily="34" charset="0"/>
                        <a:cs typeface="Verdana" pitchFamily="34" charset="0"/>
                      </a:endParaRPr>
                    </a:p>
                  </a:txBody>
                  <a:tcPr marL="68580" marR="68580" marT="0" marB="0"/>
                </a:tc>
              </a:tr>
            </a:tbl>
          </a:graphicData>
        </a:graphic>
      </p:graphicFrame>
      <p:sp>
        <p:nvSpPr>
          <p:cNvPr id="35" name="Text Box 356"/>
          <p:cNvSpPr txBox="1">
            <a:spLocks noChangeArrowheads="1"/>
          </p:cNvSpPr>
          <p:nvPr/>
        </p:nvSpPr>
        <p:spPr bwMode="auto">
          <a:xfrm>
            <a:off x="25069800" y="160782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a:defRPr/>
            </a:pPr>
            <a:r>
              <a:rPr lang="en-GB" sz="3200" b="1" dirty="0">
                <a:solidFill>
                  <a:schemeClr val="accent5"/>
                </a:solidFill>
              </a:rPr>
              <a:t>Conclusion</a:t>
            </a:r>
          </a:p>
        </p:txBody>
      </p:sp>
      <p:sp>
        <p:nvSpPr>
          <p:cNvPr id="2174" name="TextBox 30"/>
          <p:cNvSpPr txBox="1">
            <a:spLocks noChangeArrowheads="1"/>
          </p:cNvSpPr>
          <p:nvPr/>
        </p:nvSpPr>
        <p:spPr bwMode="auto">
          <a:xfrm>
            <a:off x="25069800" y="16611600"/>
            <a:ext cx="7010400" cy="1592263"/>
          </a:xfrm>
          <a:prstGeom prst="rect">
            <a:avLst/>
          </a:prstGeom>
          <a:noFill/>
          <a:ln w="9525">
            <a:noFill/>
            <a:miter lim="800000"/>
            <a:headEnd/>
            <a:tailEnd/>
          </a:ln>
        </p:spPr>
        <p:txBody>
          <a:bodyPr lIns="114300" tIns="57150" rIns="114300" bIns="57150">
            <a:spAutoFit/>
          </a:bodyPr>
          <a:lstStyle/>
          <a:p>
            <a:r>
              <a:rPr lang="en-US" sz="2400">
                <a:latin typeface="Helvetica" pitchFamily="2" charset="0"/>
              </a:rPr>
              <a:t>   In spite of these limitations, cloud combing with WSN promotes a very rich platform for delivering client based services that was limited by WSN stand-alone system.</a:t>
            </a:r>
          </a:p>
        </p:txBody>
      </p:sp>
      <p:sp>
        <p:nvSpPr>
          <p:cNvPr id="38" name="Text Box 354"/>
          <p:cNvSpPr txBox="1">
            <a:spLocks noChangeArrowheads="1"/>
          </p:cNvSpPr>
          <p:nvPr/>
        </p:nvSpPr>
        <p:spPr bwMode="auto">
          <a:xfrm>
            <a:off x="17221200" y="108966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wrap="square" lIns="81458" tIns="40720" rIns="81458" bIns="40720">
            <a:spAutoFit/>
          </a:bodyPr>
          <a:lstStyle/>
          <a:p>
            <a:pPr algn="ctr" defTabSz="813594" eaLnBrk="0" hangingPunct="0">
              <a:spcBef>
                <a:spcPct val="50000"/>
              </a:spcBef>
              <a:defRPr/>
            </a:pPr>
            <a:r>
              <a:rPr lang="en-US" sz="3200" b="1" dirty="0" smtClean="0">
                <a:solidFill>
                  <a:schemeClr val="accent5"/>
                </a:solidFill>
              </a:rPr>
              <a:t>Applications</a:t>
            </a:r>
            <a:endParaRPr lang="en-US" sz="3200" b="1" dirty="0">
              <a:solidFill>
                <a:schemeClr val="accent5"/>
              </a:solidFill>
            </a:endParaRPr>
          </a:p>
        </p:txBody>
      </p:sp>
      <p:pic>
        <p:nvPicPr>
          <p:cNvPr id="1026" name="Picture 2" descr="E:\Academic\2014\survey\report\Images\1.png"/>
          <p:cNvPicPr>
            <a:picLocks noChangeAspect="1" noChangeArrowheads="1"/>
          </p:cNvPicPr>
          <p:nvPr/>
        </p:nvPicPr>
        <p:blipFill>
          <a:blip r:embed="rId7"/>
          <a:srcRect/>
          <a:stretch>
            <a:fillRect/>
          </a:stretch>
        </p:blipFill>
        <p:spPr bwMode="auto">
          <a:xfrm>
            <a:off x="9753600" y="4495800"/>
            <a:ext cx="5415349" cy="4014443"/>
          </a:xfrm>
          <a:prstGeom prst="rect">
            <a:avLst/>
          </a:prstGeom>
          <a:noFill/>
        </p:spPr>
      </p:pic>
      <p:sp>
        <p:nvSpPr>
          <p:cNvPr id="33" name="Text Box 354"/>
          <p:cNvSpPr txBox="1">
            <a:spLocks noChangeArrowheads="1"/>
          </p:cNvSpPr>
          <p:nvPr/>
        </p:nvSpPr>
        <p:spPr bwMode="auto">
          <a:xfrm>
            <a:off x="8915400" y="16611600"/>
            <a:ext cx="7086600" cy="574678"/>
          </a:xfrm>
          <a:prstGeom prst="rect">
            <a:avLst/>
          </a:prstGeom>
          <a:solidFill>
            <a:srgbClr val="800000"/>
          </a:solidFill>
          <a:ln>
            <a:headEnd/>
            <a:tailEnd/>
          </a:ln>
        </p:spPr>
        <p:style>
          <a:lnRef idx="0">
            <a:schemeClr val="accent6"/>
          </a:lnRef>
          <a:fillRef idx="3">
            <a:schemeClr val="accent6"/>
          </a:fillRef>
          <a:effectRef idx="3">
            <a:schemeClr val="accent6"/>
          </a:effectRef>
          <a:fontRef idx="minor">
            <a:schemeClr val="lt1"/>
          </a:fontRef>
        </p:style>
        <p:txBody>
          <a:bodyPr lIns="81458" tIns="40720" rIns="81458" bIns="40720">
            <a:spAutoFit/>
          </a:bodyPr>
          <a:lstStyle/>
          <a:p>
            <a:pPr algn="ctr" defTabSz="813594" eaLnBrk="0" hangingPunct="0">
              <a:spcBef>
                <a:spcPct val="50000"/>
              </a:spcBef>
              <a:defRPr/>
            </a:pPr>
            <a:r>
              <a:rPr lang="en-US" sz="3200" b="1" dirty="0" smtClean="0">
                <a:solidFill>
                  <a:schemeClr val="accent5"/>
                </a:solidFill>
              </a:rPr>
              <a:t>Outcome</a:t>
            </a:r>
            <a:endParaRPr lang="en-US" sz="3200" b="1" dirty="0">
              <a:solidFill>
                <a:schemeClr val="accent5"/>
              </a:solidFill>
            </a:endParaRPr>
          </a:p>
        </p:txBody>
      </p:sp>
      <p:sp>
        <p:nvSpPr>
          <p:cNvPr id="41" name="Text Box 386"/>
          <p:cNvSpPr txBox="1">
            <a:spLocks noChangeArrowheads="1"/>
          </p:cNvSpPr>
          <p:nvPr/>
        </p:nvSpPr>
        <p:spPr bwMode="auto">
          <a:xfrm>
            <a:off x="8991600" y="17145000"/>
            <a:ext cx="6781800" cy="2677543"/>
          </a:xfrm>
          <a:prstGeom prst="rect">
            <a:avLst/>
          </a:prstGeom>
          <a:noFill/>
          <a:ln w="9525">
            <a:noFill/>
            <a:miter lim="800000"/>
            <a:headEnd/>
            <a:tailEnd/>
          </a:ln>
        </p:spPr>
        <p:txBody>
          <a:bodyPr wrap="square" lIns="228544" tIns="228544" rIns="228544" bIns="228544">
            <a:spAutoFit/>
          </a:bodyPr>
          <a:lstStyle/>
          <a:p>
            <a:r>
              <a:rPr lang="en-US" sz="2400" dirty="0" smtClean="0">
                <a:latin typeface="Helvetica" pitchFamily="2" charset="0"/>
              </a:rPr>
              <a:t>In this method nodes will not be active all the time. Upon user request nodes will be turned on and start collecting parameters from environment mode. </a:t>
            </a:r>
            <a:r>
              <a:rPr lang="en-US" sz="2400" smtClean="0">
                <a:latin typeface="Helvetica" pitchFamily="2" charset="0"/>
              </a:rPr>
              <a:t>All </a:t>
            </a:r>
            <a:r>
              <a:rPr lang="en-US" sz="2400" dirty="0" smtClean="0">
                <a:latin typeface="Helvetica" pitchFamily="2" charset="0"/>
              </a:rPr>
              <a:t>the time the nodes will be semi active mode.</a:t>
            </a:r>
            <a:endParaRPr lang="en-US" sz="2400" dirty="0" smtClean="0">
              <a:latin typeface="Helvetica" pitchFamily="2" charset="0"/>
            </a:endParaRPr>
          </a:p>
          <a:p>
            <a:pPr>
              <a:buFont typeface="Wingdings" pitchFamily="2" charset="2"/>
              <a:buChar char="Ø"/>
            </a:pPr>
            <a:endParaRPr lang="en-US" sz="2400" dirty="0">
              <a:latin typeface="Helvetica"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2408</TotalTime>
  <Words>524</Words>
  <Application>Microsoft Office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CSE, BUET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Popel</dc:creator>
  <cp:lastModifiedBy>comp</cp:lastModifiedBy>
  <cp:revision>284</cp:revision>
  <dcterms:created xsi:type="dcterms:W3CDTF">2008-05-03T03:01:56Z</dcterms:created>
  <dcterms:modified xsi:type="dcterms:W3CDTF">2014-06-20T04:56:50Z</dcterms:modified>
</cp:coreProperties>
</file>