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77" r:id="rId10"/>
    <p:sldId id="268" r:id="rId11"/>
    <p:sldId id="269" r:id="rId12"/>
    <p:sldId id="270" r:id="rId13"/>
    <p:sldId id="271" r:id="rId14"/>
    <p:sldId id="272" r:id="rId15"/>
    <p:sldId id="267" r:id="rId16"/>
    <p:sldId id="275" r:id="rId17"/>
    <p:sldId id="276" r:id="rId18"/>
    <p:sldId id="263" r:id="rId19"/>
    <p:sldId id="264" r:id="rId20"/>
    <p:sldId id="274" r:id="rId21"/>
    <p:sldId id="26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ana vollala" userId="e558d229740d243f" providerId="LiveId" clId="{A1F43155-B3D4-4BF0-960B-A3FA521E86E6}"/>
    <pc:docChg chg="undo custSel modSld">
      <pc:chgData name="anjana vollala" userId="e558d229740d243f" providerId="LiveId" clId="{A1F43155-B3D4-4BF0-960B-A3FA521E86E6}" dt="2025-04-11T20:50:26.592" v="65" actId="20577"/>
      <pc:docMkLst>
        <pc:docMk/>
      </pc:docMkLst>
      <pc:sldChg chg="modSp mod">
        <pc:chgData name="anjana vollala" userId="e558d229740d243f" providerId="LiveId" clId="{A1F43155-B3D4-4BF0-960B-A3FA521E86E6}" dt="2025-04-11T20:50:26.592" v="65" actId="20577"/>
        <pc:sldMkLst>
          <pc:docMk/>
          <pc:sldMk cId="3450099742" sldId="257"/>
        </pc:sldMkLst>
        <pc:spChg chg="mod">
          <ac:chgData name="anjana vollala" userId="e558d229740d243f" providerId="LiveId" clId="{A1F43155-B3D4-4BF0-960B-A3FA521E86E6}" dt="2025-04-11T20:50:26.592" v="65" actId="20577"/>
          <ac:spMkLst>
            <pc:docMk/>
            <pc:sldMk cId="3450099742" sldId="257"/>
            <ac:spMk id="3" creationId="{303E43E9-70D2-4E5F-DBAF-E9385DE39B8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3:24:17.8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4:12:01.0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1T04:19:21.6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5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26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5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48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62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220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511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2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85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2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4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28" r:id="rId6"/>
    <p:sldLayoutId id="2147483724" r:id="rId7"/>
    <p:sldLayoutId id="2147483725" r:id="rId8"/>
    <p:sldLayoutId id="2147483726" r:id="rId9"/>
    <p:sldLayoutId id="2147483727" r:id="rId10"/>
    <p:sldLayoutId id="214748372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lage of images of animals and cars&#10;&#10;Description automatically generated">
            <a:extLst>
              <a:ext uri="{FF2B5EF4-FFF2-40B4-BE49-F238E27FC236}">
                <a16:creationId xmlns:a16="http://schemas.microsoft.com/office/drawing/2014/main" id="{85E69008-A36E-382C-E547-23DC20EF2BD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9008" r="6125" b="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BAE4DC-C8F1-D6A5-D2A6-47E8354B5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Advanced Image Retrieval Using CIFAR-10 Dataset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73A0E1-04F0-CB7E-1DDC-E689BB05E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9432"/>
            <a:ext cx="9144000" cy="12252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/>
              <a:t>.</a:t>
            </a:r>
          </a:p>
        </p:txBody>
      </p:sp>
      <p:sp>
        <p:nvSpPr>
          <p:cNvPr id="75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329833 w 10515600"/>
              <a:gd name="connsiteY3" fmla="*/ 0 h 5416094"/>
              <a:gd name="connsiteX4" fmla="*/ 2825644 w 10515600"/>
              <a:gd name="connsiteY4" fmla="*/ 0 h 5416094"/>
              <a:gd name="connsiteX5" fmla="*/ 3582762 w 10515600"/>
              <a:gd name="connsiteY5" fmla="*/ 0 h 5416094"/>
              <a:gd name="connsiteX6" fmla="*/ 4165675 w 10515600"/>
              <a:gd name="connsiteY6" fmla="*/ 0 h 5416094"/>
              <a:gd name="connsiteX7" fmla="*/ 5009894 w 10515600"/>
              <a:gd name="connsiteY7" fmla="*/ 0 h 5416094"/>
              <a:gd name="connsiteX8" fmla="*/ 5505706 w 10515600"/>
              <a:gd name="connsiteY8" fmla="*/ 0 h 5416094"/>
              <a:gd name="connsiteX9" fmla="*/ 6349925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098665 w 10515600"/>
              <a:gd name="connsiteY12" fmla="*/ 0 h 5416094"/>
              <a:gd name="connsiteX13" fmla="*/ 8681579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504482 h 5416094"/>
              <a:gd name="connsiteX17" fmla="*/ 10515600 w 10515600"/>
              <a:gd name="connsiteY17" fmla="*/ 2178479 h 5416094"/>
              <a:gd name="connsiteX18" fmla="*/ 10515600 w 10515600"/>
              <a:gd name="connsiteY18" fmla="*/ 2780261 h 5416094"/>
              <a:gd name="connsiteX19" fmla="*/ 10515600 w 10515600"/>
              <a:gd name="connsiteY19" fmla="*/ 3273722 h 5416094"/>
              <a:gd name="connsiteX20" fmla="*/ 10515600 w 10515600"/>
              <a:gd name="connsiteY20" fmla="*/ 3803291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9117089 w 10515600"/>
              <a:gd name="connsiteY23" fmla="*/ 5416094 h 5416094"/>
              <a:gd name="connsiteX24" fmla="*/ 8708379 w 10515600"/>
              <a:gd name="connsiteY24" fmla="*/ 5416094 h 5416094"/>
              <a:gd name="connsiteX25" fmla="*/ 8299670 w 10515600"/>
              <a:gd name="connsiteY25" fmla="*/ 5416094 h 5416094"/>
              <a:gd name="connsiteX26" fmla="*/ 7629654 w 10515600"/>
              <a:gd name="connsiteY26" fmla="*/ 5416094 h 5416094"/>
              <a:gd name="connsiteX27" fmla="*/ 7133843 w 10515600"/>
              <a:gd name="connsiteY27" fmla="*/ 5416094 h 5416094"/>
              <a:gd name="connsiteX28" fmla="*/ 6376726 w 10515600"/>
              <a:gd name="connsiteY28" fmla="*/ 5416094 h 5416094"/>
              <a:gd name="connsiteX29" fmla="*/ 5880914 w 10515600"/>
              <a:gd name="connsiteY29" fmla="*/ 5416094 h 5416094"/>
              <a:gd name="connsiteX30" fmla="*/ 5123797 w 10515600"/>
              <a:gd name="connsiteY30" fmla="*/ 5416094 h 5416094"/>
              <a:gd name="connsiteX31" fmla="*/ 4715088 w 10515600"/>
              <a:gd name="connsiteY31" fmla="*/ 5416094 h 5416094"/>
              <a:gd name="connsiteX32" fmla="*/ 3957970 w 10515600"/>
              <a:gd name="connsiteY32" fmla="*/ 5416094 h 5416094"/>
              <a:gd name="connsiteX33" fmla="*/ 3462159 w 10515600"/>
              <a:gd name="connsiteY33" fmla="*/ 5416094 h 5416094"/>
              <a:gd name="connsiteX34" fmla="*/ 3053449 w 10515600"/>
              <a:gd name="connsiteY34" fmla="*/ 5416094 h 5416094"/>
              <a:gd name="connsiteX35" fmla="*/ 2557638 w 10515600"/>
              <a:gd name="connsiteY35" fmla="*/ 5416094 h 5416094"/>
              <a:gd name="connsiteX36" fmla="*/ 1800521 w 10515600"/>
              <a:gd name="connsiteY36" fmla="*/ 5416094 h 5416094"/>
              <a:gd name="connsiteX37" fmla="*/ 902700 w 10515600"/>
              <a:gd name="connsiteY37" fmla="*/ 5416094 h 5416094"/>
              <a:gd name="connsiteX38" fmla="*/ 0 w 10515600"/>
              <a:gd name="connsiteY38" fmla="*/ 4513394 h 5416094"/>
              <a:gd name="connsiteX39" fmla="*/ 0 w 10515600"/>
              <a:gd name="connsiteY39" fmla="*/ 3911612 h 5416094"/>
              <a:gd name="connsiteX40" fmla="*/ 0 w 10515600"/>
              <a:gd name="connsiteY40" fmla="*/ 3309829 h 5416094"/>
              <a:gd name="connsiteX41" fmla="*/ 0 w 10515600"/>
              <a:gd name="connsiteY41" fmla="*/ 2780261 h 5416094"/>
              <a:gd name="connsiteX42" fmla="*/ 0 w 10515600"/>
              <a:gd name="connsiteY42" fmla="*/ 2106265 h 5416094"/>
              <a:gd name="connsiteX43" fmla="*/ 0 w 10515600"/>
              <a:gd name="connsiteY43" fmla="*/ 1504482 h 5416094"/>
              <a:gd name="connsiteX44" fmla="*/ 0 w 10515600"/>
              <a:gd name="connsiteY44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515600" h="5416094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noFill/>
          <a:ln w="60325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07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9372-C9A6-742A-35AD-2B0AA3B1D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snippets: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3B511784-1F8B-EC07-2B2D-FCB654DE5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8959" y="1967484"/>
            <a:ext cx="5307000" cy="4484434"/>
          </a:xfr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943FAAF3-A0BE-393D-4D27-31EE8EBB0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25" y="1963119"/>
            <a:ext cx="5610660" cy="445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575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3D3A-BCE1-8A88-2238-3A979B4F8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Code: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48F2031-CEF0-AA09-F7DE-59D9348C0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501" y="1890638"/>
            <a:ext cx="5158828" cy="4626502"/>
          </a:xfr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34317FE-3C6A-4A3A-A5E0-450CB630C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969" y="1885627"/>
            <a:ext cx="6230061" cy="464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5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D4EA-5EBF-09F9-84D8-B9C745AB7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Output: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F7A8E78-6291-0BEB-2B2F-3E47A2616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112" y="1929384"/>
            <a:ext cx="10676621" cy="4251960"/>
          </a:xfrm>
        </p:spPr>
      </p:pic>
    </p:spTree>
    <p:extLst>
      <p:ext uri="{BB962C8B-B14F-4D97-AF65-F5344CB8AC3E}">
        <p14:creationId xmlns:p14="http://schemas.microsoft.com/office/powerpoint/2010/main" val="2220619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3BF18-56B1-0C6A-361C-A00B9205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Output:</a:t>
            </a:r>
          </a:p>
        </p:txBody>
      </p:sp>
      <p:pic>
        <p:nvPicPr>
          <p:cNvPr id="4" name="Content Placeholder 3" descr="A collage of dogs&#10;&#10;Description automatically generated">
            <a:extLst>
              <a:ext uri="{FF2B5EF4-FFF2-40B4-BE49-F238E27FC236}">
                <a16:creationId xmlns:a16="http://schemas.microsoft.com/office/drawing/2014/main" id="{CED873CC-5306-91CC-9638-8312570F2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8726"/>
            <a:ext cx="10515600" cy="4137851"/>
          </a:xfrm>
        </p:spPr>
      </p:pic>
    </p:spTree>
    <p:extLst>
      <p:ext uri="{BB962C8B-B14F-4D97-AF65-F5344CB8AC3E}">
        <p14:creationId xmlns:p14="http://schemas.microsoft.com/office/powerpoint/2010/main" val="3119634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56B5-203D-DBF2-DCF4-5106DE731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Added Feature:</a:t>
            </a:r>
          </a:p>
        </p:txBody>
      </p:sp>
      <p:pic>
        <p:nvPicPr>
          <p:cNvPr id="4" name="Content Placeholder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8A0A7D6-B7E4-B654-03B0-104580C18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466" y="1875722"/>
            <a:ext cx="4747771" cy="4251960"/>
          </a:xfrm>
        </p:spPr>
      </p:pic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4BB9222-47CD-5CE0-B6E8-2BCE9C7A1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307" y="1878169"/>
            <a:ext cx="5354766" cy="426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0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0278-87FF-308A-469E-E45364421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Result:</a:t>
            </a:r>
          </a:p>
        </p:txBody>
      </p:sp>
      <p:pic>
        <p:nvPicPr>
          <p:cNvPr id="4" name="Content Placeholder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4D4CFF4-4B85-EBDC-4CF6-434C33764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0959"/>
            <a:ext cx="10515600" cy="3968810"/>
          </a:xfrm>
        </p:spPr>
      </p:pic>
    </p:spTree>
    <p:extLst>
      <p:ext uri="{BB962C8B-B14F-4D97-AF65-F5344CB8AC3E}">
        <p14:creationId xmlns:p14="http://schemas.microsoft.com/office/powerpoint/2010/main" val="1498904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1E81-283B-55D4-B825-8A4D436B9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19289E96-3BB7-E388-5D4A-F4668924FF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886" y="1929384"/>
            <a:ext cx="10514228" cy="4251960"/>
          </a:xfrm>
        </p:spPr>
      </p:pic>
    </p:spTree>
    <p:extLst>
      <p:ext uri="{BB962C8B-B14F-4D97-AF65-F5344CB8AC3E}">
        <p14:creationId xmlns:p14="http://schemas.microsoft.com/office/powerpoint/2010/main" val="748173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D5EF0-2604-DA47-A186-2DF76AB8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CC17899-C109-644A-DFF5-736978507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5894" y="1929384"/>
            <a:ext cx="10200211" cy="4251960"/>
          </a:xfrm>
        </p:spPr>
      </p:pic>
    </p:spTree>
    <p:extLst>
      <p:ext uri="{BB962C8B-B14F-4D97-AF65-F5344CB8AC3E}">
        <p14:creationId xmlns:p14="http://schemas.microsoft.com/office/powerpoint/2010/main" val="4054991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blue line drawing of a person walking up a staircase with a target and a flag&#10;&#10;Description automatically generated">
            <a:extLst>
              <a:ext uri="{FF2B5EF4-FFF2-40B4-BE49-F238E27FC236}">
                <a16:creationId xmlns:a16="http://schemas.microsoft.com/office/drawing/2014/main" id="{B4F8B176-A4C2-B97D-1DA1-02EEBCEA5F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95"/>
          <a:stretch/>
        </p:blipFill>
        <p:spPr>
          <a:xfrm>
            <a:off x="764988" y="1678068"/>
            <a:ext cx="3368969" cy="3501864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007CFF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85F9CA-85D5-9BF8-2F5A-2E73F6599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638089"/>
            <a:ext cx="5337270" cy="1476801"/>
          </a:xfrm>
        </p:spPr>
        <p:txBody>
          <a:bodyPr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Challenges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6304" y="2368177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007CFF"/>
          </a:solidFill>
          <a:ln w="38100" cap="rnd">
            <a:solidFill>
              <a:srgbClr val="007C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46A0F7-D261-E1D3-9169-BE0F8868B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664886"/>
            <a:ext cx="5461095" cy="355078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 b="1">
                <a:solidFill>
                  <a:srgbClr val="FFFFFF"/>
                </a:solidFill>
                <a:latin typeface="Arial"/>
                <a:ea typeface="+mn-lt"/>
                <a:cs typeface="+mn-lt"/>
              </a:rPr>
              <a:t>Low Resolution</a:t>
            </a:r>
            <a:r>
              <a:rPr lang="en-US" sz="1800">
                <a:solidFill>
                  <a:srgbClr val="FFFFFF"/>
                </a:solidFill>
                <a:latin typeface="Arial"/>
                <a:ea typeface="+mn-lt"/>
                <a:cs typeface="+mn-lt"/>
              </a:rPr>
              <a:t>: The small 32x32 size can make it challenging for detailed object recognition.</a:t>
            </a:r>
            <a:endParaRPr lang="en-US" sz="180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 b="1">
                <a:solidFill>
                  <a:srgbClr val="FFFFFF"/>
                </a:solidFill>
                <a:latin typeface="Arial"/>
                <a:ea typeface="+mn-lt"/>
                <a:cs typeface="+mn-lt"/>
              </a:rPr>
              <a:t>Interclass Similarity</a:t>
            </a:r>
            <a:r>
              <a:rPr lang="en-US" sz="1800">
                <a:solidFill>
                  <a:srgbClr val="FFFFFF"/>
                </a:solidFill>
                <a:latin typeface="Arial"/>
                <a:ea typeface="+mn-lt"/>
                <a:cs typeface="+mn-lt"/>
              </a:rPr>
              <a:t>: Some classes (e.g., cat vs. dog, automobile vs. truck) have visually similar features, leading to misclassifications.</a:t>
            </a:r>
            <a:endParaRPr lang="en-US" sz="180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 b="1">
                <a:solidFill>
                  <a:srgbClr val="FFFFFF"/>
                </a:solidFill>
                <a:latin typeface="Arial"/>
                <a:ea typeface="+mn-lt"/>
                <a:cs typeface="+mn-lt"/>
              </a:rPr>
              <a:t>Limited Context</a:t>
            </a:r>
            <a:r>
              <a:rPr lang="en-US" sz="1800">
                <a:solidFill>
                  <a:srgbClr val="FFFFFF"/>
                </a:solidFill>
                <a:latin typeface="Arial"/>
                <a:ea typeface="+mn-lt"/>
                <a:cs typeface="+mn-lt"/>
              </a:rPr>
              <a:t>: Objects are shown without much background, reducing useful contextual information.</a:t>
            </a:r>
            <a:endParaRPr lang="en-US" sz="180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800" b="1">
                <a:solidFill>
                  <a:srgbClr val="FFFFFF"/>
                </a:solidFill>
                <a:latin typeface="Arial"/>
                <a:ea typeface="+mn-lt"/>
                <a:cs typeface="+mn-lt"/>
              </a:rPr>
              <a:t>Intraclass Variability</a:t>
            </a:r>
            <a:r>
              <a:rPr lang="en-US" sz="1800">
                <a:solidFill>
                  <a:srgbClr val="FFFFFF"/>
                </a:solidFill>
                <a:latin typeface="Arial"/>
                <a:ea typeface="+mn-lt"/>
                <a:cs typeface="+mn-lt"/>
              </a:rPr>
              <a:t>: Large differences within each class (e.g., different dog breeds) make generalization challenging.</a:t>
            </a:r>
            <a:endParaRPr lang="en-US" sz="180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endParaRPr lang="en-US" sz="1800">
              <a:solidFill>
                <a:srgbClr val="FFFFFF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endParaRPr lang="en-US" sz="1800">
              <a:solidFill>
                <a:srgbClr val="FFFFFF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506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B378F-35B8-8ACD-8EF7-DB4B28DA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600"/>
              <a:t>Advantages</a:t>
            </a: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2386584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D103F8-792F-C971-F920-832127D66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7669664" cy="3547872"/>
          </a:xfrm>
        </p:spPr>
        <p:txBody>
          <a:bodyPr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latin typeface="Arial"/>
                <a:ea typeface="+mn-lt"/>
                <a:cs typeface="+mn-lt"/>
              </a:rPr>
              <a:t>Improved Search Accuracy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latin typeface="Arial"/>
                <a:ea typeface="+mn-lt"/>
                <a:cs typeface="+mn-lt"/>
              </a:rPr>
              <a:t>Efficient Feature Representation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latin typeface="Arial"/>
                <a:ea typeface="+mn-lt"/>
                <a:cs typeface="+mn-lt"/>
              </a:rPr>
              <a:t>Enhanced User Experience in Applications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latin typeface="Arial"/>
                <a:ea typeface="+mn-lt"/>
                <a:cs typeface="+mn-lt"/>
              </a:rPr>
              <a:t>Learning from Diverse Object Categories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latin typeface="Arial"/>
                <a:ea typeface="+mn-lt"/>
                <a:cs typeface="+mn-lt"/>
              </a:rPr>
              <a:t>Benchmark for Evaluating Retrieval Algorithms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latin typeface="Arial"/>
                <a:ea typeface="+mn-lt"/>
                <a:cs typeface="+mn-lt"/>
              </a:rPr>
              <a:t>Multi-Modal Search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Content Placeholder 3" descr="A colorful graph with a green arrow&#10;&#10;Description automatically generated">
            <a:extLst>
              <a:ext uri="{FF2B5EF4-FFF2-40B4-BE49-F238E27FC236}">
                <a16:creationId xmlns:a16="http://schemas.microsoft.com/office/drawing/2014/main" id="{85F1201E-6FDE-354C-0FDE-543B7DC9B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3692" y="647856"/>
            <a:ext cx="2204324" cy="235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0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rtoon of a person pointing at a pie chart&#10;&#10;Description automatically generated">
            <a:extLst>
              <a:ext uri="{FF2B5EF4-FFF2-40B4-BE49-F238E27FC236}">
                <a16:creationId xmlns:a16="http://schemas.microsoft.com/office/drawing/2014/main" id="{AD7A8BDF-551F-CC13-C82C-E3027942E6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92" b="-3"/>
          <a:stretch/>
        </p:blipFill>
        <p:spPr>
          <a:xfrm>
            <a:off x="764988" y="1678070"/>
            <a:ext cx="3368969" cy="3501860"/>
          </a:xfrm>
          <a:prstGeom prst="rect">
            <a:avLst/>
          </a:prstGeom>
        </p:spPr>
      </p:pic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rgbClr val="F6D484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85B14-5E8B-A733-FC7B-F70CE3CF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638089"/>
            <a:ext cx="5337270" cy="1476801"/>
          </a:xfrm>
        </p:spPr>
        <p:txBody>
          <a:bodyPr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Presented By:</a:t>
            </a: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16304" y="2368177"/>
            <a:ext cx="4114800" cy="18288"/>
          </a:xfrm>
          <a:custGeom>
            <a:avLst/>
            <a:gdLst>
              <a:gd name="connsiteX0" fmla="*/ 0 w 4114800"/>
              <a:gd name="connsiteY0" fmla="*/ 0 h 18288"/>
              <a:gd name="connsiteX1" fmla="*/ 768096 w 4114800"/>
              <a:gd name="connsiteY1" fmla="*/ 0 h 18288"/>
              <a:gd name="connsiteX2" fmla="*/ 1495044 w 4114800"/>
              <a:gd name="connsiteY2" fmla="*/ 0 h 18288"/>
              <a:gd name="connsiteX3" fmla="*/ 2221992 w 4114800"/>
              <a:gd name="connsiteY3" fmla="*/ 0 h 18288"/>
              <a:gd name="connsiteX4" fmla="*/ 2784348 w 4114800"/>
              <a:gd name="connsiteY4" fmla="*/ 0 h 18288"/>
              <a:gd name="connsiteX5" fmla="*/ 3387852 w 4114800"/>
              <a:gd name="connsiteY5" fmla="*/ 0 h 18288"/>
              <a:gd name="connsiteX6" fmla="*/ 4114800 w 4114800"/>
              <a:gd name="connsiteY6" fmla="*/ 0 h 18288"/>
              <a:gd name="connsiteX7" fmla="*/ 4114800 w 4114800"/>
              <a:gd name="connsiteY7" fmla="*/ 18288 h 18288"/>
              <a:gd name="connsiteX8" fmla="*/ 3429000 w 4114800"/>
              <a:gd name="connsiteY8" fmla="*/ 18288 h 18288"/>
              <a:gd name="connsiteX9" fmla="*/ 2866644 w 4114800"/>
              <a:gd name="connsiteY9" fmla="*/ 18288 h 18288"/>
              <a:gd name="connsiteX10" fmla="*/ 2304288 w 4114800"/>
              <a:gd name="connsiteY10" fmla="*/ 18288 h 18288"/>
              <a:gd name="connsiteX11" fmla="*/ 1577340 w 4114800"/>
              <a:gd name="connsiteY11" fmla="*/ 18288 h 18288"/>
              <a:gd name="connsiteX12" fmla="*/ 973836 w 4114800"/>
              <a:gd name="connsiteY12" fmla="*/ 18288 h 18288"/>
              <a:gd name="connsiteX13" fmla="*/ 0 w 4114800"/>
              <a:gd name="connsiteY13" fmla="*/ 18288 h 18288"/>
              <a:gd name="connsiteX14" fmla="*/ 0 w 41148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14800" h="18288" fill="none" extrusionOk="0">
                <a:moveTo>
                  <a:pt x="0" y="0"/>
                </a:moveTo>
                <a:cubicBezTo>
                  <a:pt x="338280" y="-26110"/>
                  <a:pt x="483942" y="6555"/>
                  <a:pt x="768096" y="0"/>
                </a:cubicBezTo>
                <a:cubicBezTo>
                  <a:pt x="1052250" y="-6555"/>
                  <a:pt x="1331484" y="24616"/>
                  <a:pt x="1495044" y="0"/>
                </a:cubicBezTo>
                <a:cubicBezTo>
                  <a:pt x="1658604" y="-24616"/>
                  <a:pt x="2056661" y="-33562"/>
                  <a:pt x="2221992" y="0"/>
                </a:cubicBezTo>
                <a:cubicBezTo>
                  <a:pt x="2387323" y="33562"/>
                  <a:pt x="2629463" y="-20094"/>
                  <a:pt x="2784348" y="0"/>
                </a:cubicBezTo>
                <a:cubicBezTo>
                  <a:pt x="2939233" y="20094"/>
                  <a:pt x="3151981" y="1524"/>
                  <a:pt x="3387852" y="0"/>
                </a:cubicBezTo>
                <a:cubicBezTo>
                  <a:pt x="3623723" y="-1524"/>
                  <a:pt x="3882724" y="26165"/>
                  <a:pt x="4114800" y="0"/>
                </a:cubicBezTo>
                <a:cubicBezTo>
                  <a:pt x="4114300" y="8855"/>
                  <a:pt x="4114909" y="14521"/>
                  <a:pt x="4114800" y="18288"/>
                </a:cubicBezTo>
                <a:cubicBezTo>
                  <a:pt x="3910038" y="37744"/>
                  <a:pt x="3683432" y="-3969"/>
                  <a:pt x="3429000" y="18288"/>
                </a:cubicBezTo>
                <a:cubicBezTo>
                  <a:pt x="3174568" y="40545"/>
                  <a:pt x="3085815" y="44166"/>
                  <a:pt x="2866644" y="18288"/>
                </a:cubicBezTo>
                <a:cubicBezTo>
                  <a:pt x="2647473" y="-7590"/>
                  <a:pt x="2580474" y="31338"/>
                  <a:pt x="2304288" y="18288"/>
                </a:cubicBezTo>
                <a:cubicBezTo>
                  <a:pt x="2028102" y="5238"/>
                  <a:pt x="1863008" y="-2001"/>
                  <a:pt x="1577340" y="18288"/>
                </a:cubicBezTo>
                <a:cubicBezTo>
                  <a:pt x="1291672" y="38577"/>
                  <a:pt x="1243931" y="9893"/>
                  <a:pt x="973836" y="18288"/>
                </a:cubicBezTo>
                <a:cubicBezTo>
                  <a:pt x="703741" y="26683"/>
                  <a:pt x="317656" y="-5910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114800" h="18288" stroke="0" extrusionOk="0">
                <a:moveTo>
                  <a:pt x="0" y="0"/>
                </a:moveTo>
                <a:cubicBezTo>
                  <a:pt x="276109" y="5266"/>
                  <a:pt x="325589" y="-19584"/>
                  <a:pt x="644652" y="0"/>
                </a:cubicBezTo>
                <a:cubicBezTo>
                  <a:pt x="963715" y="19584"/>
                  <a:pt x="1064991" y="6066"/>
                  <a:pt x="1207008" y="0"/>
                </a:cubicBezTo>
                <a:cubicBezTo>
                  <a:pt x="1349025" y="-6066"/>
                  <a:pt x="1791724" y="14506"/>
                  <a:pt x="1975104" y="0"/>
                </a:cubicBezTo>
                <a:cubicBezTo>
                  <a:pt x="2158484" y="-14506"/>
                  <a:pt x="2397469" y="20822"/>
                  <a:pt x="2619756" y="0"/>
                </a:cubicBezTo>
                <a:cubicBezTo>
                  <a:pt x="2842043" y="-20822"/>
                  <a:pt x="2992157" y="20388"/>
                  <a:pt x="3264408" y="0"/>
                </a:cubicBezTo>
                <a:cubicBezTo>
                  <a:pt x="3536659" y="-20388"/>
                  <a:pt x="3855620" y="38211"/>
                  <a:pt x="4114800" y="0"/>
                </a:cubicBezTo>
                <a:cubicBezTo>
                  <a:pt x="4113902" y="7180"/>
                  <a:pt x="4114969" y="13790"/>
                  <a:pt x="4114800" y="18288"/>
                </a:cubicBezTo>
                <a:cubicBezTo>
                  <a:pt x="3968901" y="8593"/>
                  <a:pt x="3623428" y="17559"/>
                  <a:pt x="3429000" y="18288"/>
                </a:cubicBezTo>
                <a:cubicBezTo>
                  <a:pt x="3234572" y="19017"/>
                  <a:pt x="3085079" y="41804"/>
                  <a:pt x="2866644" y="18288"/>
                </a:cubicBezTo>
                <a:cubicBezTo>
                  <a:pt x="2648209" y="-5228"/>
                  <a:pt x="2451737" y="24580"/>
                  <a:pt x="2180844" y="18288"/>
                </a:cubicBezTo>
                <a:cubicBezTo>
                  <a:pt x="1909951" y="11996"/>
                  <a:pt x="1681589" y="12244"/>
                  <a:pt x="1495044" y="18288"/>
                </a:cubicBezTo>
                <a:cubicBezTo>
                  <a:pt x="1308499" y="24332"/>
                  <a:pt x="1136614" y="21789"/>
                  <a:pt x="850392" y="18288"/>
                </a:cubicBezTo>
                <a:cubicBezTo>
                  <a:pt x="564170" y="14787"/>
                  <a:pt x="210636" y="54701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6D484"/>
          </a:solidFill>
          <a:ln w="38100" cap="rnd">
            <a:solidFill>
              <a:srgbClr val="F6D48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43E9-70D2-4E5F-DBAF-E9385DE39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664886"/>
            <a:ext cx="5461095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Arial"/>
                <a:cs typeface="Arial"/>
              </a:rPr>
              <a:t>Team 7: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Arial"/>
                <a:cs typeface="Arial"/>
              </a:rPr>
              <a:t>Anjana Vollala </a:t>
            </a: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Sukeerthi Sri Sai </a:t>
            </a:r>
            <a:r>
              <a:rPr lang="en-US" sz="2400" b="1" dirty="0" err="1">
                <a:solidFill>
                  <a:srgbClr val="FFFFFF"/>
                </a:solidFill>
                <a:latin typeface="Arial"/>
                <a:ea typeface="+mn-lt"/>
                <a:cs typeface="+mn-lt"/>
              </a:rPr>
              <a:t>Kunapareddy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 </a:t>
            </a: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+mn-lt"/>
                <a:cs typeface="Arial"/>
              </a:rPr>
              <a:t>Sai Krishna Rudraraju </a:t>
            </a:r>
            <a:endParaRPr lang="en-US" sz="2400" dirty="0">
              <a:solidFill>
                <a:srgbClr val="FFFFFF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Sai Maanasa </a:t>
            </a:r>
            <a:r>
              <a:rPr lang="en-US" sz="2400" b="1" dirty="0" err="1">
                <a:solidFill>
                  <a:srgbClr val="FFFFFF"/>
                </a:solidFill>
                <a:latin typeface="Arial"/>
                <a:ea typeface="+mn-lt"/>
                <a:cs typeface="+mn-lt"/>
              </a:rPr>
              <a:t>Rikkala</a:t>
            </a:r>
            <a:r>
              <a:rPr lang="en-US" sz="2400" b="1" dirty="0">
                <a:solidFill>
                  <a:srgbClr val="FFFFFF"/>
                </a:solidFill>
                <a:latin typeface="Arial"/>
                <a:ea typeface="+mn-lt"/>
                <a:cs typeface="+mn-lt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b="1" dirty="0">
              <a:solidFill>
                <a:srgbClr val="FFFFFF"/>
              </a:solidFill>
              <a:latin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6436237" y="1971579"/>
              <a:ext cx="360" cy="21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18237" y="1956150"/>
                <a:ext cx="36000" cy="327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0099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F8690AC-6946-4248-8EE3-FE019F04C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4C6B3-8A8C-D4E3-BA32-80F5B75A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4543"/>
            <a:ext cx="4059647" cy="5146675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accent1"/>
                </a:solidFill>
              </a:rPr>
              <a:t>Conclusion:</a:t>
            </a:r>
          </a:p>
        </p:txBody>
      </p:sp>
      <p:sp>
        <p:nvSpPr>
          <p:cNvPr id="13" name="sketchy content container">
            <a:extLst>
              <a:ext uri="{FF2B5EF4-FFF2-40B4-BE49-F238E27FC236}">
                <a16:creationId xmlns:a16="http://schemas.microsoft.com/office/drawing/2014/main" id="{54012837-9F12-440F-990A-71AA288BB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4340" y="493776"/>
            <a:ext cx="6101694" cy="5722227"/>
          </a:xfrm>
          <a:custGeom>
            <a:avLst/>
            <a:gdLst>
              <a:gd name="connsiteX0" fmla="*/ 0 w 6101694"/>
              <a:gd name="connsiteY0" fmla="*/ 0 h 5722227"/>
              <a:gd name="connsiteX1" fmla="*/ 800000 w 6101694"/>
              <a:gd name="connsiteY1" fmla="*/ 0 h 5722227"/>
              <a:gd name="connsiteX2" fmla="*/ 1355932 w 6101694"/>
              <a:gd name="connsiteY2" fmla="*/ 0 h 5722227"/>
              <a:gd name="connsiteX3" fmla="*/ 2033898 w 6101694"/>
              <a:gd name="connsiteY3" fmla="*/ 0 h 5722227"/>
              <a:gd name="connsiteX4" fmla="*/ 2772881 w 6101694"/>
              <a:gd name="connsiteY4" fmla="*/ 0 h 5722227"/>
              <a:gd name="connsiteX5" fmla="*/ 3267796 w 6101694"/>
              <a:gd name="connsiteY5" fmla="*/ 0 h 5722227"/>
              <a:gd name="connsiteX6" fmla="*/ 3762711 w 6101694"/>
              <a:gd name="connsiteY6" fmla="*/ 0 h 5722227"/>
              <a:gd name="connsiteX7" fmla="*/ 4562711 w 6101694"/>
              <a:gd name="connsiteY7" fmla="*/ 0 h 5722227"/>
              <a:gd name="connsiteX8" fmla="*/ 5240677 w 6101694"/>
              <a:gd name="connsiteY8" fmla="*/ 0 h 5722227"/>
              <a:gd name="connsiteX9" fmla="*/ 6101694 w 6101694"/>
              <a:gd name="connsiteY9" fmla="*/ 0 h 5722227"/>
              <a:gd name="connsiteX10" fmla="*/ 6101694 w 6101694"/>
              <a:gd name="connsiteY10" fmla="*/ 635803 h 5722227"/>
              <a:gd name="connsiteX11" fmla="*/ 6101694 w 6101694"/>
              <a:gd name="connsiteY11" fmla="*/ 1328828 h 5722227"/>
              <a:gd name="connsiteX12" fmla="*/ 6101694 w 6101694"/>
              <a:gd name="connsiteY12" fmla="*/ 1850187 h 5722227"/>
              <a:gd name="connsiteX13" fmla="*/ 6101694 w 6101694"/>
              <a:gd name="connsiteY13" fmla="*/ 2485990 h 5722227"/>
              <a:gd name="connsiteX14" fmla="*/ 6101694 w 6101694"/>
              <a:gd name="connsiteY14" fmla="*/ 2950126 h 5722227"/>
              <a:gd name="connsiteX15" fmla="*/ 6101694 w 6101694"/>
              <a:gd name="connsiteY15" fmla="*/ 3700373 h 5722227"/>
              <a:gd name="connsiteX16" fmla="*/ 6101694 w 6101694"/>
              <a:gd name="connsiteY16" fmla="*/ 4336176 h 5722227"/>
              <a:gd name="connsiteX17" fmla="*/ 6101694 w 6101694"/>
              <a:gd name="connsiteY17" fmla="*/ 5086424 h 5722227"/>
              <a:gd name="connsiteX18" fmla="*/ 6101694 w 6101694"/>
              <a:gd name="connsiteY18" fmla="*/ 5722227 h 5722227"/>
              <a:gd name="connsiteX19" fmla="*/ 5545762 w 6101694"/>
              <a:gd name="connsiteY19" fmla="*/ 5722227 h 5722227"/>
              <a:gd name="connsiteX20" fmla="*/ 4745762 w 6101694"/>
              <a:gd name="connsiteY20" fmla="*/ 5722227 h 5722227"/>
              <a:gd name="connsiteX21" fmla="*/ 4067796 w 6101694"/>
              <a:gd name="connsiteY21" fmla="*/ 5722227 h 5722227"/>
              <a:gd name="connsiteX22" fmla="*/ 3572881 w 6101694"/>
              <a:gd name="connsiteY22" fmla="*/ 5722227 h 5722227"/>
              <a:gd name="connsiteX23" fmla="*/ 2894915 w 6101694"/>
              <a:gd name="connsiteY23" fmla="*/ 5722227 h 5722227"/>
              <a:gd name="connsiteX24" fmla="*/ 2277966 w 6101694"/>
              <a:gd name="connsiteY24" fmla="*/ 5722227 h 5722227"/>
              <a:gd name="connsiteX25" fmla="*/ 1661017 w 6101694"/>
              <a:gd name="connsiteY25" fmla="*/ 5722227 h 5722227"/>
              <a:gd name="connsiteX26" fmla="*/ 1044068 w 6101694"/>
              <a:gd name="connsiteY26" fmla="*/ 5722227 h 5722227"/>
              <a:gd name="connsiteX27" fmla="*/ 0 w 6101694"/>
              <a:gd name="connsiteY27" fmla="*/ 5722227 h 5722227"/>
              <a:gd name="connsiteX28" fmla="*/ 0 w 6101694"/>
              <a:gd name="connsiteY28" fmla="*/ 5029202 h 5722227"/>
              <a:gd name="connsiteX29" fmla="*/ 0 w 6101694"/>
              <a:gd name="connsiteY29" fmla="*/ 4450621 h 5722227"/>
              <a:gd name="connsiteX30" fmla="*/ 0 w 6101694"/>
              <a:gd name="connsiteY30" fmla="*/ 3986485 h 5722227"/>
              <a:gd name="connsiteX31" fmla="*/ 0 w 6101694"/>
              <a:gd name="connsiteY31" fmla="*/ 3407904 h 5722227"/>
              <a:gd name="connsiteX32" fmla="*/ 0 w 6101694"/>
              <a:gd name="connsiteY32" fmla="*/ 2714879 h 5722227"/>
              <a:gd name="connsiteX33" fmla="*/ 0 w 6101694"/>
              <a:gd name="connsiteY33" fmla="*/ 1964631 h 5722227"/>
              <a:gd name="connsiteX34" fmla="*/ 0 w 6101694"/>
              <a:gd name="connsiteY34" fmla="*/ 1500495 h 5722227"/>
              <a:gd name="connsiteX35" fmla="*/ 0 w 6101694"/>
              <a:gd name="connsiteY35" fmla="*/ 1036359 h 5722227"/>
              <a:gd name="connsiteX36" fmla="*/ 0 w 6101694"/>
              <a:gd name="connsiteY36" fmla="*/ 0 h 5722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101694" h="5722227" fill="none" extrusionOk="0">
                <a:moveTo>
                  <a:pt x="0" y="0"/>
                </a:moveTo>
                <a:cubicBezTo>
                  <a:pt x="264111" y="-34544"/>
                  <a:pt x="599981" y="-21810"/>
                  <a:pt x="800000" y="0"/>
                </a:cubicBezTo>
                <a:cubicBezTo>
                  <a:pt x="1000019" y="21810"/>
                  <a:pt x="1172170" y="-17208"/>
                  <a:pt x="1355932" y="0"/>
                </a:cubicBezTo>
                <a:cubicBezTo>
                  <a:pt x="1539694" y="17208"/>
                  <a:pt x="1711827" y="4491"/>
                  <a:pt x="2033898" y="0"/>
                </a:cubicBezTo>
                <a:cubicBezTo>
                  <a:pt x="2355969" y="-4491"/>
                  <a:pt x="2445821" y="-13174"/>
                  <a:pt x="2772881" y="0"/>
                </a:cubicBezTo>
                <a:cubicBezTo>
                  <a:pt x="3099941" y="13174"/>
                  <a:pt x="3023884" y="12786"/>
                  <a:pt x="3267796" y="0"/>
                </a:cubicBezTo>
                <a:cubicBezTo>
                  <a:pt x="3511709" y="-12786"/>
                  <a:pt x="3662887" y="-22845"/>
                  <a:pt x="3762711" y="0"/>
                </a:cubicBezTo>
                <a:cubicBezTo>
                  <a:pt x="3862535" y="22845"/>
                  <a:pt x="4224831" y="13579"/>
                  <a:pt x="4562711" y="0"/>
                </a:cubicBezTo>
                <a:cubicBezTo>
                  <a:pt x="4900591" y="-13579"/>
                  <a:pt x="4973014" y="1525"/>
                  <a:pt x="5240677" y="0"/>
                </a:cubicBezTo>
                <a:cubicBezTo>
                  <a:pt x="5508340" y="-1525"/>
                  <a:pt x="5866423" y="39443"/>
                  <a:pt x="6101694" y="0"/>
                </a:cubicBezTo>
                <a:cubicBezTo>
                  <a:pt x="6116066" y="203473"/>
                  <a:pt x="6082666" y="354587"/>
                  <a:pt x="6101694" y="635803"/>
                </a:cubicBezTo>
                <a:cubicBezTo>
                  <a:pt x="6120722" y="917019"/>
                  <a:pt x="6128465" y="1080490"/>
                  <a:pt x="6101694" y="1328828"/>
                </a:cubicBezTo>
                <a:cubicBezTo>
                  <a:pt x="6074923" y="1577167"/>
                  <a:pt x="6096140" y="1683839"/>
                  <a:pt x="6101694" y="1850187"/>
                </a:cubicBezTo>
                <a:cubicBezTo>
                  <a:pt x="6107248" y="2016535"/>
                  <a:pt x="6116565" y="2293482"/>
                  <a:pt x="6101694" y="2485990"/>
                </a:cubicBezTo>
                <a:cubicBezTo>
                  <a:pt x="6086823" y="2678498"/>
                  <a:pt x="6119719" y="2760200"/>
                  <a:pt x="6101694" y="2950126"/>
                </a:cubicBezTo>
                <a:cubicBezTo>
                  <a:pt x="6083669" y="3140052"/>
                  <a:pt x="6086742" y="3337929"/>
                  <a:pt x="6101694" y="3700373"/>
                </a:cubicBezTo>
                <a:cubicBezTo>
                  <a:pt x="6116646" y="4062817"/>
                  <a:pt x="6100526" y="4074588"/>
                  <a:pt x="6101694" y="4336176"/>
                </a:cubicBezTo>
                <a:cubicBezTo>
                  <a:pt x="6102862" y="4597764"/>
                  <a:pt x="6089487" y="4910678"/>
                  <a:pt x="6101694" y="5086424"/>
                </a:cubicBezTo>
                <a:cubicBezTo>
                  <a:pt x="6113901" y="5262170"/>
                  <a:pt x="6085924" y="5572099"/>
                  <a:pt x="6101694" y="5722227"/>
                </a:cubicBezTo>
                <a:cubicBezTo>
                  <a:pt x="5919744" y="5716778"/>
                  <a:pt x="5790906" y="5742305"/>
                  <a:pt x="5545762" y="5722227"/>
                </a:cubicBezTo>
                <a:cubicBezTo>
                  <a:pt x="5300618" y="5702149"/>
                  <a:pt x="5040097" y="5710674"/>
                  <a:pt x="4745762" y="5722227"/>
                </a:cubicBezTo>
                <a:cubicBezTo>
                  <a:pt x="4451427" y="5733780"/>
                  <a:pt x="4304452" y="5701165"/>
                  <a:pt x="4067796" y="5722227"/>
                </a:cubicBezTo>
                <a:cubicBezTo>
                  <a:pt x="3831140" y="5743289"/>
                  <a:pt x="3687500" y="5717858"/>
                  <a:pt x="3572881" y="5722227"/>
                </a:cubicBezTo>
                <a:cubicBezTo>
                  <a:pt x="3458263" y="5726596"/>
                  <a:pt x="3233099" y="5703665"/>
                  <a:pt x="2894915" y="5722227"/>
                </a:cubicBezTo>
                <a:cubicBezTo>
                  <a:pt x="2556731" y="5740789"/>
                  <a:pt x="2513553" y="5741605"/>
                  <a:pt x="2277966" y="5722227"/>
                </a:cubicBezTo>
                <a:cubicBezTo>
                  <a:pt x="2042379" y="5702849"/>
                  <a:pt x="1946932" y="5707233"/>
                  <a:pt x="1661017" y="5722227"/>
                </a:cubicBezTo>
                <a:cubicBezTo>
                  <a:pt x="1375102" y="5737221"/>
                  <a:pt x="1212345" y="5721134"/>
                  <a:pt x="1044068" y="5722227"/>
                </a:cubicBezTo>
                <a:cubicBezTo>
                  <a:pt x="875791" y="5723320"/>
                  <a:pt x="298249" y="5685035"/>
                  <a:pt x="0" y="5722227"/>
                </a:cubicBezTo>
                <a:cubicBezTo>
                  <a:pt x="-7210" y="5391018"/>
                  <a:pt x="-25179" y="5360677"/>
                  <a:pt x="0" y="5029202"/>
                </a:cubicBezTo>
                <a:cubicBezTo>
                  <a:pt x="25179" y="4697727"/>
                  <a:pt x="-20542" y="4653879"/>
                  <a:pt x="0" y="4450621"/>
                </a:cubicBezTo>
                <a:cubicBezTo>
                  <a:pt x="20542" y="4247363"/>
                  <a:pt x="-2859" y="4184961"/>
                  <a:pt x="0" y="3986485"/>
                </a:cubicBezTo>
                <a:cubicBezTo>
                  <a:pt x="2859" y="3788009"/>
                  <a:pt x="-1796" y="3641618"/>
                  <a:pt x="0" y="3407904"/>
                </a:cubicBezTo>
                <a:cubicBezTo>
                  <a:pt x="1796" y="3174190"/>
                  <a:pt x="24860" y="2909434"/>
                  <a:pt x="0" y="2714879"/>
                </a:cubicBezTo>
                <a:cubicBezTo>
                  <a:pt x="-24860" y="2520324"/>
                  <a:pt x="16000" y="2130810"/>
                  <a:pt x="0" y="1964631"/>
                </a:cubicBezTo>
                <a:cubicBezTo>
                  <a:pt x="-16000" y="1798452"/>
                  <a:pt x="7625" y="1600521"/>
                  <a:pt x="0" y="1500495"/>
                </a:cubicBezTo>
                <a:cubicBezTo>
                  <a:pt x="-7625" y="1400469"/>
                  <a:pt x="11054" y="1189580"/>
                  <a:pt x="0" y="1036359"/>
                </a:cubicBezTo>
                <a:cubicBezTo>
                  <a:pt x="-11054" y="883138"/>
                  <a:pt x="-253" y="300104"/>
                  <a:pt x="0" y="0"/>
                </a:cubicBezTo>
                <a:close/>
              </a:path>
              <a:path w="6101694" h="5722227" stroke="0" extrusionOk="0">
                <a:moveTo>
                  <a:pt x="0" y="0"/>
                </a:moveTo>
                <a:cubicBezTo>
                  <a:pt x="209331" y="11587"/>
                  <a:pt x="450211" y="18912"/>
                  <a:pt x="616949" y="0"/>
                </a:cubicBezTo>
                <a:cubicBezTo>
                  <a:pt x="783687" y="-18912"/>
                  <a:pt x="893121" y="-1594"/>
                  <a:pt x="1111864" y="0"/>
                </a:cubicBezTo>
                <a:cubicBezTo>
                  <a:pt x="1330608" y="1594"/>
                  <a:pt x="1740887" y="-39579"/>
                  <a:pt x="1911864" y="0"/>
                </a:cubicBezTo>
                <a:cubicBezTo>
                  <a:pt x="2082841" y="39579"/>
                  <a:pt x="2378650" y="-14252"/>
                  <a:pt x="2528813" y="0"/>
                </a:cubicBezTo>
                <a:cubicBezTo>
                  <a:pt x="2678976" y="14252"/>
                  <a:pt x="2911915" y="20021"/>
                  <a:pt x="3145762" y="0"/>
                </a:cubicBezTo>
                <a:cubicBezTo>
                  <a:pt x="3379609" y="-20021"/>
                  <a:pt x="3572055" y="-4809"/>
                  <a:pt x="3945762" y="0"/>
                </a:cubicBezTo>
                <a:cubicBezTo>
                  <a:pt x="4319469" y="4809"/>
                  <a:pt x="4380532" y="22923"/>
                  <a:pt x="4501694" y="0"/>
                </a:cubicBezTo>
                <a:cubicBezTo>
                  <a:pt x="4622856" y="-22923"/>
                  <a:pt x="5105454" y="38231"/>
                  <a:pt x="5301694" y="0"/>
                </a:cubicBezTo>
                <a:cubicBezTo>
                  <a:pt x="5497934" y="-38231"/>
                  <a:pt x="5801758" y="-1787"/>
                  <a:pt x="6101694" y="0"/>
                </a:cubicBezTo>
                <a:cubicBezTo>
                  <a:pt x="6080386" y="256153"/>
                  <a:pt x="6091900" y="335049"/>
                  <a:pt x="6101694" y="635803"/>
                </a:cubicBezTo>
                <a:cubicBezTo>
                  <a:pt x="6111488" y="936557"/>
                  <a:pt x="6102274" y="1092448"/>
                  <a:pt x="6101694" y="1271606"/>
                </a:cubicBezTo>
                <a:cubicBezTo>
                  <a:pt x="6101114" y="1450764"/>
                  <a:pt x="6089931" y="1797531"/>
                  <a:pt x="6101694" y="1964631"/>
                </a:cubicBezTo>
                <a:cubicBezTo>
                  <a:pt x="6113457" y="2131731"/>
                  <a:pt x="6092457" y="2235822"/>
                  <a:pt x="6101694" y="2428767"/>
                </a:cubicBezTo>
                <a:cubicBezTo>
                  <a:pt x="6110931" y="2621712"/>
                  <a:pt x="6093019" y="2925917"/>
                  <a:pt x="6101694" y="3064570"/>
                </a:cubicBezTo>
                <a:cubicBezTo>
                  <a:pt x="6110369" y="3203223"/>
                  <a:pt x="6128845" y="3501958"/>
                  <a:pt x="6101694" y="3700373"/>
                </a:cubicBezTo>
                <a:cubicBezTo>
                  <a:pt x="6074543" y="3898788"/>
                  <a:pt x="6073804" y="4046823"/>
                  <a:pt x="6101694" y="4336176"/>
                </a:cubicBezTo>
                <a:cubicBezTo>
                  <a:pt x="6129584" y="4625529"/>
                  <a:pt x="6130911" y="4774033"/>
                  <a:pt x="6101694" y="5029202"/>
                </a:cubicBezTo>
                <a:cubicBezTo>
                  <a:pt x="6072477" y="5284371"/>
                  <a:pt x="6105424" y="5383875"/>
                  <a:pt x="6101694" y="5722227"/>
                </a:cubicBezTo>
                <a:cubicBezTo>
                  <a:pt x="5868939" y="5758327"/>
                  <a:pt x="5599911" y="5706985"/>
                  <a:pt x="5362711" y="5722227"/>
                </a:cubicBezTo>
                <a:cubicBezTo>
                  <a:pt x="5125511" y="5737469"/>
                  <a:pt x="4979264" y="5718034"/>
                  <a:pt x="4806779" y="5722227"/>
                </a:cubicBezTo>
                <a:cubicBezTo>
                  <a:pt x="4634294" y="5726420"/>
                  <a:pt x="4390013" y="5742179"/>
                  <a:pt x="4006779" y="5722227"/>
                </a:cubicBezTo>
                <a:cubicBezTo>
                  <a:pt x="3623545" y="5702275"/>
                  <a:pt x="3615470" y="5754067"/>
                  <a:pt x="3328813" y="5722227"/>
                </a:cubicBezTo>
                <a:cubicBezTo>
                  <a:pt x="3042156" y="5690387"/>
                  <a:pt x="2924084" y="5695553"/>
                  <a:pt x="2772881" y="5722227"/>
                </a:cubicBezTo>
                <a:cubicBezTo>
                  <a:pt x="2621678" y="5748901"/>
                  <a:pt x="2380031" y="5698146"/>
                  <a:pt x="2094915" y="5722227"/>
                </a:cubicBezTo>
                <a:cubicBezTo>
                  <a:pt x="1809799" y="5746308"/>
                  <a:pt x="1743826" y="5719353"/>
                  <a:pt x="1600000" y="5722227"/>
                </a:cubicBezTo>
                <a:cubicBezTo>
                  <a:pt x="1456174" y="5725101"/>
                  <a:pt x="1293395" y="5743243"/>
                  <a:pt x="1105085" y="5722227"/>
                </a:cubicBezTo>
                <a:cubicBezTo>
                  <a:pt x="916775" y="5701211"/>
                  <a:pt x="536449" y="5753320"/>
                  <a:pt x="0" y="5722227"/>
                </a:cubicBezTo>
                <a:cubicBezTo>
                  <a:pt x="-8445" y="5596771"/>
                  <a:pt x="-11215" y="5344833"/>
                  <a:pt x="0" y="5200869"/>
                </a:cubicBezTo>
                <a:cubicBezTo>
                  <a:pt x="11215" y="5056905"/>
                  <a:pt x="20310" y="4693766"/>
                  <a:pt x="0" y="4450621"/>
                </a:cubicBezTo>
                <a:cubicBezTo>
                  <a:pt x="-20310" y="4207476"/>
                  <a:pt x="817" y="4075053"/>
                  <a:pt x="0" y="3872040"/>
                </a:cubicBezTo>
                <a:cubicBezTo>
                  <a:pt x="-817" y="3669027"/>
                  <a:pt x="-21729" y="3595882"/>
                  <a:pt x="0" y="3407904"/>
                </a:cubicBezTo>
                <a:cubicBezTo>
                  <a:pt x="21729" y="3219926"/>
                  <a:pt x="-30605" y="3052469"/>
                  <a:pt x="0" y="2714879"/>
                </a:cubicBezTo>
                <a:cubicBezTo>
                  <a:pt x="30605" y="2377289"/>
                  <a:pt x="-16081" y="2430808"/>
                  <a:pt x="0" y="2193520"/>
                </a:cubicBezTo>
                <a:cubicBezTo>
                  <a:pt x="16081" y="1956232"/>
                  <a:pt x="18120" y="1817979"/>
                  <a:pt x="0" y="1500495"/>
                </a:cubicBezTo>
                <a:cubicBezTo>
                  <a:pt x="-18120" y="1183011"/>
                  <a:pt x="23969" y="972269"/>
                  <a:pt x="0" y="750248"/>
                </a:cubicBezTo>
                <a:cubicBezTo>
                  <a:pt x="-23969" y="528227"/>
                  <a:pt x="-3769" y="358360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25400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A2686-6529-F8DE-E1AB-88984BB55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6440" y="804544"/>
            <a:ext cx="5544312" cy="51466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bg1"/>
                </a:solidFill>
                <a:latin typeface="Arial Black"/>
                <a:cs typeface="Arial"/>
              </a:rPr>
              <a:t>Project Achievements:</a:t>
            </a:r>
          </a:p>
          <a:p>
            <a:pPr>
              <a:lnSpc>
                <a:spcPct val="100000"/>
              </a:lnSpc>
              <a:buNone/>
            </a:pPr>
            <a:r>
              <a:rPr lang="en-US" sz="1800">
                <a:solidFill>
                  <a:schemeClr val="bg1"/>
                </a:solidFill>
                <a:latin typeface="Arial"/>
                <a:ea typeface="+mn-lt"/>
                <a:cs typeface="Arial"/>
              </a:rPr>
              <a:t>Developed a functional image retrieval system using CIFAR-10.</a:t>
            </a:r>
            <a:endParaRPr lang="en-US" sz="18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>
                <a:solidFill>
                  <a:schemeClr val="bg1"/>
                </a:solidFill>
                <a:latin typeface="Arial"/>
                <a:ea typeface="+mn-lt"/>
                <a:cs typeface="Arial"/>
              </a:rPr>
              <a:t>Achieved good precision and overall performance.</a:t>
            </a:r>
            <a:endParaRPr lang="en-US" sz="180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>
                <a:solidFill>
                  <a:schemeClr val="bg1"/>
                </a:solidFill>
                <a:latin typeface="Arial Black"/>
                <a:cs typeface="Arial"/>
              </a:rPr>
              <a:t>Key Takeaways:</a:t>
            </a:r>
          </a:p>
          <a:p>
            <a:pPr>
              <a:lnSpc>
                <a:spcPct val="100000"/>
              </a:lnSpc>
              <a:buNone/>
            </a:pPr>
            <a:r>
              <a:rPr lang="en-US" sz="1800">
                <a:solidFill>
                  <a:schemeClr val="bg1"/>
                </a:solidFill>
                <a:latin typeface="Arial"/>
                <a:ea typeface="+mn-lt"/>
                <a:cs typeface="+mn-lt"/>
              </a:rPr>
              <a:t>Effective feature extraction and efficient indexing are crucial.</a:t>
            </a:r>
            <a:endParaRPr lang="en-US" sz="18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>
                <a:solidFill>
                  <a:schemeClr val="bg1"/>
                </a:solidFill>
                <a:latin typeface="Arial"/>
                <a:ea typeface="+mn-lt"/>
                <a:cs typeface="+mn-lt"/>
              </a:rPr>
              <a:t>Data augmentation enhances model robustness.</a:t>
            </a:r>
            <a:endParaRPr lang="en-US" sz="180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>
                <a:solidFill>
                  <a:schemeClr val="bg1"/>
                </a:solidFill>
                <a:latin typeface="Arial Black"/>
              </a:rPr>
              <a:t>Future Call: </a:t>
            </a:r>
          </a:p>
          <a:p>
            <a:pPr>
              <a:lnSpc>
                <a:spcPct val="100000"/>
              </a:lnSpc>
              <a:buNone/>
            </a:pPr>
            <a:r>
              <a:rPr lang="en-US" sz="1800">
                <a:solidFill>
                  <a:schemeClr val="bg1"/>
                </a:solidFill>
                <a:latin typeface="Arial"/>
                <a:ea typeface="+mn-lt"/>
                <a:cs typeface="+mn-lt"/>
              </a:rPr>
              <a:t>Improve recall and retrieval accuracy.</a:t>
            </a:r>
            <a:endParaRPr lang="en-US" sz="18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>
                <a:solidFill>
                  <a:schemeClr val="bg1"/>
                </a:solidFill>
                <a:latin typeface="Arial"/>
                <a:ea typeface="+mn-lt"/>
                <a:cs typeface="+mn-lt"/>
              </a:rPr>
              <a:t>Fine-tune models and explore advanced techniques for better performance.</a:t>
            </a:r>
            <a:endParaRPr lang="en-US" sz="1800">
              <a:solidFill>
                <a:schemeClr val="bg1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>
              <a:solidFill>
                <a:schemeClr val="bg1"/>
              </a:solidFill>
              <a:latin typeface="Arial"/>
              <a:cs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4850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8AB93A-48BC-4C25-A3AD-C17B5A682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F4AE179-A75B-4007-B5FA-8139ACF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58969" y="1168517"/>
            <a:ext cx="4889565" cy="4424065"/>
          </a:xfrm>
          <a:custGeom>
            <a:avLst/>
            <a:gdLst>
              <a:gd name="connsiteX0" fmla="*/ 2612540 w 5531319"/>
              <a:gd name="connsiteY0" fmla="*/ 836 h 4424065"/>
              <a:gd name="connsiteX1" fmla="*/ 2946310 w 5531319"/>
              <a:gd name="connsiteY1" fmla="*/ 35548 h 4424065"/>
              <a:gd name="connsiteX2" fmla="*/ 3961099 w 5531319"/>
              <a:gd name="connsiteY2" fmla="*/ 303581 h 4424065"/>
              <a:gd name="connsiteX3" fmla="*/ 4854587 w 5531319"/>
              <a:gd name="connsiteY3" fmla="*/ 764502 h 4424065"/>
              <a:gd name="connsiteX4" fmla="*/ 5377812 w 5531319"/>
              <a:gd name="connsiteY4" fmla="*/ 1339732 h 4424065"/>
              <a:gd name="connsiteX5" fmla="*/ 5526197 w 5531319"/>
              <a:gd name="connsiteY5" fmla="*/ 1825829 h 4424065"/>
              <a:gd name="connsiteX6" fmla="*/ 5510557 w 5531319"/>
              <a:gd name="connsiteY6" fmla="*/ 2199398 h 4424065"/>
              <a:gd name="connsiteX7" fmla="*/ 5509795 w 5531319"/>
              <a:gd name="connsiteY7" fmla="*/ 2402839 h 4424065"/>
              <a:gd name="connsiteX8" fmla="*/ 5323519 w 5531319"/>
              <a:gd name="connsiteY8" fmla="*/ 3144890 h 4424065"/>
              <a:gd name="connsiteX9" fmla="*/ 4853061 w 5531319"/>
              <a:gd name="connsiteY9" fmla="*/ 3612932 h 4424065"/>
              <a:gd name="connsiteX10" fmla="*/ 4316358 w 5531319"/>
              <a:gd name="connsiteY10" fmla="*/ 3982940 h 4424065"/>
              <a:gd name="connsiteX11" fmla="*/ 3352556 w 5531319"/>
              <a:gd name="connsiteY11" fmla="*/ 4386771 h 4424065"/>
              <a:gd name="connsiteX12" fmla="*/ 2770206 w 5531319"/>
              <a:gd name="connsiteY12" fmla="*/ 4412201 h 4424065"/>
              <a:gd name="connsiteX13" fmla="*/ 2514888 w 5531319"/>
              <a:gd name="connsiteY13" fmla="*/ 4393637 h 4424065"/>
              <a:gd name="connsiteX14" fmla="*/ 1903166 w 5531319"/>
              <a:gd name="connsiteY14" fmla="*/ 4263562 h 4424065"/>
              <a:gd name="connsiteX15" fmla="*/ 948392 w 5531319"/>
              <a:gd name="connsiteY15" fmla="*/ 3794249 h 4424065"/>
              <a:gd name="connsiteX16" fmla="*/ 223633 w 5531319"/>
              <a:gd name="connsiteY16" fmla="*/ 2975526 h 4424065"/>
              <a:gd name="connsiteX17" fmla="*/ 39519 w 5531319"/>
              <a:gd name="connsiteY17" fmla="*/ 2401695 h 4424065"/>
              <a:gd name="connsiteX18" fmla="*/ 16251 w 5531319"/>
              <a:gd name="connsiteY18" fmla="*/ 2300991 h 4424065"/>
              <a:gd name="connsiteX19" fmla="*/ 11800 w 5531319"/>
              <a:gd name="connsiteY19" fmla="*/ 2053556 h 4424065"/>
              <a:gd name="connsiteX20" fmla="*/ 812849 w 5531319"/>
              <a:gd name="connsiteY20" fmla="*/ 651084 h 4424065"/>
              <a:gd name="connsiteX21" fmla="*/ 2066809 w 5531319"/>
              <a:gd name="connsiteY21" fmla="*/ 52586 h 4424065"/>
              <a:gd name="connsiteX22" fmla="*/ 2332045 w 5531319"/>
              <a:gd name="connsiteY22" fmla="*/ 14441 h 4424065"/>
              <a:gd name="connsiteX23" fmla="*/ 2612540 w 5531319"/>
              <a:gd name="connsiteY23" fmla="*/ 836 h 4424065"/>
              <a:gd name="connsiteX24" fmla="*/ 5468597 w 5531319"/>
              <a:gd name="connsiteY24" fmla="*/ 2088522 h 4424065"/>
              <a:gd name="connsiteX25" fmla="*/ 5471140 w 5531319"/>
              <a:gd name="connsiteY25" fmla="*/ 1826083 h 4424065"/>
              <a:gd name="connsiteX26" fmla="*/ 5327079 w 5531319"/>
              <a:gd name="connsiteY26" fmla="*/ 1361348 h 4424065"/>
              <a:gd name="connsiteX27" fmla="*/ 4833353 w 5531319"/>
              <a:gd name="connsiteY27" fmla="*/ 816507 h 4424065"/>
              <a:gd name="connsiteX28" fmla="*/ 4063456 w 5531319"/>
              <a:gd name="connsiteY28" fmla="*/ 400724 h 4424065"/>
              <a:gd name="connsiteX29" fmla="*/ 3972543 w 5531319"/>
              <a:gd name="connsiteY29" fmla="*/ 365631 h 4424065"/>
              <a:gd name="connsiteX30" fmla="*/ 3885571 w 5531319"/>
              <a:gd name="connsiteY30" fmla="*/ 334733 h 4424065"/>
              <a:gd name="connsiteX31" fmla="*/ 4355012 w 5531319"/>
              <a:gd name="connsiteY31" fmla="*/ 579880 h 4424065"/>
              <a:gd name="connsiteX32" fmla="*/ 5144618 w 5531319"/>
              <a:gd name="connsiteY32" fmla="*/ 1290779 h 4424065"/>
              <a:gd name="connsiteX33" fmla="*/ 5468597 w 5531319"/>
              <a:gd name="connsiteY33" fmla="*/ 2088522 h 4424065"/>
              <a:gd name="connsiteX34" fmla="*/ 2219771 w 5531319"/>
              <a:gd name="connsiteY34" fmla="*/ 85645 h 4424065"/>
              <a:gd name="connsiteX35" fmla="*/ 2181626 w 5531319"/>
              <a:gd name="connsiteY35" fmla="*/ 89333 h 4424065"/>
              <a:gd name="connsiteX36" fmla="*/ 1462971 w 5531319"/>
              <a:gd name="connsiteY36" fmla="*/ 303073 h 4424065"/>
              <a:gd name="connsiteX37" fmla="*/ 308697 w 5531319"/>
              <a:gd name="connsiteY37" fmla="*/ 1338461 h 4424065"/>
              <a:gd name="connsiteX38" fmla="*/ 65839 w 5531319"/>
              <a:gd name="connsiteY38" fmla="*/ 2064364 h 4424065"/>
              <a:gd name="connsiteX39" fmla="*/ 82114 w 5531319"/>
              <a:gd name="connsiteY39" fmla="*/ 2022150 h 4424065"/>
              <a:gd name="connsiteX40" fmla="*/ 423260 w 5531319"/>
              <a:gd name="connsiteY40" fmla="*/ 1282260 h 4424065"/>
              <a:gd name="connsiteX41" fmla="*/ 1231811 w 5531319"/>
              <a:gd name="connsiteY41" fmla="*/ 454001 h 4424065"/>
              <a:gd name="connsiteX42" fmla="*/ 2219771 w 5531319"/>
              <a:gd name="connsiteY42" fmla="*/ 85645 h 4424065"/>
              <a:gd name="connsiteX43" fmla="*/ 2855524 w 5531319"/>
              <a:gd name="connsiteY43" fmla="*/ 4364392 h 4424065"/>
              <a:gd name="connsiteX44" fmla="*/ 4292327 w 5531319"/>
              <a:gd name="connsiteY44" fmla="*/ 3931444 h 4424065"/>
              <a:gd name="connsiteX45" fmla="*/ 2855652 w 5531319"/>
              <a:gd name="connsiteY45" fmla="*/ 4364392 h 4424065"/>
              <a:gd name="connsiteX46" fmla="*/ 3869805 w 5531319"/>
              <a:gd name="connsiteY46" fmla="*/ 330156 h 4424065"/>
              <a:gd name="connsiteX47" fmla="*/ 3865736 w 5531319"/>
              <a:gd name="connsiteY47" fmla="*/ 329520 h 4424065"/>
              <a:gd name="connsiteX48" fmla="*/ 3866499 w 5531319"/>
              <a:gd name="connsiteY48" fmla="*/ 330537 h 4424065"/>
              <a:gd name="connsiteX49" fmla="*/ 4302117 w 5531319"/>
              <a:gd name="connsiteY49" fmla="*/ 3923561 h 4424065"/>
              <a:gd name="connsiteX50" fmla="*/ 4301101 w 5531319"/>
              <a:gd name="connsiteY50" fmla="*/ 3924959 h 4424065"/>
              <a:gd name="connsiteX51" fmla="*/ 4302880 w 5531319"/>
              <a:gd name="connsiteY51" fmla="*/ 3924959 h 4424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531319" h="4424065">
                <a:moveTo>
                  <a:pt x="2612540" y="836"/>
                </a:moveTo>
                <a:cubicBezTo>
                  <a:pt x="2715913" y="-4250"/>
                  <a:pt x="2831239" y="14695"/>
                  <a:pt x="2946310" y="35548"/>
                </a:cubicBezTo>
                <a:cubicBezTo>
                  <a:pt x="3291651" y="98106"/>
                  <a:pt x="3631143" y="182915"/>
                  <a:pt x="3961099" y="303581"/>
                </a:cubicBezTo>
                <a:cubicBezTo>
                  <a:pt x="4278340" y="419543"/>
                  <a:pt x="4581340" y="563350"/>
                  <a:pt x="4854587" y="764502"/>
                </a:cubicBezTo>
                <a:cubicBezTo>
                  <a:pt x="5067437" y="921152"/>
                  <a:pt x="5250407" y="1105521"/>
                  <a:pt x="5377812" y="1339732"/>
                </a:cubicBezTo>
                <a:cubicBezTo>
                  <a:pt x="5459811" y="1489986"/>
                  <a:pt x="5510303" y="1655396"/>
                  <a:pt x="5526197" y="1825829"/>
                </a:cubicBezTo>
                <a:cubicBezTo>
                  <a:pt x="5538276" y="1951327"/>
                  <a:pt x="5527341" y="2074917"/>
                  <a:pt x="5510557" y="2199398"/>
                </a:cubicBezTo>
                <a:cubicBezTo>
                  <a:pt x="5502966" y="2266991"/>
                  <a:pt x="5502712" y="2335195"/>
                  <a:pt x="5509795" y="2402839"/>
                </a:cubicBezTo>
                <a:cubicBezTo>
                  <a:pt x="5534207" y="2664197"/>
                  <a:pt x="5468471" y="2926051"/>
                  <a:pt x="5323519" y="3144890"/>
                </a:cubicBezTo>
                <a:cubicBezTo>
                  <a:pt x="5201339" y="3332234"/>
                  <a:pt x="5041041" y="3491719"/>
                  <a:pt x="4853061" y="3612932"/>
                </a:cubicBezTo>
                <a:cubicBezTo>
                  <a:pt x="4671109" y="3732072"/>
                  <a:pt x="4498565" y="3864563"/>
                  <a:pt x="4316358" y="3982940"/>
                </a:cubicBezTo>
                <a:cubicBezTo>
                  <a:pt x="4019716" y="4175573"/>
                  <a:pt x="3701076" y="4317347"/>
                  <a:pt x="3352556" y="4386771"/>
                </a:cubicBezTo>
                <a:cubicBezTo>
                  <a:pt x="3160953" y="4425590"/>
                  <a:pt x="2964455" y="4434173"/>
                  <a:pt x="2770206" y="4412201"/>
                </a:cubicBezTo>
                <a:cubicBezTo>
                  <a:pt x="2685524" y="4402537"/>
                  <a:pt x="2599952" y="4402410"/>
                  <a:pt x="2514888" y="4393637"/>
                </a:cubicBezTo>
                <a:cubicBezTo>
                  <a:pt x="2307136" y="4370851"/>
                  <a:pt x="2102208" y="4327277"/>
                  <a:pt x="1903166" y="4263562"/>
                </a:cubicBezTo>
                <a:cubicBezTo>
                  <a:pt x="1560622" y="4156119"/>
                  <a:pt x="1238931" y="4006972"/>
                  <a:pt x="948392" y="3794249"/>
                </a:cubicBezTo>
                <a:cubicBezTo>
                  <a:pt x="647553" y="3573897"/>
                  <a:pt x="396812" y="3308660"/>
                  <a:pt x="223633" y="2975526"/>
                </a:cubicBezTo>
                <a:cubicBezTo>
                  <a:pt x="129453" y="2796370"/>
                  <a:pt x="67149" y="2602198"/>
                  <a:pt x="39519" y="2401695"/>
                </a:cubicBezTo>
                <a:cubicBezTo>
                  <a:pt x="34509" y="2367555"/>
                  <a:pt x="26728" y="2333872"/>
                  <a:pt x="16251" y="2300991"/>
                </a:cubicBezTo>
                <a:cubicBezTo>
                  <a:pt x="-9180" y="2218598"/>
                  <a:pt x="-25" y="2135695"/>
                  <a:pt x="11800" y="2053556"/>
                </a:cubicBezTo>
                <a:cubicBezTo>
                  <a:pt x="93685" y="1480615"/>
                  <a:pt x="377867" y="1021983"/>
                  <a:pt x="812849" y="651084"/>
                </a:cubicBezTo>
                <a:cubicBezTo>
                  <a:pt x="1176754" y="340201"/>
                  <a:pt x="1598259" y="146042"/>
                  <a:pt x="2066809" y="52586"/>
                </a:cubicBezTo>
                <a:cubicBezTo>
                  <a:pt x="2154543" y="35039"/>
                  <a:pt x="2243040" y="23087"/>
                  <a:pt x="2332045" y="14441"/>
                </a:cubicBezTo>
                <a:cubicBezTo>
                  <a:pt x="2421051" y="5794"/>
                  <a:pt x="2508912" y="2107"/>
                  <a:pt x="2612540" y="836"/>
                </a:cubicBezTo>
                <a:close/>
                <a:moveTo>
                  <a:pt x="5468597" y="2088522"/>
                </a:moveTo>
                <a:cubicBezTo>
                  <a:pt x="5479329" y="2001424"/>
                  <a:pt x="5480181" y="1913385"/>
                  <a:pt x="5471140" y="1826083"/>
                </a:cubicBezTo>
                <a:cubicBezTo>
                  <a:pt x="5455336" y="1662962"/>
                  <a:pt x="5406306" y="1504799"/>
                  <a:pt x="5327079" y="1361348"/>
                </a:cubicBezTo>
                <a:cubicBezTo>
                  <a:pt x="5206159" y="1140233"/>
                  <a:pt x="5033361" y="965782"/>
                  <a:pt x="4833353" y="816507"/>
                </a:cubicBezTo>
                <a:cubicBezTo>
                  <a:pt x="4597234" y="640276"/>
                  <a:pt x="4336321" y="509438"/>
                  <a:pt x="4063456" y="400724"/>
                </a:cubicBezTo>
                <a:cubicBezTo>
                  <a:pt x="4033359" y="388607"/>
                  <a:pt x="4003059" y="376909"/>
                  <a:pt x="3972543" y="365631"/>
                </a:cubicBezTo>
                <a:cubicBezTo>
                  <a:pt x="3943679" y="354950"/>
                  <a:pt x="3914562" y="345033"/>
                  <a:pt x="3885571" y="334733"/>
                </a:cubicBezTo>
                <a:cubicBezTo>
                  <a:pt x="4046888" y="406840"/>
                  <a:pt x="4203652" y="488713"/>
                  <a:pt x="4355012" y="579880"/>
                </a:cubicBezTo>
                <a:cubicBezTo>
                  <a:pt x="4662081" y="768063"/>
                  <a:pt x="4933802" y="995790"/>
                  <a:pt x="5144618" y="1290779"/>
                </a:cubicBezTo>
                <a:cubicBezTo>
                  <a:pt x="5314364" y="1528042"/>
                  <a:pt x="5426257" y="1789591"/>
                  <a:pt x="5468597" y="2088522"/>
                </a:cubicBezTo>
                <a:close/>
                <a:moveTo>
                  <a:pt x="2219771" y="85645"/>
                </a:moveTo>
                <a:cubicBezTo>
                  <a:pt x="2206942" y="84005"/>
                  <a:pt x="2193909" y="85264"/>
                  <a:pt x="2181626" y="89333"/>
                </a:cubicBezTo>
                <a:cubicBezTo>
                  <a:pt x="1932919" y="125113"/>
                  <a:pt x="1690799" y="197118"/>
                  <a:pt x="1462971" y="303073"/>
                </a:cubicBezTo>
                <a:cubicBezTo>
                  <a:pt x="971788" y="529528"/>
                  <a:pt x="578129" y="865460"/>
                  <a:pt x="308697" y="1338461"/>
                </a:cubicBezTo>
                <a:cubicBezTo>
                  <a:pt x="180224" y="1561852"/>
                  <a:pt x="97652" y="1808638"/>
                  <a:pt x="65839" y="2064364"/>
                </a:cubicBezTo>
                <a:cubicBezTo>
                  <a:pt x="71942" y="2050505"/>
                  <a:pt x="77283" y="2036391"/>
                  <a:pt x="82114" y="2022150"/>
                </a:cubicBezTo>
                <a:cubicBezTo>
                  <a:pt x="170103" y="1763653"/>
                  <a:pt x="279579" y="1515073"/>
                  <a:pt x="423260" y="1282260"/>
                </a:cubicBezTo>
                <a:cubicBezTo>
                  <a:pt x="630769" y="945565"/>
                  <a:pt x="895370" y="664944"/>
                  <a:pt x="1231811" y="454001"/>
                </a:cubicBezTo>
                <a:cubicBezTo>
                  <a:pt x="1535192" y="263783"/>
                  <a:pt x="1866801" y="149729"/>
                  <a:pt x="2219771" y="85645"/>
                </a:cubicBezTo>
                <a:close/>
                <a:moveTo>
                  <a:pt x="2855524" y="4364392"/>
                </a:moveTo>
                <a:cubicBezTo>
                  <a:pt x="3386633" y="4394018"/>
                  <a:pt x="3853530" y="4210158"/>
                  <a:pt x="4292327" y="3931444"/>
                </a:cubicBezTo>
                <a:cubicBezTo>
                  <a:pt x="3830134" y="4131325"/>
                  <a:pt x="3346707" y="4259111"/>
                  <a:pt x="2855652" y="4364392"/>
                </a:cubicBezTo>
                <a:close/>
                <a:moveTo>
                  <a:pt x="3869805" y="330156"/>
                </a:moveTo>
                <a:lnTo>
                  <a:pt x="3865736" y="329520"/>
                </a:lnTo>
                <a:cubicBezTo>
                  <a:pt x="3865736" y="329520"/>
                  <a:pt x="3865736" y="330410"/>
                  <a:pt x="3866499" y="330537"/>
                </a:cubicBezTo>
                <a:close/>
                <a:moveTo>
                  <a:pt x="4302117" y="3923561"/>
                </a:moveTo>
                <a:lnTo>
                  <a:pt x="4301101" y="3924959"/>
                </a:lnTo>
                <a:lnTo>
                  <a:pt x="4302880" y="3924959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1B2F4-A655-801F-0D61-263F9C136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135" y="2156348"/>
            <a:ext cx="3971495" cy="18667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>
                <a:solidFill>
                  <a:srgbClr val="FFFFFF"/>
                </a:solidFill>
              </a:rPr>
              <a:t>      Q &amp; A ?    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5874" y="4409267"/>
            <a:ext cx="3242551" cy="27432"/>
          </a:xfrm>
          <a:custGeom>
            <a:avLst/>
            <a:gdLst>
              <a:gd name="connsiteX0" fmla="*/ 0 w 3242551"/>
              <a:gd name="connsiteY0" fmla="*/ 0 h 27432"/>
              <a:gd name="connsiteX1" fmla="*/ 616085 w 3242551"/>
              <a:gd name="connsiteY1" fmla="*/ 0 h 27432"/>
              <a:gd name="connsiteX2" fmla="*/ 1264595 w 3242551"/>
              <a:gd name="connsiteY2" fmla="*/ 0 h 27432"/>
              <a:gd name="connsiteX3" fmla="*/ 1945531 w 3242551"/>
              <a:gd name="connsiteY3" fmla="*/ 0 h 27432"/>
              <a:gd name="connsiteX4" fmla="*/ 2626466 w 3242551"/>
              <a:gd name="connsiteY4" fmla="*/ 0 h 27432"/>
              <a:gd name="connsiteX5" fmla="*/ 3242551 w 3242551"/>
              <a:gd name="connsiteY5" fmla="*/ 0 h 27432"/>
              <a:gd name="connsiteX6" fmla="*/ 3242551 w 3242551"/>
              <a:gd name="connsiteY6" fmla="*/ 27432 h 27432"/>
              <a:gd name="connsiteX7" fmla="*/ 2529190 w 3242551"/>
              <a:gd name="connsiteY7" fmla="*/ 27432 h 27432"/>
              <a:gd name="connsiteX8" fmla="*/ 1815829 w 3242551"/>
              <a:gd name="connsiteY8" fmla="*/ 27432 h 27432"/>
              <a:gd name="connsiteX9" fmla="*/ 1167318 w 3242551"/>
              <a:gd name="connsiteY9" fmla="*/ 27432 h 27432"/>
              <a:gd name="connsiteX10" fmla="*/ 0 w 3242551"/>
              <a:gd name="connsiteY10" fmla="*/ 27432 h 27432"/>
              <a:gd name="connsiteX11" fmla="*/ 0 w 3242551"/>
              <a:gd name="connsiteY11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42551" h="27432" fill="none" extrusionOk="0">
                <a:moveTo>
                  <a:pt x="0" y="0"/>
                </a:moveTo>
                <a:cubicBezTo>
                  <a:pt x="194108" y="-30346"/>
                  <a:pt x="476260" y="9901"/>
                  <a:pt x="616085" y="0"/>
                </a:cubicBezTo>
                <a:cubicBezTo>
                  <a:pt x="755911" y="-9901"/>
                  <a:pt x="955441" y="-31994"/>
                  <a:pt x="1264595" y="0"/>
                </a:cubicBezTo>
                <a:cubicBezTo>
                  <a:pt x="1573749" y="31994"/>
                  <a:pt x="1618785" y="-7447"/>
                  <a:pt x="1945531" y="0"/>
                </a:cubicBezTo>
                <a:cubicBezTo>
                  <a:pt x="2272277" y="7447"/>
                  <a:pt x="2390625" y="1646"/>
                  <a:pt x="2626466" y="0"/>
                </a:cubicBezTo>
                <a:cubicBezTo>
                  <a:pt x="2862308" y="-1646"/>
                  <a:pt x="3064770" y="5184"/>
                  <a:pt x="3242551" y="0"/>
                </a:cubicBezTo>
                <a:cubicBezTo>
                  <a:pt x="3241385" y="7395"/>
                  <a:pt x="3242596" y="21864"/>
                  <a:pt x="3242551" y="27432"/>
                </a:cubicBezTo>
                <a:cubicBezTo>
                  <a:pt x="3023282" y="59750"/>
                  <a:pt x="2875833" y="36030"/>
                  <a:pt x="2529190" y="27432"/>
                </a:cubicBezTo>
                <a:cubicBezTo>
                  <a:pt x="2182547" y="18834"/>
                  <a:pt x="2011286" y="10066"/>
                  <a:pt x="1815829" y="27432"/>
                </a:cubicBezTo>
                <a:cubicBezTo>
                  <a:pt x="1620372" y="44798"/>
                  <a:pt x="1410011" y="-1058"/>
                  <a:pt x="1167318" y="27432"/>
                </a:cubicBezTo>
                <a:cubicBezTo>
                  <a:pt x="924625" y="55922"/>
                  <a:pt x="241931" y="85033"/>
                  <a:pt x="0" y="27432"/>
                </a:cubicBezTo>
                <a:cubicBezTo>
                  <a:pt x="-503" y="20663"/>
                  <a:pt x="1168" y="5855"/>
                  <a:pt x="0" y="0"/>
                </a:cubicBezTo>
                <a:close/>
              </a:path>
              <a:path w="3242551" h="27432" stroke="0" extrusionOk="0">
                <a:moveTo>
                  <a:pt x="0" y="0"/>
                </a:moveTo>
                <a:cubicBezTo>
                  <a:pt x="292987" y="-12051"/>
                  <a:pt x="313221" y="-4437"/>
                  <a:pt x="616085" y="0"/>
                </a:cubicBezTo>
                <a:cubicBezTo>
                  <a:pt x="918950" y="4437"/>
                  <a:pt x="1001475" y="-7765"/>
                  <a:pt x="1167318" y="0"/>
                </a:cubicBezTo>
                <a:cubicBezTo>
                  <a:pt x="1333161" y="7765"/>
                  <a:pt x="1642740" y="34995"/>
                  <a:pt x="1880680" y="0"/>
                </a:cubicBezTo>
                <a:cubicBezTo>
                  <a:pt x="2118620" y="-34995"/>
                  <a:pt x="2326628" y="756"/>
                  <a:pt x="2496764" y="0"/>
                </a:cubicBezTo>
                <a:cubicBezTo>
                  <a:pt x="2666900" y="-756"/>
                  <a:pt x="2887316" y="25599"/>
                  <a:pt x="3242551" y="0"/>
                </a:cubicBezTo>
                <a:cubicBezTo>
                  <a:pt x="3242744" y="12649"/>
                  <a:pt x="3241563" y="17989"/>
                  <a:pt x="3242551" y="27432"/>
                </a:cubicBezTo>
                <a:cubicBezTo>
                  <a:pt x="3008998" y="-2757"/>
                  <a:pt x="2799879" y="44559"/>
                  <a:pt x="2594041" y="27432"/>
                </a:cubicBezTo>
                <a:cubicBezTo>
                  <a:pt x="2388203" y="10306"/>
                  <a:pt x="2212925" y="-2221"/>
                  <a:pt x="1880680" y="27432"/>
                </a:cubicBezTo>
                <a:cubicBezTo>
                  <a:pt x="1548435" y="57085"/>
                  <a:pt x="1523943" y="37041"/>
                  <a:pt x="1329446" y="27432"/>
                </a:cubicBezTo>
                <a:cubicBezTo>
                  <a:pt x="1134949" y="17823"/>
                  <a:pt x="919920" y="28299"/>
                  <a:pt x="680936" y="27432"/>
                </a:cubicBezTo>
                <a:cubicBezTo>
                  <a:pt x="441952" y="26566"/>
                  <a:pt x="273000" y="57219"/>
                  <a:pt x="0" y="27432"/>
                </a:cubicBezTo>
                <a:cubicBezTo>
                  <a:pt x="1300" y="19678"/>
                  <a:pt x="-86" y="12044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8100" cap="rnd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8523EC-195B-D34A-D5E3-1E828CF39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656387"/>
            <a:ext cx="5448327" cy="5448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6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15DAE-0046-B7D5-F12B-501D7E76F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7200"/>
              <a:t>Introduction</a:t>
            </a: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FF9B06"/>
          </a:solidFill>
          <a:ln w="38100" cap="rnd">
            <a:solidFill>
              <a:srgbClr val="FF9B06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7">
            <a:extLst>
              <a:ext uri="{FF2B5EF4-FFF2-40B4-BE49-F238E27FC236}">
                <a16:creationId xmlns:a16="http://schemas.microsoft.com/office/drawing/2014/main" id="{D29AD386-57CF-2FF1-1610-01865FF61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8434775" cy="4119172"/>
          </a:xfrm>
        </p:spPr>
        <p:txBody>
          <a:bodyPr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1600">
                <a:latin typeface="Arial"/>
                <a:ea typeface="+mn-lt"/>
                <a:cs typeface="+mn-lt"/>
              </a:rPr>
              <a:t>Image retrieval involves searching and retrieving images from a large database that are similar to a given query image </a:t>
            </a:r>
            <a:endParaRPr lang="en-US" sz="1600">
              <a:latin typeface="Arial"/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600">
                <a:latin typeface="Arial"/>
                <a:ea typeface="+mn-lt"/>
                <a:cs typeface="+mn-lt"/>
              </a:rPr>
              <a:t>This project focuses on developing an advanced image retrieval system using the CIFAR-10 dataset, which is a standard benchmark in image classification and retrieval tasks.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600">
                <a:latin typeface="Arial"/>
                <a:ea typeface="+mn-lt"/>
                <a:cs typeface="+mn-lt"/>
              </a:rPr>
              <a:t>The primary goal is to build a system that can efficiently and accurately retrieve similar images based on their visual features.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600">
                <a:latin typeface="Arial"/>
                <a:ea typeface="+mn-lt"/>
                <a:cs typeface="+mn-lt"/>
              </a:rPr>
              <a:t>This involves several steps: data preprocessing and augmentation, feature extraction using a deep learning model, dimensionality reduction, feature normalization, and implementing an efficient similarity search mechanism using FAISS (Facebook AI Similarity Search)</a:t>
            </a:r>
            <a:endParaRPr lang="en-US" sz="1600">
              <a:latin typeface="Arial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/>
          </a:p>
        </p:txBody>
      </p:sp>
      <p:pic>
        <p:nvPicPr>
          <p:cNvPr id="4" name="Content Placeholder 3" descr="A cartoon of a person using a computer&#10;&#10;Description automatically generated">
            <a:extLst>
              <a:ext uri="{FF2B5EF4-FFF2-40B4-BE49-F238E27FC236}">
                <a16:creationId xmlns:a16="http://schemas.microsoft.com/office/drawing/2014/main" id="{E838056E-008E-E577-DD97-05F84E973E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5" r="3367" b="-3"/>
          <a:stretch/>
        </p:blipFill>
        <p:spPr>
          <a:xfrm>
            <a:off x="9127940" y="3008376"/>
            <a:ext cx="2461889" cy="224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425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F7156-6377-BDBF-2395-07A5E645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/>
              <a:t>Project Goals: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FCFC4B"/>
          </a:solidFill>
          <a:ln w="38100" cap="rnd">
            <a:solidFill>
              <a:srgbClr val="FCFC4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9E472-6228-AADA-C79B-1E62DBD0A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900">
                <a:latin typeface="Arial"/>
                <a:ea typeface="+mn-lt"/>
                <a:cs typeface="+mn-lt"/>
              </a:rPr>
              <a:t>Data preprocessing and augmentation.</a:t>
            </a:r>
            <a:endParaRPr lang="en-US"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900">
                <a:latin typeface="Arial"/>
                <a:ea typeface="+mn-lt"/>
                <a:cs typeface="+mn-lt"/>
              </a:rPr>
              <a:t>Feature extraction using deep learning.</a:t>
            </a:r>
            <a:endParaRPr lang="en-US"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900">
                <a:latin typeface="Arial"/>
                <a:ea typeface="+mn-lt"/>
                <a:cs typeface="+mn-lt"/>
              </a:rPr>
              <a:t>Dimensionality reduction.</a:t>
            </a:r>
            <a:endParaRPr lang="en-US"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900">
                <a:latin typeface="Arial"/>
                <a:ea typeface="+mn-lt"/>
                <a:cs typeface="+mn-lt"/>
              </a:rPr>
              <a:t>Feature normalization.</a:t>
            </a:r>
            <a:endParaRPr lang="en-US"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900">
                <a:latin typeface="Arial"/>
                <a:ea typeface="+mn-lt"/>
                <a:cs typeface="+mn-lt"/>
              </a:rPr>
              <a:t>Implementing similarity search with FAISS</a:t>
            </a:r>
            <a:endParaRPr lang="en-US" sz="900">
              <a:latin typeface="Arial"/>
              <a:ea typeface="+mn-lt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90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900">
                <a:latin typeface="Arial Black"/>
                <a:cs typeface="Arial"/>
              </a:rPr>
              <a:t>Workflow Summary:</a:t>
            </a: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900">
                <a:latin typeface="Arial"/>
                <a:ea typeface="+mn-lt"/>
                <a:cs typeface="+mn-lt"/>
              </a:rPr>
              <a:t>Load and prepare data.</a:t>
            </a:r>
            <a:endParaRPr lang="en-US"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900">
                <a:latin typeface="Arial"/>
                <a:ea typeface="+mn-lt"/>
                <a:cs typeface="+mn-lt"/>
              </a:rPr>
              <a:t>Augment data to improve model robustness.</a:t>
            </a:r>
            <a:endParaRPr lang="en-US"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900">
                <a:latin typeface="Arial"/>
                <a:ea typeface="+mn-lt"/>
                <a:cs typeface="+mn-lt"/>
              </a:rPr>
              <a:t>Extract features using a pre-trained model.</a:t>
            </a:r>
            <a:endParaRPr lang="en-US"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900">
                <a:latin typeface="Arial"/>
                <a:ea typeface="+mn-lt"/>
                <a:cs typeface="+mn-lt"/>
              </a:rPr>
              <a:t>Reduce feature dimensions with PCA.</a:t>
            </a:r>
            <a:endParaRPr lang="en-US"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900">
                <a:latin typeface="Arial"/>
                <a:ea typeface="+mn-lt"/>
                <a:cs typeface="+mn-lt"/>
              </a:rPr>
              <a:t>Normalize features for similarity measurement.</a:t>
            </a:r>
            <a:endParaRPr lang="en-US"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900">
                <a:latin typeface="Arial"/>
                <a:ea typeface="+mn-lt"/>
                <a:cs typeface="+mn-lt"/>
              </a:rPr>
              <a:t>Build and use FAISS for fast image retrieval.</a:t>
            </a:r>
            <a:endParaRPr lang="en-US" sz="90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900">
              <a:latin typeface="Arial Black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900">
              <a:latin typeface="Arial"/>
              <a:cs typeface="Arial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C4223511-760D-D3CE-7F17-F1B343F6B9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77" r="45858" b="-3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35883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0508B6-1F97-4840-DCE4-17C387C90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7200"/>
              <a:t>CiFar-10 Dataset Overview</a:t>
            </a:r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4CDBF8"/>
          </a:solidFill>
          <a:ln w="38100" cap="rnd">
            <a:solidFill>
              <a:srgbClr val="4CDBF8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ontent Placeholder 10">
            <a:extLst>
              <a:ext uri="{FF2B5EF4-FFF2-40B4-BE49-F238E27FC236}">
                <a16:creationId xmlns:a16="http://schemas.microsoft.com/office/drawing/2014/main" id="{116235D6-3B4A-9940-0FC6-B72EDD2CD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8844568" cy="4119172"/>
          </a:xfrm>
        </p:spPr>
        <p:txBody>
          <a:bodyPr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1400" b="1">
                <a:latin typeface="Arial"/>
                <a:ea typeface="+mn-lt"/>
                <a:cs typeface="+mn-lt"/>
              </a:rPr>
              <a:t>CIFAR-10</a:t>
            </a:r>
            <a:r>
              <a:rPr lang="en-US" sz="1400">
                <a:latin typeface="Arial"/>
                <a:ea typeface="+mn-lt"/>
                <a:cs typeface="+mn-lt"/>
              </a:rPr>
              <a:t> is a popular image dataset used in the field of computer vision and machine learning. It was created by the </a:t>
            </a:r>
            <a:r>
              <a:rPr lang="en-US" sz="1400" b="1">
                <a:latin typeface="Arial"/>
                <a:ea typeface="+mn-lt"/>
                <a:cs typeface="+mn-lt"/>
              </a:rPr>
              <a:t>Canadian Institute For Advanced Research (CIFAR)</a:t>
            </a:r>
            <a:r>
              <a:rPr lang="en-US" sz="1400">
                <a:latin typeface="Arial"/>
                <a:ea typeface="+mn-lt"/>
                <a:cs typeface="+mn-lt"/>
              </a:rPr>
              <a:t> and collected by </a:t>
            </a:r>
            <a:r>
              <a:rPr lang="en-US" sz="1400" b="1">
                <a:latin typeface="Arial"/>
                <a:ea typeface="+mn-lt"/>
                <a:cs typeface="+mn-lt"/>
              </a:rPr>
              <a:t>Alex </a:t>
            </a:r>
            <a:r>
              <a:rPr lang="en-US" sz="1400" b="1" err="1">
                <a:latin typeface="Arial"/>
                <a:ea typeface="+mn-lt"/>
                <a:cs typeface="+mn-lt"/>
              </a:rPr>
              <a:t>Krizhevsky</a:t>
            </a:r>
            <a:r>
              <a:rPr lang="en-US" sz="1400" b="1">
                <a:latin typeface="Arial"/>
                <a:ea typeface="+mn-lt"/>
                <a:cs typeface="+mn-lt"/>
              </a:rPr>
              <a:t>, Vinod Nair, and Geoffrey Hinton</a:t>
            </a:r>
            <a:r>
              <a:rPr lang="en-US" sz="1400">
                <a:latin typeface="Arial"/>
                <a:ea typeface="+mn-lt"/>
                <a:cs typeface="+mn-lt"/>
              </a:rPr>
              <a:t>. CIFAR-10 is often used for benchmarking image classification algorithms because of its diverse set of images and well-structured categories.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400" b="1">
                <a:latin typeface="Arial"/>
                <a:ea typeface="+mn-lt"/>
                <a:cs typeface="+mn-lt"/>
              </a:rPr>
              <a:t>Dataset Size</a:t>
            </a:r>
            <a:r>
              <a:rPr lang="en-US" sz="1400">
                <a:latin typeface="Arial"/>
                <a:ea typeface="+mn-lt"/>
                <a:cs typeface="+mn-lt"/>
              </a:rPr>
              <a:t>: 60,000 images in total.</a:t>
            </a:r>
            <a:endParaRPr lang="en-US" sz="14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400" b="1">
                <a:latin typeface="Arial"/>
                <a:ea typeface="+mn-lt"/>
                <a:cs typeface="+mn-lt"/>
              </a:rPr>
              <a:t>                  Training Set</a:t>
            </a:r>
            <a:r>
              <a:rPr lang="en-US" sz="1400">
                <a:latin typeface="Arial"/>
                <a:ea typeface="+mn-lt"/>
                <a:cs typeface="+mn-lt"/>
              </a:rPr>
              <a:t>: 50,000 images </a:t>
            </a:r>
          </a:p>
          <a:p>
            <a:pPr marL="0" indent="0">
              <a:buNone/>
            </a:pPr>
            <a:r>
              <a:rPr lang="en-US" sz="1400" b="1">
                <a:latin typeface="Arial"/>
                <a:ea typeface="+mn-lt"/>
                <a:cs typeface="+mn-lt"/>
              </a:rPr>
              <a:t>                  Test Set</a:t>
            </a:r>
            <a:r>
              <a:rPr lang="en-US" sz="1400">
                <a:latin typeface="Arial"/>
                <a:ea typeface="+mn-lt"/>
                <a:cs typeface="+mn-lt"/>
              </a:rPr>
              <a:t>: 10,000 images</a:t>
            </a:r>
            <a:endParaRPr lang="en-US">
              <a:latin typeface="Arial"/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400" b="1">
                <a:latin typeface="Arial"/>
                <a:ea typeface="+mn-lt"/>
                <a:cs typeface="+mn-lt"/>
              </a:rPr>
              <a:t>Image Characteristics</a:t>
            </a:r>
            <a:r>
              <a:rPr lang="en-US" sz="1400">
                <a:latin typeface="Arial"/>
                <a:ea typeface="+mn-lt"/>
                <a:cs typeface="+mn-lt"/>
              </a:rPr>
              <a:t>:</a:t>
            </a:r>
            <a:endParaRPr lang="en-US" sz="14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400" b="1">
                <a:latin typeface="Arial"/>
                <a:ea typeface="+mn-lt"/>
                <a:cs typeface="+mn-lt"/>
              </a:rPr>
              <a:t>                  Image Size</a:t>
            </a:r>
            <a:r>
              <a:rPr lang="en-US" sz="1400">
                <a:latin typeface="Arial"/>
                <a:ea typeface="+mn-lt"/>
                <a:cs typeface="+mn-lt"/>
              </a:rPr>
              <a:t>: 32x32 pixels</a:t>
            </a:r>
            <a:endParaRPr lang="en-US" sz="14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400" b="1">
                <a:latin typeface="Arial"/>
                <a:ea typeface="+mn-lt"/>
                <a:cs typeface="+mn-lt"/>
              </a:rPr>
              <a:t>                  Color</a:t>
            </a:r>
            <a:r>
              <a:rPr lang="en-US" sz="1400">
                <a:latin typeface="Arial"/>
                <a:ea typeface="+mn-lt"/>
                <a:cs typeface="+mn-lt"/>
              </a:rPr>
              <a:t>: RGB (3 color channels)</a:t>
            </a:r>
            <a:endParaRPr lang="en-US" sz="140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1400" b="1">
                <a:latin typeface="Arial"/>
                <a:ea typeface="+mn-lt"/>
                <a:cs typeface="+mn-lt"/>
              </a:rPr>
              <a:t>                  File Format</a:t>
            </a:r>
            <a:r>
              <a:rPr lang="en-US" sz="1400">
                <a:latin typeface="Arial"/>
                <a:ea typeface="+mn-lt"/>
                <a:cs typeface="+mn-lt"/>
              </a:rPr>
              <a:t>: Images are stored in binary format for the dataset files; individual images can be       exported as PNG/JPEG for visualization.</a:t>
            </a:r>
            <a:endParaRPr lang="en-US">
              <a:latin typeface="Arial"/>
              <a:cs typeface="Arial"/>
            </a:endParaRPr>
          </a:p>
          <a:p>
            <a:pPr marL="0" indent="0">
              <a:buNone/>
            </a:pPr>
            <a:endParaRPr lang="en-US" sz="1400">
              <a:latin typeface="Arial"/>
              <a:cs typeface="Arial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1400">
              <a:latin typeface="Arial"/>
              <a:cs typeface="Arial"/>
            </a:endParaRPr>
          </a:p>
        </p:txBody>
      </p:sp>
      <p:pic>
        <p:nvPicPr>
          <p:cNvPr id="7" name="Content Placeholder 6" descr="A cloud with a gear on top of it&#10;&#10;Description automatically generated">
            <a:extLst>
              <a:ext uri="{FF2B5EF4-FFF2-40B4-BE49-F238E27FC236}">
                <a16:creationId xmlns:a16="http://schemas.microsoft.com/office/drawing/2014/main" id="{11104604-04CC-FD6A-459F-A9D8F667CA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92" b="-3"/>
          <a:stretch/>
        </p:blipFill>
        <p:spPr>
          <a:xfrm>
            <a:off x="9574200" y="2068146"/>
            <a:ext cx="2029607" cy="166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15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99D68F-F965-5718-94B8-86A8807C5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7200"/>
              <a:t>Overview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33DDAA"/>
          </a:solidFill>
          <a:ln w="38100" cap="rnd">
            <a:solidFill>
              <a:srgbClr val="33DDA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F922-DDFA-8FF2-99B2-81DECDF7B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r>
              <a:rPr lang="en-US" sz="1400" b="1">
                <a:latin typeface="Arial"/>
                <a:ea typeface="+mn-lt"/>
                <a:cs typeface="+mn-lt"/>
              </a:rPr>
              <a:t>Classes</a:t>
            </a:r>
            <a:r>
              <a:rPr lang="en-US" sz="1400">
                <a:latin typeface="Arial"/>
                <a:ea typeface="+mn-lt"/>
                <a:cs typeface="+mn-lt"/>
              </a:rPr>
              <a:t>:</a:t>
            </a:r>
            <a:endParaRPr lang="en-US" sz="140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Arial"/>
                <a:ea typeface="+mn-lt"/>
                <a:cs typeface="+mn-lt"/>
              </a:rPr>
              <a:t>     The dataset contains </a:t>
            </a:r>
            <a:r>
              <a:rPr lang="en-US" sz="1400" b="1">
                <a:latin typeface="Arial"/>
                <a:ea typeface="+mn-lt"/>
                <a:cs typeface="+mn-lt"/>
              </a:rPr>
              <a:t>10 classes</a:t>
            </a:r>
            <a:r>
              <a:rPr lang="en-US" sz="1400">
                <a:latin typeface="Arial"/>
                <a:ea typeface="+mn-lt"/>
                <a:cs typeface="+mn-lt"/>
              </a:rPr>
              <a:t>, with 6,000 images per class.</a:t>
            </a:r>
            <a:endParaRPr lang="en-US" sz="1400">
              <a:latin typeface="Arial"/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400">
                <a:latin typeface="Arial"/>
                <a:ea typeface="+mn-lt"/>
                <a:cs typeface="+mn-lt"/>
              </a:rPr>
              <a:t>      Classes include:</a:t>
            </a:r>
            <a:endParaRPr lang="en-US"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</a:pPr>
            <a:r>
              <a:rPr lang="en-US" sz="1400" b="1">
                <a:latin typeface="Arial"/>
                <a:ea typeface="+mn-lt"/>
                <a:cs typeface="+mn-lt"/>
              </a:rPr>
              <a:t>Airplane</a:t>
            </a:r>
            <a:endParaRPr lang="en-US"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</a:pPr>
            <a:r>
              <a:rPr lang="en-US" sz="1400" b="1">
                <a:latin typeface="Arial"/>
                <a:ea typeface="+mn-lt"/>
                <a:cs typeface="+mn-lt"/>
              </a:rPr>
              <a:t>Automobile</a:t>
            </a:r>
            <a:endParaRPr lang="en-US"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</a:pPr>
            <a:r>
              <a:rPr lang="en-US" sz="1400" b="1">
                <a:latin typeface="Arial"/>
                <a:ea typeface="+mn-lt"/>
                <a:cs typeface="+mn-lt"/>
              </a:rPr>
              <a:t>Bird</a:t>
            </a:r>
            <a:endParaRPr lang="en-US"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</a:pPr>
            <a:r>
              <a:rPr lang="en-US" sz="1400" b="1">
                <a:latin typeface="Arial"/>
                <a:ea typeface="+mn-lt"/>
                <a:cs typeface="+mn-lt"/>
              </a:rPr>
              <a:t>Cat</a:t>
            </a:r>
            <a:endParaRPr lang="en-US"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</a:pPr>
            <a:r>
              <a:rPr lang="en-US" sz="1400" b="1">
                <a:latin typeface="Arial"/>
                <a:ea typeface="+mn-lt"/>
                <a:cs typeface="+mn-lt"/>
              </a:rPr>
              <a:t>Deer</a:t>
            </a:r>
            <a:endParaRPr lang="en-US"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</a:pPr>
            <a:r>
              <a:rPr lang="en-US" sz="1400" b="1">
                <a:latin typeface="Arial"/>
                <a:ea typeface="+mn-lt"/>
                <a:cs typeface="+mn-lt"/>
              </a:rPr>
              <a:t>Dog</a:t>
            </a:r>
            <a:endParaRPr lang="en-US"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</a:pPr>
            <a:r>
              <a:rPr lang="en-US" sz="1400" b="1">
                <a:latin typeface="Arial"/>
                <a:ea typeface="+mn-lt"/>
                <a:cs typeface="+mn-lt"/>
              </a:rPr>
              <a:t>Frog</a:t>
            </a:r>
            <a:endParaRPr lang="en-US"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</a:pPr>
            <a:r>
              <a:rPr lang="en-US" sz="1400" b="1">
                <a:latin typeface="Arial"/>
                <a:ea typeface="+mn-lt"/>
                <a:cs typeface="+mn-lt"/>
              </a:rPr>
              <a:t>Horse</a:t>
            </a:r>
            <a:endParaRPr lang="en-US"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</a:pPr>
            <a:r>
              <a:rPr lang="en-US" sz="1400" b="1">
                <a:latin typeface="Arial"/>
                <a:ea typeface="+mn-lt"/>
                <a:cs typeface="+mn-lt"/>
              </a:rPr>
              <a:t>Ship</a:t>
            </a:r>
            <a:endParaRPr lang="en-US" sz="1400">
              <a:latin typeface="Arial"/>
              <a:cs typeface="Arial"/>
            </a:endParaRPr>
          </a:p>
          <a:p>
            <a:pPr lvl="1">
              <a:lnSpc>
                <a:spcPct val="100000"/>
              </a:lnSpc>
            </a:pPr>
            <a:r>
              <a:rPr lang="en-US" sz="1400" b="1">
                <a:latin typeface="Arial"/>
                <a:ea typeface="+mn-lt"/>
                <a:cs typeface="+mn-lt"/>
              </a:rPr>
              <a:t>Truck</a:t>
            </a:r>
            <a:endParaRPr lang="en-US" sz="1400" b="1">
              <a:latin typeface="Arial"/>
              <a:cs typeface="Arial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lang="en-US" sz="1400" b="1">
              <a:latin typeface="Arial"/>
              <a:cs typeface="Arial"/>
            </a:endParaRP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Ø"/>
            </a:pPr>
            <a:endParaRPr lang="en-US" sz="1400">
              <a:latin typeface="Arial"/>
              <a:cs typeface="Arial"/>
            </a:endParaRPr>
          </a:p>
        </p:txBody>
      </p:sp>
      <p:pic>
        <p:nvPicPr>
          <p:cNvPr id="10" name="Picture 9" descr="A collage of images of animals and cars&#10;&#10;Description automatically generated">
            <a:extLst>
              <a:ext uri="{FF2B5EF4-FFF2-40B4-BE49-F238E27FC236}">
                <a16:creationId xmlns:a16="http://schemas.microsoft.com/office/drawing/2014/main" id="{0BD1FFB5-8934-9BAD-3937-5252E9D7A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7" r="5313"/>
          <a:stretch/>
        </p:blipFill>
        <p:spPr>
          <a:xfrm>
            <a:off x="5932099" y="2081061"/>
            <a:ext cx="5671708" cy="410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6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DF33-B2A4-C7ED-D1FF-8FF07D892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AADC-1941-E081-5700-CBBD7EA8F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1600">
                <a:latin typeface="Arial"/>
                <a:ea typeface="+mn-lt"/>
                <a:cs typeface="+mn-lt"/>
              </a:rPr>
              <a:t>Data Distribution As shown in Figure 1, each class has an equal number of images, ensuring a balanced dataset for training and evaluation. </a:t>
            </a:r>
            <a:endParaRPr lang="en-US"/>
          </a:p>
          <a:p>
            <a:pPr>
              <a:buFont typeface="Wingdings" panose="020B0604020202020204" pitchFamily="34" charset="0"/>
              <a:buChar char="Ø"/>
            </a:pPr>
            <a:endParaRPr lang="en-US" sz="1600">
              <a:latin typeface="Arial"/>
              <a:ea typeface="+mn-lt"/>
              <a:cs typeface="+mn-lt"/>
            </a:endParaRPr>
          </a:p>
        </p:txBody>
      </p:sp>
      <p:pic>
        <p:nvPicPr>
          <p:cNvPr id="4" name="Picture 3" descr="A graph of a number of animals&#10;&#10;Description automatically generated">
            <a:extLst>
              <a:ext uri="{FF2B5EF4-FFF2-40B4-BE49-F238E27FC236}">
                <a16:creationId xmlns:a16="http://schemas.microsoft.com/office/drawing/2014/main" id="{4E941F15-F308-9497-75EA-DB16D6151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062" y="2817544"/>
            <a:ext cx="5428282" cy="356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49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D6CB9-89DF-0C4A-079C-9FE7C60B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7D71-9C4C-D13C-F428-9E9D8BE36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Wingdings" panose="020B0604020202020204" pitchFamily="34" charset="0"/>
              <a:buChar char="Ø"/>
            </a:pPr>
            <a:r>
              <a:rPr lang="en-US" sz="1400">
                <a:latin typeface="Arial"/>
                <a:cs typeface="Arial"/>
              </a:rPr>
              <a:t>Data Augmentation: Includes:</a:t>
            </a:r>
          </a:p>
          <a:p>
            <a:pPr marL="0" indent="0">
              <a:buNone/>
            </a:pPr>
            <a:r>
              <a:rPr lang="en-US" sz="1400">
                <a:latin typeface="Arial"/>
                <a:cs typeface="Arial"/>
              </a:rPr>
              <a:t>               1. Rotation</a:t>
            </a:r>
          </a:p>
          <a:p>
            <a:pPr marL="0" indent="0">
              <a:buNone/>
            </a:pPr>
            <a:r>
              <a:rPr lang="en-US" sz="1400">
                <a:latin typeface="Arial"/>
                <a:cs typeface="Arial"/>
              </a:rPr>
              <a:t>               2. Width and Height shifts</a:t>
            </a:r>
          </a:p>
          <a:p>
            <a:pPr marL="0" indent="0">
              <a:buNone/>
            </a:pPr>
            <a:r>
              <a:rPr lang="en-US" sz="1400">
                <a:latin typeface="Arial"/>
                <a:cs typeface="Arial"/>
              </a:rPr>
              <a:t>               3. Horizontal Flip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400">
                <a:latin typeface="Arial"/>
                <a:cs typeface="Arial"/>
              </a:rPr>
              <a:t> Feature Extraction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400">
                <a:latin typeface="Arial"/>
                <a:cs typeface="Arial"/>
              </a:rPr>
              <a:t>Dimensionality Reduction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400">
                <a:latin typeface="Arial"/>
                <a:cs typeface="Arial"/>
              </a:rPr>
              <a:t>Feature Normalization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400">
                <a:latin typeface="Arial"/>
                <a:cs typeface="Arial"/>
              </a:rPr>
              <a:t>Similarity search with FAISS</a:t>
            </a:r>
          </a:p>
          <a:p>
            <a:pPr>
              <a:buFont typeface="Wingdings" panose="020B0604020202020204" pitchFamily="34" charset="0"/>
              <a:buChar char="Ø"/>
            </a:pPr>
            <a:r>
              <a:rPr lang="en-US" sz="1400">
                <a:latin typeface="Arial"/>
                <a:cs typeface="Arial"/>
              </a:rPr>
              <a:t>Evaluation Metrics:</a:t>
            </a:r>
          </a:p>
          <a:p>
            <a:pPr marL="0" indent="0">
              <a:buNone/>
            </a:pPr>
            <a:r>
              <a:rPr lang="en-US" sz="1400">
                <a:latin typeface="Arial"/>
                <a:cs typeface="Arial"/>
              </a:rPr>
              <a:t>               1. Mean Precision@5</a:t>
            </a:r>
          </a:p>
          <a:p>
            <a:pPr marL="0" indent="0">
              <a:buNone/>
            </a:pPr>
            <a:r>
              <a:rPr lang="en-US" sz="1400">
                <a:latin typeface="Arial"/>
                <a:cs typeface="Arial"/>
              </a:rPr>
              <a:t>               2. Mean Recall</a:t>
            </a:r>
          </a:p>
          <a:p>
            <a:pPr marL="0" indent="0">
              <a:buNone/>
            </a:pPr>
            <a:r>
              <a:rPr lang="en-US" sz="1400">
                <a:latin typeface="Arial"/>
                <a:cs typeface="Arial"/>
              </a:rPr>
              <a:t>               3. Mean Average Precision</a:t>
            </a:r>
          </a:p>
          <a:p>
            <a:pPr marL="0" indent="0">
              <a:buNone/>
            </a:pPr>
            <a:endParaRPr lang="en-US" sz="1400">
              <a:latin typeface="Arial"/>
              <a:cs typeface="Arial"/>
            </a:endParaRPr>
          </a:p>
          <a:p>
            <a:pPr marL="0" indent="0">
              <a:buNone/>
            </a:pPr>
            <a:endParaRPr lang="en-US" sz="1400">
              <a:latin typeface="Arial"/>
              <a:cs typeface="Arial"/>
            </a:endParaRPr>
          </a:p>
          <a:p>
            <a:pPr marL="0" indent="0">
              <a:buNone/>
            </a:pPr>
            <a:endParaRPr lang="en-US" sz="140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E29277-2FC4-9FCE-FD0B-8A67EACF7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623" y="368465"/>
            <a:ext cx="1183038" cy="130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0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83823-401D-3D27-4D83-619A6901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</a:t>
            </a:r>
            <a:endParaRPr lang="en-IN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F9EA69-FDBE-4674-457F-C83AF178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89E1B3-3A26-56E0-3BEE-46F60A2E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232" y="2052319"/>
            <a:ext cx="6525536" cy="400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0370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633</Words>
  <Application>Microsoft Office PowerPoint</Application>
  <PresentationFormat>Widescreen</PresentationFormat>
  <Paragraphs>99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The Hand Bold</vt:lpstr>
      <vt:lpstr>The Serif Hand Black</vt:lpstr>
      <vt:lpstr>Wingdings</vt:lpstr>
      <vt:lpstr>SketchyVTI</vt:lpstr>
      <vt:lpstr>Advanced Image Retrieval Using CIFAR-10 Dataset</vt:lpstr>
      <vt:lpstr>Presented By:</vt:lpstr>
      <vt:lpstr>Introduction</vt:lpstr>
      <vt:lpstr>Project Goals:</vt:lpstr>
      <vt:lpstr>CiFar-10 Dataset Overview</vt:lpstr>
      <vt:lpstr>Overview</vt:lpstr>
      <vt:lpstr>Data Distribution</vt:lpstr>
      <vt:lpstr>Method </vt:lpstr>
      <vt:lpstr>Architecture:</vt:lpstr>
      <vt:lpstr>Code snippets:</vt:lpstr>
      <vt:lpstr>Code:</vt:lpstr>
      <vt:lpstr>Output:</vt:lpstr>
      <vt:lpstr>Output:</vt:lpstr>
      <vt:lpstr>Added Feature:</vt:lpstr>
      <vt:lpstr>Result:</vt:lpstr>
      <vt:lpstr>Results:</vt:lpstr>
      <vt:lpstr>Results:</vt:lpstr>
      <vt:lpstr>Challenges</vt:lpstr>
      <vt:lpstr>Advantages</vt:lpstr>
      <vt:lpstr>Conclusion:</vt:lpstr>
      <vt:lpstr>      Q &amp; A ?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Gnana Kittu</dc:creator>
  <cp:lastModifiedBy>anjana vollala</cp:lastModifiedBy>
  <cp:revision>14</cp:revision>
  <dcterms:created xsi:type="dcterms:W3CDTF">2024-10-30T05:28:10Z</dcterms:created>
  <dcterms:modified xsi:type="dcterms:W3CDTF">2025-04-11T20:50:31Z</dcterms:modified>
</cp:coreProperties>
</file>