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Economica"/>
      <p:regular r:id="rId39"/>
      <p:bold r:id="rId40"/>
      <p:italic r:id="rId41"/>
      <p:boldItalic r:id="rId42"/>
    </p:embeddedFon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conomica-bold.fntdata"/><Relationship Id="rId20" Type="http://schemas.openxmlformats.org/officeDocument/2006/relationships/slide" Target="slides/slide15.xml"/><Relationship Id="rId42" Type="http://schemas.openxmlformats.org/officeDocument/2006/relationships/font" Target="fonts/Economica-boldItalic.fntdata"/><Relationship Id="rId41" Type="http://schemas.openxmlformats.org/officeDocument/2006/relationships/font" Target="fonts/Economica-italic.fntdata"/><Relationship Id="rId22" Type="http://schemas.openxmlformats.org/officeDocument/2006/relationships/slide" Target="slides/slide17.xml"/><Relationship Id="rId44" Type="http://schemas.openxmlformats.org/officeDocument/2006/relationships/font" Target="fonts/OpenSans-bold.fntdata"/><Relationship Id="rId21" Type="http://schemas.openxmlformats.org/officeDocument/2006/relationships/slide" Target="slides/slide16.xml"/><Relationship Id="rId43" Type="http://schemas.openxmlformats.org/officeDocument/2006/relationships/font" Target="fonts/OpenSans-regular.fntdata"/><Relationship Id="rId24" Type="http://schemas.openxmlformats.org/officeDocument/2006/relationships/slide" Target="slides/slide19.xml"/><Relationship Id="rId46" Type="http://schemas.openxmlformats.org/officeDocument/2006/relationships/font" Target="fonts/OpenSans-boldItalic.fntdata"/><Relationship Id="rId23" Type="http://schemas.openxmlformats.org/officeDocument/2006/relationships/slide" Target="slides/slide18.xml"/><Relationship Id="rId45"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Economica-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10189728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10189728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10e7651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10e7651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2513553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2513553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625135537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625135537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625f8a2fb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25f8a2fb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25f8a2fb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25f8a2fb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25f8a2fb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25f8a2fb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25f8a2fb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25f8a2fb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25f8a2fb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25f8a2fb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25f8a2fb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25f8a2fb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626c37e8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26c37e8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25f8a2fb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25f8a2fb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25f8a2fb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25f8a2fb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25f8a2fb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25f8a2fb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625f8a2fb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25f8a2fb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625f8a2fb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625f8a2fb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26c37e87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26c37e87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626c37e87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626c37e87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626c37e87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26c37e87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626c37e87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26c37e87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626c37e87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626c37e87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26c37e87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26c37e87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626c37e87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626c37e87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626c37e87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626c37e87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626c37e87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626c37e87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626c37e87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626c37e87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26c37e87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26c37e87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0f08d644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0f08d644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0f08d644b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0f08d644b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0f08d644b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0f08d644b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0f08d644b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0f08d644b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1018972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1018972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writethedocs.org/guide/writing/beginners-guide-to-docs/" TargetMode="External"/><Relationship Id="rId4" Type="http://schemas.openxmlformats.org/officeDocument/2006/relationships/hyperlink" Target="https://help.github.com/en/articles/about-project-board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codeburst.io/an-introduction-to-github-project-boards-2944e6ffbf3c"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st.github.com/Nolski/3f8ba5e4ddbd865fc181f93b47b2c23c" TargetMode="External"/><Relationship Id="rId4" Type="http://schemas.openxmlformats.org/officeDocument/2006/relationships/hyperlink" Target="https://www.talater.com/open-source-templat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help.codetree.com/en/articles/2605237-workflow-and-custom-stag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help.github.com/en/articles/creating-a-label" TargetMode="Externa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codeburst.io/whats-a-webhook-1827b07a3ffa"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ngrok.com/" TargetMode="External"/><Relationship Id="rId4" Type="http://schemas.openxmlformats.org/officeDocument/2006/relationships/hyperlink" Target="https://ngrok.com/download" TargetMode="External"/><Relationship Id="rId5" Type="http://schemas.openxmlformats.org/officeDocument/2006/relationships/hyperlink" Target="https://developer.github.com/webhooks/configu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a8660edb.ngrok.io/" TargetMode="Externa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hyperlink" Target="https://webhook.site/" TargetMode="Externa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github.com/settings/token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hyperlink" Target="https://help.github.com/en/articles/closing-issues-using-keywords"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producingoss.com/en/getting-started.html#starting-from-what-you-hav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nayafia/contributing-template" TargetMode="External"/><Relationship Id="rId4" Type="http://schemas.openxmlformats.org/officeDocument/2006/relationships/hyperlink" Target="https://github.com/w3-engineers/telemesh/blob/feature/codeofconduct/CONTRIBUTING.md"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blog.axosoft.com/enhancing-pull-request-descriptions-templat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FOSS MileStone 2</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Anjan Debnath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Google Shape;115;p22"/>
          <p:cNvPicPr preferRelativeResize="0"/>
          <p:nvPr/>
        </p:nvPicPr>
        <p:blipFill>
          <a:blip r:embed="rId3">
            <a:alphaModFix/>
          </a:blip>
          <a:stretch>
            <a:fillRect/>
          </a:stretch>
        </p:blipFill>
        <p:spPr>
          <a:xfrm>
            <a:off x="152400" y="152400"/>
            <a:ext cx="6578449" cy="4953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Write Documentation &amp; Project board in Github</a:t>
            </a:r>
            <a:endParaRPr/>
          </a:p>
        </p:txBody>
      </p:sp>
      <p:sp>
        <p:nvSpPr>
          <p:cNvPr id="121" name="Google Shape;121;p2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Documentation template</a:t>
            </a:r>
            <a:endParaRPr/>
          </a:p>
          <a:p>
            <a:pPr indent="0" lvl="0" marL="0" rtl="0" algn="l">
              <a:spcBef>
                <a:spcPts val="1600"/>
              </a:spcBef>
              <a:spcAft>
                <a:spcPts val="0"/>
              </a:spcAft>
              <a:buNone/>
            </a:pPr>
            <a:r>
              <a:rPr lang="en" sz="1100" u="sng">
                <a:solidFill>
                  <a:schemeClr val="hlink"/>
                </a:solidFill>
                <a:latin typeface="Arial"/>
                <a:ea typeface="Arial"/>
                <a:cs typeface="Arial"/>
                <a:sym typeface="Arial"/>
                <a:hlinkClick r:id="rId3"/>
              </a:rPr>
              <a:t>https://www.writethedocs.org/guide/writing/beginners-guide-to-docs/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Board</a:t>
            </a:r>
            <a:endParaRPr/>
          </a:p>
          <a:p>
            <a:pPr indent="0" lvl="0" marL="0" rtl="0" algn="l">
              <a:spcBef>
                <a:spcPts val="1600"/>
              </a:spcBef>
              <a:spcAft>
                <a:spcPts val="1600"/>
              </a:spcAft>
              <a:buNone/>
            </a:pPr>
            <a:r>
              <a:rPr lang="en" sz="1100" u="sng">
                <a:solidFill>
                  <a:schemeClr val="hlink"/>
                </a:solidFill>
                <a:latin typeface="Arial"/>
                <a:ea typeface="Arial"/>
                <a:cs typeface="Arial"/>
                <a:sym typeface="Arial"/>
                <a:hlinkClick r:id="rId4"/>
              </a:rPr>
              <a:t>https://help.github.com/en/articles/about-project-boards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Github Project Board</a:t>
            </a:r>
            <a:endParaRPr/>
          </a:p>
        </p:txBody>
      </p:sp>
      <p:sp>
        <p:nvSpPr>
          <p:cNvPr id="127" name="Google Shape;127;p2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4292E"/>
                </a:solidFill>
                <a:highlight>
                  <a:srgbClr val="FFFFFF"/>
                </a:highlight>
                <a:latin typeface="Arial"/>
                <a:ea typeface="Arial"/>
                <a:cs typeface="Arial"/>
                <a:sym typeface="Arial"/>
              </a:rPr>
              <a:t>Project boards on GitHub help you </a:t>
            </a:r>
            <a:r>
              <a:rPr b="1" lang="en" sz="1500">
                <a:solidFill>
                  <a:srgbClr val="24292E"/>
                </a:solidFill>
                <a:highlight>
                  <a:srgbClr val="FFFFFF"/>
                </a:highlight>
                <a:latin typeface="Arial"/>
                <a:ea typeface="Arial"/>
                <a:cs typeface="Arial"/>
                <a:sym typeface="Arial"/>
              </a:rPr>
              <a:t>organize and prioritize your work</a:t>
            </a:r>
            <a:r>
              <a:rPr lang="en" sz="1500">
                <a:solidFill>
                  <a:srgbClr val="24292E"/>
                </a:solidFill>
                <a:highlight>
                  <a:srgbClr val="FFFFFF"/>
                </a:highlight>
                <a:latin typeface="Arial"/>
                <a:ea typeface="Arial"/>
                <a:cs typeface="Arial"/>
                <a:sym typeface="Arial"/>
              </a:rPr>
              <a:t>.</a:t>
            </a:r>
            <a:endParaRPr sz="1500">
              <a:solidFill>
                <a:srgbClr val="24292E"/>
              </a:solidFill>
              <a:highlight>
                <a:srgbClr val="FFFFFF"/>
              </a:highlight>
              <a:latin typeface="Arial"/>
              <a:ea typeface="Arial"/>
              <a:cs typeface="Arial"/>
              <a:sym typeface="Arial"/>
            </a:endParaRPr>
          </a:p>
          <a:p>
            <a:pPr indent="0" lvl="0" marL="0" rtl="0" algn="l">
              <a:spcBef>
                <a:spcPts val="1600"/>
              </a:spcBef>
              <a:spcAft>
                <a:spcPts val="0"/>
              </a:spcAft>
              <a:buNone/>
            </a:pPr>
            <a:r>
              <a:rPr lang="en" sz="1200">
                <a:solidFill>
                  <a:srgbClr val="24292E"/>
                </a:solidFill>
                <a:highlight>
                  <a:srgbClr val="FFFFFF"/>
                </a:highlight>
                <a:latin typeface="Arial"/>
                <a:ea typeface="Arial"/>
                <a:cs typeface="Arial"/>
                <a:sym typeface="Arial"/>
              </a:rPr>
              <a:t>Project boards are made up of </a:t>
            </a:r>
            <a:r>
              <a:rPr b="1" lang="en" sz="1200">
                <a:solidFill>
                  <a:srgbClr val="24292E"/>
                </a:solidFill>
                <a:highlight>
                  <a:srgbClr val="FFFFFF"/>
                </a:highlight>
                <a:latin typeface="Arial"/>
                <a:ea typeface="Arial"/>
                <a:cs typeface="Arial"/>
                <a:sym typeface="Arial"/>
              </a:rPr>
              <a:t>issues, pull requests, and notes</a:t>
            </a:r>
            <a:r>
              <a:rPr lang="en" sz="1200">
                <a:solidFill>
                  <a:srgbClr val="24292E"/>
                </a:solidFill>
                <a:highlight>
                  <a:srgbClr val="FFFFFF"/>
                </a:highlight>
                <a:latin typeface="Arial"/>
                <a:ea typeface="Arial"/>
                <a:cs typeface="Arial"/>
                <a:sym typeface="Arial"/>
              </a:rPr>
              <a:t> that are categorized as cards in columns of your choosing.</a:t>
            </a:r>
            <a:endParaRPr sz="1200">
              <a:solidFill>
                <a:srgbClr val="24292E"/>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200">
              <a:solidFill>
                <a:srgbClr val="24292E"/>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200">
              <a:solidFill>
                <a:srgbClr val="24292E"/>
              </a:solidFill>
              <a:highlight>
                <a:srgbClr val="FFFFFF"/>
              </a:highlight>
              <a:latin typeface="Arial"/>
              <a:ea typeface="Arial"/>
              <a:cs typeface="Arial"/>
              <a:sym typeface="Arial"/>
            </a:endParaRPr>
          </a:p>
          <a:p>
            <a:pPr indent="0" lvl="0" marL="0" rtl="0" algn="l">
              <a:spcBef>
                <a:spcPts val="1600"/>
              </a:spcBef>
              <a:spcAft>
                <a:spcPts val="0"/>
              </a:spcAft>
              <a:buNone/>
            </a:pPr>
            <a:r>
              <a:rPr lang="en" sz="1200">
                <a:solidFill>
                  <a:srgbClr val="24292E"/>
                </a:solidFill>
                <a:highlight>
                  <a:srgbClr val="FFFFFF"/>
                </a:highlight>
                <a:latin typeface="Arial"/>
                <a:ea typeface="Arial"/>
                <a:cs typeface="Arial"/>
                <a:sym typeface="Arial"/>
              </a:rPr>
              <a:t>How to create a project board in github</a:t>
            </a:r>
            <a:endParaRPr sz="1200">
              <a:solidFill>
                <a:srgbClr val="24292E"/>
              </a:solidFill>
              <a:highlight>
                <a:srgbClr val="FFFFFF"/>
              </a:highlight>
              <a:latin typeface="Arial"/>
              <a:ea typeface="Arial"/>
              <a:cs typeface="Arial"/>
              <a:sym typeface="Arial"/>
            </a:endParaRPr>
          </a:p>
          <a:p>
            <a:pPr indent="0" lvl="0" marL="0" rtl="0" algn="l">
              <a:spcBef>
                <a:spcPts val="1600"/>
              </a:spcBef>
              <a:spcAft>
                <a:spcPts val="0"/>
              </a:spcAft>
              <a:buNone/>
            </a:pPr>
            <a:r>
              <a:rPr lang="en" sz="1200" u="sng">
                <a:solidFill>
                  <a:schemeClr val="hlink"/>
                </a:solidFill>
                <a:highlight>
                  <a:srgbClr val="FFFFFF"/>
                </a:highlight>
                <a:latin typeface="Arial"/>
                <a:ea typeface="Arial"/>
                <a:cs typeface="Arial"/>
                <a:sym typeface="Arial"/>
                <a:hlinkClick r:id="rId3"/>
              </a:rPr>
              <a:t>https://codeburst.io/an-introduction-to-github-project-boards-2944e6ffbf3c</a:t>
            </a:r>
            <a:endParaRPr sz="1200">
              <a:solidFill>
                <a:srgbClr val="24292E"/>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200">
              <a:solidFill>
                <a:srgbClr val="24292E"/>
              </a:solidFill>
              <a:highlight>
                <a:srgbClr val="FFFFFF"/>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Create Issue Template</a:t>
            </a:r>
            <a:endParaRPr/>
          </a:p>
        </p:txBody>
      </p:sp>
      <p:sp>
        <p:nvSpPr>
          <p:cNvPr id="133" name="Google Shape;133;p2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latin typeface="Arial"/>
                <a:ea typeface="Arial"/>
                <a:cs typeface="Arial"/>
                <a:sym typeface="Arial"/>
                <a:hlinkClick r:id="rId3"/>
              </a:rPr>
              <a:t>https://gist.github.com/Nolski/3f8ba5e4ddbd865fc181f93b47b2c23c</a:t>
            </a:r>
            <a:endParaRPr/>
          </a:p>
          <a:p>
            <a:pPr indent="0" lvl="0" marL="0" rtl="0" algn="l">
              <a:spcBef>
                <a:spcPts val="1600"/>
              </a:spcBef>
              <a:spcAft>
                <a:spcPts val="0"/>
              </a:spcAft>
              <a:buNone/>
            </a:pPr>
            <a:r>
              <a:rPr lang="en"/>
              <a:t>This template is best suited for any project.</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“Choose your own adventure” is a good template </a:t>
            </a:r>
            <a:endParaRPr/>
          </a:p>
          <a:p>
            <a:pPr indent="0" lvl="0" marL="0" rtl="0" algn="l">
              <a:spcBef>
                <a:spcPts val="1600"/>
              </a:spcBef>
              <a:spcAft>
                <a:spcPts val="0"/>
              </a:spcAft>
              <a:buNone/>
            </a:pPr>
            <a:r>
              <a:rPr lang="en" sz="1000">
                <a:solidFill>
                  <a:srgbClr val="2389D7"/>
                </a:solidFill>
                <a:uFill>
                  <a:noFill/>
                </a:uFill>
                <a:hlinkClick r:id="rId4"/>
              </a:rPr>
              <a:t>https://www.talater.com/open-source-templates/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Move ticket from open to inprogress</a:t>
            </a:r>
            <a:endParaRPr/>
          </a:p>
        </p:txBody>
      </p:sp>
      <p:sp>
        <p:nvSpPr>
          <p:cNvPr id="139" name="Google Shape;139;p2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stages can be used </a:t>
            </a:r>
            <a:endParaRPr/>
          </a:p>
          <a:p>
            <a:pPr indent="0" lvl="0" marL="0" rtl="0" algn="l">
              <a:spcBef>
                <a:spcPts val="1600"/>
              </a:spcBef>
              <a:spcAft>
                <a:spcPts val="0"/>
              </a:spcAft>
              <a:buNone/>
            </a:pPr>
            <a:r>
              <a:rPr lang="en" u="sng">
                <a:solidFill>
                  <a:schemeClr val="hlink"/>
                </a:solidFill>
                <a:hlinkClick r:id="rId3"/>
              </a:rPr>
              <a:t>https://help.codetree.com/en/articles/2605237-workflow-and-custom-stages</a:t>
            </a:r>
            <a:endParaRPr/>
          </a:p>
          <a:p>
            <a:pPr indent="0" lvl="0" marL="0" rtl="0" algn="l">
              <a:spcBef>
                <a:spcPts val="1600"/>
              </a:spcBef>
              <a:spcAft>
                <a:spcPts val="1600"/>
              </a:spcAft>
              <a:buNone/>
            </a:pPr>
            <a:r>
              <a:rPr lang="en"/>
              <a:t>It’s not free and need to be paid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Configuring the Github Repository</a:t>
            </a:r>
            <a:endParaRPr/>
          </a:p>
        </p:txBody>
      </p:sp>
      <p:sp>
        <p:nvSpPr>
          <p:cNvPr id="145" name="Google Shape;145;p2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highlight>
                  <a:srgbClr val="FFFFFF"/>
                </a:highlight>
                <a:latin typeface="Georgia"/>
                <a:ea typeface="Georgia"/>
                <a:cs typeface="Georgia"/>
                <a:sym typeface="Georgia"/>
              </a:rPr>
              <a:t>We’re looking to solve for two things, </a:t>
            </a:r>
            <a:endParaRPr sz="1600">
              <a:highlight>
                <a:srgbClr val="FFFFFF"/>
              </a:highlight>
              <a:latin typeface="Georgia"/>
              <a:ea typeface="Georgia"/>
              <a:cs typeface="Georgia"/>
              <a:sym typeface="Georgia"/>
            </a:endParaRPr>
          </a:p>
          <a:p>
            <a:pPr indent="-330200" lvl="0" marL="457200" rtl="0" algn="l">
              <a:spcBef>
                <a:spcPts val="1600"/>
              </a:spcBef>
              <a:spcAft>
                <a:spcPts val="0"/>
              </a:spcAft>
              <a:buSzPts val="1600"/>
              <a:buFont typeface="Georgia"/>
              <a:buChar char="-"/>
            </a:pPr>
            <a:r>
              <a:rPr lang="en" sz="1600">
                <a:highlight>
                  <a:srgbClr val="FFFFFF"/>
                </a:highlight>
                <a:latin typeface="Georgia"/>
                <a:ea typeface="Georgia"/>
                <a:cs typeface="Georgia"/>
                <a:sym typeface="Georgia"/>
              </a:rPr>
              <a:t>to move an issue along the project board based on it’s status and</a:t>
            </a:r>
            <a:endParaRPr sz="1600">
              <a:highlight>
                <a:srgbClr val="FFFFFF"/>
              </a:highlight>
              <a:latin typeface="Georgia"/>
              <a:ea typeface="Georgia"/>
              <a:cs typeface="Georgia"/>
              <a:sym typeface="Georgia"/>
            </a:endParaRPr>
          </a:p>
          <a:p>
            <a:pPr indent="-330200" lvl="0" marL="457200" rtl="0" algn="l">
              <a:spcBef>
                <a:spcPts val="0"/>
              </a:spcBef>
              <a:spcAft>
                <a:spcPts val="0"/>
              </a:spcAft>
              <a:buSzPts val="1600"/>
              <a:buFont typeface="Georgia"/>
              <a:buChar char="-"/>
            </a:pPr>
            <a:r>
              <a:rPr lang="en" sz="1600">
                <a:highlight>
                  <a:srgbClr val="FFFFFF"/>
                </a:highlight>
                <a:latin typeface="Georgia"/>
                <a:ea typeface="Georgia"/>
                <a:cs typeface="Georgia"/>
                <a:sym typeface="Georgia"/>
              </a:rPr>
              <a:t>to triage issues to a project board.</a:t>
            </a:r>
            <a:endParaRPr sz="1600">
              <a:highlight>
                <a:srgbClr val="FFFFFF"/>
              </a:highlight>
              <a:latin typeface="Georgia"/>
              <a:ea typeface="Georgia"/>
              <a:cs typeface="Georgia"/>
              <a:sym typeface="Georgia"/>
            </a:endParaRPr>
          </a:p>
          <a:p>
            <a:pPr indent="0" lvl="0" marL="0" rtl="0" algn="l">
              <a:spcBef>
                <a:spcPts val="1600"/>
              </a:spcBef>
              <a:spcAft>
                <a:spcPts val="1600"/>
              </a:spcAft>
              <a:buNone/>
            </a:pPr>
            <a:r>
              <a:rPr lang="en" sz="1600">
                <a:highlight>
                  <a:srgbClr val="FFFFFF"/>
                </a:highlight>
                <a:latin typeface="Georgia"/>
                <a:ea typeface="Georgia"/>
                <a:cs typeface="Georgia"/>
                <a:sym typeface="Georgia"/>
              </a:rPr>
              <a:t>With the right labels, you can subscribe to the ‘</a:t>
            </a:r>
            <a:r>
              <a:rPr b="1" lang="en" sz="1600">
                <a:highlight>
                  <a:srgbClr val="FFFFFF"/>
                </a:highlight>
                <a:latin typeface="Georgia"/>
                <a:ea typeface="Georgia"/>
                <a:cs typeface="Georgia"/>
                <a:sym typeface="Georgia"/>
              </a:rPr>
              <a:t>labeled</a:t>
            </a:r>
            <a:r>
              <a:rPr lang="en" sz="1600">
                <a:highlight>
                  <a:srgbClr val="FFFFFF"/>
                </a:highlight>
                <a:latin typeface="Georgia"/>
                <a:ea typeface="Georgia"/>
                <a:cs typeface="Georgia"/>
                <a:sym typeface="Georgia"/>
              </a:rPr>
              <a:t>’ and ‘</a:t>
            </a:r>
            <a:r>
              <a:rPr b="1" lang="en" sz="1600">
                <a:highlight>
                  <a:srgbClr val="FFFFFF"/>
                </a:highlight>
                <a:latin typeface="Georgia"/>
                <a:ea typeface="Georgia"/>
                <a:cs typeface="Georgia"/>
                <a:sym typeface="Georgia"/>
              </a:rPr>
              <a:t>unlabeled</a:t>
            </a:r>
            <a:r>
              <a:rPr lang="en" sz="1600">
                <a:highlight>
                  <a:srgbClr val="FFFFFF"/>
                </a:highlight>
                <a:latin typeface="Georgia"/>
                <a:ea typeface="Georgia"/>
                <a:cs typeface="Georgia"/>
                <a:sym typeface="Georgia"/>
              </a:rPr>
              <a:t>’ events and use the payload delivered to your web-hook to add an issue to a project board and to move that issue (now a project card) along our project columns.</a:t>
            </a:r>
            <a:endParaRPr sz="1600">
              <a:highlight>
                <a:srgbClr val="FFFFFF"/>
              </a:highlight>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Creating a status Label</a:t>
            </a:r>
            <a:endParaRPr/>
          </a:p>
        </p:txBody>
      </p:sp>
      <p:sp>
        <p:nvSpPr>
          <p:cNvPr id="151" name="Google Shape;151;p2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latin typeface="Arial"/>
                <a:ea typeface="Arial"/>
                <a:cs typeface="Arial"/>
                <a:sym typeface="Arial"/>
                <a:hlinkClick r:id="rId3"/>
              </a:rPr>
              <a:t>https://help.github.com/en/articles/creating-a-label</a:t>
            </a:r>
            <a:endParaRPr/>
          </a:p>
          <a:p>
            <a:pPr indent="0" lvl="0" marL="0" rtl="0" algn="l">
              <a:spcBef>
                <a:spcPts val="1600"/>
              </a:spcBef>
              <a:spcAft>
                <a:spcPts val="1600"/>
              </a:spcAft>
              <a:buNone/>
            </a:pPr>
            <a:r>
              <a:t/>
            </a:r>
            <a:endParaRPr/>
          </a:p>
        </p:txBody>
      </p:sp>
      <p:pic>
        <p:nvPicPr>
          <p:cNvPr id="152" name="Google Shape;152;p28"/>
          <p:cNvPicPr preferRelativeResize="0"/>
          <p:nvPr/>
        </p:nvPicPr>
        <p:blipFill>
          <a:blip r:embed="rId4">
            <a:alphaModFix/>
          </a:blip>
          <a:stretch>
            <a:fillRect/>
          </a:stretch>
        </p:blipFill>
        <p:spPr>
          <a:xfrm>
            <a:off x="0" y="1883347"/>
            <a:ext cx="9143999" cy="286870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Creating a Project label</a:t>
            </a:r>
            <a:endParaRPr/>
          </a:p>
        </p:txBody>
      </p:sp>
      <p:sp>
        <p:nvSpPr>
          <p:cNvPr id="158" name="Google Shape;158;p2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Of course your project names can be completely different just ensure that</a:t>
            </a:r>
            <a:endParaRPr/>
          </a:p>
          <a:p>
            <a:pPr indent="-317500" lvl="0" marL="457200" rtl="0" algn="l">
              <a:spcBef>
                <a:spcPts val="1600"/>
              </a:spcBef>
              <a:spcAft>
                <a:spcPts val="0"/>
              </a:spcAft>
              <a:buSzPts val="1400"/>
              <a:buAutoNum type="arabicPeriod"/>
            </a:pPr>
            <a:r>
              <a:rPr lang="en" sz="1400"/>
              <a:t>Your project name match labels with the label description ‘project’.</a:t>
            </a:r>
            <a:endParaRPr sz="1400"/>
          </a:p>
          <a:p>
            <a:pPr indent="-317500" lvl="0" marL="457200" rtl="0" algn="l">
              <a:spcBef>
                <a:spcPts val="0"/>
              </a:spcBef>
              <a:spcAft>
                <a:spcPts val="0"/>
              </a:spcAft>
              <a:buSzPts val="1400"/>
              <a:buAutoNum type="arabicPeriod"/>
            </a:pPr>
            <a:r>
              <a:rPr lang="en" sz="1400"/>
              <a:t>Your project columns match labels with the label description ‘status’.</a:t>
            </a:r>
            <a:endParaRPr sz="1400"/>
          </a:p>
          <a:p>
            <a:pPr indent="0" lvl="0" marL="0" rtl="0" algn="l">
              <a:spcBef>
                <a:spcPts val="1600"/>
              </a:spcBef>
              <a:spcAft>
                <a:spcPts val="1600"/>
              </a:spcAft>
              <a:buNone/>
            </a:pPr>
            <a:r>
              <a:t/>
            </a:r>
            <a:endParaRPr/>
          </a:p>
        </p:txBody>
      </p:sp>
      <p:pic>
        <p:nvPicPr>
          <p:cNvPr id="159" name="Google Shape;159;p29"/>
          <p:cNvPicPr preferRelativeResize="0"/>
          <p:nvPr/>
        </p:nvPicPr>
        <p:blipFill>
          <a:blip r:embed="rId3">
            <a:alphaModFix/>
          </a:blip>
          <a:stretch>
            <a:fillRect/>
          </a:stretch>
        </p:blipFill>
        <p:spPr>
          <a:xfrm>
            <a:off x="123300" y="2826050"/>
            <a:ext cx="9020699" cy="1805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Web-hook</a:t>
            </a:r>
            <a:endParaRPr/>
          </a:p>
        </p:txBody>
      </p:sp>
      <p:sp>
        <p:nvSpPr>
          <p:cNvPr id="165" name="Google Shape;165;p3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There’s all this communication happening via APIs these days. You look up what the API is offering and you consume it. </a:t>
            </a:r>
            <a:endParaRPr/>
          </a:p>
          <a:p>
            <a:pPr indent="0" lvl="0" marL="0" rtl="0" algn="l">
              <a:spcBef>
                <a:spcPts val="1200"/>
              </a:spcBef>
              <a:spcAft>
                <a:spcPts val="0"/>
              </a:spcAft>
              <a:buClr>
                <a:schemeClr val="dk1"/>
              </a:buClr>
              <a:buSzPts val="1100"/>
              <a:buFont typeface="Arial"/>
              <a:buNone/>
            </a:pPr>
            <a:r>
              <a:rPr lang="en"/>
              <a:t>Think of webhooks as the siblings of API calls. It’s you saying you want to be notified when something changes instead of polling for those changes like you might do with an API.</a:t>
            </a:r>
            <a:endParaRPr/>
          </a:p>
          <a:p>
            <a:pPr indent="0" lvl="0" marL="0" rtl="0" algn="l">
              <a:spcBef>
                <a:spcPts val="1200"/>
              </a:spcBef>
              <a:spcAft>
                <a:spcPts val="0"/>
              </a:spcAft>
              <a:buNone/>
            </a:pPr>
            <a:r>
              <a:rPr lang="en"/>
              <a:t>Sometimes you tell a server what you want and sometimes it tells you what it’s doing. That’s a webhook.</a:t>
            </a:r>
            <a:endParaRPr/>
          </a:p>
          <a:p>
            <a:pPr indent="0" lvl="0" marL="0" rtl="0" algn="l">
              <a:spcBef>
                <a:spcPts val="1200"/>
              </a:spcBef>
              <a:spcAft>
                <a:spcPts val="0"/>
              </a:spcAft>
              <a:buNone/>
            </a:pPr>
            <a:r>
              <a:rPr lang="en" u="sng">
                <a:solidFill>
                  <a:schemeClr val="hlink"/>
                </a:solidFill>
                <a:hlinkClick r:id="rId3"/>
              </a:rPr>
              <a:t>https://codeburst.io/whats-a-webhook-1827b07a3ffa</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Creating web-hook locally</a:t>
            </a:r>
            <a:endParaRPr/>
          </a:p>
        </p:txBody>
      </p:sp>
      <p:sp>
        <p:nvSpPr>
          <p:cNvPr id="171" name="Google Shape;171;p3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create webhook we need a payload url. This url can be a server url or for testing purpose we can use </a:t>
            </a:r>
            <a:r>
              <a:rPr lang="en" u="sng">
                <a:solidFill>
                  <a:schemeClr val="hlink"/>
                </a:solidFill>
                <a:hlinkClick r:id="rId3"/>
              </a:rPr>
              <a:t>ngrok</a:t>
            </a:r>
            <a:endParaRPr/>
          </a:p>
          <a:p>
            <a:pPr indent="-342900" lvl="0" marL="457200" rtl="0" algn="l">
              <a:spcBef>
                <a:spcPts val="1600"/>
              </a:spcBef>
              <a:spcAft>
                <a:spcPts val="0"/>
              </a:spcAft>
              <a:buSzPts val="1800"/>
              <a:buAutoNum type="arabicPeriod"/>
            </a:pPr>
            <a:r>
              <a:rPr lang="en"/>
              <a:t>We need to sign in to </a:t>
            </a:r>
            <a:r>
              <a:rPr i="1" lang="en"/>
              <a:t>ngrok.com</a:t>
            </a:r>
            <a:r>
              <a:rPr lang="en"/>
              <a:t> get the </a:t>
            </a:r>
            <a:r>
              <a:rPr b="1" lang="en"/>
              <a:t>auth token.</a:t>
            </a:r>
            <a:endParaRPr b="1"/>
          </a:p>
          <a:p>
            <a:pPr indent="-342900" lvl="0" marL="457200" rtl="0" algn="l">
              <a:spcBef>
                <a:spcPts val="0"/>
              </a:spcBef>
              <a:spcAft>
                <a:spcPts val="0"/>
              </a:spcAft>
              <a:buSzPts val="1800"/>
              <a:buFont typeface="Arial"/>
              <a:buAutoNum type="arabicPeriod"/>
            </a:pPr>
            <a:r>
              <a:rPr b="1" lang="en"/>
              <a:t>Full steps can be found here </a:t>
            </a:r>
            <a:r>
              <a:rPr lang="en" sz="1400" u="sng">
                <a:solidFill>
                  <a:schemeClr val="hlink"/>
                </a:solidFill>
                <a:latin typeface="Arial"/>
                <a:ea typeface="Arial"/>
                <a:cs typeface="Arial"/>
                <a:sym typeface="Arial"/>
                <a:hlinkClick r:id="rId4"/>
              </a:rPr>
              <a:t>https://ngrok.com/download</a:t>
            </a:r>
            <a:endParaRPr b="1" sz="1400"/>
          </a:p>
          <a:p>
            <a:pPr indent="-342900" lvl="0" marL="457200" rtl="0" algn="l">
              <a:spcBef>
                <a:spcPts val="0"/>
              </a:spcBef>
              <a:spcAft>
                <a:spcPts val="0"/>
              </a:spcAft>
              <a:buSzPts val="1800"/>
              <a:buAutoNum type="arabicPeriod"/>
            </a:pPr>
            <a:r>
              <a:rPr lang="en"/>
              <a:t>After getting registered with github we can get this link as access token</a:t>
            </a:r>
            <a:endParaRPr/>
          </a:p>
          <a:p>
            <a:pPr indent="0" lvl="0" marL="457200" rtl="0" algn="l">
              <a:spcBef>
                <a:spcPts val="1600"/>
              </a:spcBef>
              <a:spcAft>
                <a:spcPts val="0"/>
              </a:spcAft>
              <a:buNone/>
            </a:pPr>
            <a:r>
              <a:rPr lang="en" sz="1200"/>
              <a:t>./ngrok authtoken 1QPIJfT8bqNKZXp27UCQC59wePx_74aDzqVrCzQ7FrsjkYUCt</a:t>
            </a:r>
            <a:endParaRPr sz="1200"/>
          </a:p>
          <a:p>
            <a:pPr indent="-342900" lvl="0" marL="457200" rtl="0" algn="l">
              <a:spcBef>
                <a:spcPts val="1600"/>
              </a:spcBef>
              <a:spcAft>
                <a:spcPts val="0"/>
              </a:spcAft>
              <a:buSzPts val="1800"/>
              <a:buAutoNum type="arabicPeriod"/>
            </a:pPr>
            <a:r>
              <a:rPr lang="en"/>
              <a:t>Then running this command on cmd </a:t>
            </a:r>
            <a:r>
              <a:rPr lang="en" sz="900">
                <a:solidFill>
                  <a:srgbClr val="393939"/>
                </a:solidFill>
                <a:highlight>
                  <a:srgbClr val="F9F9F9"/>
                </a:highlight>
                <a:latin typeface="Courier New"/>
                <a:ea typeface="Courier New"/>
                <a:cs typeface="Courier New"/>
                <a:sym typeface="Courier New"/>
              </a:rPr>
              <a:t>./ngrok http 4567</a:t>
            </a:r>
            <a:endParaRPr sz="900">
              <a:solidFill>
                <a:srgbClr val="393939"/>
              </a:solidFill>
              <a:highlight>
                <a:srgbClr val="F9F9F9"/>
              </a:highlight>
              <a:latin typeface="Courier New"/>
              <a:ea typeface="Courier New"/>
              <a:cs typeface="Courier New"/>
              <a:sym typeface="Courier New"/>
            </a:endParaRPr>
          </a:p>
          <a:p>
            <a:pPr indent="0" lvl="0" marL="0" rtl="0" algn="l">
              <a:spcBef>
                <a:spcPts val="1600"/>
              </a:spcBef>
              <a:spcAft>
                <a:spcPts val="0"/>
              </a:spcAft>
              <a:buNone/>
            </a:pPr>
            <a:r>
              <a:rPr lang="en" sz="900">
                <a:solidFill>
                  <a:srgbClr val="393939"/>
                </a:solidFill>
                <a:highlight>
                  <a:srgbClr val="F9F9F9"/>
                </a:highlight>
                <a:latin typeface="Courier New"/>
                <a:ea typeface="Courier New"/>
                <a:cs typeface="Courier New"/>
                <a:sym typeface="Courier New"/>
              </a:rPr>
              <a:t>To configure ngork : </a:t>
            </a:r>
            <a:r>
              <a:rPr lang="en" sz="1400" u="sng">
                <a:solidFill>
                  <a:schemeClr val="hlink"/>
                </a:solidFill>
                <a:latin typeface="Courier New"/>
                <a:ea typeface="Courier New"/>
                <a:cs typeface="Courier New"/>
                <a:sym typeface="Courier New"/>
                <a:hlinkClick r:id="rId5"/>
              </a:rPr>
              <a:t>https://developer.github.com/webhooks/configuring/</a:t>
            </a:r>
            <a:endParaRPr sz="1400">
              <a:solidFill>
                <a:srgbClr val="393939"/>
              </a:solidFill>
              <a:latin typeface="Courier New"/>
              <a:ea typeface="Courier New"/>
              <a:cs typeface="Courier New"/>
              <a:sym typeface="Courier New"/>
            </a:endParaRPr>
          </a:p>
          <a:p>
            <a:pPr indent="0" lvl="0" marL="0" rtl="0" algn="l">
              <a:spcBef>
                <a:spcPts val="1600"/>
              </a:spcBef>
              <a:spcAft>
                <a:spcPts val="0"/>
              </a:spcAft>
              <a:buNone/>
            </a:pPr>
            <a:r>
              <a:t/>
            </a:r>
            <a:endParaRPr sz="1400">
              <a:solidFill>
                <a:srgbClr val="393939"/>
              </a:solidFill>
              <a:latin typeface="Courier New"/>
              <a:ea typeface="Courier New"/>
              <a:cs typeface="Courier New"/>
              <a:sym typeface="Courier New"/>
            </a:endParaRPr>
          </a:p>
          <a:p>
            <a:pPr indent="0" lvl="0" marL="0" rtl="0" algn="l">
              <a:spcBef>
                <a:spcPts val="1600"/>
              </a:spcBef>
              <a:spcAft>
                <a:spcPts val="1600"/>
              </a:spcAft>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Agile team fails</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444444"/>
              </a:buClr>
              <a:buSzPts val="1350"/>
              <a:buFont typeface="Arial"/>
              <a:buAutoNum type="arabicPeriod"/>
            </a:pPr>
            <a:r>
              <a:rPr lang="en" sz="1350">
                <a:solidFill>
                  <a:srgbClr val="444444"/>
                </a:solidFill>
                <a:latin typeface="Arial"/>
                <a:ea typeface="Arial"/>
                <a:cs typeface="Arial"/>
                <a:sym typeface="Arial"/>
              </a:rPr>
              <a:t>Comparing what one team can do vs. another is a shorthand management approach to agile at its worst.</a:t>
            </a:r>
            <a:br>
              <a:rPr lang="en" sz="1350">
                <a:solidFill>
                  <a:srgbClr val="444444"/>
                </a:solidFill>
                <a:latin typeface="Arial"/>
                <a:ea typeface="Arial"/>
                <a:cs typeface="Arial"/>
                <a:sym typeface="Arial"/>
              </a:rPr>
            </a:br>
            <a:r>
              <a:rPr b="1" i="1" lang="en" sz="1350">
                <a:solidFill>
                  <a:srgbClr val="444444"/>
                </a:solidFill>
                <a:latin typeface="Arial"/>
                <a:ea typeface="Arial"/>
                <a:cs typeface="Arial"/>
                <a:sym typeface="Arial"/>
              </a:rPr>
              <a:t>Do not</a:t>
            </a:r>
            <a:r>
              <a:rPr i="1" lang="en" sz="1350">
                <a:solidFill>
                  <a:srgbClr val="444444"/>
                </a:solidFill>
                <a:latin typeface="Arial"/>
                <a:ea typeface="Arial"/>
                <a:cs typeface="Arial"/>
                <a:sym typeface="Arial"/>
              </a:rPr>
              <a:t> do what works for another team. </a:t>
            </a:r>
            <a:r>
              <a:rPr b="1" i="1" lang="en" sz="1350">
                <a:solidFill>
                  <a:srgbClr val="444444"/>
                </a:solidFill>
                <a:latin typeface="Arial"/>
                <a:ea typeface="Arial"/>
                <a:cs typeface="Arial"/>
                <a:sym typeface="Arial"/>
              </a:rPr>
              <a:t>Do what is right for your team</a:t>
            </a:r>
            <a:r>
              <a:rPr lang="en" sz="1350">
                <a:solidFill>
                  <a:srgbClr val="444444"/>
                </a:solidFill>
                <a:latin typeface="Arial"/>
                <a:ea typeface="Arial"/>
                <a:cs typeface="Arial"/>
                <a:sym typeface="Arial"/>
              </a:rPr>
              <a:t>.</a:t>
            </a:r>
            <a:endParaRPr sz="1350">
              <a:solidFill>
                <a:srgbClr val="444444"/>
              </a:solidFill>
              <a:latin typeface="Arial"/>
              <a:ea typeface="Arial"/>
              <a:cs typeface="Arial"/>
              <a:sym typeface="Arial"/>
            </a:endParaRPr>
          </a:p>
          <a:p>
            <a:pPr indent="-314325" lvl="0" marL="457200" rtl="0" algn="l">
              <a:spcBef>
                <a:spcPts val="0"/>
              </a:spcBef>
              <a:spcAft>
                <a:spcPts val="0"/>
              </a:spcAft>
              <a:buClr>
                <a:srgbClr val="444444"/>
              </a:buClr>
              <a:buSzPts val="1350"/>
              <a:buFont typeface="Arial"/>
              <a:buAutoNum type="arabicPeriod"/>
            </a:pPr>
            <a:r>
              <a:rPr lang="en" sz="1350">
                <a:solidFill>
                  <a:srgbClr val="444444"/>
                </a:solidFill>
                <a:latin typeface="Arial"/>
                <a:ea typeface="Arial"/>
                <a:cs typeface="Arial"/>
                <a:sym typeface="Arial"/>
              </a:rPr>
              <a:t>"Look over here – this team seems to be doing well, we should just copy what they are doing!"</a:t>
            </a:r>
            <a:endParaRPr sz="1350">
              <a:solidFill>
                <a:srgbClr val="444444"/>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Configuring a GitHub web-hook locally </a:t>
            </a:r>
            <a:endParaRPr/>
          </a:p>
        </p:txBody>
      </p:sp>
      <p:sp>
        <p:nvSpPr>
          <p:cNvPr id="177" name="Google Shape;177;p32"/>
          <p:cNvSpPr txBox="1"/>
          <p:nvPr>
            <p:ph idx="1" type="body"/>
          </p:nvPr>
        </p:nvSpPr>
        <p:spPr>
          <a:xfrm>
            <a:off x="311700" y="1225225"/>
            <a:ext cx="8173200" cy="41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2389D7"/>
                </a:solidFill>
                <a:uFill>
                  <a:noFill/>
                </a:uFill>
                <a:hlinkClick r:id="rId3"/>
              </a:rPr>
              <a:t>http://a8660edb.ngrok.io</a:t>
            </a:r>
            <a:r>
              <a:rPr lang="en"/>
              <a:t> is the url that we need to set on Github payload url</a:t>
            </a:r>
            <a:endParaRPr/>
          </a:p>
          <a:p>
            <a:pPr indent="0" lvl="0" marL="0" rtl="0" algn="l">
              <a:spcBef>
                <a:spcPts val="1600"/>
              </a:spcBef>
              <a:spcAft>
                <a:spcPts val="1600"/>
              </a:spcAft>
              <a:buNone/>
            </a:pPr>
            <a:r>
              <a:t/>
            </a:r>
            <a:endParaRPr/>
          </a:p>
        </p:txBody>
      </p:sp>
      <p:pic>
        <p:nvPicPr>
          <p:cNvPr id="178" name="Google Shape;178;p32"/>
          <p:cNvPicPr preferRelativeResize="0"/>
          <p:nvPr/>
        </p:nvPicPr>
        <p:blipFill>
          <a:blip r:embed="rId4">
            <a:alphaModFix/>
          </a:blip>
          <a:stretch>
            <a:fillRect/>
          </a:stretch>
        </p:blipFill>
        <p:spPr>
          <a:xfrm>
            <a:off x="1151425" y="1833238"/>
            <a:ext cx="6991350" cy="2809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pic>
        <p:nvPicPr>
          <p:cNvPr id="183" name="Google Shape;183;p33"/>
          <p:cNvPicPr preferRelativeResize="0"/>
          <p:nvPr/>
        </p:nvPicPr>
        <p:blipFill>
          <a:blip r:embed="rId3">
            <a:alphaModFix/>
          </a:blip>
          <a:stretch>
            <a:fillRect/>
          </a:stretch>
        </p:blipFill>
        <p:spPr>
          <a:xfrm>
            <a:off x="4075725" y="86725"/>
            <a:ext cx="4230206" cy="4838701"/>
          </a:xfrm>
          <a:prstGeom prst="rect">
            <a:avLst/>
          </a:prstGeom>
          <a:noFill/>
          <a:ln>
            <a:noFill/>
          </a:ln>
        </p:spPr>
      </p:pic>
      <p:sp>
        <p:nvSpPr>
          <p:cNvPr id="184" name="Google Shape;184;p33"/>
          <p:cNvSpPr txBox="1"/>
          <p:nvPr>
            <p:ph type="title"/>
          </p:nvPr>
        </p:nvSpPr>
        <p:spPr>
          <a:xfrm>
            <a:off x="311700" y="555600"/>
            <a:ext cx="2851500" cy="100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Configuring a web-hook</a:t>
            </a:r>
            <a:endParaRPr/>
          </a:p>
        </p:txBody>
      </p:sp>
      <p:sp>
        <p:nvSpPr>
          <p:cNvPr id="185" name="Google Shape;185;p33"/>
          <p:cNvSpPr txBox="1"/>
          <p:nvPr>
            <p:ph idx="1" type="body"/>
          </p:nvPr>
        </p:nvSpPr>
        <p:spPr>
          <a:xfrm>
            <a:off x="333450" y="1915625"/>
            <a:ext cx="2808000" cy="278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Connect your account </a:t>
            </a:r>
            <a:endParaRPr/>
          </a:p>
          <a:p>
            <a:pPr indent="0" lvl="0" marL="0" rtl="0" algn="l">
              <a:spcBef>
                <a:spcPts val="1600"/>
              </a:spcBef>
              <a:spcAft>
                <a:spcPts val="0"/>
              </a:spcAft>
              <a:buNone/>
            </a:pPr>
            <a:r>
              <a:rPr b="1" lang="en" sz="1100">
                <a:latin typeface="Arial"/>
                <a:ea typeface="Arial"/>
                <a:cs typeface="Arial"/>
                <a:sym typeface="Arial"/>
              </a:rPr>
              <a:t>$</a:t>
            </a:r>
            <a:r>
              <a:rPr lang="en" sz="1100">
                <a:latin typeface="Arial"/>
                <a:ea typeface="Arial"/>
                <a:cs typeface="Arial"/>
                <a:sym typeface="Arial"/>
              </a:rPr>
              <a:t> ./ngrok authtoken 1QPIJfT8bqNKZXp27UCQC59wePx_74aDzqVrCzQ7FrsjkYUCt</a:t>
            </a:r>
            <a:endParaRPr sz="1100">
              <a:latin typeface="Arial"/>
              <a:ea typeface="Arial"/>
              <a:cs typeface="Arial"/>
              <a:sym typeface="Arial"/>
            </a:endParaRPr>
          </a:p>
          <a:p>
            <a:pPr indent="0" lvl="0" marL="0" rtl="0" algn="l">
              <a:spcBef>
                <a:spcPts val="1600"/>
              </a:spcBef>
              <a:spcAft>
                <a:spcPts val="0"/>
              </a:spcAft>
              <a:buNone/>
            </a:pPr>
            <a:r>
              <a:rPr lang="en" sz="1100">
                <a:latin typeface="Arial"/>
                <a:ea typeface="Arial"/>
                <a:cs typeface="Arial"/>
                <a:sym typeface="Arial"/>
              </a:rPr>
              <a:t>To start HTTP tunnel </a:t>
            </a:r>
            <a:endParaRPr sz="1100">
              <a:latin typeface="Arial"/>
              <a:ea typeface="Arial"/>
              <a:cs typeface="Arial"/>
              <a:sym typeface="Arial"/>
            </a:endParaRPr>
          </a:p>
          <a:p>
            <a:pPr indent="0" lvl="0" marL="0" rtl="0" algn="l">
              <a:spcBef>
                <a:spcPts val="1600"/>
              </a:spcBef>
              <a:spcAft>
                <a:spcPts val="1600"/>
              </a:spcAft>
              <a:buNone/>
            </a:pPr>
            <a:r>
              <a:rPr b="1" lang="en" sz="1100">
                <a:latin typeface="Arial"/>
                <a:ea typeface="Arial"/>
                <a:cs typeface="Arial"/>
                <a:sym typeface="Arial"/>
              </a:rPr>
              <a:t>$</a:t>
            </a:r>
            <a:r>
              <a:rPr lang="en" sz="1100">
                <a:latin typeface="Arial"/>
                <a:ea typeface="Arial"/>
                <a:cs typeface="Arial"/>
                <a:sym typeface="Arial"/>
              </a:rPr>
              <a:t> ./ngrok http 80</a:t>
            </a:r>
            <a:endParaRPr sz="11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WebHook tester</a:t>
            </a:r>
            <a:endParaRPr/>
          </a:p>
        </p:txBody>
      </p:sp>
      <p:sp>
        <p:nvSpPr>
          <p:cNvPr id="191" name="Google Shape;191;p34"/>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get the payload link from WebHook tester that we can put as payload url</a:t>
            </a:r>
            <a:endParaRPr/>
          </a:p>
          <a:p>
            <a:pPr indent="0" lvl="0" marL="0" rtl="0" algn="l">
              <a:spcBef>
                <a:spcPts val="1600"/>
              </a:spcBef>
              <a:spcAft>
                <a:spcPts val="0"/>
              </a:spcAft>
              <a:buNone/>
            </a:pPr>
            <a:r>
              <a:t/>
            </a:r>
            <a:endParaRPr sz="1800"/>
          </a:p>
          <a:p>
            <a:pPr indent="0" lvl="0" marL="0" rtl="0" algn="l">
              <a:spcBef>
                <a:spcPts val="1600"/>
              </a:spcBef>
              <a:spcAft>
                <a:spcPts val="0"/>
              </a:spcAft>
              <a:buNone/>
            </a:pPr>
            <a:r>
              <a:rPr lang="en" sz="1800" u="sng">
                <a:solidFill>
                  <a:schemeClr val="hlink"/>
                </a:solidFill>
                <a:latin typeface="Arial"/>
                <a:ea typeface="Arial"/>
                <a:cs typeface="Arial"/>
                <a:sym typeface="Arial"/>
                <a:hlinkClick r:id="rId3"/>
              </a:rPr>
              <a:t>https://webhook.site/</a:t>
            </a:r>
            <a:endParaRPr sz="1800"/>
          </a:p>
          <a:p>
            <a:pPr indent="0" lvl="0" marL="0" rtl="0" algn="l">
              <a:spcBef>
                <a:spcPts val="1600"/>
              </a:spcBef>
              <a:spcAft>
                <a:spcPts val="1600"/>
              </a:spcAft>
              <a:buNone/>
            </a:pPr>
            <a:r>
              <a:t/>
            </a:r>
            <a:endParaRPr/>
          </a:p>
        </p:txBody>
      </p:sp>
      <p:pic>
        <p:nvPicPr>
          <p:cNvPr id="192" name="Google Shape;192;p34"/>
          <p:cNvPicPr preferRelativeResize="0"/>
          <p:nvPr/>
        </p:nvPicPr>
        <p:blipFill>
          <a:blip r:embed="rId4">
            <a:alphaModFix/>
          </a:blip>
          <a:stretch>
            <a:fillRect/>
          </a:stretch>
        </p:blipFill>
        <p:spPr>
          <a:xfrm>
            <a:off x="3234550" y="987725"/>
            <a:ext cx="5719499" cy="340211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Accesstoken Private</a:t>
            </a:r>
            <a:endParaRPr/>
          </a:p>
        </p:txBody>
      </p:sp>
      <p:sp>
        <p:nvSpPr>
          <p:cNvPr id="198" name="Google Shape;198;p3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last thing you need to do is to </a:t>
            </a:r>
            <a:r>
              <a:rPr b="1" lang="en"/>
              <a:t>create a GitHub token</a:t>
            </a:r>
            <a:r>
              <a:rPr lang="en"/>
              <a:t>. This will allow you </a:t>
            </a:r>
            <a:r>
              <a:rPr b="1" lang="en"/>
              <a:t>to authenticate your requests to GitHub’s API</a:t>
            </a:r>
            <a:r>
              <a:rPr lang="en"/>
              <a:t>. To get a personal token, go to your </a:t>
            </a:r>
            <a:r>
              <a:rPr lang="en" u="sng">
                <a:solidFill>
                  <a:schemeClr val="hlink"/>
                </a:solidFill>
                <a:hlinkClick r:id="rId3"/>
              </a:rPr>
              <a:t>GitHub settings</a:t>
            </a:r>
            <a:r>
              <a:rPr lang="en"/>
              <a:t>, create a new token giving it a memorable name, and copy the token to a secure place.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Access token :  </a:t>
            </a:r>
            <a:r>
              <a:rPr lang="en"/>
              <a:t>2f21e9cb61c7c5bc3c96165163192b60dc237ac1</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GraphQL for github</a:t>
            </a:r>
            <a:endParaRPr/>
          </a:p>
        </p:txBody>
      </p:sp>
      <p:sp>
        <p:nvSpPr>
          <p:cNvPr id="204" name="Google Shape;204;p3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a:t>All in all we need to construct the queries on the issue and projects fields to do the following:</a:t>
            </a:r>
            <a:endParaRPr/>
          </a:p>
          <a:p>
            <a:pPr indent="-298450" lvl="0" marL="457200" rtl="0" algn="l">
              <a:spcBef>
                <a:spcPts val="1200"/>
              </a:spcBef>
              <a:spcAft>
                <a:spcPts val="0"/>
              </a:spcAft>
              <a:buSzPts val="1100"/>
              <a:buFont typeface="Arial"/>
              <a:buChar char="●"/>
            </a:pPr>
            <a:r>
              <a:rPr lang="en"/>
              <a:t>Find an issue by number.</a:t>
            </a:r>
            <a:endParaRPr/>
          </a:p>
          <a:p>
            <a:pPr indent="-298450" lvl="0" marL="457200" rtl="0" algn="l">
              <a:spcBef>
                <a:spcPts val="0"/>
              </a:spcBef>
              <a:spcAft>
                <a:spcPts val="0"/>
              </a:spcAft>
              <a:buSzPts val="1100"/>
              <a:buFont typeface="Arial"/>
              <a:buChar char="●"/>
            </a:pPr>
            <a:r>
              <a:rPr lang="en"/>
              <a:t>Find a project by name.</a:t>
            </a:r>
            <a:endParaRPr/>
          </a:p>
          <a:p>
            <a:pPr indent="-298450" lvl="0" marL="457200" rtl="0" algn="l">
              <a:spcBef>
                <a:spcPts val="0"/>
              </a:spcBef>
              <a:spcAft>
                <a:spcPts val="0"/>
              </a:spcAft>
              <a:buSzPts val="1100"/>
              <a:buFont typeface="Arial"/>
              <a:buChar char="●"/>
            </a:pPr>
            <a:r>
              <a:rPr lang="en"/>
              <a:t>Find all project columns.</a:t>
            </a:r>
            <a:endParaRPr/>
          </a:p>
          <a:p>
            <a:pPr indent="-298450" lvl="0" marL="457200" rtl="0" algn="l">
              <a:spcBef>
                <a:spcPts val="0"/>
              </a:spcBef>
              <a:spcAft>
                <a:spcPts val="0"/>
              </a:spcAft>
              <a:buSzPts val="1100"/>
              <a:buFont typeface="Arial"/>
              <a:buChar char="●"/>
            </a:pPr>
            <a:r>
              <a:rPr lang="en"/>
              <a:t>Add an issue to a project column.</a:t>
            </a:r>
            <a:endParaRPr/>
          </a:p>
          <a:p>
            <a:pPr indent="-298450" lvl="0" marL="457200" rtl="0" algn="l">
              <a:spcBef>
                <a:spcPts val="0"/>
              </a:spcBef>
              <a:spcAft>
                <a:spcPts val="0"/>
              </a:spcAft>
              <a:buSzPts val="1100"/>
              <a:buFont typeface="Arial"/>
              <a:buChar char="●"/>
            </a:pPr>
            <a:r>
              <a:rPr lang="en"/>
              <a:t>Move a project card to a different column.</a:t>
            </a:r>
            <a:endParaRPr/>
          </a:p>
          <a:p>
            <a:pPr indent="-298450" lvl="0" marL="457200" rtl="0" algn="l">
              <a:spcBef>
                <a:spcPts val="0"/>
              </a:spcBef>
              <a:spcAft>
                <a:spcPts val="0"/>
              </a:spcAft>
              <a:buSzPts val="1100"/>
              <a:buFont typeface="Arial"/>
              <a:buChar char="●"/>
            </a:pPr>
            <a:r>
              <a:rPr lang="en"/>
              <a:t>Delete a card from a project.</a:t>
            </a:r>
            <a:endParaRPr/>
          </a:p>
          <a:p>
            <a:pPr indent="0" lvl="0" marL="457200" rtl="0" algn="l">
              <a:spcBef>
                <a:spcPts val="1200"/>
              </a:spcBef>
              <a:spcAft>
                <a:spcPts val="0"/>
              </a:spcAft>
              <a:buNone/>
            </a:pPr>
            <a:r>
              <a:rPr lang="en" sz="1600">
                <a:highlight>
                  <a:srgbClr val="FFFFFF"/>
                </a:highlight>
                <a:latin typeface="Georgia"/>
                <a:ea typeface="Georgia"/>
                <a:cs typeface="Georgia"/>
                <a:sym typeface="Georgia"/>
              </a:rPr>
              <a:t>With these, we’ve got everything we need to write the necessary queries and mutations for the web-hook.</a:t>
            </a:r>
            <a:endParaRPr/>
          </a:p>
          <a:p>
            <a:pPr indent="0" lvl="0" marL="0" rtl="0" algn="l">
              <a:spcBef>
                <a:spcPts val="12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Template for Github Project boards</a:t>
            </a:r>
            <a:endParaRPr/>
          </a:p>
        </p:txBody>
      </p:sp>
      <p:pic>
        <p:nvPicPr>
          <p:cNvPr id="210" name="Google Shape;210;p37"/>
          <p:cNvPicPr preferRelativeResize="0"/>
          <p:nvPr/>
        </p:nvPicPr>
        <p:blipFill>
          <a:blip r:embed="rId3">
            <a:alphaModFix/>
          </a:blip>
          <a:stretch>
            <a:fillRect/>
          </a:stretch>
        </p:blipFill>
        <p:spPr>
          <a:xfrm>
            <a:off x="1175450" y="1147225"/>
            <a:ext cx="5821798" cy="3691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Automated Kanban on Github</a:t>
            </a:r>
            <a:endParaRPr/>
          </a:p>
        </p:txBody>
      </p:sp>
      <p:sp>
        <p:nvSpPr>
          <p:cNvPr id="216" name="Google Shape;216;p38"/>
          <p:cNvSpPr txBox="1"/>
          <p:nvPr>
            <p:ph idx="1" type="body"/>
          </p:nvPr>
        </p:nvSpPr>
        <p:spPr>
          <a:xfrm>
            <a:off x="311700" y="1225225"/>
            <a:ext cx="8623800" cy="362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Create project on github from Automated Kanban Template</a:t>
            </a:r>
            <a:endParaRPr/>
          </a:p>
          <a:p>
            <a:pPr indent="-342900" lvl="0" marL="457200" rtl="0" algn="l">
              <a:spcBef>
                <a:spcPts val="0"/>
              </a:spcBef>
              <a:spcAft>
                <a:spcPts val="0"/>
              </a:spcAft>
              <a:buSzPts val="1800"/>
              <a:buAutoNum type="arabicPeriod"/>
            </a:pPr>
            <a:r>
              <a:rPr lang="en"/>
              <a:t>Create issue	and it will be in </a:t>
            </a:r>
            <a:r>
              <a:rPr b="1" lang="en"/>
              <a:t>To do</a:t>
            </a:r>
            <a:r>
              <a:rPr lang="en"/>
              <a:t> list</a:t>
            </a:r>
            <a:endParaRPr/>
          </a:p>
          <a:p>
            <a:pPr indent="-317500" lvl="1" marL="914400" rtl="0" algn="l">
              <a:spcBef>
                <a:spcPts val="0"/>
              </a:spcBef>
              <a:spcAft>
                <a:spcPts val="0"/>
              </a:spcAft>
              <a:buSzPts val="1400"/>
              <a:buAutoNum type="alphaLcPeriod"/>
            </a:pPr>
            <a:r>
              <a:rPr lang="en" sz="1800"/>
              <a:t>Add metadata to the issue </a:t>
            </a:r>
            <a:endParaRPr sz="1800"/>
          </a:p>
          <a:p>
            <a:pPr indent="-317500" lvl="2" marL="1371600" rtl="0" algn="l">
              <a:spcBef>
                <a:spcPts val="0"/>
              </a:spcBef>
              <a:spcAft>
                <a:spcPts val="0"/>
              </a:spcAft>
              <a:buSzPts val="1400"/>
              <a:buAutoNum type="romanLcPeriod"/>
            </a:pPr>
            <a:r>
              <a:rPr lang="en" sz="1800"/>
              <a:t>assignee</a:t>
            </a:r>
            <a:endParaRPr sz="1800"/>
          </a:p>
          <a:p>
            <a:pPr indent="-317500" lvl="2" marL="1371600" rtl="0" algn="l">
              <a:spcBef>
                <a:spcPts val="0"/>
              </a:spcBef>
              <a:spcAft>
                <a:spcPts val="0"/>
              </a:spcAft>
              <a:buSzPts val="1400"/>
              <a:buAutoNum type="romanLcPeriod"/>
            </a:pPr>
            <a:r>
              <a:rPr lang="en" sz="1800"/>
              <a:t>Label</a:t>
            </a:r>
            <a:endParaRPr sz="1800"/>
          </a:p>
          <a:p>
            <a:pPr indent="-317500" lvl="2" marL="1371600" rtl="0" algn="l">
              <a:spcBef>
                <a:spcPts val="0"/>
              </a:spcBef>
              <a:spcAft>
                <a:spcPts val="0"/>
              </a:spcAft>
              <a:buSzPts val="1400"/>
              <a:buAutoNum type="romanLcPeriod"/>
            </a:pPr>
            <a:r>
              <a:rPr lang="en" sz="1800"/>
              <a:t>Project 		</a:t>
            </a:r>
            <a:endParaRPr sz="1800"/>
          </a:p>
          <a:p>
            <a:pPr indent="-342900" lvl="0" marL="457200" rtl="0" algn="l">
              <a:spcBef>
                <a:spcPts val="0"/>
              </a:spcBef>
              <a:spcAft>
                <a:spcPts val="0"/>
              </a:spcAft>
              <a:buSzPts val="1800"/>
              <a:buAutoNum type="arabicPeriod"/>
            </a:pPr>
            <a:r>
              <a:rPr lang="en"/>
              <a:t>Create fix branch on the cloned repo</a:t>
            </a:r>
            <a:r>
              <a:rPr lang="en" sz="1800"/>
              <a:t> </a:t>
            </a:r>
            <a:endParaRPr sz="1800"/>
          </a:p>
          <a:p>
            <a:pPr indent="-342900" lvl="0" marL="457200" rtl="0" algn="l">
              <a:spcBef>
                <a:spcPts val="0"/>
              </a:spcBef>
              <a:spcAft>
                <a:spcPts val="0"/>
              </a:spcAft>
              <a:buSzPts val="1800"/>
              <a:buAutoNum type="arabicPeriod"/>
            </a:pPr>
            <a:r>
              <a:rPr lang="en"/>
              <a:t>Fix the issue and make final commit with </a:t>
            </a:r>
            <a:r>
              <a:rPr i="1" lang="en"/>
              <a:t>Fixes&lt;issue_number&gt;</a:t>
            </a:r>
            <a:endParaRPr i="1"/>
          </a:p>
          <a:p>
            <a:pPr indent="-342900" lvl="0" marL="457200" rtl="0" algn="l">
              <a:spcBef>
                <a:spcPts val="0"/>
              </a:spcBef>
              <a:spcAft>
                <a:spcPts val="0"/>
              </a:spcAft>
              <a:buSzPts val="1800"/>
              <a:buAutoNum type="arabicPeriod"/>
            </a:pPr>
            <a:r>
              <a:rPr lang="en"/>
              <a:t>Push the code and create PR and assign into project/board and it will be in the </a:t>
            </a:r>
            <a:r>
              <a:rPr b="1" lang="en"/>
              <a:t>In progress </a:t>
            </a:r>
            <a:r>
              <a:rPr lang="en"/>
              <a:t>list.</a:t>
            </a:r>
            <a:endParaRPr/>
          </a:p>
          <a:p>
            <a:pPr indent="-342900" lvl="0" marL="457200" rtl="0" algn="l">
              <a:spcBef>
                <a:spcPts val="0"/>
              </a:spcBef>
              <a:spcAft>
                <a:spcPts val="0"/>
              </a:spcAft>
              <a:buSzPts val="1800"/>
              <a:buAutoNum type="arabicPeriod"/>
            </a:pPr>
            <a:r>
              <a:rPr lang="en"/>
              <a:t>Merge the PR then it will be automatically moved to </a:t>
            </a:r>
            <a:r>
              <a:rPr b="1" lang="en"/>
              <a:t>done </a:t>
            </a:r>
            <a:r>
              <a:rPr lang="en"/>
              <a:t>list.</a:t>
            </a:r>
            <a:br>
              <a:rPr lang="en" sz="1800"/>
            </a:br>
            <a:endParaRPr/>
          </a:p>
          <a:p>
            <a:pPr indent="0" lvl="0" marL="457200" rtl="0" algn="l">
              <a:spcBef>
                <a:spcPts val="1600"/>
              </a:spcBef>
              <a:spcAft>
                <a:spcPts val="0"/>
              </a:spcAft>
              <a:buNone/>
            </a:pPr>
            <a:r>
              <a:rPr lang="en"/>
              <a:t>	</a:t>
            </a:r>
            <a:br>
              <a:rPr lang="en"/>
            </a:br>
            <a:endParaRPr/>
          </a:p>
          <a:p>
            <a:pPr indent="0" lvl="0" marL="457200" rtl="0" algn="l">
              <a:spcBef>
                <a:spcPts val="1600"/>
              </a:spcBef>
              <a:spcAft>
                <a:spcPts val="0"/>
              </a:spcAft>
              <a:buNone/>
            </a:pPr>
            <a:br>
              <a:rPr lang="en"/>
            </a:br>
            <a:br>
              <a:rPr lang="en"/>
            </a:br>
            <a:endParaRPr/>
          </a:p>
          <a:p>
            <a:pPr indent="0" lvl="0" marL="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pic>
        <p:nvPicPr>
          <p:cNvPr id="221" name="Google Shape;221;p39"/>
          <p:cNvPicPr preferRelativeResize="0"/>
          <p:nvPr/>
        </p:nvPicPr>
        <p:blipFill>
          <a:blip r:embed="rId3">
            <a:alphaModFix/>
          </a:blip>
          <a:stretch>
            <a:fillRect/>
          </a:stretch>
        </p:blipFill>
        <p:spPr>
          <a:xfrm>
            <a:off x="2649100" y="152400"/>
            <a:ext cx="6424119" cy="4838700"/>
          </a:xfrm>
          <a:prstGeom prst="rect">
            <a:avLst/>
          </a:prstGeom>
          <a:noFill/>
          <a:ln>
            <a:noFill/>
          </a:ln>
        </p:spPr>
      </p:pic>
      <p:sp>
        <p:nvSpPr>
          <p:cNvPr id="222" name="Google Shape;222;p39"/>
          <p:cNvSpPr txBox="1"/>
          <p:nvPr>
            <p:ph type="title"/>
          </p:nvPr>
        </p:nvSpPr>
        <p:spPr>
          <a:xfrm>
            <a:off x="490250" y="450150"/>
            <a:ext cx="21003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Create Issue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pic>
        <p:nvPicPr>
          <p:cNvPr id="227" name="Google Shape;227;p40"/>
          <p:cNvPicPr preferRelativeResize="0"/>
          <p:nvPr/>
        </p:nvPicPr>
        <p:blipFill>
          <a:blip r:embed="rId3">
            <a:alphaModFix/>
          </a:blip>
          <a:stretch>
            <a:fillRect/>
          </a:stretch>
        </p:blipFill>
        <p:spPr>
          <a:xfrm>
            <a:off x="678000" y="152400"/>
            <a:ext cx="7710393" cy="4838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41"/>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Fix &amp; Commit</a:t>
            </a:r>
            <a:endParaRPr/>
          </a:p>
        </p:txBody>
      </p:sp>
      <p:sp>
        <p:nvSpPr>
          <p:cNvPr id="233" name="Google Shape;233;p41"/>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Final commit message will be in this format </a:t>
            </a:r>
            <a:endParaRPr b="1" sz="1800"/>
          </a:p>
          <a:p>
            <a:pPr indent="0" lvl="0" marL="0" rtl="0" algn="l">
              <a:spcBef>
                <a:spcPts val="1600"/>
              </a:spcBef>
              <a:spcAft>
                <a:spcPts val="0"/>
              </a:spcAft>
              <a:buNone/>
            </a:pPr>
            <a:r>
              <a:rPr i="1" lang="en"/>
              <a:t>Fixes &lt;issue_number&gt;</a:t>
            </a:r>
            <a:endParaRPr i="1"/>
          </a:p>
          <a:p>
            <a:pPr indent="0" lvl="0" marL="0" rtl="0" algn="l">
              <a:spcBef>
                <a:spcPts val="1600"/>
              </a:spcBef>
              <a:spcAft>
                <a:spcPts val="0"/>
              </a:spcAft>
              <a:buNone/>
            </a:pPr>
            <a:r>
              <a:rPr lang="en"/>
              <a:t>Fixes#5</a:t>
            </a:r>
            <a:endParaRPr/>
          </a:p>
          <a:p>
            <a:pPr indent="0" lvl="0" marL="0" rtl="0" algn="l">
              <a:spcBef>
                <a:spcPts val="1600"/>
              </a:spcBef>
              <a:spcAft>
                <a:spcPts val="1600"/>
              </a:spcAft>
              <a:buNone/>
            </a:pPr>
            <a:r>
              <a:rPr lang="en"/>
              <a:t>Issue referencing advantage from Github </a:t>
            </a:r>
            <a:r>
              <a:rPr lang="en" sz="1100" u="sng">
                <a:solidFill>
                  <a:schemeClr val="hlink"/>
                </a:solidFill>
                <a:latin typeface="Arial"/>
                <a:ea typeface="Arial"/>
                <a:cs typeface="Arial"/>
                <a:sym typeface="Arial"/>
                <a:hlinkClick r:id="rId3"/>
              </a:rPr>
              <a:t>https://help.github.com/en/articles/closing-issues-using-keywords</a:t>
            </a:r>
            <a:endParaRPr/>
          </a:p>
        </p:txBody>
      </p:sp>
      <p:pic>
        <p:nvPicPr>
          <p:cNvPr id="234" name="Google Shape;234;p41"/>
          <p:cNvPicPr preferRelativeResize="0"/>
          <p:nvPr/>
        </p:nvPicPr>
        <p:blipFill>
          <a:blip r:embed="rId4">
            <a:alphaModFix/>
          </a:blip>
          <a:stretch>
            <a:fillRect/>
          </a:stretch>
        </p:blipFill>
        <p:spPr>
          <a:xfrm>
            <a:off x="3253325" y="1550900"/>
            <a:ext cx="5719500" cy="18760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Kanban vs Scrum</a:t>
            </a:r>
            <a:endParaRPr/>
          </a:p>
        </p:txBody>
      </p:sp>
      <p:pic>
        <p:nvPicPr>
          <p:cNvPr id="75" name="Google Shape;75;p15"/>
          <p:cNvPicPr preferRelativeResize="0"/>
          <p:nvPr/>
        </p:nvPicPr>
        <p:blipFill>
          <a:blip r:embed="rId3">
            <a:alphaModFix/>
          </a:blip>
          <a:stretch>
            <a:fillRect/>
          </a:stretch>
        </p:blipFill>
        <p:spPr>
          <a:xfrm>
            <a:off x="2529000" y="1074125"/>
            <a:ext cx="3787109" cy="36914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2"/>
          <p:cNvSpPr txBox="1"/>
          <p:nvPr>
            <p:ph type="title"/>
          </p:nvPr>
        </p:nvSpPr>
        <p:spPr>
          <a:xfrm>
            <a:off x="311700" y="555600"/>
            <a:ext cx="2832600" cy="1228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Push the code and create PR</a:t>
            </a:r>
            <a:endParaRPr/>
          </a:p>
        </p:txBody>
      </p:sp>
      <p:pic>
        <p:nvPicPr>
          <p:cNvPr id="240" name="Google Shape;240;p42"/>
          <p:cNvPicPr preferRelativeResize="0"/>
          <p:nvPr/>
        </p:nvPicPr>
        <p:blipFill>
          <a:blip r:embed="rId3">
            <a:alphaModFix/>
          </a:blip>
          <a:stretch>
            <a:fillRect/>
          </a:stretch>
        </p:blipFill>
        <p:spPr>
          <a:xfrm>
            <a:off x="2986975" y="218100"/>
            <a:ext cx="5692588" cy="4838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4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 now in progress</a:t>
            </a:r>
            <a:endParaRPr/>
          </a:p>
        </p:txBody>
      </p:sp>
      <p:sp>
        <p:nvSpPr>
          <p:cNvPr id="246" name="Google Shape;246;p43"/>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According to Kanban automation rule when a PR will created and assigned to project then that PR will be in the inprogress list</a:t>
            </a:r>
            <a:endParaRPr sz="1400"/>
          </a:p>
        </p:txBody>
      </p:sp>
      <p:pic>
        <p:nvPicPr>
          <p:cNvPr id="247" name="Google Shape;247;p43"/>
          <p:cNvPicPr preferRelativeResize="0"/>
          <p:nvPr/>
        </p:nvPicPr>
        <p:blipFill>
          <a:blip r:embed="rId3">
            <a:alphaModFix/>
          </a:blip>
          <a:stretch>
            <a:fillRect/>
          </a:stretch>
        </p:blipFill>
        <p:spPr>
          <a:xfrm>
            <a:off x="3187625" y="555588"/>
            <a:ext cx="5719501" cy="407072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Merge PR and done</a:t>
            </a:r>
            <a:endParaRPr/>
          </a:p>
        </p:txBody>
      </p:sp>
      <p:sp>
        <p:nvSpPr>
          <p:cNvPr id="253" name="Google Shape;253;p44"/>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After merging the PR the issue and PR both will be in Done list</a:t>
            </a:r>
            <a:endParaRPr/>
          </a:p>
        </p:txBody>
      </p:sp>
      <p:pic>
        <p:nvPicPr>
          <p:cNvPr id="254" name="Google Shape;254;p44"/>
          <p:cNvPicPr preferRelativeResize="0"/>
          <p:nvPr/>
        </p:nvPicPr>
        <p:blipFill>
          <a:blip r:embed="rId3">
            <a:alphaModFix/>
          </a:blip>
          <a:stretch>
            <a:fillRect/>
          </a:stretch>
        </p:blipFill>
        <p:spPr>
          <a:xfrm>
            <a:off x="3009275" y="525775"/>
            <a:ext cx="5719499" cy="409195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700">
              <a:solidFill>
                <a:srgbClr val="24292E"/>
              </a:solidFill>
              <a:highlight>
                <a:srgbClr val="FFFFFF"/>
              </a:highlight>
              <a:latin typeface="Arial"/>
              <a:ea typeface="Arial"/>
              <a:cs typeface="Arial"/>
              <a:sym typeface="Arial"/>
            </a:endParaRPr>
          </a:p>
          <a:p>
            <a:pPr indent="0" lvl="0" marL="0" rtl="0" algn="l">
              <a:spcBef>
                <a:spcPts val="400"/>
              </a:spcBef>
              <a:spcAft>
                <a:spcPts val="0"/>
              </a:spcAft>
              <a:buNone/>
            </a:pPr>
            <a:r>
              <a:rPr lang="en"/>
              <a:t>Personalized project management</a:t>
            </a:r>
            <a:endParaRPr/>
          </a:p>
        </p:txBody>
      </p:sp>
      <p:pic>
        <p:nvPicPr>
          <p:cNvPr id="260" name="Google Shape;260;p45"/>
          <p:cNvPicPr preferRelativeResize="0"/>
          <p:nvPr/>
        </p:nvPicPr>
        <p:blipFill>
          <a:blip r:embed="rId3">
            <a:alphaModFix/>
          </a:blip>
          <a:stretch>
            <a:fillRect/>
          </a:stretch>
        </p:blipFill>
        <p:spPr>
          <a:xfrm>
            <a:off x="572900" y="1147225"/>
            <a:ext cx="7998196" cy="3691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Kanban method</a:t>
            </a:r>
            <a:endParaRPr/>
          </a:p>
        </p:txBody>
      </p:sp>
      <p:pic>
        <p:nvPicPr>
          <p:cNvPr id="81" name="Google Shape;81;p16"/>
          <p:cNvPicPr preferRelativeResize="0"/>
          <p:nvPr/>
        </p:nvPicPr>
        <p:blipFill>
          <a:blip r:embed="rId3">
            <a:alphaModFix/>
          </a:blip>
          <a:stretch>
            <a:fillRect/>
          </a:stretch>
        </p:blipFill>
        <p:spPr>
          <a:xfrm>
            <a:off x="1475825" y="1147225"/>
            <a:ext cx="6016551" cy="36914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WorkFlow Development &amp; Optimizing </a:t>
            </a:r>
            <a:endParaRPr/>
          </a:p>
        </p:txBody>
      </p:sp>
      <p:sp>
        <p:nvSpPr>
          <p:cNvPr id="87" name="Google Shape;87;p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400">
                <a:highlight>
                  <a:srgbClr val="FFFFFF"/>
                </a:highlight>
                <a:latin typeface="Arial"/>
                <a:ea typeface="Arial"/>
                <a:cs typeface="Arial"/>
                <a:sym typeface="Arial"/>
              </a:rPr>
              <a:t>         Ref : </a:t>
            </a:r>
            <a:r>
              <a:rPr lang="en" sz="1400" u="sng">
                <a:solidFill>
                  <a:schemeClr val="hlink"/>
                </a:solidFill>
                <a:highlight>
                  <a:srgbClr val="FFFFFF"/>
                </a:highlight>
                <a:latin typeface="Arial"/>
                <a:ea typeface="Arial"/>
                <a:cs typeface="Arial"/>
                <a:sym typeface="Arial"/>
                <a:hlinkClick r:id="rId3"/>
              </a:rPr>
              <a:t>https://producingoss.com/en/getting-started.html#starting-from-what-you-have</a:t>
            </a:r>
            <a:endParaRPr sz="1400">
              <a:highlight>
                <a:srgbClr val="FFFFFF"/>
              </a:highlight>
              <a:latin typeface="Arial"/>
              <a:ea typeface="Arial"/>
              <a:cs typeface="Arial"/>
              <a:sym typeface="Arial"/>
            </a:endParaRPr>
          </a:p>
          <a:p>
            <a:pPr indent="-342900" lvl="0" marL="457200" rtl="0" algn="l">
              <a:spcBef>
                <a:spcPts val="1400"/>
              </a:spcBef>
              <a:spcAft>
                <a:spcPts val="0"/>
              </a:spcAft>
              <a:buSzPts val="1800"/>
              <a:buFont typeface="Arial"/>
              <a:buAutoNum type="arabicPeriod"/>
            </a:pPr>
            <a:r>
              <a:rPr b="1" lang="en" sz="1400">
                <a:highlight>
                  <a:srgbClr val="FFFFFF"/>
                </a:highlight>
                <a:latin typeface="Arial"/>
                <a:ea typeface="Arial"/>
                <a:cs typeface="Arial"/>
                <a:sym typeface="Arial"/>
              </a:rPr>
              <a:t>Choose a Good Name - </a:t>
            </a:r>
            <a:r>
              <a:rPr lang="en" sz="1100">
                <a:highlight>
                  <a:srgbClr val="FFFFFF"/>
                </a:highlight>
                <a:latin typeface="Arial"/>
                <a:ea typeface="Arial"/>
                <a:cs typeface="Arial"/>
                <a:sym typeface="Arial"/>
              </a:rPr>
              <a:t>A good name gives some idea what the project does, or at least is related in an obvious way, such that if one knows the name and knows what the project does, the name will come quickly to mind thereafter.</a:t>
            </a:r>
            <a:endParaRPr b="1" sz="1400">
              <a:highlight>
                <a:srgbClr val="FFFFFF"/>
              </a:highlight>
              <a:latin typeface="Arial"/>
              <a:ea typeface="Arial"/>
              <a:cs typeface="Arial"/>
              <a:sym typeface="Arial"/>
            </a:endParaRPr>
          </a:p>
          <a:p>
            <a:pPr indent="-342900" lvl="0" marL="457200" rtl="0" algn="l">
              <a:spcBef>
                <a:spcPts val="0"/>
              </a:spcBef>
              <a:spcAft>
                <a:spcPts val="0"/>
              </a:spcAft>
              <a:buSzPts val="1800"/>
              <a:buFont typeface="Arial"/>
              <a:buAutoNum type="arabicPeriod"/>
            </a:pPr>
            <a:r>
              <a:rPr b="1" lang="en" sz="1500">
                <a:highlight>
                  <a:srgbClr val="FFFFFF"/>
                </a:highlight>
                <a:latin typeface="Arial"/>
                <a:ea typeface="Arial"/>
                <a:cs typeface="Arial"/>
                <a:sym typeface="Arial"/>
              </a:rPr>
              <a:t>Have a Clear Mission Statement - </a:t>
            </a:r>
            <a:r>
              <a:rPr lang="en" sz="1100">
                <a:highlight>
                  <a:srgbClr val="FFFFFF"/>
                </a:highlight>
                <a:latin typeface="Arial"/>
                <a:ea typeface="Arial"/>
                <a:cs typeface="Arial"/>
                <a:sym typeface="Arial"/>
              </a:rPr>
              <a:t>Once they've found the project's home site, the next thing people will look for is a quick description or mission statement, so they can decide (within 30 seconds) whether or not they're interested in learning more. This should be prominently placed on the front page, preferably right under the project's name.</a:t>
            </a:r>
            <a:endParaRPr b="1" sz="1500">
              <a:highlight>
                <a:srgbClr val="FFFFFF"/>
              </a:highlight>
              <a:latin typeface="Arial"/>
              <a:ea typeface="Arial"/>
              <a:cs typeface="Arial"/>
              <a:sym typeface="Arial"/>
            </a:endParaRPr>
          </a:p>
          <a:p>
            <a:pPr indent="-342900" lvl="0" marL="457200" rtl="0" algn="l">
              <a:spcBef>
                <a:spcPts val="0"/>
              </a:spcBef>
              <a:spcAft>
                <a:spcPts val="0"/>
              </a:spcAft>
              <a:buSzPts val="1800"/>
              <a:buFont typeface="Arial"/>
              <a:buAutoNum type="arabicPeriod"/>
            </a:pPr>
            <a:r>
              <a:rPr b="1" lang="en" sz="1500">
                <a:highlight>
                  <a:srgbClr val="FFFFFF"/>
                </a:highlight>
                <a:latin typeface="Arial"/>
                <a:ea typeface="Arial"/>
                <a:cs typeface="Arial"/>
                <a:sym typeface="Arial"/>
              </a:rPr>
              <a:t>State That the Project is Free - </a:t>
            </a:r>
            <a:r>
              <a:rPr i="1" lang="en" sz="1100">
                <a:highlight>
                  <a:srgbClr val="FFFFFF"/>
                </a:highlight>
                <a:latin typeface="Arial"/>
                <a:ea typeface="Arial"/>
                <a:cs typeface="Arial"/>
                <a:sym typeface="Arial"/>
              </a:rPr>
              <a:t>The front page must make it unambiguously clear that the project is open source.</a:t>
            </a:r>
            <a:endParaRPr b="1" sz="1500">
              <a:highlight>
                <a:srgbClr val="FFFFFF"/>
              </a:highlight>
              <a:latin typeface="Arial"/>
              <a:ea typeface="Arial"/>
              <a:cs typeface="Arial"/>
              <a:sym typeface="Arial"/>
            </a:endParaRPr>
          </a:p>
          <a:p>
            <a:pPr indent="-342900" lvl="0" marL="457200" rtl="0" algn="l">
              <a:spcBef>
                <a:spcPts val="0"/>
              </a:spcBef>
              <a:spcAft>
                <a:spcPts val="0"/>
              </a:spcAft>
              <a:buSzPts val="1800"/>
              <a:buFont typeface="Arial"/>
              <a:buAutoNum type="arabicPeriod"/>
            </a:pPr>
            <a:r>
              <a:rPr b="1" lang="en" sz="1500">
                <a:highlight>
                  <a:srgbClr val="FFFFFF"/>
                </a:highlight>
                <a:latin typeface="Arial"/>
                <a:ea typeface="Arial"/>
                <a:cs typeface="Arial"/>
                <a:sym typeface="Arial"/>
              </a:rPr>
              <a:t>Features and Requirements List - </a:t>
            </a:r>
            <a:r>
              <a:rPr i="1" lang="en" sz="1100">
                <a:highlight>
                  <a:srgbClr val="FFFFFF"/>
                </a:highlight>
                <a:latin typeface="Arial"/>
                <a:ea typeface="Arial"/>
                <a:cs typeface="Arial"/>
                <a:sym typeface="Arial"/>
              </a:rPr>
              <a:t>There should be a brief list of the features the software supports (if something isn't completed yet, you can still list it, but put "planned" or "in progress" next to it), and the kind of computing environment required to run the software. </a:t>
            </a:r>
            <a:endParaRPr b="1" i="1" sz="1500">
              <a:highlight>
                <a:srgbClr val="FFFFFF"/>
              </a:highlight>
              <a:latin typeface="Arial"/>
              <a:ea typeface="Arial"/>
              <a:cs typeface="Arial"/>
              <a:sym typeface="Arial"/>
            </a:endParaRPr>
          </a:p>
          <a:p>
            <a:pPr indent="0" lvl="0" marL="457200" rtl="0" algn="l">
              <a:spcBef>
                <a:spcPts val="1800"/>
              </a:spcBef>
              <a:spcAft>
                <a:spcPts val="0"/>
              </a:spcAft>
              <a:buNone/>
            </a:pPr>
            <a:r>
              <a:t/>
            </a:r>
            <a:endParaRPr sz="1400">
              <a:highlight>
                <a:srgbClr val="FFFFFF"/>
              </a:highlight>
              <a:latin typeface="Arial"/>
              <a:ea typeface="Arial"/>
              <a:cs typeface="Arial"/>
              <a:sym typeface="Arial"/>
            </a:endParaRPr>
          </a:p>
          <a:p>
            <a:pPr indent="0" lvl="0" marL="0" rtl="0" algn="l">
              <a:spcBef>
                <a:spcPts val="400"/>
              </a:spcBef>
              <a:spcAft>
                <a:spcPts val="16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WorkFlow Development &amp; Optimizing </a:t>
            </a:r>
            <a:endParaRPr/>
          </a:p>
        </p:txBody>
      </p:sp>
      <p:sp>
        <p:nvSpPr>
          <p:cNvPr id="93" name="Google Shape;93;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1400"/>
              </a:spcBef>
              <a:spcAft>
                <a:spcPts val="0"/>
              </a:spcAft>
              <a:buSzPts val="1800"/>
              <a:buFont typeface="Arial"/>
              <a:buAutoNum type="arabicPeriod"/>
            </a:pPr>
            <a:r>
              <a:rPr b="1" lang="en" sz="1500">
                <a:highlight>
                  <a:srgbClr val="FFFFFF"/>
                </a:highlight>
                <a:latin typeface="Arial"/>
                <a:ea typeface="Arial"/>
                <a:cs typeface="Arial"/>
                <a:sym typeface="Arial"/>
              </a:rPr>
              <a:t>Development Status - </a:t>
            </a:r>
            <a:r>
              <a:rPr lang="en" sz="1100">
                <a:highlight>
                  <a:srgbClr val="FFFFFF"/>
                </a:highlight>
                <a:latin typeface="Arial"/>
                <a:ea typeface="Arial"/>
                <a:cs typeface="Arial"/>
                <a:sym typeface="Arial"/>
              </a:rPr>
              <a:t>Visitors usually want to know how a project is doing.</a:t>
            </a:r>
            <a:endParaRPr sz="1100">
              <a:highlight>
                <a:srgbClr val="FFFFFF"/>
              </a:highlight>
              <a:latin typeface="Arial"/>
              <a:ea typeface="Arial"/>
              <a:cs typeface="Arial"/>
              <a:sym typeface="Arial"/>
            </a:endParaRPr>
          </a:p>
          <a:p>
            <a:pPr indent="-342900" lvl="0" marL="457200" rtl="0" algn="l">
              <a:spcBef>
                <a:spcPts val="0"/>
              </a:spcBef>
              <a:spcAft>
                <a:spcPts val="0"/>
              </a:spcAft>
              <a:buSzPts val="1800"/>
              <a:buFont typeface="Arial"/>
              <a:buAutoNum type="arabicPeriod"/>
            </a:pPr>
            <a:r>
              <a:rPr b="1" lang="en" sz="1500">
                <a:highlight>
                  <a:srgbClr val="FFFFFF"/>
                </a:highlight>
                <a:latin typeface="Arial"/>
                <a:ea typeface="Arial"/>
                <a:cs typeface="Arial"/>
                <a:sym typeface="Arial"/>
              </a:rPr>
              <a:t>Version Control and Bug Tracker Access - </a:t>
            </a:r>
            <a:r>
              <a:rPr lang="en" sz="1100">
                <a:highlight>
                  <a:srgbClr val="FFFFFF"/>
                </a:highlight>
                <a:latin typeface="Arial"/>
                <a:ea typeface="Arial"/>
                <a:cs typeface="Arial"/>
                <a:sym typeface="Arial"/>
              </a:rPr>
              <a:t>The importance of a bug tracking system lies not only in its day-to-day usefulness to developers, but in what it signifies for project observers. </a:t>
            </a:r>
            <a:endParaRPr sz="1100">
              <a:highlight>
                <a:srgbClr val="FFFFFF"/>
              </a:highlight>
              <a:latin typeface="Arial"/>
              <a:ea typeface="Arial"/>
              <a:cs typeface="Arial"/>
              <a:sym typeface="Arial"/>
            </a:endParaRPr>
          </a:p>
          <a:p>
            <a:pPr indent="-342900" lvl="0" marL="457200" rtl="0" algn="l">
              <a:spcBef>
                <a:spcPts val="0"/>
              </a:spcBef>
              <a:spcAft>
                <a:spcPts val="0"/>
              </a:spcAft>
              <a:buSzPts val="1800"/>
              <a:buFont typeface="Arial"/>
              <a:buAutoNum type="arabicPeriod"/>
            </a:pPr>
            <a:r>
              <a:rPr b="1" lang="en" sz="1500">
                <a:highlight>
                  <a:srgbClr val="FFFFFF"/>
                </a:highlight>
                <a:latin typeface="Arial"/>
                <a:ea typeface="Arial"/>
                <a:cs typeface="Arial"/>
                <a:sym typeface="Arial"/>
              </a:rPr>
              <a:t>Communications Channels - </a:t>
            </a:r>
            <a:r>
              <a:rPr lang="en" sz="1100">
                <a:highlight>
                  <a:srgbClr val="FFFFFF"/>
                </a:highlight>
                <a:latin typeface="Arial"/>
                <a:ea typeface="Arial"/>
                <a:cs typeface="Arial"/>
                <a:sym typeface="Arial"/>
              </a:rPr>
              <a:t>Visitors usually want to know how to reach the human beings involved with the project.</a:t>
            </a:r>
            <a:endParaRPr sz="1100">
              <a:highlight>
                <a:srgbClr val="FFFFFF"/>
              </a:highlight>
              <a:latin typeface="Arial"/>
              <a:ea typeface="Arial"/>
              <a:cs typeface="Arial"/>
              <a:sym typeface="Arial"/>
            </a:endParaRPr>
          </a:p>
          <a:p>
            <a:pPr indent="-342900" lvl="0" marL="457200" rtl="0" algn="l">
              <a:spcBef>
                <a:spcPts val="0"/>
              </a:spcBef>
              <a:spcAft>
                <a:spcPts val="0"/>
              </a:spcAft>
              <a:buSzPts val="1800"/>
              <a:buFont typeface="Arial"/>
              <a:buAutoNum type="arabicPeriod"/>
            </a:pPr>
            <a:r>
              <a:rPr b="1" lang="en" sz="1500">
                <a:highlight>
                  <a:srgbClr val="00FFFF"/>
                </a:highlight>
                <a:latin typeface="Arial"/>
                <a:ea typeface="Arial"/>
                <a:cs typeface="Arial"/>
                <a:sym typeface="Arial"/>
              </a:rPr>
              <a:t>Developer Guidelines</a:t>
            </a:r>
            <a:r>
              <a:rPr b="1" lang="en" sz="1500">
                <a:highlight>
                  <a:srgbClr val="FFFFFF"/>
                </a:highlight>
                <a:latin typeface="Arial"/>
                <a:ea typeface="Arial"/>
                <a:cs typeface="Arial"/>
                <a:sym typeface="Arial"/>
              </a:rPr>
              <a:t> - </a:t>
            </a:r>
            <a:r>
              <a:rPr lang="en" sz="1100">
                <a:highlight>
                  <a:srgbClr val="FFFFFF"/>
                </a:highlight>
                <a:latin typeface="Arial"/>
                <a:ea typeface="Arial"/>
                <a:cs typeface="Arial"/>
                <a:sym typeface="Arial"/>
              </a:rPr>
              <a:t>If someone is considering contributing to the project, she'll look for developer guidelines.</a:t>
            </a:r>
            <a:endParaRPr sz="1100">
              <a:highlight>
                <a:srgbClr val="FFFFFF"/>
              </a:highlight>
              <a:latin typeface="Arial"/>
              <a:ea typeface="Arial"/>
              <a:cs typeface="Arial"/>
              <a:sym typeface="Arial"/>
            </a:endParaRPr>
          </a:p>
          <a:p>
            <a:pPr indent="-342900" lvl="0" marL="457200" rtl="0" algn="l">
              <a:spcBef>
                <a:spcPts val="0"/>
              </a:spcBef>
              <a:spcAft>
                <a:spcPts val="0"/>
              </a:spcAft>
              <a:buSzPts val="1800"/>
              <a:buFont typeface="Arial"/>
              <a:buAutoNum type="arabicPeriod"/>
            </a:pPr>
            <a:r>
              <a:rPr b="1" lang="en" sz="1500">
                <a:highlight>
                  <a:srgbClr val="FFFFFF"/>
                </a:highlight>
                <a:latin typeface="Arial"/>
                <a:ea typeface="Arial"/>
                <a:cs typeface="Arial"/>
                <a:sym typeface="Arial"/>
              </a:rPr>
              <a:t>Documentation - </a:t>
            </a:r>
            <a:r>
              <a:rPr lang="en" sz="1100">
                <a:highlight>
                  <a:srgbClr val="FFFFFF"/>
                </a:highlight>
                <a:latin typeface="Arial"/>
                <a:ea typeface="Arial"/>
                <a:cs typeface="Arial"/>
                <a:sym typeface="Arial"/>
              </a:rPr>
              <a:t>Documentation is essential. There needs to be </a:t>
            </a:r>
            <a:r>
              <a:rPr i="1" lang="en" sz="1100">
                <a:highlight>
                  <a:srgbClr val="FFFFFF"/>
                </a:highlight>
                <a:latin typeface="Arial"/>
                <a:ea typeface="Arial"/>
                <a:cs typeface="Arial"/>
                <a:sym typeface="Arial"/>
              </a:rPr>
              <a:t>something</a:t>
            </a:r>
            <a:r>
              <a:rPr lang="en" sz="1100">
                <a:highlight>
                  <a:srgbClr val="FFFFFF"/>
                </a:highlight>
                <a:latin typeface="Arial"/>
                <a:ea typeface="Arial"/>
                <a:cs typeface="Arial"/>
                <a:sym typeface="Arial"/>
              </a:rPr>
              <a:t> for people to read, even if it's rudimentary and incomplete.</a:t>
            </a:r>
            <a:endParaRPr b="1" sz="1500">
              <a:highlight>
                <a:srgbClr val="FFFFFF"/>
              </a:highlight>
              <a:latin typeface="Arial"/>
              <a:ea typeface="Arial"/>
              <a:cs typeface="Arial"/>
              <a:sym typeface="Arial"/>
            </a:endParaRPr>
          </a:p>
          <a:p>
            <a:pPr indent="0" lvl="0" marL="0" rtl="0" algn="l">
              <a:spcBef>
                <a:spcPts val="1400"/>
              </a:spcBef>
              <a:spcAft>
                <a:spcPts val="0"/>
              </a:spcAft>
              <a:buNone/>
            </a:pPr>
            <a:r>
              <a:t/>
            </a:r>
            <a:endParaRPr sz="1100">
              <a:highlight>
                <a:srgbClr val="FFFFFF"/>
              </a:highlight>
              <a:latin typeface="Arial"/>
              <a:ea typeface="Arial"/>
              <a:cs typeface="Arial"/>
              <a:sym typeface="Arial"/>
            </a:endParaRPr>
          </a:p>
          <a:p>
            <a:pPr indent="0" lvl="0" marL="0" rtl="0" algn="l">
              <a:spcBef>
                <a:spcPts val="1400"/>
              </a:spcBef>
              <a:spcAft>
                <a:spcPts val="0"/>
              </a:spcAft>
              <a:buNone/>
            </a:pPr>
            <a:r>
              <a:t/>
            </a:r>
            <a:endParaRPr sz="1100">
              <a:highlight>
                <a:srgbClr val="FFFFFF"/>
              </a:highlight>
              <a:latin typeface="Arial"/>
              <a:ea typeface="Arial"/>
              <a:cs typeface="Arial"/>
              <a:sym typeface="Arial"/>
            </a:endParaRPr>
          </a:p>
          <a:p>
            <a:pPr indent="0" lvl="0" marL="0" rtl="0" algn="l">
              <a:spcBef>
                <a:spcPts val="1400"/>
              </a:spcBef>
              <a:spcAft>
                <a:spcPts val="0"/>
              </a:spcAft>
              <a:buNone/>
            </a:pPr>
            <a:r>
              <a:t/>
            </a:r>
            <a:endParaRPr sz="1100">
              <a:highlight>
                <a:srgbClr val="FFFFFF"/>
              </a:highlight>
              <a:latin typeface="Arial"/>
              <a:ea typeface="Arial"/>
              <a:cs typeface="Arial"/>
              <a:sym typeface="Arial"/>
            </a:endParaRPr>
          </a:p>
          <a:p>
            <a:pPr indent="0" lvl="0" marL="0" rtl="0" algn="l">
              <a:spcBef>
                <a:spcPts val="1400"/>
              </a:spcBef>
              <a:spcAft>
                <a:spcPts val="0"/>
              </a:spcAft>
              <a:buClr>
                <a:schemeClr val="dk1"/>
              </a:buClr>
              <a:buSzPts val="1100"/>
              <a:buFont typeface="Arial"/>
              <a:buNone/>
            </a:pPr>
            <a:r>
              <a:t/>
            </a:r>
            <a:endParaRPr sz="1100">
              <a:highlight>
                <a:srgbClr val="FFFFFF"/>
              </a:highlight>
              <a:latin typeface="Arial"/>
              <a:ea typeface="Arial"/>
              <a:cs typeface="Arial"/>
              <a:sym typeface="Arial"/>
            </a:endParaRPr>
          </a:p>
          <a:p>
            <a:pPr indent="0" lvl="0" marL="0" rtl="0" algn="l">
              <a:spcBef>
                <a:spcPts val="4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Contributing guides</a:t>
            </a:r>
            <a:endParaRPr/>
          </a:p>
        </p:txBody>
      </p:sp>
      <p:sp>
        <p:nvSpPr>
          <p:cNvPr id="99" name="Google Shape;99;p1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 : </a:t>
            </a:r>
            <a:r>
              <a:rPr lang="en" sz="1100" u="sng">
                <a:solidFill>
                  <a:schemeClr val="hlink"/>
                </a:solidFill>
                <a:latin typeface="Arial"/>
                <a:ea typeface="Arial"/>
                <a:cs typeface="Arial"/>
                <a:sym typeface="Arial"/>
                <a:hlinkClick r:id="rId3"/>
              </a:rPr>
              <a:t>https://github.com/nayafia/contributing-template</a:t>
            </a:r>
            <a:endParaRPr/>
          </a:p>
          <a:p>
            <a:pPr indent="0" lvl="0" marL="0" rtl="0" algn="l">
              <a:spcBef>
                <a:spcPts val="1600"/>
              </a:spcBef>
              <a:spcAft>
                <a:spcPts val="0"/>
              </a:spcAft>
              <a:buNone/>
            </a:pPr>
            <a:r>
              <a:rPr lang="en"/>
              <a:t>From the contribution template we have added the template on Telemesh project </a:t>
            </a:r>
            <a:endParaRPr/>
          </a:p>
          <a:p>
            <a:pPr indent="0" lvl="0" marL="0" rtl="0" algn="l">
              <a:spcBef>
                <a:spcPts val="1600"/>
              </a:spcBef>
              <a:spcAft>
                <a:spcPts val="0"/>
              </a:spcAft>
              <a:buNone/>
            </a:pPr>
            <a:r>
              <a:rPr lang="en" sz="1100" u="sng">
                <a:solidFill>
                  <a:schemeClr val="hlink"/>
                </a:solidFill>
                <a:latin typeface="Arial"/>
                <a:ea typeface="Arial"/>
                <a:cs typeface="Arial"/>
                <a:sym typeface="Arial"/>
                <a:hlinkClick r:id="rId4"/>
              </a:rPr>
              <a:t>https://github.com/w3-engineers/telemesh/blob/feature/codeofconduct/CONTRIBUTING.md</a:t>
            </a:r>
            <a:endParaRPr/>
          </a:p>
          <a:p>
            <a:pPr indent="0" lvl="0" marL="0" rtl="0" algn="l">
              <a:spcBef>
                <a:spcPts val="1600"/>
              </a:spcBef>
              <a:spcAft>
                <a:spcPts val="0"/>
              </a:spcAft>
              <a:buNone/>
            </a:pPr>
            <a:r>
              <a:rPr lang="en"/>
              <a:t>Now we need to change the template according to our company policy or we can start writing our own contributing guides.</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Pull Request Template</a:t>
            </a:r>
            <a:endParaRPr/>
          </a:p>
        </p:txBody>
      </p:sp>
      <p:sp>
        <p:nvSpPr>
          <p:cNvPr id="105" name="Google Shape;105;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24292E"/>
              </a:buClr>
              <a:buSzPts val="1500"/>
              <a:buFont typeface="Arial"/>
              <a:buAutoNum type="arabicPeriod"/>
            </a:pPr>
            <a:r>
              <a:rPr lang="en" sz="1500">
                <a:solidFill>
                  <a:srgbClr val="24292E"/>
                </a:solidFill>
                <a:highlight>
                  <a:srgbClr val="FFFFFF"/>
                </a:highlight>
                <a:latin typeface="Arial"/>
                <a:ea typeface="Arial"/>
                <a:cs typeface="Arial"/>
                <a:sym typeface="Arial"/>
              </a:rPr>
              <a:t>When you add a pull request template to your repository, project contributors will automatically see the template's contents in the pull request body.</a:t>
            </a:r>
            <a:endParaRPr sz="1500">
              <a:solidFill>
                <a:srgbClr val="24292E"/>
              </a:solidFill>
              <a:highlight>
                <a:srgbClr val="FFFFFF"/>
              </a:highlight>
              <a:latin typeface="Arial"/>
              <a:ea typeface="Arial"/>
              <a:cs typeface="Arial"/>
              <a:sym typeface="Arial"/>
            </a:endParaRPr>
          </a:p>
          <a:p>
            <a:pPr indent="-317500" lvl="0" marL="457200" rtl="0" algn="l">
              <a:spcBef>
                <a:spcPts val="0"/>
              </a:spcBef>
              <a:spcAft>
                <a:spcPts val="0"/>
              </a:spcAft>
              <a:buClr>
                <a:srgbClr val="24292E"/>
              </a:buClr>
              <a:buSzPts val="1400"/>
              <a:buFont typeface="Arial"/>
              <a:buAutoNum type="arabicPeriod"/>
            </a:pPr>
            <a:r>
              <a:rPr lang="en" sz="1400">
                <a:solidFill>
                  <a:srgbClr val="24292E"/>
                </a:solidFill>
                <a:highlight>
                  <a:srgbClr val="FFFFFF"/>
                </a:highlight>
                <a:latin typeface="Arial"/>
                <a:ea typeface="Arial"/>
                <a:cs typeface="Arial"/>
                <a:sym typeface="Arial"/>
              </a:rPr>
              <a:t>To store your file in a hidden directory, type </a:t>
            </a:r>
            <a:r>
              <a:rPr i="1" lang="en" sz="1400">
                <a:solidFill>
                  <a:srgbClr val="24292E"/>
                </a:solidFill>
                <a:highlight>
                  <a:srgbClr val="FFFFFF"/>
                </a:highlight>
                <a:latin typeface="Arial"/>
                <a:ea typeface="Arial"/>
                <a:cs typeface="Arial"/>
                <a:sym typeface="Arial"/>
              </a:rPr>
              <a:t>.github/</a:t>
            </a:r>
            <a:r>
              <a:rPr lang="en" sz="1400">
                <a:solidFill>
                  <a:srgbClr val="24292E"/>
                </a:solidFill>
                <a:highlight>
                  <a:srgbClr val="FFFFFF"/>
                </a:highlight>
                <a:latin typeface="Arial"/>
                <a:ea typeface="Arial"/>
                <a:cs typeface="Arial"/>
                <a:sym typeface="Arial"/>
              </a:rPr>
              <a:t>, then the name of your pull request template. For example, </a:t>
            </a:r>
            <a:r>
              <a:rPr lang="en" sz="1400">
                <a:solidFill>
                  <a:srgbClr val="24292E"/>
                </a:solidFill>
                <a:latin typeface="Arial"/>
                <a:ea typeface="Arial"/>
                <a:cs typeface="Arial"/>
                <a:sym typeface="Arial"/>
              </a:rPr>
              <a:t>.github/pull_request_template.md</a:t>
            </a:r>
            <a:r>
              <a:rPr lang="en" sz="1400">
                <a:solidFill>
                  <a:srgbClr val="24292E"/>
                </a:solidFill>
                <a:highlight>
                  <a:srgbClr val="FFFFFF"/>
                </a:highlight>
                <a:latin typeface="Arial"/>
                <a:ea typeface="Arial"/>
                <a:cs typeface="Arial"/>
                <a:sym typeface="Arial"/>
              </a:rPr>
              <a:t>.</a:t>
            </a:r>
            <a:endParaRPr sz="1400">
              <a:solidFill>
                <a:srgbClr val="24292E"/>
              </a:solidFill>
              <a:highlight>
                <a:srgbClr val="FFFFFF"/>
              </a:highlight>
              <a:latin typeface="Arial"/>
              <a:ea typeface="Arial"/>
              <a:cs typeface="Arial"/>
              <a:sym typeface="Arial"/>
            </a:endParaRPr>
          </a:p>
          <a:p>
            <a:pPr indent="0" lvl="0" marL="0" rtl="0" algn="l">
              <a:spcBef>
                <a:spcPts val="1600"/>
              </a:spcBef>
              <a:spcAft>
                <a:spcPts val="1600"/>
              </a:spcAft>
              <a:buNone/>
            </a:pPr>
            <a:r>
              <a:rPr lang="en" sz="1400">
                <a:solidFill>
                  <a:srgbClr val="24292E"/>
                </a:solidFill>
                <a:highlight>
                  <a:srgbClr val="FFFFFF"/>
                </a:highlight>
                <a:latin typeface="Arial"/>
                <a:ea typeface="Arial"/>
                <a:cs typeface="Arial"/>
                <a:sym typeface="Arial"/>
              </a:rPr>
              <a:t>Ref : </a:t>
            </a:r>
            <a:r>
              <a:rPr lang="en" sz="1100" u="sng">
                <a:solidFill>
                  <a:schemeClr val="hlink"/>
                </a:solidFill>
                <a:latin typeface="Arial"/>
                <a:ea typeface="Arial"/>
                <a:cs typeface="Arial"/>
                <a:sym typeface="Arial"/>
                <a:hlinkClick r:id="rId3"/>
              </a:rPr>
              <a:t>https://blog.axosoft.com/enhancing-pull-request-descriptions-templates/</a:t>
            </a:r>
            <a:endParaRPr sz="1400">
              <a:solidFill>
                <a:srgbClr val="24292E"/>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pic>
        <p:nvPicPr>
          <p:cNvPr id="110" name="Google Shape;110;p21"/>
          <p:cNvPicPr preferRelativeResize="0"/>
          <p:nvPr/>
        </p:nvPicPr>
        <p:blipFill>
          <a:blip r:embed="rId3">
            <a:alphaModFix/>
          </a:blip>
          <a:stretch>
            <a:fillRect/>
          </a:stretch>
        </p:blipFill>
        <p:spPr>
          <a:xfrm>
            <a:off x="152400" y="152400"/>
            <a:ext cx="6691226" cy="4950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