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20"/>
  </p:notesMasterIdLst>
  <p:sldIdLst>
    <p:sldId id="256" r:id="rId2"/>
    <p:sldId id="275" r:id="rId3"/>
    <p:sldId id="257" r:id="rId4"/>
    <p:sldId id="258" r:id="rId5"/>
    <p:sldId id="259" r:id="rId6"/>
    <p:sldId id="260" r:id="rId7"/>
    <p:sldId id="262" r:id="rId8"/>
    <p:sldId id="264" r:id="rId9"/>
    <p:sldId id="261" r:id="rId10"/>
    <p:sldId id="266" r:id="rId11"/>
    <p:sldId id="267" r:id="rId12"/>
    <p:sldId id="268" r:id="rId13"/>
    <p:sldId id="271" r:id="rId14"/>
    <p:sldId id="272" r:id="rId15"/>
    <p:sldId id="269" r:id="rId16"/>
    <p:sldId id="270"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AADFA-F191-4449-95A8-A550AB36C10D}" type="datetimeFigureOut">
              <a:rPr lang="en-US" smtClean="0"/>
              <a:t>10/12/2018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5FF0E-17D1-47CF-AC9B-034D9F8422CF}" type="slidenum">
              <a:rPr lang="en-US" smtClean="0"/>
              <a:t>‹#›</a:t>
            </a:fld>
            <a:endParaRPr lang="en-US"/>
          </a:p>
        </p:txBody>
      </p:sp>
    </p:spTree>
    <p:extLst>
      <p:ext uri="{BB962C8B-B14F-4D97-AF65-F5344CB8AC3E}">
        <p14:creationId xmlns:p14="http://schemas.microsoft.com/office/powerpoint/2010/main" val="4008592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5FF0E-17D1-47CF-AC9B-034D9F8422CF}" type="slidenum">
              <a:rPr lang="en-US" smtClean="0"/>
              <a:t>9</a:t>
            </a:fld>
            <a:endParaRPr lang="en-US"/>
          </a:p>
        </p:txBody>
      </p:sp>
    </p:spTree>
    <p:extLst>
      <p:ext uri="{BB962C8B-B14F-4D97-AF65-F5344CB8AC3E}">
        <p14:creationId xmlns:p14="http://schemas.microsoft.com/office/powerpoint/2010/main" val="67360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5FF0E-17D1-47CF-AC9B-034D9F8422CF}" type="slidenum">
              <a:rPr lang="en-US" smtClean="0"/>
              <a:t>17</a:t>
            </a:fld>
            <a:endParaRPr lang="en-US"/>
          </a:p>
        </p:txBody>
      </p:sp>
    </p:spTree>
    <p:extLst>
      <p:ext uri="{BB962C8B-B14F-4D97-AF65-F5344CB8AC3E}">
        <p14:creationId xmlns:p14="http://schemas.microsoft.com/office/powerpoint/2010/main" val="233449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5BAF6E-B967-471A-9041-3E4271E6D2C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E342C-A166-42FB-9B52-F422009818B0}" type="slidenum">
              <a:rPr lang="en-US" smtClean="0"/>
              <a:t>‹#›</a:t>
            </a:fld>
            <a:endParaRPr lang="en-US"/>
          </a:p>
        </p:txBody>
      </p:sp>
    </p:spTree>
    <p:extLst>
      <p:ext uri="{BB962C8B-B14F-4D97-AF65-F5344CB8AC3E}">
        <p14:creationId xmlns:p14="http://schemas.microsoft.com/office/powerpoint/2010/main" val="41669174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5BAF6E-B967-471A-9041-3E4271E6D2C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E342C-A166-42FB-9B52-F422009818B0}" type="slidenum">
              <a:rPr lang="en-US" smtClean="0"/>
              <a:t>‹#›</a:t>
            </a:fld>
            <a:endParaRPr lang="en-US"/>
          </a:p>
        </p:txBody>
      </p:sp>
    </p:spTree>
    <p:extLst>
      <p:ext uri="{BB962C8B-B14F-4D97-AF65-F5344CB8AC3E}">
        <p14:creationId xmlns:p14="http://schemas.microsoft.com/office/powerpoint/2010/main" val="245042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5BAF6E-B967-471A-9041-3E4271E6D2C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E342C-A166-42FB-9B52-F422009818B0}" type="slidenum">
              <a:rPr lang="en-US" smtClean="0"/>
              <a:t>‹#›</a:t>
            </a:fld>
            <a:endParaRPr lang="en-US"/>
          </a:p>
        </p:txBody>
      </p:sp>
    </p:spTree>
    <p:extLst>
      <p:ext uri="{BB962C8B-B14F-4D97-AF65-F5344CB8AC3E}">
        <p14:creationId xmlns:p14="http://schemas.microsoft.com/office/powerpoint/2010/main" val="2152342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5BAF6E-B967-471A-9041-3E4271E6D2C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E342C-A166-42FB-9B52-F422009818B0}" type="slidenum">
              <a:rPr lang="en-US" smtClean="0"/>
              <a:t>‹#›</a:t>
            </a:fld>
            <a:endParaRPr lang="en-US"/>
          </a:p>
        </p:txBody>
      </p:sp>
    </p:spTree>
    <p:extLst>
      <p:ext uri="{BB962C8B-B14F-4D97-AF65-F5344CB8AC3E}">
        <p14:creationId xmlns:p14="http://schemas.microsoft.com/office/powerpoint/2010/main" val="401151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5BAF6E-B967-471A-9041-3E4271E6D2CB}"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1E342C-A166-42FB-9B52-F422009818B0}" type="slidenum">
              <a:rPr lang="en-US" smtClean="0"/>
              <a:t>‹#›</a:t>
            </a:fld>
            <a:endParaRPr lang="en-US"/>
          </a:p>
        </p:txBody>
      </p:sp>
    </p:spTree>
    <p:extLst>
      <p:ext uri="{BB962C8B-B14F-4D97-AF65-F5344CB8AC3E}">
        <p14:creationId xmlns:p14="http://schemas.microsoft.com/office/powerpoint/2010/main" val="18298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5BAF6E-B967-471A-9041-3E4271E6D2CB}"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E342C-A166-42FB-9B52-F422009818B0}" type="slidenum">
              <a:rPr lang="en-US" smtClean="0"/>
              <a:t>‹#›</a:t>
            </a:fld>
            <a:endParaRPr lang="en-US"/>
          </a:p>
        </p:txBody>
      </p:sp>
    </p:spTree>
    <p:extLst>
      <p:ext uri="{BB962C8B-B14F-4D97-AF65-F5344CB8AC3E}">
        <p14:creationId xmlns:p14="http://schemas.microsoft.com/office/powerpoint/2010/main" val="236337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5BAF6E-B967-471A-9041-3E4271E6D2CB}"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1E342C-A166-42FB-9B52-F422009818B0}" type="slidenum">
              <a:rPr lang="en-US" smtClean="0"/>
              <a:t>‹#›</a:t>
            </a:fld>
            <a:endParaRPr lang="en-US"/>
          </a:p>
        </p:txBody>
      </p:sp>
    </p:spTree>
    <p:extLst>
      <p:ext uri="{BB962C8B-B14F-4D97-AF65-F5344CB8AC3E}">
        <p14:creationId xmlns:p14="http://schemas.microsoft.com/office/powerpoint/2010/main" val="211542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5BAF6E-B967-471A-9041-3E4271E6D2CB}"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1E342C-A166-42FB-9B52-F422009818B0}" type="slidenum">
              <a:rPr lang="en-US" smtClean="0"/>
              <a:t>‹#›</a:t>
            </a:fld>
            <a:endParaRPr lang="en-US"/>
          </a:p>
        </p:txBody>
      </p:sp>
    </p:spTree>
    <p:extLst>
      <p:ext uri="{BB962C8B-B14F-4D97-AF65-F5344CB8AC3E}">
        <p14:creationId xmlns:p14="http://schemas.microsoft.com/office/powerpoint/2010/main" val="151044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BAF6E-B967-471A-9041-3E4271E6D2CB}"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1E342C-A166-42FB-9B52-F422009818B0}" type="slidenum">
              <a:rPr lang="en-US" smtClean="0"/>
              <a:t>‹#›</a:t>
            </a:fld>
            <a:endParaRPr lang="en-US"/>
          </a:p>
        </p:txBody>
      </p:sp>
    </p:spTree>
    <p:extLst>
      <p:ext uri="{BB962C8B-B14F-4D97-AF65-F5344CB8AC3E}">
        <p14:creationId xmlns:p14="http://schemas.microsoft.com/office/powerpoint/2010/main" val="36047769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5BAF6E-B967-471A-9041-3E4271E6D2CB}"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E342C-A166-42FB-9B52-F422009818B0}" type="slidenum">
              <a:rPr lang="en-US" smtClean="0"/>
              <a:t>‹#›</a:t>
            </a:fld>
            <a:endParaRPr lang="en-US"/>
          </a:p>
        </p:txBody>
      </p:sp>
    </p:spTree>
    <p:extLst>
      <p:ext uri="{BB962C8B-B14F-4D97-AF65-F5344CB8AC3E}">
        <p14:creationId xmlns:p14="http://schemas.microsoft.com/office/powerpoint/2010/main" val="15008290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5BAF6E-B967-471A-9041-3E4271E6D2CB}"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1E342C-A166-42FB-9B52-F422009818B0}" type="slidenum">
              <a:rPr lang="en-US" smtClean="0"/>
              <a:t>‹#›</a:t>
            </a:fld>
            <a:endParaRPr lang="en-US"/>
          </a:p>
        </p:txBody>
      </p:sp>
    </p:spTree>
    <p:extLst>
      <p:ext uri="{BB962C8B-B14F-4D97-AF65-F5344CB8AC3E}">
        <p14:creationId xmlns:p14="http://schemas.microsoft.com/office/powerpoint/2010/main" val="269782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BAF6E-B967-471A-9041-3E4271E6D2CB}" type="datetimeFigureOut">
              <a:rPr lang="en-US" smtClean="0"/>
              <a:t>10/12/2018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E342C-A166-42FB-9B52-F422009818B0}" type="slidenum">
              <a:rPr lang="en-US" smtClean="0"/>
              <a:t>‹#›</a:t>
            </a:fld>
            <a:endParaRPr lang="en-US"/>
          </a:p>
        </p:txBody>
      </p:sp>
    </p:spTree>
    <p:extLst>
      <p:ext uri="{BB962C8B-B14F-4D97-AF65-F5344CB8AC3E}">
        <p14:creationId xmlns:p14="http://schemas.microsoft.com/office/powerpoint/2010/main" val="169594961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en-in/overview/choosing-a-cloud-service-provid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in/overview/what-is-iaas/" TargetMode="External"/><Relationship Id="rId2" Type="http://schemas.openxmlformats.org/officeDocument/2006/relationships/hyperlink" Target="https://azure.microsoft.com/en-in/overview/choosing-a-cloud-service-provid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zure.microsoft.com/en-in/overview/choosing-a-cloud-service-provid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Image result for Azure"/>
          <p:cNvPicPr>
            <a:picLocks noChangeAspect="1" noChangeArrowheads="1"/>
          </p:cNvPicPr>
          <p:nvPr/>
        </p:nvPicPr>
        <p:blipFill rotWithShape="1">
          <a:blip r:embed="rId2">
            <a:extLst>
              <a:ext uri="{28A0092B-C50C-407E-A947-70E740481C1C}">
                <a14:useLocalDpi xmlns:a14="http://schemas.microsoft.com/office/drawing/2010/main" val="0"/>
              </a:ext>
            </a:extLst>
          </a:blip>
          <a:srcRect t="259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a:solidFill>
                  <a:schemeClr val="tx1">
                    <a:lumMod val="85000"/>
                    <a:lumOff val="15000"/>
                  </a:schemeClr>
                </a:solidFill>
              </a:rPr>
              <a:t>Azure Cloud Basics</a:t>
            </a:r>
          </a:p>
        </p:txBody>
      </p:sp>
      <p:cxnSp>
        <p:nvCxnSpPr>
          <p:cNvPr id="73" name="Straight Connector 72">
            <a:extLst>
              <a:ext uri="{FF2B5EF4-FFF2-40B4-BE49-F238E27FC236}">
                <a16:creationId xmlns:a16="http://schemas.microsoft.com/office/drawing/2014/main" id="{AA2EAA10-076F-46BD-8F0F-B9A2FB77A85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86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38200" y="3407712"/>
          <a:ext cx="10515600" cy="1187163"/>
        </p:xfrm>
        <a:graphic>
          <a:graphicData uri="http://schemas.openxmlformats.org/drawingml/2006/table">
            <a:tbl>
              <a:tblPr/>
              <a:tblGrid>
                <a:gridCol w="1756864">
                  <a:extLst>
                    <a:ext uri="{9D8B030D-6E8A-4147-A177-3AD203B41FA5}">
                      <a16:colId xmlns:a16="http://schemas.microsoft.com/office/drawing/2014/main" val="1191877490"/>
                    </a:ext>
                  </a:extLst>
                </a:gridCol>
                <a:gridCol w="1756864">
                  <a:extLst>
                    <a:ext uri="{9D8B030D-6E8A-4147-A177-3AD203B41FA5}">
                      <a16:colId xmlns:a16="http://schemas.microsoft.com/office/drawing/2014/main" val="3895756338"/>
                    </a:ext>
                  </a:extLst>
                </a:gridCol>
                <a:gridCol w="1756864">
                  <a:extLst>
                    <a:ext uri="{9D8B030D-6E8A-4147-A177-3AD203B41FA5}">
                      <a16:colId xmlns:a16="http://schemas.microsoft.com/office/drawing/2014/main" val="422208284"/>
                    </a:ext>
                  </a:extLst>
                </a:gridCol>
                <a:gridCol w="1748336">
                  <a:extLst>
                    <a:ext uri="{9D8B030D-6E8A-4147-A177-3AD203B41FA5}">
                      <a16:colId xmlns:a16="http://schemas.microsoft.com/office/drawing/2014/main" val="192774098"/>
                    </a:ext>
                  </a:extLst>
                </a:gridCol>
                <a:gridCol w="1748336">
                  <a:extLst>
                    <a:ext uri="{9D8B030D-6E8A-4147-A177-3AD203B41FA5}">
                      <a16:colId xmlns:a16="http://schemas.microsoft.com/office/drawing/2014/main" val="2768682551"/>
                    </a:ext>
                  </a:extLst>
                </a:gridCol>
                <a:gridCol w="1748336">
                  <a:extLst>
                    <a:ext uri="{9D8B030D-6E8A-4147-A177-3AD203B41FA5}">
                      <a16:colId xmlns:a16="http://schemas.microsoft.com/office/drawing/2014/main" val="1553009971"/>
                    </a:ext>
                  </a:extLst>
                </a:gridCol>
              </a:tblGrid>
              <a:tr h="1187163">
                <a:tc>
                  <a:txBody>
                    <a:bodyPr/>
                    <a:lstStyle/>
                    <a:p>
                      <a:pPr algn="l" fontAlgn="t"/>
                      <a:r>
                        <a:rPr lang="en-US" sz="1600">
                          <a:effectLst/>
                        </a:rPr>
                        <a:t>Hosted applications/apps</a:t>
                      </a:r>
                    </a:p>
                  </a:txBody>
                  <a:tcPr marL="102342" marR="102342" marT="102342" marB="10234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effectLst/>
                        </a:rPr>
                        <a:t>Development tools, database management, business analytics</a:t>
                      </a:r>
                    </a:p>
                  </a:txBody>
                  <a:tcPr marL="102342" marR="102342" marT="102342" marB="10234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effectLst/>
                        </a:rPr>
                        <a:t>Operating systems</a:t>
                      </a:r>
                    </a:p>
                  </a:txBody>
                  <a:tcPr marL="102342" marR="102342" marT="102342" marB="10234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effectLst/>
                        </a:rPr>
                        <a:t>Servers and storage</a:t>
                      </a:r>
                    </a:p>
                  </a:txBody>
                  <a:tcPr marL="102342" marR="102342" marT="102342" marB="10234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effectLst/>
                        </a:rPr>
                        <a:t>Networking firewalls/security</a:t>
                      </a:r>
                    </a:p>
                  </a:txBody>
                  <a:tcPr marL="102342" marR="102342" marT="102342" marB="10234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dirty="0">
                          <a:effectLst/>
                        </a:rPr>
                        <a:t>Data center physical plant/building</a:t>
                      </a:r>
                    </a:p>
                  </a:txBody>
                  <a:tcPr marL="102342" marR="102342" marT="102342" marB="102342">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2710257519"/>
                  </a:ext>
                </a:extLst>
              </a:tr>
            </a:tbl>
          </a:graphicData>
        </a:graphic>
      </p:graphicFrame>
      <p:pic>
        <p:nvPicPr>
          <p:cNvPr id="3076" name="Picture 4" descr="Platform as a Service — IaaS includes servers and storage, networking firewalls and security and datacenter (physical plant/building). PaaS includes IaaS elements plus operating systems, development tools, database management and business analytics. SaaS includes PaaS elements plus hosted ap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74087"/>
            <a:ext cx="9344025"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41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03" y="190004"/>
            <a:ext cx="11887201" cy="6341425"/>
          </a:xfrm>
        </p:spPr>
        <p:txBody>
          <a:bodyPr>
            <a:noAutofit/>
          </a:bodyPr>
          <a:lstStyle/>
          <a:p>
            <a:pPr marL="0" indent="0">
              <a:buNone/>
            </a:pPr>
            <a:r>
              <a:rPr lang="en-US" sz="2000" b="1" u="sng" dirty="0">
                <a:solidFill>
                  <a:srgbClr val="000000"/>
                </a:solidFill>
              </a:rPr>
              <a:t>Infrastructure-as-a-service (IaaS)</a:t>
            </a:r>
          </a:p>
          <a:p>
            <a:pPr>
              <a:lnSpc>
                <a:spcPct val="100000"/>
              </a:lnSpc>
            </a:pPr>
            <a:r>
              <a:rPr lang="en-US" sz="1500" dirty="0"/>
              <a:t>Infrastructure as a service (IaaS) is an instant computing infrastructure, provisioned and managed over the Internet. Quickly scale up and down with demand and pay only for what you use.</a:t>
            </a:r>
          </a:p>
          <a:p>
            <a:pPr>
              <a:lnSpc>
                <a:spcPct val="100000"/>
              </a:lnSpc>
            </a:pPr>
            <a:r>
              <a:rPr lang="en-US" sz="1500" dirty="0"/>
              <a:t>IaaS helps you avoid the expense and complexity of buying and managing your own physical servers and other datacenter infrastructure. Each resource is offered as a separate service component and you only need to rent a particular one for as long as you need it. The </a:t>
            </a:r>
            <a:r>
              <a:rPr lang="en-US" sz="1500" dirty="0">
                <a:hlinkClick r:id="rId2"/>
              </a:rPr>
              <a:t>cloud computing service provider</a:t>
            </a:r>
            <a:r>
              <a:rPr lang="en-US" sz="1500" dirty="0"/>
              <a:t> manages the infrastructure, while you purchase, install, configure and manage your own software—operating systems, middleware and applications.</a:t>
            </a:r>
            <a:endParaRPr lang="en-US" sz="1500" b="1" u="sng" dirty="0"/>
          </a:p>
          <a:p>
            <a:pPr marL="0" indent="0">
              <a:lnSpc>
                <a:spcPct val="100000"/>
              </a:lnSpc>
              <a:buNone/>
            </a:pPr>
            <a:r>
              <a:rPr lang="en-US" sz="1500" b="1" dirty="0"/>
              <a:t>Common IaaS business scenarios</a:t>
            </a:r>
          </a:p>
          <a:p>
            <a:pPr marL="0" indent="0">
              <a:lnSpc>
                <a:spcPct val="100000"/>
              </a:lnSpc>
              <a:buNone/>
            </a:pPr>
            <a:r>
              <a:rPr lang="en-US" sz="1500" dirty="0"/>
              <a:t>Typical things businesses do with IaaS include:</a:t>
            </a:r>
          </a:p>
          <a:p>
            <a:pPr>
              <a:lnSpc>
                <a:spcPct val="100000"/>
              </a:lnSpc>
            </a:pPr>
            <a:r>
              <a:rPr lang="en-US" sz="1500" b="1" dirty="0"/>
              <a:t>Test and development.</a:t>
            </a:r>
            <a:r>
              <a:rPr lang="en-US" sz="1500" dirty="0"/>
              <a:t> Teams can quickly set up and dismantle test and development environments, bringing new applications to market faster. IaaS makes it quick and economical to scale up dev-test environments up and down.</a:t>
            </a:r>
          </a:p>
          <a:p>
            <a:pPr>
              <a:lnSpc>
                <a:spcPct val="100000"/>
              </a:lnSpc>
            </a:pPr>
            <a:r>
              <a:rPr lang="en-US" sz="1500" b="1" dirty="0"/>
              <a:t>Website hosting</a:t>
            </a:r>
            <a:r>
              <a:rPr lang="en-US" sz="1500" dirty="0"/>
              <a:t>. Running websites using IaaS can be less expensive than traditional web hosting.</a:t>
            </a:r>
          </a:p>
          <a:p>
            <a:pPr>
              <a:lnSpc>
                <a:spcPct val="100000"/>
              </a:lnSpc>
            </a:pPr>
            <a:r>
              <a:rPr lang="en-US" sz="1500" b="1" dirty="0"/>
              <a:t>Storage, backup and recovery</a:t>
            </a:r>
            <a:r>
              <a:rPr lang="en-US" sz="1500" dirty="0"/>
              <a:t>. </a:t>
            </a:r>
            <a:r>
              <a:rPr lang="en-US" sz="1500" dirty="0" err="1"/>
              <a:t>Organisations</a:t>
            </a:r>
            <a:r>
              <a:rPr lang="en-US" sz="1500" dirty="0"/>
              <a:t> avoid the capital outlay for storage and complexity of storage management, which typically requires a skilled staff to manage data and meet legal and compliance requirements. IaaS is useful for handling unpredictable demand and steadily growing storage needs. It can also simplify planning and management of backup and recovery systems.</a:t>
            </a:r>
          </a:p>
          <a:p>
            <a:pPr>
              <a:lnSpc>
                <a:spcPct val="100000"/>
              </a:lnSpc>
            </a:pPr>
            <a:r>
              <a:rPr lang="en-US" sz="1500" b="1" dirty="0"/>
              <a:t>Web apps</a:t>
            </a:r>
            <a:r>
              <a:rPr lang="en-US" sz="1500" dirty="0"/>
              <a:t>. IaaS provides all the infrastructure to support web apps, including storage, web and application servers and networking resources. </a:t>
            </a:r>
            <a:r>
              <a:rPr lang="en-US" sz="1500" dirty="0" err="1"/>
              <a:t>Organisations</a:t>
            </a:r>
            <a:r>
              <a:rPr lang="en-US" sz="1500" dirty="0"/>
              <a:t> can quickly deploy web apps on IaaS and easily scale infrastructure up and down when demand for the apps is unpredictable.</a:t>
            </a:r>
          </a:p>
          <a:p>
            <a:pPr>
              <a:lnSpc>
                <a:spcPct val="100000"/>
              </a:lnSpc>
            </a:pPr>
            <a:r>
              <a:rPr lang="en-US" sz="1500" b="1" dirty="0"/>
              <a:t>High-performance computing</a:t>
            </a:r>
            <a:r>
              <a:rPr lang="en-US" sz="1500" dirty="0"/>
              <a:t>. High-performance computing (HPC) on supercomputers, computer grids or computer clusters helps solve complex problems involving millions of variables or calculations. Examples include earthquake and protein folding simulations, climate and weather predictions, financial modeling and evaluating product designs.</a:t>
            </a:r>
          </a:p>
          <a:p>
            <a:pPr>
              <a:lnSpc>
                <a:spcPct val="100000"/>
              </a:lnSpc>
            </a:pPr>
            <a:r>
              <a:rPr lang="en-US" sz="1500" b="1" dirty="0"/>
              <a:t>Big data analysis</a:t>
            </a:r>
            <a:r>
              <a:rPr lang="en-US" sz="1500" dirty="0"/>
              <a:t>. Big data is a popular term for massive data sets that contain potentially valuable patterns, trends and associations. Mining data sets to locate or tease out these hidden patterns requires a huge amount of processing power, which IaaS economically provides.</a:t>
            </a:r>
          </a:p>
          <a:p>
            <a:pPr>
              <a:lnSpc>
                <a:spcPct val="100000"/>
              </a:lnSpc>
            </a:pPr>
            <a:endParaRPr lang="en-US" sz="1500" dirty="0"/>
          </a:p>
        </p:txBody>
      </p:sp>
    </p:spTree>
    <p:extLst>
      <p:ext uri="{BB962C8B-B14F-4D97-AF65-F5344CB8AC3E}">
        <p14:creationId xmlns:p14="http://schemas.microsoft.com/office/powerpoint/2010/main" val="339640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186" y="317458"/>
            <a:ext cx="11666518" cy="6332723"/>
          </a:xfrm>
        </p:spPr>
        <p:txBody>
          <a:bodyPr>
            <a:noAutofit/>
          </a:bodyPr>
          <a:lstStyle/>
          <a:p>
            <a:pPr marL="0" indent="0">
              <a:lnSpc>
                <a:spcPct val="120000"/>
              </a:lnSpc>
              <a:buNone/>
            </a:pPr>
            <a:r>
              <a:rPr lang="en-US" sz="1500" b="1" u="sng" dirty="0"/>
              <a:t>Advantages of IaaS</a:t>
            </a:r>
          </a:p>
          <a:p>
            <a:pPr marL="0">
              <a:lnSpc>
                <a:spcPct val="120000"/>
              </a:lnSpc>
            </a:pPr>
            <a:r>
              <a:rPr lang="en-US" sz="1500" b="1" dirty="0"/>
              <a:t>Eliminates capital expense and reduces ongoing cost</a:t>
            </a:r>
            <a:r>
              <a:rPr lang="en-US" sz="1500" dirty="0"/>
              <a:t>. IaaS sidesteps the upfront expense of setting up and managing an on-site datacenter, making it an economical option for start-ups and businesses testing new ideas.</a:t>
            </a:r>
          </a:p>
          <a:p>
            <a:pPr marL="0">
              <a:lnSpc>
                <a:spcPct val="120000"/>
              </a:lnSpc>
            </a:pPr>
            <a:r>
              <a:rPr lang="en-US" sz="1500" b="1" dirty="0"/>
              <a:t>Improves business continuity and disaster recovery</a:t>
            </a:r>
            <a:r>
              <a:rPr lang="en-US" sz="1500" dirty="0"/>
              <a:t>. Achieving high availability, business continuity and disaster recovery is expensive, since it requires a significant amount of technology and staff. But with the right service level agreement (SLA) in place, IaaS can reduce this cost and access applications and data as usual during a disaster or outage.</a:t>
            </a:r>
          </a:p>
          <a:p>
            <a:pPr marL="0">
              <a:lnSpc>
                <a:spcPct val="120000"/>
              </a:lnSpc>
            </a:pPr>
            <a:r>
              <a:rPr lang="en-US" sz="1500" b="1" dirty="0"/>
              <a:t>Innovate rapidly</a:t>
            </a:r>
            <a:r>
              <a:rPr lang="en-US" sz="1500" dirty="0"/>
              <a:t>. As soon as you have decided to launch a new product or initiative, the necessary computing infrastructure can be ready in minutes or hours, rather than the days or weeks—and sometimes months—it could take to set up internally.</a:t>
            </a:r>
          </a:p>
          <a:p>
            <a:pPr marL="0">
              <a:lnSpc>
                <a:spcPct val="120000"/>
              </a:lnSpc>
            </a:pPr>
            <a:r>
              <a:rPr lang="en-US" sz="1500" b="1" dirty="0"/>
              <a:t>Respond quicker to shifting business conditions</a:t>
            </a:r>
            <a:r>
              <a:rPr lang="en-US" sz="1500" dirty="0"/>
              <a:t>. IaaS enables you to quickly scale up resources to accommodate spikes in demand for your application— during the holidays, for example—then scale resources back down again when activity decreases to save money.</a:t>
            </a:r>
          </a:p>
          <a:p>
            <a:pPr marL="0">
              <a:lnSpc>
                <a:spcPct val="120000"/>
              </a:lnSpc>
            </a:pPr>
            <a:r>
              <a:rPr lang="en-US" sz="1500" b="1" dirty="0"/>
              <a:t>Focus on your core business</a:t>
            </a:r>
            <a:r>
              <a:rPr lang="en-US" sz="1500" dirty="0"/>
              <a:t>. IaaS frees up your team to focus on your </a:t>
            </a:r>
            <a:r>
              <a:rPr lang="en-US" sz="1500" dirty="0" err="1"/>
              <a:t>organisation’s</a:t>
            </a:r>
            <a:r>
              <a:rPr lang="en-US" sz="1500" dirty="0"/>
              <a:t> core business rather than on IT infrastructure.</a:t>
            </a:r>
          </a:p>
          <a:p>
            <a:pPr marL="0">
              <a:lnSpc>
                <a:spcPct val="120000"/>
              </a:lnSpc>
            </a:pPr>
            <a:r>
              <a:rPr lang="en-US" sz="1500" b="1" dirty="0"/>
              <a:t>Increase stability, reliability and supportability</a:t>
            </a:r>
            <a:r>
              <a:rPr lang="en-US" sz="1500" dirty="0"/>
              <a:t>. With IaaS there is no need to maintain and upgrade software and hardware or troubleshoot equipment problems. With the appropriate agreement in place, the service provider assures that your infrastructure is reliable and meets SLAs.</a:t>
            </a:r>
          </a:p>
          <a:p>
            <a:pPr marL="0">
              <a:lnSpc>
                <a:spcPct val="120000"/>
              </a:lnSpc>
            </a:pPr>
            <a:r>
              <a:rPr lang="en-US" sz="1500" b="1" dirty="0"/>
              <a:t>Better security</a:t>
            </a:r>
            <a:r>
              <a:rPr lang="en-US" sz="1500" dirty="0"/>
              <a:t>. With the appropriate service agreement, a cloud service provider can provide security for your applications and data that may be better than what you can attain in-house.</a:t>
            </a:r>
          </a:p>
          <a:p>
            <a:pPr marL="0">
              <a:lnSpc>
                <a:spcPct val="120000"/>
              </a:lnSpc>
            </a:pPr>
            <a:r>
              <a:rPr lang="en-US" sz="1500" b="1" dirty="0"/>
              <a:t>Gets new apps to users faster</a:t>
            </a:r>
            <a:r>
              <a:rPr lang="en-US" sz="1500" dirty="0"/>
              <a:t>. Because you don’t need to first set up the infrastructure before you can develop and deliver apps, you can get them to users faster with IaaS.</a:t>
            </a:r>
          </a:p>
          <a:p>
            <a:r>
              <a:rPr lang="en-US" sz="1500" b="1" dirty="0"/>
              <a:t>EX</a:t>
            </a:r>
            <a:r>
              <a:rPr lang="en-US" sz="1500" dirty="0"/>
              <a:t>:- Microsoft Azure , Amazon Web Services (AWS),</a:t>
            </a:r>
            <a:r>
              <a:rPr lang="en-US" sz="1500" dirty="0" err="1"/>
              <a:t>igitalOcean</a:t>
            </a:r>
            <a:r>
              <a:rPr lang="en-US" sz="1500" dirty="0"/>
              <a:t>, </a:t>
            </a:r>
            <a:r>
              <a:rPr lang="en-US" sz="1500" dirty="0" err="1"/>
              <a:t>Linode</a:t>
            </a:r>
            <a:r>
              <a:rPr lang="en-US" sz="1500" dirty="0"/>
              <a:t>, Rackspace, Cisco </a:t>
            </a:r>
            <a:r>
              <a:rPr lang="en-US" sz="1500" dirty="0" err="1"/>
              <a:t>Metapod</a:t>
            </a:r>
            <a:r>
              <a:rPr lang="en-US" sz="1500" dirty="0"/>
              <a:t>, Google Compute Engine (GCE) are some popular examples of </a:t>
            </a:r>
            <a:r>
              <a:rPr lang="en-US" sz="1500" dirty="0" err="1"/>
              <a:t>Iaas</a:t>
            </a:r>
            <a:r>
              <a:rPr lang="en-US" sz="1500" dirty="0"/>
              <a:t>.</a:t>
            </a:r>
          </a:p>
        </p:txBody>
      </p:sp>
    </p:spTree>
    <p:extLst>
      <p:ext uri="{BB962C8B-B14F-4D97-AF65-F5344CB8AC3E}">
        <p14:creationId xmlns:p14="http://schemas.microsoft.com/office/powerpoint/2010/main" val="1152333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03" y="190004"/>
            <a:ext cx="11887201" cy="6341425"/>
          </a:xfrm>
        </p:spPr>
        <p:txBody>
          <a:bodyPr>
            <a:noAutofit/>
          </a:bodyPr>
          <a:lstStyle/>
          <a:p>
            <a:pPr marL="0" indent="0">
              <a:lnSpc>
                <a:spcPct val="100000"/>
              </a:lnSpc>
              <a:buNone/>
            </a:pPr>
            <a:r>
              <a:rPr lang="en-US" sz="2000" b="1" u="sng" dirty="0">
                <a:solidFill>
                  <a:srgbClr val="000000"/>
                </a:solidFill>
              </a:rPr>
              <a:t>Platform as a service (PaaS)</a:t>
            </a:r>
          </a:p>
          <a:p>
            <a:pPr>
              <a:lnSpc>
                <a:spcPct val="100000"/>
              </a:lnSpc>
            </a:pPr>
            <a:r>
              <a:rPr lang="en-US" sz="1600" dirty="0"/>
              <a:t>Platform as a service (PaaS) is a complete development and deployment environment in the cloud, with resources that enable you to deliver everything from simple cloud-based apps to sophisticated, cloud-enabled enterprise applications. You purchase the resources you need from a </a:t>
            </a:r>
            <a:r>
              <a:rPr lang="en-US" sz="1600" dirty="0">
                <a:hlinkClick r:id="rId2"/>
              </a:rPr>
              <a:t>cloud service provider</a:t>
            </a:r>
            <a:r>
              <a:rPr lang="en-US" sz="1600" dirty="0"/>
              <a:t> on a pay-as-you-go basis and access them over a secure Internet connection.</a:t>
            </a:r>
          </a:p>
          <a:p>
            <a:pPr>
              <a:lnSpc>
                <a:spcPct val="100000"/>
              </a:lnSpc>
            </a:pPr>
            <a:r>
              <a:rPr lang="en-US" sz="1600" dirty="0"/>
              <a:t>Like </a:t>
            </a:r>
            <a:r>
              <a:rPr lang="en-US" sz="1600" dirty="0">
                <a:hlinkClick r:id="rId3"/>
              </a:rPr>
              <a:t>IaaS</a:t>
            </a:r>
            <a:r>
              <a:rPr lang="en-US" sz="1600" dirty="0"/>
              <a:t>, PaaS includes infrastructure—servers, storage and networking—but also middleware, development tools, business intelligence (BI) services, database management systems and more. PaaS is designed to support the complete web application lifecycle: building, testing, deploying, managing and updating.</a:t>
            </a:r>
          </a:p>
          <a:p>
            <a:pPr>
              <a:lnSpc>
                <a:spcPct val="100000"/>
              </a:lnSpc>
            </a:pPr>
            <a:r>
              <a:rPr lang="en-US" sz="1600" dirty="0"/>
              <a:t>PaaS allows you to avoid the expense and complexity of buying and managing software licenses, the underlying application infrastructure and middleware or the development tools and other resources. You manage the applications and services you develop and the cloud service provider typically manages everything else.</a:t>
            </a:r>
          </a:p>
          <a:p>
            <a:pPr marL="0" indent="0">
              <a:lnSpc>
                <a:spcPct val="100000"/>
              </a:lnSpc>
              <a:buNone/>
            </a:pPr>
            <a:r>
              <a:rPr lang="en-US" sz="1600" b="1" dirty="0"/>
              <a:t>Common PaaS scenarios</a:t>
            </a:r>
          </a:p>
          <a:p>
            <a:pPr marL="0" indent="0">
              <a:lnSpc>
                <a:spcPct val="100000"/>
              </a:lnSpc>
              <a:buNone/>
            </a:pPr>
            <a:r>
              <a:rPr lang="en-US" sz="1600" dirty="0"/>
              <a:t>    </a:t>
            </a:r>
            <a:r>
              <a:rPr lang="en-US" sz="1600" dirty="0" err="1"/>
              <a:t>Organisations</a:t>
            </a:r>
            <a:r>
              <a:rPr lang="en-US" sz="1600" dirty="0"/>
              <a:t> typically use PaaS for these scenarios:</a:t>
            </a:r>
          </a:p>
          <a:p>
            <a:pPr>
              <a:lnSpc>
                <a:spcPct val="100000"/>
              </a:lnSpc>
            </a:pPr>
            <a:r>
              <a:rPr lang="en-US" sz="1600" b="1" dirty="0"/>
              <a:t>Development framework.</a:t>
            </a:r>
            <a:r>
              <a:rPr lang="en-US" sz="1600" dirty="0"/>
              <a:t> PaaS provides a framework that developers can build upon to develop or </a:t>
            </a:r>
            <a:r>
              <a:rPr lang="en-US" sz="1600" dirty="0" err="1"/>
              <a:t>customise</a:t>
            </a:r>
            <a:r>
              <a:rPr lang="en-US" sz="1600" dirty="0"/>
              <a:t> cloud-based applications. Similar to the way you create an Excel macro, PaaS lets developers create applications using built-in software components. Cloud features such as scalability, high-availability and multi-tenant capability are included, reducing the amount of coding that developers must do.</a:t>
            </a:r>
          </a:p>
          <a:p>
            <a:pPr>
              <a:lnSpc>
                <a:spcPct val="100000"/>
              </a:lnSpc>
            </a:pPr>
            <a:r>
              <a:rPr lang="en-US" sz="1600" b="1" dirty="0"/>
              <a:t>Analytics or business intelligence</a:t>
            </a:r>
            <a:r>
              <a:rPr lang="en-US" sz="1600" dirty="0"/>
              <a:t>. Tools provided as a service with PaaS allow </a:t>
            </a:r>
            <a:r>
              <a:rPr lang="en-US" sz="1600" dirty="0" err="1"/>
              <a:t>organisations</a:t>
            </a:r>
            <a:r>
              <a:rPr lang="en-US" sz="1600" dirty="0"/>
              <a:t> to </a:t>
            </a:r>
            <a:r>
              <a:rPr lang="en-US" sz="1600" dirty="0" err="1"/>
              <a:t>analyse</a:t>
            </a:r>
            <a:r>
              <a:rPr lang="en-US" sz="1600" dirty="0"/>
              <a:t> and mine their data, finding insights and patterns and predicting outcomes to improve forecasting, product design decisions, investment returns and other business decisions.</a:t>
            </a:r>
          </a:p>
          <a:p>
            <a:pPr>
              <a:lnSpc>
                <a:spcPct val="100000"/>
              </a:lnSpc>
            </a:pPr>
            <a:r>
              <a:rPr lang="en-US" sz="1600" b="1" dirty="0"/>
              <a:t>Additional services</a:t>
            </a:r>
            <a:r>
              <a:rPr lang="en-US" sz="1600" dirty="0"/>
              <a:t>. PaaS providers may offer other services that enhance applications, such as workflow, directory, security and scheduling.</a:t>
            </a:r>
          </a:p>
          <a:p>
            <a:pPr>
              <a:lnSpc>
                <a:spcPct val="100000"/>
              </a:lnSpc>
            </a:pPr>
            <a:endParaRPr lang="en-US" sz="1500" dirty="0"/>
          </a:p>
        </p:txBody>
      </p:sp>
    </p:spTree>
    <p:extLst>
      <p:ext uri="{BB962C8B-B14F-4D97-AF65-F5344CB8AC3E}">
        <p14:creationId xmlns:p14="http://schemas.microsoft.com/office/powerpoint/2010/main" val="265884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186" y="317459"/>
            <a:ext cx="11666518" cy="5358946"/>
          </a:xfrm>
        </p:spPr>
        <p:txBody>
          <a:bodyPr>
            <a:normAutofit fontScale="77500" lnSpcReduction="20000"/>
          </a:bodyPr>
          <a:lstStyle/>
          <a:p>
            <a:pPr marL="0" indent="0">
              <a:lnSpc>
                <a:spcPct val="120000"/>
              </a:lnSpc>
              <a:buNone/>
            </a:pPr>
            <a:r>
              <a:rPr lang="en-US" sz="2000" b="1" u="sng" dirty="0"/>
              <a:t>Advantages of PaaS :-</a:t>
            </a:r>
          </a:p>
          <a:p>
            <a:pPr indent="0">
              <a:lnSpc>
                <a:spcPct val="120000"/>
              </a:lnSpc>
              <a:buNone/>
            </a:pPr>
            <a:r>
              <a:rPr lang="en-US" sz="2000" dirty="0"/>
              <a:t>By delivering infrastructure as a service, PaaS offers the same advantages as IaaS. But its additional features—middleware, development tools and other business tools—give you more advantages:</a:t>
            </a:r>
          </a:p>
          <a:p>
            <a:pPr indent="0">
              <a:lnSpc>
                <a:spcPct val="120000"/>
              </a:lnSpc>
            </a:pPr>
            <a:r>
              <a:rPr lang="en-US" sz="2000" b="1" dirty="0"/>
              <a:t>Cut coding time</a:t>
            </a:r>
            <a:r>
              <a:rPr lang="en-US" sz="2000" dirty="0"/>
              <a:t>. PaaS development tools can cut the time it takes to code new apps with pre-coded application components built into the platform, such as workflow, directory services, security features, search and so on.</a:t>
            </a:r>
          </a:p>
          <a:p>
            <a:pPr indent="0">
              <a:lnSpc>
                <a:spcPct val="120000"/>
              </a:lnSpc>
            </a:pPr>
            <a:r>
              <a:rPr lang="en-US" sz="2000" b="1" dirty="0"/>
              <a:t>Add development capabilities without adding staff.</a:t>
            </a:r>
            <a:r>
              <a:rPr lang="en-US" sz="2000" dirty="0"/>
              <a:t> Platform as a Service components can give your development team new capabilities without your needing to add staff having the required skills.</a:t>
            </a:r>
          </a:p>
          <a:p>
            <a:pPr indent="0">
              <a:lnSpc>
                <a:spcPct val="120000"/>
              </a:lnSpc>
            </a:pPr>
            <a:r>
              <a:rPr lang="en-US" sz="2000" b="1" dirty="0"/>
              <a:t>Develop for multiple platforms</a:t>
            </a:r>
            <a:r>
              <a:rPr lang="en-US" sz="2000" dirty="0"/>
              <a:t>—including mobile—more easily. Some service providers give you development options for multiple platforms, such as computers, mobile devices and browsers making cross-platform apps quicker and easier to develop.</a:t>
            </a:r>
          </a:p>
          <a:p>
            <a:pPr indent="0">
              <a:lnSpc>
                <a:spcPct val="120000"/>
              </a:lnSpc>
            </a:pPr>
            <a:r>
              <a:rPr lang="en-US" sz="2000" b="1" dirty="0"/>
              <a:t>Use sophisticated tools affordably.</a:t>
            </a:r>
            <a:r>
              <a:rPr lang="en-US" sz="2000" dirty="0"/>
              <a:t> A pay-as-you-go model makes it possible for individuals or </a:t>
            </a:r>
            <a:r>
              <a:rPr lang="en-US" sz="2000" dirty="0" err="1"/>
              <a:t>organisations</a:t>
            </a:r>
            <a:r>
              <a:rPr lang="en-US" sz="2000" dirty="0"/>
              <a:t> to use sophisticated development software and business intelligence and analytics tools that they could not afford to purchase outright.</a:t>
            </a:r>
          </a:p>
          <a:p>
            <a:pPr indent="0">
              <a:lnSpc>
                <a:spcPct val="120000"/>
              </a:lnSpc>
            </a:pPr>
            <a:r>
              <a:rPr lang="en-US" sz="2000" b="1" dirty="0"/>
              <a:t>Support geographically distributed development teams.</a:t>
            </a:r>
            <a:r>
              <a:rPr lang="en-US" sz="2000" dirty="0"/>
              <a:t> Because the development environment is accessed over the Internet, development teams can work together on projects even when team members are in remote locations.</a:t>
            </a:r>
          </a:p>
          <a:p>
            <a:pPr indent="0">
              <a:lnSpc>
                <a:spcPct val="120000"/>
              </a:lnSpc>
            </a:pPr>
            <a:r>
              <a:rPr lang="en-US" sz="2000" b="1" dirty="0"/>
              <a:t>Efficiently manage the application lifecycle</a:t>
            </a:r>
            <a:r>
              <a:rPr lang="en-US" sz="2000" dirty="0"/>
              <a:t>. PaaS provides all of the capabilities that you need to support the complete web application lifecycle: building, testing, deploying, managing and updating within the same integrated environment</a:t>
            </a:r>
          </a:p>
          <a:p>
            <a:pPr>
              <a:lnSpc>
                <a:spcPct val="120000"/>
              </a:lnSpc>
            </a:pPr>
            <a:r>
              <a:rPr lang="en-US" sz="2000" dirty="0"/>
              <a:t>EX:- </a:t>
            </a:r>
            <a:r>
              <a:rPr lang="en-US" sz="2100" dirty="0"/>
              <a:t>AWS Elastic Beanstalk, Windows Azure, </a:t>
            </a:r>
            <a:r>
              <a:rPr lang="en-US" sz="2100" dirty="0" err="1"/>
              <a:t>Heroku</a:t>
            </a:r>
            <a:r>
              <a:rPr lang="en-US" sz="2100" dirty="0"/>
              <a:t>, Force.com, Google App Engine, Apache </a:t>
            </a:r>
            <a:r>
              <a:rPr lang="en-US" sz="2100" dirty="0" err="1"/>
              <a:t>Stratos</a:t>
            </a:r>
            <a:r>
              <a:rPr lang="en-US" sz="2100" dirty="0"/>
              <a:t>.</a:t>
            </a:r>
          </a:p>
        </p:txBody>
      </p:sp>
    </p:spTree>
    <p:extLst>
      <p:ext uri="{BB962C8B-B14F-4D97-AF65-F5344CB8AC3E}">
        <p14:creationId xmlns:p14="http://schemas.microsoft.com/office/powerpoint/2010/main" val="380354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03" y="190004"/>
            <a:ext cx="11887201" cy="6341425"/>
          </a:xfrm>
        </p:spPr>
        <p:txBody>
          <a:bodyPr>
            <a:noAutofit/>
          </a:bodyPr>
          <a:lstStyle/>
          <a:p>
            <a:pPr marL="0" indent="0">
              <a:lnSpc>
                <a:spcPct val="100000"/>
              </a:lnSpc>
              <a:buNone/>
            </a:pPr>
            <a:r>
              <a:rPr lang="en-US" sz="2000" b="1" u="sng" dirty="0">
                <a:solidFill>
                  <a:srgbClr val="000000"/>
                </a:solidFill>
              </a:rPr>
              <a:t>Software as a service (SaaS)</a:t>
            </a:r>
          </a:p>
          <a:p>
            <a:pPr marL="0">
              <a:lnSpc>
                <a:spcPct val="100000"/>
              </a:lnSpc>
            </a:pPr>
            <a:r>
              <a:rPr lang="en-US" sz="1600" dirty="0"/>
              <a:t>Software as a service (SaaS) allows users to connect to and use cloud-based apps over the Internet. Common examples are email, calendaring and office tools (such as Microsoft Office 365).</a:t>
            </a:r>
          </a:p>
          <a:p>
            <a:pPr marL="0">
              <a:lnSpc>
                <a:spcPct val="100000"/>
              </a:lnSpc>
            </a:pPr>
            <a:r>
              <a:rPr lang="en-US" sz="1600" dirty="0"/>
              <a:t>SaaS provides a complete software solution which you purchase on a pay-as-you-go basis from a </a:t>
            </a:r>
            <a:r>
              <a:rPr lang="en-US" sz="1600" dirty="0">
                <a:hlinkClick r:id="rId2"/>
              </a:rPr>
              <a:t>cloud service provider</a:t>
            </a:r>
            <a:r>
              <a:rPr lang="en-US" sz="1600" dirty="0"/>
              <a:t>. You rent the use of an app for your </a:t>
            </a:r>
            <a:r>
              <a:rPr lang="en-US" sz="1600" dirty="0" err="1"/>
              <a:t>organisation</a:t>
            </a:r>
            <a:r>
              <a:rPr lang="en-US" sz="1600" dirty="0"/>
              <a:t> and your users connect to it over the Internet, usually with a web browser. All of the underlying infrastructure, middleware, app software and app data are located in the service provider’s data center. The service provider manages the hardware and software and with the appropriate service agreement, will ensure the availability and the security of the app and your data as well. SaaS allows your </a:t>
            </a:r>
            <a:r>
              <a:rPr lang="en-US" sz="1600" dirty="0" err="1"/>
              <a:t>organisation</a:t>
            </a:r>
            <a:r>
              <a:rPr lang="en-US" sz="1600" dirty="0"/>
              <a:t> to get quickly up and running with an app at minimal upfront cost.</a:t>
            </a:r>
          </a:p>
          <a:p>
            <a:pPr marL="0" indent="0">
              <a:lnSpc>
                <a:spcPct val="100000"/>
              </a:lnSpc>
              <a:buNone/>
            </a:pPr>
            <a:r>
              <a:rPr lang="en-US" sz="1600" b="1" dirty="0"/>
              <a:t>Common SaaS scenarios</a:t>
            </a:r>
          </a:p>
          <a:p>
            <a:pPr marL="0">
              <a:lnSpc>
                <a:spcPct val="100000"/>
              </a:lnSpc>
            </a:pPr>
            <a:r>
              <a:rPr lang="en-US" sz="1600" dirty="0"/>
              <a:t>If you have used a web-based email service such as Outlook, Hotmail or Yahoo! Mail, then you have already used a form of SaaS. With these services, you log into your account over the Internet, often from a web browser. The email software is located on the service provider’s network and your messages are stored there as well. You can access your email and stored messages from a web browser on any computer or Internet-connected device.</a:t>
            </a:r>
          </a:p>
          <a:p>
            <a:pPr marL="0">
              <a:lnSpc>
                <a:spcPct val="100000"/>
              </a:lnSpc>
            </a:pPr>
            <a:r>
              <a:rPr lang="en-US" sz="1600" dirty="0"/>
              <a:t>The previous examples are free services for personal use. For </a:t>
            </a:r>
            <a:r>
              <a:rPr lang="en-US" sz="1600" dirty="0" err="1"/>
              <a:t>organisational</a:t>
            </a:r>
            <a:r>
              <a:rPr lang="en-US" sz="1600" dirty="0"/>
              <a:t> use, you can rent productivity apps, such as email, collaboration and calendaring; and sophisticated business applications such as customer relationship management (CRM), enterprise resource planning (ERP) and document management. You pay for the use of these apps by subscription or according to the level of use.</a:t>
            </a:r>
          </a:p>
          <a:p>
            <a:pPr marL="0" indent="0">
              <a:lnSpc>
                <a:spcPct val="100000"/>
              </a:lnSpc>
              <a:buNone/>
            </a:pPr>
            <a:r>
              <a:rPr lang="en-US" dirty="0"/>
              <a:t> </a:t>
            </a:r>
            <a:endParaRPr lang="en-US" sz="1600" dirty="0"/>
          </a:p>
          <a:p>
            <a:pPr marL="0">
              <a:lnSpc>
                <a:spcPct val="100000"/>
              </a:lnSpc>
            </a:pPr>
            <a:endParaRPr lang="en-US" sz="1500" dirty="0"/>
          </a:p>
        </p:txBody>
      </p:sp>
    </p:spTree>
    <p:extLst>
      <p:ext uri="{BB962C8B-B14F-4D97-AF65-F5344CB8AC3E}">
        <p14:creationId xmlns:p14="http://schemas.microsoft.com/office/powerpoint/2010/main" val="144601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186" y="317459"/>
            <a:ext cx="11666518" cy="5358946"/>
          </a:xfrm>
        </p:spPr>
        <p:txBody>
          <a:bodyPr>
            <a:normAutofit fontScale="85000" lnSpcReduction="10000"/>
          </a:bodyPr>
          <a:lstStyle/>
          <a:p>
            <a:pPr marL="0" indent="0">
              <a:lnSpc>
                <a:spcPct val="110000"/>
              </a:lnSpc>
              <a:buNone/>
            </a:pPr>
            <a:r>
              <a:rPr lang="en-US" sz="2000" b="1" u="sng" dirty="0"/>
              <a:t>Advantages of SaaS</a:t>
            </a:r>
          </a:p>
          <a:p>
            <a:pPr marL="0">
              <a:lnSpc>
                <a:spcPct val="110000"/>
              </a:lnSpc>
            </a:pPr>
            <a:r>
              <a:rPr lang="en-US" sz="2000" b="1" dirty="0"/>
              <a:t>Gain access to sophisticated applications</a:t>
            </a:r>
            <a:r>
              <a:rPr lang="en-US" sz="2000" dirty="0"/>
              <a:t>. To provide SaaS apps to users, you don’t need to purchase, install, update or maintain any hardware, middleware or software. SaaS makes even sophisticated enterprise applications, such as ERP and CRM, affordable for </a:t>
            </a:r>
            <a:r>
              <a:rPr lang="en-US" sz="2000" dirty="0" err="1"/>
              <a:t>organisations</a:t>
            </a:r>
            <a:r>
              <a:rPr lang="en-US" sz="2000" dirty="0"/>
              <a:t> that lack the resources to buy, deploy and manage the required infrastructure and software themselves.</a:t>
            </a:r>
          </a:p>
          <a:p>
            <a:pPr marL="0">
              <a:lnSpc>
                <a:spcPct val="110000"/>
              </a:lnSpc>
            </a:pPr>
            <a:r>
              <a:rPr lang="en-US" sz="2000" b="1" dirty="0"/>
              <a:t>Pay only for what you use</a:t>
            </a:r>
            <a:r>
              <a:rPr lang="en-US" sz="2000" dirty="0"/>
              <a:t>. You also save money because the SaaS service automatically scales up and down according to the level of usage.</a:t>
            </a:r>
          </a:p>
          <a:p>
            <a:pPr marL="0">
              <a:lnSpc>
                <a:spcPct val="110000"/>
              </a:lnSpc>
            </a:pPr>
            <a:r>
              <a:rPr lang="en-US" sz="2000" b="1" dirty="0"/>
              <a:t>Use free client software</a:t>
            </a:r>
            <a:r>
              <a:rPr lang="en-US" sz="2000" dirty="0"/>
              <a:t>. Users can run most SaaS apps directly from their web browser without needing to download and install any software, although some apps require plugins. This means that you don’t need to purchase and install special software for your users.</a:t>
            </a:r>
          </a:p>
          <a:p>
            <a:pPr marL="0">
              <a:lnSpc>
                <a:spcPct val="110000"/>
              </a:lnSpc>
            </a:pPr>
            <a:r>
              <a:rPr lang="en-US" sz="2000" b="1" dirty="0" err="1"/>
              <a:t>Mobilise</a:t>
            </a:r>
            <a:r>
              <a:rPr lang="en-US" sz="2000" b="1" dirty="0"/>
              <a:t> your workforce easily.</a:t>
            </a:r>
            <a:r>
              <a:rPr lang="en-US" sz="2000" dirty="0"/>
              <a:t> SaaS makes it easy to “</a:t>
            </a:r>
            <a:r>
              <a:rPr lang="en-US" sz="2000" dirty="0" err="1"/>
              <a:t>mobilise</a:t>
            </a:r>
            <a:r>
              <a:rPr lang="en-US" sz="2000" dirty="0"/>
              <a:t>” your workforce because users can access SaaS apps and data from any Internet-connected computer or mobile device. You don’t need to worry about developing apps to run on different types of computers and devices because the service provider has already done so. In addition, you don’t need to bring special expertise onboard to manage the security issues inherent in mobile computing. A carefully chosen service provider will ensure the security of your data, regardless of the type of device consuming it.</a:t>
            </a:r>
          </a:p>
          <a:p>
            <a:pPr marL="0">
              <a:lnSpc>
                <a:spcPct val="110000"/>
              </a:lnSpc>
            </a:pPr>
            <a:r>
              <a:rPr lang="en-US" sz="2000" b="1" dirty="0"/>
              <a:t>Access app data from anywhere.</a:t>
            </a:r>
            <a:r>
              <a:rPr lang="en-US" sz="2000" dirty="0"/>
              <a:t> With data stored in the cloud, users can access their information from any Internet-connected computer or mobile device. And when app data is stored in the cloud, no data is lost if a user’s computer or device fails.</a:t>
            </a:r>
          </a:p>
          <a:p>
            <a:pPr marL="0">
              <a:lnSpc>
                <a:spcPct val="110000"/>
              </a:lnSpc>
            </a:pPr>
            <a:r>
              <a:rPr lang="en-US" sz="2000" dirty="0"/>
              <a:t>Ex:- Microsoft office365, Google docs, Gmail, Google Apps, Facebook.</a:t>
            </a:r>
          </a:p>
        </p:txBody>
      </p:sp>
    </p:spTree>
    <p:extLst>
      <p:ext uri="{BB962C8B-B14F-4D97-AF65-F5344CB8AC3E}">
        <p14:creationId xmlns:p14="http://schemas.microsoft.com/office/powerpoint/2010/main" val="105614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azure iaas paas saas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97" y="-1"/>
            <a:ext cx="11512033" cy="664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68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6" name="Picture 10" descr="Image result for question ppt slide"/>
          <p:cNvPicPr>
            <a:picLocks noChangeAspect="1" noChangeArrowheads="1"/>
          </p:cNvPicPr>
          <p:nvPr/>
        </p:nvPicPr>
        <p:blipFill rotWithShape="1">
          <a:blip r:embed="rId2">
            <a:extLst>
              <a:ext uri="{28A0092B-C50C-407E-A947-70E740481C1C}">
                <a14:useLocalDpi xmlns:a14="http://schemas.microsoft.com/office/drawing/2010/main" val="0"/>
              </a:ext>
            </a:extLst>
          </a:blip>
          <a:srcRect t="11308" b="566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Image result for question ppt sli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5079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904877" y="2415322"/>
            <a:ext cx="3451730" cy="2399869"/>
          </a:xfrm>
        </p:spPr>
        <p:txBody>
          <a:bodyPr>
            <a:normAutofit/>
          </a:bodyPr>
          <a:lstStyle/>
          <a:p>
            <a:pPr algn="ctr"/>
            <a:r>
              <a:rPr lang="en-US" sz="4000" dirty="0">
                <a:solidFill>
                  <a:srgbClr val="FFFFFF"/>
                </a:solidFill>
              </a:rPr>
              <a:t>Agenda</a:t>
            </a:r>
          </a:p>
        </p:txBody>
      </p:sp>
      <p:sp>
        <p:nvSpPr>
          <p:cNvPr id="3" name="Content Placeholder 2"/>
          <p:cNvSpPr>
            <a:spLocks noGrp="1"/>
          </p:cNvSpPr>
          <p:nvPr>
            <p:ph idx="1"/>
          </p:nvPr>
        </p:nvSpPr>
        <p:spPr>
          <a:xfrm>
            <a:off x="5120640" y="804672"/>
            <a:ext cx="6281928" cy="5248656"/>
          </a:xfrm>
        </p:spPr>
        <p:txBody>
          <a:bodyPr anchor="ctr">
            <a:normAutofit/>
          </a:bodyPr>
          <a:lstStyle/>
          <a:p>
            <a:r>
              <a:rPr lang="en-US" sz="2000"/>
              <a:t>What is cloud Computing</a:t>
            </a:r>
          </a:p>
          <a:p>
            <a:r>
              <a:rPr lang="en-US" sz="2000"/>
              <a:t>History of cloud</a:t>
            </a:r>
          </a:p>
          <a:p>
            <a:r>
              <a:rPr lang="en-US" sz="2000"/>
              <a:t>Azure components</a:t>
            </a:r>
          </a:p>
          <a:p>
            <a:pPr marL="971550" lvl="1" indent="-514350">
              <a:buFont typeface="+mj-lt"/>
              <a:buAutoNum type="arabicPeriod"/>
            </a:pPr>
            <a:r>
              <a:rPr lang="en-US" sz="2000"/>
              <a:t>Infrastructure as a service(Iaas)</a:t>
            </a:r>
          </a:p>
          <a:p>
            <a:pPr marL="971550" lvl="1" indent="-514350">
              <a:buFont typeface="+mj-lt"/>
              <a:buAutoNum type="arabicPeriod"/>
            </a:pPr>
            <a:r>
              <a:rPr lang="en-US" sz="2000"/>
              <a:t>Platform as a service(Paas)</a:t>
            </a:r>
          </a:p>
          <a:p>
            <a:pPr marL="971550" lvl="1" indent="-514350">
              <a:buFont typeface="+mj-lt"/>
              <a:buAutoNum type="arabicPeriod"/>
            </a:pPr>
            <a:r>
              <a:rPr lang="en-US" sz="2000"/>
              <a:t>Software as a service(Saas)</a:t>
            </a:r>
          </a:p>
          <a:p>
            <a:endParaRPr lang="en-US" sz="2000"/>
          </a:p>
        </p:txBody>
      </p:sp>
    </p:spTree>
    <p:extLst>
      <p:ext uri="{BB962C8B-B14F-4D97-AF65-F5344CB8AC3E}">
        <p14:creationId xmlns:p14="http://schemas.microsoft.com/office/powerpoint/2010/main" val="233415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9436" y="198871"/>
            <a:ext cx="10193977" cy="561150"/>
          </a:xfrm>
        </p:spPr>
        <p:txBody>
          <a:bodyPr>
            <a:normAutofit/>
          </a:bodyPr>
          <a:lstStyle/>
          <a:p>
            <a:r>
              <a:rPr lang="en-US" sz="2800" b="1" dirty="0"/>
              <a:t>What is cloud Computing :-</a:t>
            </a:r>
          </a:p>
        </p:txBody>
      </p:sp>
      <p:sp>
        <p:nvSpPr>
          <p:cNvPr id="5" name="Content Placeholder 4"/>
          <p:cNvSpPr>
            <a:spLocks noGrp="1"/>
          </p:cNvSpPr>
          <p:nvPr>
            <p:ph idx="1"/>
          </p:nvPr>
        </p:nvSpPr>
        <p:spPr>
          <a:xfrm>
            <a:off x="339436" y="926275"/>
            <a:ext cx="10882745" cy="5450773"/>
          </a:xfrm>
        </p:spPr>
        <p:txBody>
          <a:bodyPr>
            <a:normAutofit/>
          </a:bodyPr>
          <a:lstStyle/>
          <a:p>
            <a:r>
              <a:rPr lang="en-US" sz="1900" dirty="0"/>
              <a:t>Cloud computing is the delivery of computing services—servers, storage, databases, networking, software, analytics and more—over the Internet (“the cloud”)</a:t>
            </a:r>
            <a:r>
              <a:rPr lang="en-US" dirty="0"/>
              <a:t>.</a:t>
            </a:r>
          </a:p>
          <a:p>
            <a:pPr marL="0" indent="0" algn="ctr">
              <a:buNone/>
            </a:pPr>
            <a:r>
              <a:rPr lang="en-US" sz="1900" dirty="0"/>
              <a:t>(Or)</a:t>
            </a:r>
          </a:p>
          <a:p>
            <a:pPr>
              <a:lnSpc>
                <a:spcPct val="100000"/>
              </a:lnSpc>
            </a:pPr>
            <a:r>
              <a:rPr lang="en-US" sz="1900" dirty="0"/>
              <a:t>Computing as a service over the internet</a:t>
            </a:r>
          </a:p>
          <a:p>
            <a:pPr>
              <a:lnSpc>
                <a:spcPct val="100000"/>
              </a:lnSpc>
            </a:pPr>
            <a:r>
              <a:rPr lang="en-US" sz="1900" dirty="0"/>
              <a:t>Cloud computing, often referred to as simply “the cloud,” is the delivery of on-demand computing resources — everything from applications to data centers — over the internet on a pay-for-use basis.</a:t>
            </a:r>
          </a:p>
          <a:p>
            <a:pPr marL="685800" lvl="2">
              <a:lnSpc>
                <a:spcPct val="100000"/>
              </a:lnSpc>
              <a:spcBef>
                <a:spcPts val="1000"/>
              </a:spcBef>
            </a:pPr>
            <a:r>
              <a:rPr lang="en-US" sz="1500" dirty="0"/>
              <a:t>Elastic resources — Scale up or down quickly and easily to meet demand</a:t>
            </a:r>
          </a:p>
          <a:p>
            <a:pPr marL="685800" lvl="2">
              <a:lnSpc>
                <a:spcPct val="100000"/>
              </a:lnSpc>
              <a:spcBef>
                <a:spcPts val="1000"/>
              </a:spcBef>
            </a:pPr>
            <a:r>
              <a:rPr lang="en-US" sz="1500" dirty="0"/>
              <a:t>Metered service so you only pay for what you use</a:t>
            </a:r>
          </a:p>
          <a:p>
            <a:pPr marL="685800" lvl="2">
              <a:lnSpc>
                <a:spcPct val="100000"/>
              </a:lnSpc>
              <a:spcBef>
                <a:spcPts val="1000"/>
              </a:spcBef>
            </a:pPr>
            <a:r>
              <a:rPr lang="en-US" sz="1500" dirty="0"/>
              <a:t>Self service — All the IT resources you need with self-service access</a:t>
            </a:r>
          </a:p>
          <a:p>
            <a:pPr>
              <a:lnSpc>
                <a:spcPct val="100000"/>
              </a:lnSpc>
            </a:pPr>
            <a:r>
              <a:rPr lang="en-US" sz="1900" dirty="0"/>
              <a:t>Companies offering these computing services are called cloud providers and typically charge for cloud computing services based on usage, similar to how you are billed for water or electricity at home.</a:t>
            </a:r>
          </a:p>
          <a:p>
            <a:endParaRPr lang="en-US" dirty="0"/>
          </a:p>
        </p:txBody>
      </p:sp>
    </p:spTree>
    <p:extLst>
      <p:ext uri="{BB962C8B-B14F-4D97-AF65-F5344CB8AC3E}">
        <p14:creationId xmlns:p14="http://schemas.microsoft.com/office/powerpoint/2010/main" val="310526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9436" y="198871"/>
            <a:ext cx="10193977" cy="561150"/>
          </a:xfrm>
        </p:spPr>
        <p:txBody>
          <a:bodyPr>
            <a:normAutofit/>
          </a:bodyPr>
          <a:lstStyle/>
          <a:p>
            <a:r>
              <a:rPr lang="en-US" sz="2800" b="1" dirty="0"/>
              <a:t>History:-</a:t>
            </a:r>
          </a:p>
        </p:txBody>
      </p:sp>
      <p:sp>
        <p:nvSpPr>
          <p:cNvPr id="5" name="Content Placeholder 4"/>
          <p:cNvSpPr>
            <a:spLocks noGrp="1"/>
          </p:cNvSpPr>
          <p:nvPr>
            <p:ph idx="1"/>
          </p:nvPr>
        </p:nvSpPr>
        <p:spPr>
          <a:xfrm>
            <a:off x="339436" y="926275"/>
            <a:ext cx="10882745" cy="5450773"/>
          </a:xfrm>
        </p:spPr>
        <p:txBody>
          <a:bodyPr>
            <a:normAutofit/>
          </a:bodyPr>
          <a:lstStyle/>
          <a:p>
            <a:r>
              <a:rPr lang="en-US" sz="1900" dirty="0"/>
              <a:t>In August 2006, Amazon created subsidiary Amazon Web Services and introduced its Elastic Compute Cloud (EC2)</a:t>
            </a:r>
          </a:p>
          <a:p>
            <a:r>
              <a:rPr lang="en-US" sz="1900" dirty="0"/>
              <a:t>In April 2008, Google released Google App Engine in beta</a:t>
            </a:r>
          </a:p>
          <a:p>
            <a:r>
              <a:rPr lang="en-US" sz="1900" dirty="0"/>
              <a:t>In February 2010, Microsoft released Microsoft Azure, which was announced in October 2008.</a:t>
            </a:r>
          </a:p>
          <a:p>
            <a:r>
              <a:rPr lang="en-US" sz="1900" dirty="0"/>
              <a:t>In July 2010, Rackspace Hosting and NASA jointly launched an open-source cloud-software initiative known as OpenStack.</a:t>
            </a:r>
          </a:p>
          <a:p>
            <a:r>
              <a:rPr lang="en-US" sz="1900" dirty="0"/>
              <a:t>On March 1, 2011, IBM announced the IBM </a:t>
            </a:r>
            <a:r>
              <a:rPr lang="en-US" sz="1900" dirty="0" err="1"/>
              <a:t>SmartCloud</a:t>
            </a:r>
            <a:r>
              <a:rPr lang="en-US" sz="1900" dirty="0"/>
              <a:t> framework to support Smarter Planet.</a:t>
            </a:r>
          </a:p>
          <a:p>
            <a:r>
              <a:rPr lang="en-US" sz="1900" dirty="0"/>
              <a:t>In May 2012, Google Compute Engine</a:t>
            </a:r>
          </a:p>
          <a:p>
            <a:endParaRPr lang="en-US" dirty="0"/>
          </a:p>
        </p:txBody>
      </p:sp>
    </p:spTree>
    <p:extLst>
      <p:ext uri="{BB962C8B-B14F-4D97-AF65-F5344CB8AC3E}">
        <p14:creationId xmlns:p14="http://schemas.microsoft.com/office/powerpoint/2010/main" val="286853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0683" y="261256"/>
            <a:ext cx="11512138" cy="6258297"/>
          </a:xfrm>
        </p:spPr>
        <p:txBody>
          <a:bodyPr>
            <a:normAutofit fontScale="92500" lnSpcReduction="10000"/>
          </a:bodyPr>
          <a:lstStyle/>
          <a:p>
            <a:pPr marL="0" indent="0">
              <a:buNone/>
            </a:pPr>
            <a:r>
              <a:rPr lang="en-US" sz="2700" b="1" u="sng" dirty="0"/>
              <a:t>Life before cloud computing</a:t>
            </a:r>
          </a:p>
          <a:p>
            <a:r>
              <a:rPr lang="en-US" sz="2100" dirty="0"/>
              <a:t>Traditional business applications have always been very complicated and expensive. The amount and variety of hardware and software required to run them are daunting. You need a whole team of experts to install, configure, test, run, secure, and update them.</a:t>
            </a:r>
          </a:p>
          <a:p>
            <a:r>
              <a:rPr lang="en-US" sz="2100" dirty="0"/>
              <a:t>When you multiply this effort across dozens or hundreds of apps, it’s easy to see why the biggest companies with the best IT departments aren’t getting the apps they need. Small and midsize businesses don’t stand a chance.</a:t>
            </a:r>
          </a:p>
          <a:p>
            <a:pPr marL="0" indent="0">
              <a:buNone/>
            </a:pPr>
            <a:r>
              <a:rPr lang="en-US" sz="2700" b="1" u="sng" dirty="0"/>
              <a:t>Uses of cloud computing</a:t>
            </a:r>
          </a:p>
          <a:p>
            <a:pPr marL="0" indent="0">
              <a:buNone/>
            </a:pPr>
            <a:r>
              <a:rPr lang="en-US" sz="2100" dirty="0"/>
              <a:t>You are probably using cloud computing right now, even if you don’t realize it. If you use an online service to send email, edit documents, watch movies or TV, listen to music, play games or store pictures and other files, it is likely that cloud computing is making it all possible behind the scenes. The first cloud computing services are barely a decade old, but already a variety of organizations—from tiny startups to global corporations, government agencies to non-profits—are embracing the technology for all sorts of reasons. Here are a few of the things you can do with the cloud:</a:t>
            </a:r>
          </a:p>
          <a:p>
            <a:pPr lvl="0">
              <a:lnSpc>
                <a:spcPct val="110000"/>
              </a:lnSpc>
            </a:pPr>
            <a:r>
              <a:rPr lang="en-US" sz="2100" dirty="0"/>
              <a:t>Create new apps and services</a:t>
            </a:r>
          </a:p>
          <a:p>
            <a:pPr lvl="0">
              <a:lnSpc>
                <a:spcPct val="110000"/>
              </a:lnSpc>
            </a:pPr>
            <a:r>
              <a:rPr lang="en-US" sz="2100" dirty="0"/>
              <a:t>Store, back up and recover data</a:t>
            </a:r>
          </a:p>
          <a:p>
            <a:pPr lvl="0">
              <a:lnSpc>
                <a:spcPct val="110000"/>
              </a:lnSpc>
            </a:pPr>
            <a:r>
              <a:rPr lang="en-US" sz="2100" dirty="0"/>
              <a:t>Host websites and blogs</a:t>
            </a:r>
          </a:p>
          <a:p>
            <a:pPr lvl="0">
              <a:lnSpc>
                <a:spcPct val="110000"/>
              </a:lnSpc>
            </a:pPr>
            <a:r>
              <a:rPr lang="en-US" sz="2100" dirty="0"/>
              <a:t>Stream audio and video</a:t>
            </a:r>
          </a:p>
          <a:p>
            <a:pPr lvl="0">
              <a:lnSpc>
                <a:spcPct val="110000"/>
              </a:lnSpc>
            </a:pPr>
            <a:r>
              <a:rPr lang="en-US" sz="2100" dirty="0"/>
              <a:t>Deliver software on demand</a:t>
            </a:r>
          </a:p>
          <a:p>
            <a:pPr lvl="0">
              <a:lnSpc>
                <a:spcPct val="110000"/>
              </a:lnSpc>
            </a:pPr>
            <a:r>
              <a:rPr lang="en-US" sz="2100" dirty="0"/>
              <a:t>Analyze data for patterns and make predictions</a:t>
            </a:r>
          </a:p>
          <a:p>
            <a:endParaRPr lang="en-US" dirty="0"/>
          </a:p>
        </p:txBody>
      </p:sp>
    </p:spTree>
    <p:extLst>
      <p:ext uri="{BB962C8B-B14F-4D97-AF65-F5344CB8AC3E}">
        <p14:creationId xmlns:p14="http://schemas.microsoft.com/office/powerpoint/2010/main" val="410992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436" y="234330"/>
            <a:ext cx="11702143" cy="6623670"/>
          </a:xfrm>
        </p:spPr>
        <p:txBody>
          <a:bodyPr>
            <a:normAutofit/>
          </a:bodyPr>
          <a:lstStyle/>
          <a:p>
            <a:pPr marL="0" indent="0">
              <a:buNone/>
            </a:pPr>
            <a:r>
              <a:rPr lang="en-US" sz="1900" b="1" u="sng" dirty="0"/>
              <a:t>Top benefits of cloud computing</a:t>
            </a:r>
            <a:endParaRPr lang="en-US" sz="1900" dirty="0"/>
          </a:p>
          <a:p>
            <a:pPr marL="0" indent="0">
              <a:buNone/>
            </a:pPr>
            <a:r>
              <a:rPr lang="en-US" sz="1900" dirty="0"/>
              <a:t>Cloud computing is a big shift from the traditional way businesses think about IT resources. What is it about cloud computing? Why is cloud computing so popular? Here are 6 common reasons </a:t>
            </a:r>
            <a:r>
              <a:rPr lang="en-US" sz="1900" dirty="0" err="1"/>
              <a:t>organisations</a:t>
            </a:r>
            <a:r>
              <a:rPr lang="en-US" sz="1900" dirty="0"/>
              <a:t> are turning to cloud computing services:</a:t>
            </a:r>
          </a:p>
          <a:p>
            <a:pPr marL="0" indent="0">
              <a:buNone/>
            </a:pPr>
            <a:r>
              <a:rPr lang="en-US" sz="1900" dirty="0"/>
              <a:t>1. Cost</a:t>
            </a:r>
          </a:p>
          <a:p>
            <a:r>
              <a:rPr lang="en-US" sz="1900" dirty="0"/>
              <a:t>Cloud computing eliminates the capital expense of buying hardware and software and setting up and running on-site datacenters—the racks of servers, the round-the-clock electricity for power and cooling, the IT experts for managing the infrastructure. It adds up fast.</a:t>
            </a:r>
          </a:p>
          <a:p>
            <a:pPr marL="0" indent="0">
              <a:buNone/>
            </a:pPr>
            <a:r>
              <a:rPr lang="en-US" sz="1900" dirty="0"/>
              <a:t>2. Speed </a:t>
            </a:r>
          </a:p>
          <a:p>
            <a:r>
              <a:rPr lang="en-US" sz="1900" dirty="0"/>
              <a:t>Most cloud computing services are provided self service and on demand, so even vast amounts of computing resources can be provisioned in minutes, typically with just a few mouse clicks, giving businesses a lot of flexibility and taking the pressure off capacity planning.</a:t>
            </a:r>
          </a:p>
          <a:p>
            <a:pPr marL="0" indent="0">
              <a:buNone/>
            </a:pPr>
            <a:r>
              <a:rPr lang="en-US" sz="1900" dirty="0"/>
              <a:t>3.Global scale </a:t>
            </a:r>
          </a:p>
          <a:p>
            <a:r>
              <a:rPr lang="en-US" sz="1900" dirty="0"/>
              <a:t>The benefits of cloud computing services include the ability to scale elastically. In cloud speak, that means delivering the right amount of IT resources—for example, more or less computing power, storage, bandwidth—right when its needed and from the right geographic location.</a:t>
            </a:r>
          </a:p>
          <a:p>
            <a:pPr marL="0" indent="0">
              <a:buNone/>
            </a:pPr>
            <a:endParaRPr lang="en-US" sz="1900" dirty="0"/>
          </a:p>
          <a:p>
            <a:endParaRPr lang="en-US" sz="1900" dirty="0"/>
          </a:p>
        </p:txBody>
      </p:sp>
      <p:pic>
        <p:nvPicPr>
          <p:cNvPr id="18" name="Picture 17" descr="https://azurecomcdn.azureedge.net/cvt-4707105187fa7e9c8ff55110d8de433bd0cb1643e9cd67a4d83d2c41aeb0264a/images/page/overview/what-is-cloud-computing/cost.png"/>
          <p:cNvPicPr/>
          <p:nvPr/>
        </p:nvPicPr>
        <p:blipFill>
          <a:blip r:embed="rId2">
            <a:extLst>
              <a:ext uri="{28A0092B-C50C-407E-A947-70E740481C1C}">
                <a14:useLocalDpi xmlns:a14="http://schemas.microsoft.com/office/drawing/2010/main" val="0"/>
              </a:ext>
            </a:extLst>
          </a:blip>
          <a:srcRect/>
          <a:stretch>
            <a:fillRect/>
          </a:stretch>
        </p:blipFill>
        <p:spPr bwMode="auto">
          <a:xfrm>
            <a:off x="1882980" y="1465101"/>
            <a:ext cx="476250" cy="476250"/>
          </a:xfrm>
          <a:prstGeom prst="rect">
            <a:avLst/>
          </a:prstGeom>
          <a:noFill/>
          <a:ln>
            <a:noFill/>
          </a:ln>
        </p:spPr>
      </p:pic>
      <p:pic>
        <p:nvPicPr>
          <p:cNvPr id="19" name="Picture 18" descr="https://azurecomcdn.azureedge.net/cvt-a8128136e89853bfc18832aa1d43559387403a3ad4aaa884b6cb510dedc6aba7/images/page/overview/what-is-cloud-computing/speed.png"/>
          <p:cNvPicPr/>
          <p:nvPr/>
        </p:nvPicPr>
        <p:blipFill>
          <a:blip r:embed="rId3">
            <a:extLst>
              <a:ext uri="{28A0092B-C50C-407E-A947-70E740481C1C}">
                <a14:useLocalDpi xmlns:a14="http://schemas.microsoft.com/office/drawing/2010/main" val="0"/>
              </a:ext>
            </a:extLst>
          </a:blip>
          <a:srcRect/>
          <a:stretch>
            <a:fillRect/>
          </a:stretch>
        </p:blipFill>
        <p:spPr bwMode="auto">
          <a:xfrm>
            <a:off x="1989858" y="2738198"/>
            <a:ext cx="476250" cy="476250"/>
          </a:xfrm>
          <a:prstGeom prst="rect">
            <a:avLst/>
          </a:prstGeom>
          <a:noFill/>
          <a:ln>
            <a:noFill/>
          </a:ln>
        </p:spPr>
      </p:pic>
      <p:pic>
        <p:nvPicPr>
          <p:cNvPr id="20" name="Picture 19" descr="https://azurecomcdn.azureedge.net/cvt-35ed17c511fdc1f227f3be63e66d6f3229b216913af1cd7e1f7568b5408e619b/images/page/overview/what-is-cloud-computing/global-scale.png"/>
          <p:cNvPicPr/>
          <p:nvPr/>
        </p:nvPicPr>
        <p:blipFill>
          <a:blip r:embed="rId4">
            <a:extLst>
              <a:ext uri="{28A0092B-C50C-407E-A947-70E740481C1C}">
                <a14:useLocalDpi xmlns:a14="http://schemas.microsoft.com/office/drawing/2010/main" val="0"/>
              </a:ext>
            </a:extLst>
          </a:blip>
          <a:srcRect/>
          <a:stretch>
            <a:fillRect/>
          </a:stretch>
        </p:blipFill>
        <p:spPr bwMode="auto">
          <a:xfrm>
            <a:off x="2009031" y="3968969"/>
            <a:ext cx="476250" cy="476250"/>
          </a:xfrm>
          <a:prstGeom prst="rect">
            <a:avLst/>
          </a:prstGeom>
          <a:noFill/>
          <a:ln>
            <a:noFill/>
          </a:ln>
        </p:spPr>
      </p:pic>
    </p:spTree>
    <p:extLst>
      <p:ext uri="{BB962C8B-B14F-4D97-AF65-F5344CB8AC3E}">
        <p14:creationId xmlns:p14="http://schemas.microsoft.com/office/powerpoint/2010/main" val="348739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436" y="234330"/>
            <a:ext cx="11702143" cy="6623670"/>
          </a:xfrm>
        </p:spPr>
        <p:txBody>
          <a:bodyPr>
            <a:normAutofit/>
          </a:bodyPr>
          <a:lstStyle/>
          <a:p>
            <a:pPr marL="0" indent="0">
              <a:buNone/>
            </a:pPr>
            <a:endParaRPr lang="en-US" sz="1900" b="1" dirty="0"/>
          </a:p>
          <a:p>
            <a:pPr marL="0" indent="0">
              <a:buNone/>
            </a:pPr>
            <a:r>
              <a:rPr lang="en-US" sz="1900" b="1" dirty="0"/>
              <a:t>4. Productivity</a:t>
            </a:r>
          </a:p>
          <a:p>
            <a:r>
              <a:rPr lang="en-US" sz="1900" dirty="0"/>
              <a:t>On-site datacenters typically require a lot of “racking and stacking”—hardware set up, software patching and other time-consuming IT management chores. Cloud computing removes the need for many of these tasks, so IT teams can spend time on achieving more important business goals.</a:t>
            </a:r>
            <a:endParaRPr lang="en-US" sz="1900" b="1" dirty="0"/>
          </a:p>
          <a:p>
            <a:pPr marL="0" indent="0">
              <a:buNone/>
            </a:pPr>
            <a:r>
              <a:rPr lang="en-US" sz="1900" b="1" dirty="0"/>
              <a:t>5. Performance</a:t>
            </a:r>
          </a:p>
          <a:p>
            <a:pPr marL="0" indent="0">
              <a:buNone/>
            </a:pPr>
            <a:r>
              <a:rPr lang="en-US" sz="1900" dirty="0"/>
              <a:t>The biggest cloud computing services run on a worldwide network of secure datacenters, which are regularly upgraded to the latest generation of fast and efficient computing hardware. This offers several benefits over a single corporate datacenter, including reduced network latency for applications and greater economies of scale.</a:t>
            </a:r>
          </a:p>
          <a:p>
            <a:pPr marL="0" indent="0">
              <a:buNone/>
            </a:pPr>
            <a:r>
              <a:rPr lang="en-US" sz="1900" b="1" dirty="0"/>
              <a:t>6. Reliability</a:t>
            </a:r>
          </a:p>
          <a:p>
            <a:pPr marL="0" indent="0">
              <a:buNone/>
            </a:pPr>
            <a:r>
              <a:rPr lang="en-US" sz="1900" dirty="0"/>
              <a:t>Cloud computing makes data backup, disaster recovery and business continuity easier and less expensive, because data can be mirrored at multiple redundant sites on the cloud provider’s network.</a:t>
            </a:r>
          </a:p>
          <a:p>
            <a:pPr marL="0" indent="0">
              <a:buNone/>
            </a:pPr>
            <a:endParaRPr lang="en-US" sz="1900" dirty="0"/>
          </a:p>
        </p:txBody>
      </p:sp>
      <p:pic>
        <p:nvPicPr>
          <p:cNvPr id="16" name="Picture 15" descr="https://azurecomcdn.azureedge.net/cvt-6460b71be33eee7f3bac852602d00afb5dbbf422124719a9462b17180f727a78/images/page/overview/what-is-cloud-computing/performance.png"/>
          <p:cNvPicPr/>
          <p:nvPr/>
        </p:nvPicPr>
        <p:blipFill>
          <a:blip r:embed="rId2">
            <a:extLst>
              <a:ext uri="{28A0092B-C50C-407E-A947-70E740481C1C}">
                <a14:useLocalDpi xmlns:a14="http://schemas.microsoft.com/office/drawing/2010/main" val="0"/>
              </a:ext>
            </a:extLst>
          </a:blip>
          <a:srcRect/>
          <a:stretch>
            <a:fillRect/>
          </a:stretch>
        </p:blipFill>
        <p:spPr bwMode="auto">
          <a:xfrm>
            <a:off x="2520909" y="1869948"/>
            <a:ext cx="476250" cy="476250"/>
          </a:xfrm>
          <a:prstGeom prst="rect">
            <a:avLst/>
          </a:prstGeom>
          <a:noFill/>
          <a:ln>
            <a:noFill/>
          </a:ln>
        </p:spPr>
      </p:pic>
      <p:pic>
        <p:nvPicPr>
          <p:cNvPr id="17" name="Picture 16" descr="https://azurecomcdn.azureedge.net/cvt-25fc830828f86af2b5d38bf2afe14c11662f784a08c590446dbd2e5e879808ff/images/page/overview/what-is-cloud-computing/productivity.png"/>
          <p:cNvPicPr/>
          <p:nvPr/>
        </p:nvPicPr>
        <p:blipFill>
          <a:blip r:embed="rId3">
            <a:extLst>
              <a:ext uri="{28A0092B-C50C-407E-A947-70E740481C1C}">
                <a14:useLocalDpi xmlns:a14="http://schemas.microsoft.com/office/drawing/2010/main" val="0"/>
              </a:ext>
            </a:extLst>
          </a:blip>
          <a:srcRect/>
          <a:stretch>
            <a:fillRect/>
          </a:stretch>
        </p:blipFill>
        <p:spPr bwMode="auto">
          <a:xfrm>
            <a:off x="2520909" y="536362"/>
            <a:ext cx="476250" cy="476250"/>
          </a:xfrm>
          <a:prstGeom prst="rect">
            <a:avLst/>
          </a:prstGeom>
          <a:noFill/>
          <a:ln>
            <a:noFill/>
          </a:ln>
        </p:spPr>
      </p:pic>
    </p:spTree>
    <p:extLst>
      <p:ext uri="{BB962C8B-B14F-4D97-AF65-F5344CB8AC3E}">
        <p14:creationId xmlns:p14="http://schemas.microsoft.com/office/powerpoint/2010/main" val="339126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105" y="802955"/>
            <a:ext cx="4977976" cy="1454051"/>
          </a:xfrm>
        </p:spPr>
        <p:txBody>
          <a:bodyPr>
            <a:normAutofit/>
          </a:bodyPr>
          <a:lstStyle/>
          <a:p>
            <a:r>
              <a:rPr lang="en-US" b="1" u="sng">
                <a:solidFill>
                  <a:srgbClr val="000000"/>
                </a:solidFill>
              </a:rPr>
              <a:t>Azure Components:-</a:t>
            </a:r>
          </a:p>
        </p:txBody>
      </p:sp>
      <p:sp>
        <p:nvSpPr>
          <p:cNvPr id="3" name="Content Placeholder 2"/>
          <p:cNvSpPr>
            <a:spLocks noGrp="1"/>
          </p:cNvSpPr>
          <p:nvPr>
            <p:ph idx="1"/>
          </p:nvPr>
        </p:nvSpPr>
        <p:spPr>
          <a:xfrm>
            <a:off x="6090574" y="2421682"/>
            <a:ext cx="4977578" cy="3639289"/>
          </a:xfrm>
        </p:spPr>
        <p:txBody>
          <a:bodyPr anchor="ctr">
            <a:normAutofit/>
          </a:bodyPr>
          <a:lstStyle/>
          <a:p>
            <a:pPr marL="0" indent="0">
              <a:buNone/>
            </a:pPr>
            <a:r>
              <a:rPr lang="en-US" sz="2000" dirty="0">
                <a:solidFill>
                  <a:srgbClr val="000000"/>
                </a:solidFill>
              </a:rPr>
              <a:t>Most cloud computing services fall into three broad categories: </a:t>
            </a:r>
          </a:p>
          <a:p>
            <a:r>
              <a:rPr lang="en-US" sz="2000" dirty="0">
                <a:solidFill>
                  <a:srgbClr val="000000"/>
                </a:solidFill>
              </a:rPr>
              <a:t>Infrastructure-as-a-service (IaaS)</a:t>
            </a:r>
          </a:p>
          <a:p>
            <a:r>
              <a:rPr lang="en-US" sz="2000" dirty="0">
                <a:solidFill>
                  <a:srgbClr val="000000"/>
                </a:solidFill>
              </a:rPr>
              <a:t>Platform as a service (PaaS)</a:t>
            </a:r>
          </a:p>
          <a:p>
            <a:r>
              <a:rPr lang="en-US" sz="2000" dirty="0">
                <a:solidFill>
                  <a:srgbClr val="000000"/>
                </a:solidFill>
              </a:rPr>
              <a:t>Software as a service (SaaS)</a:t>
            </a:r>
          </a:p>
          <a:p>
            <a:endParaRPr lang="en-US" sz="2000" dirty="0">
              <a:solidFill>
                <a:srgbClr val="000000"/>
              </a:solidFill>
            </a:endParaRPr>
          </a:p>
        </p:txBody>
      </p:sp>
      <p:pic>
        <p:nvPicPr>
          <p:cNvPr id="4098" name="Picture 2" descr="Image result for azure iaas and paas and sa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349" y="2592301"/>
            <a:ext cx="3661831" cy="1693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00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Image result for azure iaas and paas and sa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42" y="643466"/>
            <a:ext cx="10889673" cy="5638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159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1060</Words>
  <Application>Microsoft Office PowerPoint</Application>
  <PresentationFormat>Widescreen</PresentationFormat>
  <Paragraphs>116</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Azure Cloud Basics</vt:lpstr>
      <vt:lpstr>Agenda</vt:lpstr>
      <vt:lpstr>What is cloud Computing :-</vt:lpstr>
      <vt:lpstr>History:-</vt:lpstr>
      <vt:lpstr>PowerPoint Presentation</vt:lpstr>
      <vt:lpstr>PowerPoint Presentation</vt:lpstr>
      <vt:lpstr>PowerPoint Presentation</vt:lpstr>
      <vt:lpstr>Azure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Cloud Basics</dc:title>
  <dc:creator>Bhimanadham, Anjana</dc:creator>
  <cp:lastModifiedBy>Bhimanadham, Anjana</cp:lastModifiedBy>
  <cp:revision>55</cp:revision>
  <dcterms:created xsi:type="dcterms:W3CDTF">2018-10-04T10:59:10Z</dcterms:created>
  <dcterms:modified xsi:type="dcterms:W3CDTF">2018-10-12T08:12:05Z</dcterms:modified>
</cp:coreProperties>
</file>