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92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60" r:id="rId30"/>
    <p:sldId id="261" r:id="rId31"/>
    <p:sldId id="288" r:id="rId32"/>
    <p:sldId id="289" r:id="rId33"/>
    <p:sldId id="291" r:id="rId34"/>
    <p:sldId id="290" r:id="rId35"/>
    <p:sldId id="259" r:id="rId36"/>
  </p:sldIdLst>
  <p:sldSz cx="12192000" cy="6858000"/>
  <p:notesSz cx="6858000" cy="9144000"/>
  <p:embeddedFontLst>
    <p:embeddedFont>
      <p:font typeface="Libre Baskerville" panose="02000000000000000000" pitchFamily="2" charset="0"/>
      <p:regular r:id="rId38"/>
      <p:bold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i4HmEECUlll0m8HTY06QsqsmZG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19663"/>
            <a:ext cx="12190815" cy="697107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789471" y="3717986"/>
            <a:ext cx="8957187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IN" sz="4400" b="1" i="0" u="none" strike="noStrike" cap="none" dirty="0">
                <a:solidFill>
                  <a:srgbClr val="E01F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4400" b="1" dirty="0">
                <a:solidFill>
                  <a:srgbClr val="E01F26"/>
                </a:solidFill>
              </a:rPr>
              <a:t>Grocery Store Management </a:t>
            </a:r>
            <a:endParaRPr sz="3600" b="1" i="0" u="none" strike="noStrike" cap="none" dirty="0">
              <a:solidFill>
                <a:srgbClr val="E01F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A676-ABB8-E69D-FF5A-FCC33167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442"/>
            <a:ext cx="10515600" cy="75575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and average purchase value per customer? 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F0A8A2-F029-BF6F-3D62-06DFCB4518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71" t="-4668"/>
          <a:stretch>
            <a:fillRect/>
          </a:stretch>
        </p:blipFill>
        <p:spPr>
          <a:xfrm>
            <a:off x="6204155" y="1874035"/>
            <a:ext cx="5332612" cy="2706806"/>
          </a:xfrm>
          <a:prstGeom prst="rect">
            <a:avLst/>
          </a:prstGeom>
        </p:spPr>
      </p:pic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E91CED32-BDF5-6541-2967-52CF978C4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925" y="1716719"/>
            <a:ext cx="4402288" cy="32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7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1C04-C3DB-10E2-99FC-F63DD552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34" y="463447"/>
            <a:ext cx="10515600" cy="81474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 top 5 customers by total purchase amount?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EE2EBE-6613-D63B-11C1-EE6968A84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15" t="2900" r="4191" b="12705"/>
          <a:stretch>
            <a:fillRect/>
          </a:stretch>
        </p:blipFill>
        <p:spPr>
          <a:xfrm>
            <a:off x="6640342" y="1877960"/>
            <a:ext cx="4542318" cy="2772697"/>
          </a:xfrm>
          <a:prstGeom prst="rect">
            <a:avLst/>
          </a:prstGeom>
        </p:spPr>
      </p:pic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83C3BF85-1950-5C3A-2FB6-DB1959F3B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40" y="1789470"/>
            <a:ext cx="5332466" cy="32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9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DF40-0682-6AAB-200B-63646CB4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281"/>
            <a:ext cx="10515600" cy="81474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products exist in each category?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code with text&#10;&#10;AI-generated content may be incorrect.">
            <a:extLst>
              <a:ext uri="{FF2B5EF4-FFF2-40B4-BE49-F238E27FC236}">
                <a16:creationId xmlns:a16="http://schemas.microsoft.com/office/drawing/2014/main" id="{4047FE76-391C-85DD-D57C-464D86AD2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53" y="2074605"/>
            <a:ext cx="4561652" cy="1962435"/>
          </a:xfrm>
          <a:prstGeom prst="rect">
            <a:avLst/>
          </a:prstGeom>
        </p:spPr>
      </p:pic>
      <p:pic>
        <p:nvPicPr>
          <p:cNvPr id="7" name="Picture 6" descr="A screenshot of a list of products&#10;&#10;AI-generated content may be incorrect.">
            <a:extLst>
              <a:ext uri="{FF2B5EF4-FFF2-40B4-BE49-F238E27FC236}">
                <a16:creationId xmlns:a16="http://schemas.microsoft.com/office/drawing/2014/main" id="{91C43847-7735-56CC-D64F-721A6037E9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388" t="4842" r="8502" b="-3611"/>
          <a:stretch>
            <a:fillRect/>
          </a:stretch>
        </p:blipFill>
        <p:spPr>
          <a:xfrm>
            <a:off x="6536696" y="2074605"/>
            <a:ext cx="4189782" cy="216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7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F611-910A-3764-BD52-720D3965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price of products by category?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code with black text&#10;&#10;AI-generated content may be incorrect.">
            <a:extLst>
              <a:ext uri="{FF2B5EF4-FFF2-40B4-BE49-F238E27FC236}">
                <a16:creationId xmlns:a16="http://schemas.microsoft.com/office/drawing/2014/main" id="{AED8B20F-29C0-18CE-35B1-74BE0B3BB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94" y="2091573"/>
            <a:ext cx="4365416" cy="2382103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C7B602-D3F2-3B09-F727-6F0B7EC771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707" t="3048" b="14759"/>
          <a:stretch>
            <a:fillRect/>
          </a:stretch>
        </p:blipFill>
        <p:spPr>
          <a:xfrm>
            <a:off x="6456633" y="2308122"/>
            <a:ext cx="4702873" cy="22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1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EB14-749E-A2A9-5EF3-F180A22B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776"/>
            <a:ext cx="10515600" cy="75575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products have the highest total sales volume (by quantity)?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56CD0730-4066-481F-7895-7FF0C57DF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96" y="1746777"/>
            <a:ext cx="5868540" cy="2874384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1C2530-25B2-FA18-094E-40AADFA0CC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31" t="5780"/>
          <a:stretch>
            <a:fillRect/>
          </a:stretch>
        </p:blipFill>
        <p:spPr>
          <a:xfrm>
            <a:off x="7069393" y="1843675"/>
            <a:ext cx="3913239" cy="329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2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0EE1-D681-F4FF-D9BE-C374B131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2275"/>
            <a:ext cx="10515600" cy="72625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revenue generated by each product?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3A15CC-563C-DCDD-B2C2-D592F75E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97" t="4202" r="10604" b="-6773"/>
          <a:stretch>
            <a:fillRect/>
          </a:stretch>
        </p:blipFill>
        <p:spPr>
          <a:xfrm>
            <a:off x="7089058" y="1986115"/>
            <a:ext cx="3470787" cy="3470787"/>
          </a:xfrm>
          <a:prstGeom prst="rect">
            <a:avLst/>
          </a:prstGeom>
        </p:spPr>
      </p:pic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3708743E-E794-F542-B699-A0DC6C4D3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59" y="2123767"/>
            <a:ext cx="4750605" cy="275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5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C0B3-F56F-F198-C30F-B71E02DB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113"/>
            <a:ext cx="10515600" cy="75575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product sales vary by category and supplier?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0210FDD-A173-472F-AB7F-C733353E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356" y="1981366"/>
            <a:ext cx="4480444" cy="3131341"/>
          </a:xfrm>
          <a:prstGeom prst="rect">
            <a:avLst/>
          </a:prstGeom>
        </p:spPr>
      </p:pic>
      <p:pic>
        <p:nvPicPr>
          <p:cNvPr id="7" name="Picture 6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27135DBB-94CB-53EA-7EDE-71C09EE0D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11" y="1794553"/>
            <a:ext cx="6183610" cy="340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92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6FB2-2338-A265-9C11-26DF1F4A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658"/>
            <a:ext cx="10515600" cy="80491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orders have been placed in total?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a sign&#10;&#10;AI-generated content may be incorrect.">
            <a:extLst>
              <a:ext uri="{FF2B5EF4-FFF2-40B4-BE49-F238E27FC236}">
                <a16:creationId xmlns:a16="http://schemas.microsoft.com/office/drawing/2014/main" id="{9CE59461-5B33-7852-F7DD-1DDA6F9EE6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23" t="3040" r="14336" b="16088"/>
          <a:stretch>
            <a:fillRect/>
          </a:stretch>
        </p:blipFill>
        <p:spPr>
          <a:xfrm>
            <a:off x="1408890" y="3429000"/>
            <a:ext cx="5969518" cy="1865324"/>
          </a:xfrm>
          <a:prstGeom prst="rect">
            <a:avLst/>
          </a:prstGeom>
        </p:spPr>
      </p:pic>
      <p:pic>
        <p:nvPicPr>
          <p:cNvPr id="7" name="Picture 6" descr="A close up of text&#10;&#10;AI-generated content may be incorrect.">
            <a:extLst>
              <a:ext uri="{FF2B5EF4-FFF2-40B4-BE49-F238E27FC236}">
                <a16:creationId xmlns:a16="http://schemas.microsoft.com/office/drawing/2014/main" id="{29522D42-6360-E3D1-EE2E-CE019D8E4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783" y="1919089"/>
            <a:ext cx="5451286" cy="125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5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37DC-F576-B833-42CE-4D717F9E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448"/>
            <a:ext cx="10515600" cy="90323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value per order? 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E6502E-499C-2ACA-3B3E-AD71E07C9B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91" t="5503" r="28525" b="30067"/>
          <a:stretch>
            <a:fillRect/>
          </a:stretch>
        </p:blipFill>
        <p:spPr>
          <a:xfrm>
            <a:off x="1229033" y="3578941"/>
            <a:ext cx="4866967" cy="1732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985FF9-4E14-E7D2-6F0B-44110EE97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38" y="1779639"/>
            <a:ext cx="6828234" cy="13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98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50C2-30D2-923B-A207-48596CBB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778"/>
            <a:ext cx="10515600" cy="7950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which dates were the most orders placed?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FE7C2D07-1BBE-C4D6-A39D-468D109E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51" y="1904303"/>
            <a:ext cx="4408689" cy="2695431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C36057-0C84-963B-CD1D-7920CF99BC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636" t="2030" r="22645" b="747"/>
          <a:stretch>
            <a:fillRect/>
          </a:stretch>
        </p:blipFill>
        <p:spPr>
          <a:xfrm>
            <a:off x="6721430" y="2032121"/>
            <a:ext cx="3238648" cy="33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4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02CD-C0FF-AC6B-FF5E-194FA7C5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974" y="2686664"/>
            <a:ext cx="10515600" cy="954036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E01F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Grocery Store Management </a:t>
            </a:r>
          </a:p>
        </p:txBody>
      </p:sp>
      <p:pic>
        <p:nvPicPr>
          <p:cNvPr id="5" name="Picture 4" descr="A bag full of food">
            <a:extLst>
              <a:ext uri="{FF2B5EF4-FFF2-40B4-BE49-F238E27FC236}">
                <a16:creationId xmlns:a16="http://schemas.microsoft.com/office/drawing/2014/main" id="{0A12F065-6DBC-3ED6-BF49-73A27203B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50273">
            <a:off x="213474" y="3525918"/>
            <a:ext cx="2928828" cy="1971789"/>
          </a:xfrm>
          <a:prstGeom prst="rect">
            <a:avLst/>
          </a:prstGeom>
        </p:spPr>
      </p:pic>
      <p:pic>
        <p:nvPicPr>
          <p:cNvPr id="7" name="Picture 6" descr="A group of food items&#10;&#10;AI-generated content may be incorrect.">
            <a:extLst>
              <a:ext uri="{FF2B5EF4-FFF2-40B4-BE49-F238E27FC236}">
                <a16:creationId xmlns:a16="http://schemas.microsoft.com/office/drawing/2014/main" id="{AE324E81-08B6-E4BA-E26E-517665647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458" y="992952"/>
            <a:ext cx="2278736" cy="2278736"/>
          </a:xfrm>
          <a:prstGeom prst="rect">
            <a:avLst/>
          </a:prstGeom>
        </p:spPr>
      </p:pic>
      <p:pic>
        <p:nvPicPr>
          <p:cNvPr id="9" name="Picture 8" descr="A shopping cart full of food&#10;&#10;AI-generated content may be incorrect.">
            <a:extLst>
              <a:ext uri="{FF2B5EF4-FFF2-40B4-BE49-F238E27FC236}">
                <a16:creationId xmlns:a16="http://schemas.microsoft.com/office/drawing/2014/main" id="{89B5A990-067A-9E4B-3CE3-BE6A3E45E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90914">
            <a:off x="9340302" y="1415215"/>
            <a:ext cx="1885036" cy="1885036"/>
          </a:xfrm>
          <a:prstGeom prst="rect">
            <a:avLst/>
          </a:prstGeom>
        </p:spPr>
      </p:pic>
      <p:pic>
        <p:nvPicPr>
          <p:cNvPr id="11" name="Picture 10" descr="A bag with fruits and vegetables&#10;&#10;AI-generated content may be incorrect.">
            <a:extLst>
              <a:ext uri="{FF2B5EF4-FFF2-40B4-BE49-F238E27FC236}">
                <a16:creationId xmlns:a16="http://schemas.microsoft.com/office/drawing/2014/main" id="{99BECB75-79E9-90B2-E43C-3C97B476A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393" y="3163682"/>
            <a:ext cx="232442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62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63B8-183F-7981-A637-F4B82E0E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monthly trends in order volume and revenue?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data&#10;&#10;AI-generated content may be incorrect.">
            <a:extLst>
              <a:ext uri="{FF2B5EF4-FFF2-40B4-BE49-F238E27FC236}">
                <a16:creationId xmlns:a16="http://schemas.microsoft.com/office/drawing/2014/main" id="{057A3851-E0C4-C4B2-1C12-3E730EDD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85" r="11783"/>
          <a:stretch>
            <a:fillRect/>
          </a:stretch>
        </p:blipFill>
        <p:spPr>
          <a:xfrm>
            <a:off x="6448987" y="2066553"/>
            <a:ext cx="4752592" cy="3224980"/>
          </a:xfrm>
          <a:prstGeom prst="rect">
            <a:avLst/>
          </a:prstGeom>
        </p:spPr>
      </p:pic>
      <p:pic>
        <p:nvPicPr>
          <p:cNvPr id="7" name="Picture 6" descr="A computer code with text&#10;&#10;AI-generated content may be incorrect.">
            <a:extLst>
              <a:ext uri="{FF2B5EF4-FFF2-40B4-BE49-F238E27FC236}">
                <a16:creationId xmlns:a16="http://schemas.microsoft.com/office/drawing/2014/main" id="{E16E16F3-8841-570B-89D8-0E6CA0A02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21" y="1956619"/>
            <a:ext cx="4924774" cy="312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59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C9F4-171B-2C64-2031-77A180FE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952"/>
            <a:ext cx="10515600" cy="67709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order patterns vary across weekdays and weekends? 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code with text&#10;&#10;AI-generated content may be incorrect.">
            <a:extLst>
              <a:ext uri="{FF2B5EF4-FFF2-40B4-BE49-F238E27FC236}">
                <a16:creationId xmlns:a16="http://schemas.microsoft.com/office/drawing/2014/main" id="{129F9C49-415F-1094-81DC-06681151E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196"/>
            <a:ext cx="5140534" cy="3453579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28B5CE-7E7B-CB1D-E596-1C38C3490C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732" b="26263"/>
          <a:stretch>
            <a:fillRect/>
          </a:stretch>
        </p:blipFill>
        <p:spPr>
          <a:xfrm>
            <a:off x="6796197" y="1882726"/>
            <a:ext cx="3861166" cy="327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42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B16B-4121-470E-A3A4-1376103E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41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suppliers are there in the database?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a logo&#10;&#10;AI-generated content may be incorrect.">
            <a:extLst>
              <a:ext uri="{FF2B5EF4-FFF2-40B4-BE49-F238E27FC236}">
                <a16:creationId xmlns:a16="http://schemas.microsoft.com/office/drawing/2014/main" id="{56D473BF-A264-BAA7-F7F6-1F11C66867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93" t="6148" r="26477" b="14819"/>
          <a:stretch>
            <a:fillRect/>
          </a:stretch>
        </p:blipFill>
        <p:spPr>
          <a:xfrm>
            <a:off x="1407505" y="4001728"/>
            <a:ext cx="3691824" cy="1396181"/>
          </a:xfrm>
          <a:prstGeom prst="rect">
            <a:avLst/>
          </a:prstGeom>
        </p:spPr>
      </p:pic>
      <p:pic>
        <p:nvPicPr>
          <p:cNvPr id="7" name="Picture 6" descr="A close up of a text&#10;&#10;AI-generated content may be incorrect.">
            <a:extLst>
              <a:ext uri="{FF2B5EF4-FFF2-40B4-BE49-F238E27FC236}">
                <a16:creationId xmlns:a16="http://schemas.microsoft.com/office/drawing/2014/main" id="{5DBDD61A-F25D-C2A1-0FD0-9F5FFD847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518" y="2031933"/>
            <a:ext cx="4413191" cy="164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15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1C96-4719-7DFD-34E1-7F87B750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supplier provides the most products?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3450FE-C8A0-5DAE-AE65-F3AF44BC7D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13" t="4294" b="38529"/>
          <a:stretch>
            <a:fillRect/>
          </a:stretch>
        </p:blipFill>
        <p:spPr>
          <a:xfrm>
            <a:off x="7370292" y="2986547"/>
            <a:ext cx="4408752" cy="1398639"/>
          </a:xfrm>
          <a:prstGeom prst="rect">
            <a:avLst/>
          </a:prstGeom>
        </p:spPr>
      </p:pic>
      <p:pic>
        <p:nvPicPr>
          <p:cNvPr id="7" name="Picture 6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311308C0-A3CE-B008-9829-4885FBBCB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4" y="1918127"/>
            <a:ext cx="6581135" cy="3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96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2D02-913E-3CE5-96C6-E63EE7C4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944"/>
            <a:ext cx="10515600" cy="9327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price of products from each supplier?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code with black text&#10;&#10;AI-generated content may be incorrect.">
            <a:extLst>
              <a:ext uri="{FF2B5EF4-FFF2-40B4-BE49-F238E27FC236}">
                <a16:creationId xmlns:a16="http://schemas.microsoft.com/office/drawing/2014/main" id="{2EC681CD-862B-A140-88E3-848D7B6F1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23" y="2207122"/>
            <a:ext cx="5159295" cy="2825887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B3A477-0700-C212-39D0-F1CB01AE07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877" r="14433" b="7846"/>
          <a:stretch>
            <a:fillRect/>
          </a:stretch>
        </p:blipFill>
        <p:spPr>
          <a:xfrm>
            <a:off x="6784258" y="2464972"/>
            <a:ext cx="3903407" cy="256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13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E529-469D-CB2F-898B-22B7056B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85" y="365126"/>
            <a:ext cx="11395587" cy="90323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suppliers contribute the most to total product sales (by revenue)?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code with black and blue text&#10;&#10;AI-generated content may be incorrect.">
            <a:extLst>
              <a:ext uri="{FF2B5EF4-FFF2-40B4-BE49-F238E27FC236}">
                <a16:creationId xmlns:a16="http://schemas.microsoft.com/office/drawing/2014/main" id="{AB8E0004-4607-F81F-3101-EFE4C2ED9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82" y="1990107"/>
            <a:ext cx="5136407" cy="3250486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A01A45-68C8-F811-1FAE-233FDD2741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33" t="3734" r="8246" b="21610"/>
          <a:stretch>
            <a:fillRect/>
          </a:stretch>
        </p:blipFill>
        <p:spPr>
          <a:xfrm>
            <a:off x="6164826" y="2886302"/>
            <a:ext cx="4925959" cy="14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63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D1B9-9BDD-2847-24C9-1D50E3FB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777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employees have processed orders?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-up of a website&#10;&#10;AI-generated content may be incorrect.">
            <a:extLst>
              <a:ext uri="{FF2B5EF4-FFF2-40B4-BE49-F238E27FC236}">
                <a16:creationId xmlns:a16="http://schemas.microsoft.com/office/drawing/2014/main" id="{BBDEEE02-001C-72F8-8A95-847AC3B85F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13" t="4288" r="25360" b="29508"/>
          <a:stretch>
            <a:fillRect/>
          </a:stretch>
        </p:blipFill>
        <p:spPr>
          <a:xfrm>
            <a:off x="1346959" y="4086610"/>
            <a:ext cx="4080447" cy="1538737"/>
          </a:xfrm>
          <a:prstGeom prst="rect">
            <a:avLst/>
          </a:prstGeom>
        </p:spPr>
      </p:pic>
      <p:pic>
        <p:nvPicPr>
          <p:cNvPr id="7" name="Picture 6" descr="A close up of a computer code&#10;&#10;AI-generated content may be incorrect.">
            <a:extLst>
              <a:ext uri="{FF2B5EF4-FFF2-40B4-BE49-F238E27FC236}">
                <a16:creationId xmlns:a16="http://schemas.microsoft.com/office/drawing/2014/main" id="{7986444D-DEE7-CA21-2B99-E8DCBE64D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875" y="2156341"/>
            <a:ext cx="4950447" cy="15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74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EC65-C088-53C3-F431-A1287F07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employees have handled the most orders?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A76E68-0B9C-7024-81BE-5D54ED5F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75" r="6866" b="15750"/>
          <a:stretch>
            <a:fillRect/>
          </a:stretch>
        </p:blipFill>
        <p:spPr>
          <a:xfrm>
            <a:off x="6361470" y="2750797"/>
            <a:ext cx="4257369" cy="1142777"/>
          </a:xfrm>
          <a:prstGeom prst="rect">
            <a:avLst/>
          </a:prstGeom>
        </p:spPr>
      </p:pic>
      <p:pic>
        <p:nvPicPr>
          <p:cNvPr id="7" name="Picture 6" descr="A computer code with text&#10;&#10;AI-generated content may be incorrect.">
            <a:extLst>
              <a:ext uri="{FF2B5EF4-FFF2-40B4-BE49-F238E27FC236}">
                <a16:creationId xmlns:a16="http://schemas.microsoft.com/office/drawing/2014/main" id="{AFCB19B8-5704-A91F-9AFE-F154F94E5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13" y="1879603"/>
            <a:ext cx="4477647" cy="33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3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B978-04D6-03E8-C6B3-882F57BC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sales value processed by each employee? 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946146-A27B-57B3-37FC-D9ACFC78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94" r="9682"/>
          <a:stretch>
            <a:fillRect/>
          </a:stretch>
        </p:blipFill>
        <p:spPr>
          <a:xfrm>
            <a:off x="7000569" y="2355379"/>
            <a:ext cx="3411794" cy="2839984"/>
          </a:xfrm>
          <a:prstGeom prst="rect">
            <a:avLst/>
          </a:prstGeom>
        </p:spPr>
      </p:pic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31252CB-F64C-3A92-65A9-CEB22C1CC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972" y="2028727"/>
            <a:ext cx="4927345" cy="318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97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8074-C42F-F1DF-A043-1140993D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order value handled per employee?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D21E4BB6-1B97-78A1-07C4-067AE015A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35" y="1695966"/>
            <a:ext cx="5670711" cy="368228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36A8101-0964-98E7-8A41-F2A401AAEC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427" r="8785"/>
          <a:stretch>
            <a:fillRect/>
          </a:stretch>
        </p:blipFill>
        <p:spPr>
          <a:xfrm>
            <a:off x="7236541" y="2052272"/>
            <a:ext cx="3559278" cy="29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CAD9-D640-E1F6-9826-85AF208F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954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E822F-91A8-3D7E-5189-2104319A2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4671"/>
            <a:ext cx="10075606" cy="466049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and implement a relational database designed for grocery store activities.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effectively manage and maintain inventory, suppliers, customers, employees, and orders.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for data retrieval and manipulation using SQL queries.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carry out business analysis such as sales trends, customer insights, supplier performance, and employee effectiveness.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engage in joins, subqueries, and aggregations for solving real-world problems in SQL.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actionable insights that contribute to improved operational efficiency and decision-making.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279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4743-23D7-214A-A22E-2AA63D79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100"/>
            <a:ext cx="10515600" cy="74592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relationship between quantity ordered and total price? 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C05ACB6-D1AB-4BC9-9811-ED8BBF38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92" y="2186032"/>
            <a:ext cx="5431508" cy="3152884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42F7410-3308-9558-30F6-FD407F231E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7917" b="17917"/>
          <a:stretch>
            <a:fillRect/>
          </a:stretch>
        </p:blipFill>
        <p:spPr>
          <a:xfrm>
            <a:off x="6792513" y="1830294"/>
            <a:ext cx="4561287" cy="31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36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BE3F-7F49-DD24-A411-A8DD0A28A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1436"/>
            <a:ext cx="10515600" cy="82457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quantity ordered per product?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730C13-2517-4E68-215F-2A200E1555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25" t="1989" r="14782" b="-1877"/>
          <a:stretch>
            <a:fillRect/>
          </a:stretch>
        </p:blipFill>
        <p:spPr>
          <a:xfrm>
            <a:off x="6636773" y="2113935"/>
            <a:ext cx="4240163" cy="3165986"/>
          </a:xfrm>
          <a:prstGeom prst="rect">
            <a:avLst/>
          </a:prstGeom>
        </p:spPr>
      </p:pic>
      <p:pic>
        <p:nvPicPr>
          <p:cNvPr id="7" name="Picture 6" descr="A computer code with black text&#10;&#10;AI-generated content may be incorrect.">
            <a:extLst>
              <a:ext uri="{FF2B5EF4-FFF2-40B4-BE49-F238E27FC236}">
                <a16:creationId xmlns:a16="http://schemas.microsoft.com/office/drawing/2014/main" id="{828E9341-1EE9-0723-C070-5273B4BE5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22054"/>
            <a:ext cx="4903839" cy="335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68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B956-CBAB-F959-463B-7EAE145B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603"/>
            <a:ext cx="10515600" cy="81474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unit price vary across products and orders?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7235764-E8B3-501A-34A2-3A953EC2D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39" y="2123415"/>
            <a:ext cx="5204861" cy="3146675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CDFE89-94E8-CFFC-F886-FF248DAB04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464" t="1061" r="16264"/>
          <a:stretch>
            <a:fillRect/>
          </a:stretch>
        </p:blipFill>
        <p:spPr>
          <a:xfrm>
            <a:off x="7089058" y="1844233"/>
            <a:ext cx="3814916" cy="370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82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2AC3-7CB4-92B9-AA11-496C9DB1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6FCE1-79A4-7039-C5B7-57FD9EF3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5676"/>
            <a:ext cx="10272252" cy="4758813"/>
          </a:xfrm>
        </p:spPr>
        <p:txBody>
          <a:bodyPr>
            <a:normAutofit fontScale="92500" lnSpcReduction="10000"/>
          </a:bodyPr>
          <a:lstStyle/>
          <a:p>
            <a:pPr marL="468000"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data indicates that frequent purchasers are the primary contributors to revenue, underscoring the significance of customer loyalty. </a:t>
            </a:r>
          </a:p>
          <a:p>
            <a:pPr marL="468000"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five clients account for a substantial portion of overall sales. Specific product categories, such as beverages and snacks, consistently exhibit higher sales volumes. </a:t>
            </a:r>
          </a:p>
          <a:p>
            <a:pPr marL="468000"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trends fluctuate throughout the months, with peak ordering periods reflecting seasonal purchasing habits. </a:t>
            </a:r>
          </a:p>
          <a:p>
            <a:pPr marL="468000"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limited number of suppliers deliver the majority of products, making the evaluation of supplier performance essential. </a:t>
            </a:r>
          </a:p>
          <a:p>
            <a:pPr marL="468000"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handling of orders by employees varies, with some individuals processing a considerably higher number of orders than their peers. </a:t>
            </a:r>
          </a:p>
          <a:p>
            <a:pPr marL="468000"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trends reveal distinct differences between weekdays and weekends, which can inform staffing strategies.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604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758D-F2E3-3424-FF0C-F066E9F27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391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D72F3-2FC8-FA39-6000-F870EA1FD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376517"/>
            <a:ext cx="10028903" cy="460149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effectively showcased the capability of a relational database to manage grocery store operations with high efficiency.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utilizing SQL, we successfully extracted significant business insights regarding customers, products, suppliers, sales, and employees.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brought to light essential factors including leading customers, top-selling products, seasonal patterns, and supplier contributions.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database-oriented strategy aids in enhancing decision-making, optimizing inventory levels, and increasing overall operational efficiency.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establishes a robust basis for practical applications of data management and analytics within the retail sector.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86787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087284" y="3010309"/>
            <a:ext cx="4851400" cy="83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C5BE-6FCC-8A2F-999D-DB188824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03662-7233-42EC-00F8-62C44198E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0041"/>
            <a:ext cx="3546987" cy="2025444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Table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95A90E-47C3-ADF4-6B3E-8FD9EF47A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35" y="1783478"/>
            <a:ext cx="4808436" cy="1645521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A6D28D1-C45B-4749-3F39-99CD354BA735}"/>
              </a:ext>
            </a:extLst>
          </p:cNvPr>
          <p:cNvSpPr txBox="1">
            <a:spLocks/>
          </p:cNvSpPr>
          <p:nvPr/>
        </p:nvSpPr>
        <p:spPr>
          <a:xfrm>
            <a:off x="6440131" y="1170042"/>
            <a:ext cx="4522837" cy="202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Suppliers Table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CDF8340-625E-5431-8859-BF4B4A828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115" y="1783478"/>
            <a:ext cx="4615984" cy="1067877"/>
          </a:xfrm>
          <a:prstGeom prst="rect">
            <a:avLst/>
          </a:prstGeom>
        </p:spPr>
      </p:pic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9B9AB38-7640-7D39-BD95-126C9712F310}"/>
              </a:ext>
            </a:extLst>
          </p:cNvPr>
          <p:cNvSpPr txBox="1">
            <a:spLocks/>
          </p:cNvSpPr>
          <p:nvPr/>
        </p:nvSpPr>
        <p:spPr>
          <a:xfrm>
            <a:off x="602226" y="3944115"/>
            <a:ext cx="3546987" cy="202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 Table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017BDD8-9029-356C-A92A-AC2FE0BD279F}"/>
              </a:ext>
            </a:extLst>
          </p:cNvPr>
          <p:cNvSpPr txBox="1">
            <a:spLocks/>
          </p:cNvSpPr>
          <p:nvPr/>
        </p:nvSpPr>
        <p:spPr>
          <a:xfrm>
            <a:off x="6803923" y="3816296"/>
            <a:ext cx="3795251" cy="202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Table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6110714-3DF1-D899-65F4-D1516203E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26" y="4613172"/>
            <a:ext cx="5041490" cy="1187859"/>
          </a:xfrm>
          <a:prstGeom prst="rect">
            <a:avLst/>
          </a:prstGeom>
        </p:spPr>
      </p:pic>
      <p:pic>
        <p:nvPicPr>
          <p:cNvPr id="31" name="Picture 3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4209CAA-05A2-A63B-26E2-033AFF7A7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985" y="4450323"/>
            <a:ext cx="4939789" cy="12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2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05D1-638E-1A36-4A34-4133E2D1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F46AF-86E4-BCB5-537D-D6CDF5E3E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2321"/>
            <a:ext cx="4274573" cy="583278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 Table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6BC6E67-12D0-039B-9995-3252D362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72" y="1625599"/>
            <a:ext cx="4346627" cy="163932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2995EC-113E-4F33-CB69-78AAB947115C}"/>
              </a:ext>
            </a:extLst>
          </p:cNvPr>
          <p:cNvSpPr txBox="1">
            <a:spLocks/>
          </p:cNvSpPr>
          <p:nvPr/>
        </p:nvSpPr>
        <p:spPr>
          <a:xfrm>
            <a:off x="6339347" y="2097344"/>
            <a:ext cx="4274573" cy="58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ctr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Details Table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502D4A-63A1-C8B2-5127-B29636DE210C}"/>
              </a:ext>
            </a:extLst>
          </p:cNvPr>
          <p:cNvSpPr txBox="1">
            <a:spLocks/>
          </p:cNvSpPr>
          <p:nvPr/>
        </p:nvSpPr>
        <p:spPr>
          <a:xfrm>
            <a:off x="543231" y="3593079"/>
            <a:ext cx="4274573" cy="58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Table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6C56E4-2473-8C33-82F9-9FEC9F62A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458" y="2729782"/>
            <a:ext cx="5001396" cy="1937620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3D4008-1869-94B4-2AAB-11EFA0C18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57" y="4325834"/>
            <a:ext cx="4274573" cy="124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1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AAE0-FFA4-00B7-ABEE-FD042488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299"/>
            <a:ext cx="10515600" cy="68692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I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 generated diagram&#10;&#10;AI-generated content may be incorrect.">
            <a:extLst>
              <a:ext uri="{FF2B5EF4-FFF2-40B4-BE49-F238E27FC236}">
                <a16:creationId xmlns:a16="http://schemas.microsoft.com/office/drawing/2014/main" id="{DE10B032-7916-6391-4947-47137CD94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38" y="983226"/>
            <a:ext cx="10188608" cy="530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2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9105-AF8B-5B1C-88CD-B4CB55F1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5FB81-798B-08D4-9B34-24990F66B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7356"/>
            <a:ext cx="10105103" cy="494562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Grocery stores commonly deal with difficulties in efficiently tracking inventory, suppliers, and sales data.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lack of a centralized database system hinders the management of products, customers, and employees.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face challenges in analyzing customer behavior and recognizing top customers or purchasing trends.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effective data management, monitoring best-selling products and revenue patterns proves to be challenging.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Poor data handling leads to obstacles in supplier contribution analysis and tracking employee performance.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trends related to time-based sales or orders becomes intricate when data is not organized in structured formats.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62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AD90-E726-71E0-BE37-50215BB0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unique customers have placed orders? 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36EF0FB7-1CD0-D6E6-E7C0-0572E0B2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72" t="1939" r="23037" b="35971"/>
          <a:stretch>
            <a:fillRect/>
          </a:stretch>
        </p:blipFill>
        <p:spPr>
          <a:xfrm>
            <a:off x="1220717" y="3222123"/>
            <a:ext cx="3239561" cy="1271219"/>
          </a:xfrm>
          <a:prstGeom prst="rect">
            <a:avLst/>
          </a:prstGeom>
        </p:spPr>
      </p:pic>
      <p:pic>
        <p:nvPicPr>
          <p:cNvPr id="11" name="Picture 10" descr="A close up of a computer code&#10;&#10;AI-generated content may be incorrect.">
            <a:extLst>
              <a:ext uri="{FF2B5EF4-FFF2-40B4-BE49-F238E27FC236}">
                <a16:creationId xmlns:a16="http://schemas.microsoft.com/office/drawing/2014/main" id="{7701CB0A-F81E-14D7-EFF4-06B03268D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80" y="1566523"/>
            <a:ext cx="7357140" cy="150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5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C477-267D-9CAC-2385-95E11E2C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customers have placed the highest number of orders?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code with black text&#10;&#10;AI-generated content may be incorrect.">
            <a:extLst>
              <a:ext uri="{FF2B5EF4-FFF2-40B4-BE49-F238E27FC236}">
                <a16:creationId xmlns:a16="http://schemas.microsoft.com/office/drawing/2014/main" id="{E9A32824-9FFC-FD97-AA86-3EDAFD758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47" y="2104946"/>
            <a:ext cx="5517920" cy="2648107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24AD242-1394-2759-1FD2-7ECB37EE1C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618" t="4044" r="12744" b="467"/>
          <a:stretch>
            <a:fillRect/>
          </a:stretch>
        </p:blipFill>
        <p:spPr>
          <a:xfrm>
            <a:off x="7177547" y="2212261"/>
            <a:ext cx="3873751" cy="256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6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688</Words>
  <Application>Microsoft Office PowerPoint</Application>
  <PresentationFormat>Widescreen</PresentationFormat>
  <Paragraphs>65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Arial</vt:lpstr>
      <vt:lpstr>Libre Baskerville</vt:lpstr>
      <vt:lpstr>Times New Roman</vt:lpstr>
      <vt:lpstr>Wingdings</vt:lpstr>
      <vt:lpstr>Office Theme</vt:lpstr>
      <vt:lpstr>PowerPoint Presentation</vt:lpstr>
      <vt:lpstr>Grocery Store Management </vt:lpstr>
      <vt:lpstr>Objectives</vt:lpstr>
      <vt:lpstr>TABLES</vt:lpstr>
      <vt:lpstr>TABLES</vt:lpstr>
      <vt:lpstr>ER Diagram</vt:lpstr>
      <vt:lpstr>Problem Statement</vt:lpstr>
      <vt:lpstr>How many unique customers have placed orders? </vt:lpstr>
      <vt:lpstr>Which customers have placed the highest number of orders?</vt:lpstr>
      <vt:lpstr>What is the total and average purchase value per customer? </vt:lpstr>
      <vt:lpstr>Who are the top 5 customers by total purchase amount?</vt:lpstr>
      <vt:lpstr>How many products exist in each category?</vt:lpstr>
      <vt:lpstr>What is the average price of products by category?</vt:lpstr>
      <vt:lpstr>Which products have the highest total sales volume (by quantity)?</vt:lpstr>
      <vt:lpstr>What is the total revenue generated by each product?</vt:lpstr>
      <vt:lpstr>How do product sales vary by category and supplier?</vt:lpstr>
      <vt:lpstr>How many orders have been placed in total?</vt:lpstr>
      <vt:lpstr>What is the average value per order? </vt:lpstr>
      <vt:lpstr>On which dates were the most orders placed?</vt:lpstr>
      <vt:lpstr>What are the monthly trends in order volume and revenue?</vt:lpstr>
      <vt:lpstr>How do order patterns vary across weekdays and weekends? </vt:lpstr>
      <vt:lpstr>How many suppliers are there in the database?</vt:lpstr>
      <vt:lpstr>Which supplier provides the most products?</vt:lpstr>
      <vt:lpstr>What is the average price of products from each supplier?</vt:lpstr>
      <vt:lpstr>Which suppliers contribute the most to total product sales (by revenue)?</vt:lpstr>
      <vt:lpstr>How many employees have processed orders?</vt:lpstr>
      <vt:lpstr>Which employees have handled the most orders?</vt:lpstr>
      <vt:lpstr>What is the total sales value processed by each employee? </vt:lpstr>
      <vt:lpstr>What is the average order value handled per employee?</vt:lpstr>
      <vt:lpstr>What is the relationship between quantity ordered and total price? </vt:lpstr>
      <vt:lpstr>What is the average quantity ordered per product?</vt:lpstr>
      <vt:lpstr>How does the unit price vary across products and orders?</vt:lpstr>
      <vt:lpstr>Insights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V D A Praveen Kumar Allada</cp:lastModifiedBy>
  <cp:revision>9</cp:revision>
  <dcterms:created xsi:type="dcterms:W3CDTF">2021-02-16T05:19:01Z</dcterms:created>
  <dcterms:modified xsi:type="dcterms:W3CDTF">2025-08-18T08:53:47Z</dcterms:modified>
</cp:coreProperties>
</file>