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0"/>
  </p:notesMasterIdLst>
  <p:sldIdLst>
    <p:sldId id="256" r:id="rId5"/>
    <p:sldId id="257" r:id="rId6"/>
    <p:sldId id="258" r:id="rId7"/>
    <p:sldId id="266" r:id="rId8"/>
    <p:sldId id="260" r:id="rId9"/>
    <p:sldId id="259" r:id="rId10"/>
    <p:sldId id="267" r:id="rId11"/>
    <p:sldId id="268" r:id="rId12"/>
    <p:sldId id="269" r:id="rId13"/>
    <p:sldId id="261" r:id="rId14"/>
    <p:sldId id="262" r:id="rId15"/>
    <p:sldId id="271" r:id="rId16"/>
    <p:sldId id="273" r:id="rId17"/>
    <p:sldId id="264"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7"/>
  </p:normalViewPr>
  <p:slideViewPr>
    <p:cSldViewPr snapToGrid="0">
      <p:cViewPr varScale="1">
        <p:scale>
          <a:sx n="114" d="100"/>
          <a:sy n="114" d="100"/>
        </p:scale>
        <p:origin x="10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02100-C7B1-4A71-8C5A-F0C52F53D68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93C2EA2-3D4B-4CDB-8E07-78512E289FEF}">
      <dgm:prSet/>
      <dgm:spPr/>
      <dgm:t>
        <a:bodyPr/>
        <a:lstStyle/>
        <a:p>
          <a:r>
            <a:rPr lang="en-US"/>
            <a:t>Stroke occurs when blood supply is interrupted to brain.</a:t>
          </a:r>
        </a:p>
      </dgm:t>
    </dgm:pt>
    <dgm:pt modelId="{C6C2BCF2-193A-4354-BFBF-36C489EDA7E8}" type="parTrans" cxnId="{24B60CB7-E932-448E-ADB0-4FD1AFC687BB}">
      <dgm:prSet/>
      <dgm:spPr/>
      <dgm:t>
        <a:bodyPr/>
        <a:lstStyle/>
        <a:p>
          <a:endParaRPr lang="en-US"/>
        </a:p>
      </dgm:t>
    </dgm:pt>
    <dgm:pt modelId="{6222E500-DE0A-4D07-808D-5D6158FA3905}" type="sibTrans" cxnId="{24B60CB7-E932-448E-ADB0-4FD1AFC687BB}">
      <dgm:prSet/>
      <dgm:spPr/>
      <dgm:t>
        <a:bodyPr/>
        <a:lstStyle/>
        <a:p>
          <a:endParaRPr lang="en-US"/>
        </a:p>
      </dgm:t>
    </dgm:pt>
    <dgm:pt modelId="{830EB07F-81C8-4E51-899D-719E616B79B0}">
      <dgm:prSet/>
      <dgm:spPr/>
      <dgm:t>
        <a:bodyPr/>
        <a:lstStyle/>
        <a:p>
          <a:r>
            <a:rPr lang="en-US" dirty="0"/>
            <a:t>In the United States, every 40 secs someone has a stroke. Every </a:t>
          </a:r>
          <a:r>
            <a:rPr lang="en-US" b="1" dirty="0"/>
            <a:t>4 minutes</a:t>
          </a:r>
          <a:r>
            <a:rPr lang="en-US" dirty="0"/>
            <a:t>, someone dies of a stroke.</a:t>
          </a:r>
        </a:p>
      </dgm:t>
    </dgm:pt>
    <dgm:pt modelId="{967A76A4-2DF4-45DA-B4E8-5051C58E101D}" type="parTrans" cxnId="{F22849C1-2DA4-437B-8EC0-F763B739EEF7}">
      <dgm:prSet/>
      <dgm:spPr/>
      <dgm:t>
        <a:bodyPr/>
        <a:lstStyle/>
        <a:p>
          <a:endParaRPr lang="en-US"/>
        </a:p>
      </dgm:t>
    </dgm:pt>
    <dgm:pt modelId="{7456D102-56B9-4E00-876E-91DC06DE2389}" type="sibTrans" cxnId="{F22849C1-2DA4-437B-8EC0-F763B739EEF7}">
      <dgm:prSet/>
      <dgm:spPr/>
      <dgm:t>
        <a:bodyPr/>
        <a:lstStyle/>
        <a:p>
          <a:endParaRPr lang="en-US"/>
        </a:p>
      </dgm:t>
    </dgm:pt>
    <dgm:pt modelId="{6D299BCF-49A1-40F9-A489-636F100B2F46}">
      <dgm:prSet/>
      <dgm:spPr/>
      <dgm:t>
        <a:bodyPr/>
        <a:lstStyle/>
        <a:p>
          <a:r>
            <a:rPr lang="en-US" dirty="0"/>
            <a:t>Every year, more than </a:t>
          </a:r>
          <a:r>
            <a:rPr lang="en-US" b="1" dirty="0"/>
            <a:t>795,000 people</a:t>
          </a:r>
          <a:r>
            <a:rPr lang="en-US" dirty="0"/>
            <a:t> in the United States have a stroke. About 610,000 of these are first time or new strokes.</a:t>
          </a:r>
        </a:p>
      </dgm:t>
    </dgm:pt>
    <dgm:pt modelId="{C3598340-DD58-47E1-A183-8EA18B799BC4}" type="parTrans" cxnId="{B9CB8DF5-D8B9-4A3F-B05F-4887C9EB5ED5}">
      <dgm:prSet/>
      <dgm:spPr/>
      <dgm:t>
        <a:bodyPr/>
        <a:lstStyle/>
        <a:p>
          <a:endParaRPr lang="en-US"/>
        </a:p>
      </dgm:t>
    </dgm:pt>
    <dgm:pt modelId="{33D22B6E-ABF7-4A63-9DE6-6F94D94484B7}" type="sibTrans" cxnId="{B9CB8DF5-D8B9-4A3F-B05F-4887C9EB5ED5}">
      <dgm:prSet/>
      <dgm:spPr/>
      <dgm:t>
        <a:bodyPr/>
        <a:lstStyle/>
        <a:p>
          <a:endParaRPr lang="en-US"/>
        </a:p>
      </dgm:t>
    </dgm:pt>
    <dgm:pt modelId="{716ECEA0-986D-48C0-B103-2A708142CA70}">
      <dgm:prSet/>
      <dgm:spPr/>
      <dgm:t>
        <a:bodyPr/>
        <a:lstStyle/>
        <a:p>
          <a:r>
            <a:rPr lang="en-US"/>
            <a:t>Stroke-related costs in the United States came to nearly </a:t>
          </a:r>
          <a:r>
            <a:rPr lang="en-US" b="1"/>
            <a:t>$46 billion</a:t>
          </a:r>
          <a:r>
            <a:rPr lang="en-US"/>
            <a:t> between 2014 and 2015.</a:t>
          </a:r>
        </a:p>
      </dgm:t>
    </dgm:pt>
    <dgm:pt modelId="{3F8995F2-6BF9-4C3A-AFF1-205CA36648CE}" type="parTrans" cxnId="{F4EFC2C3-65AE-4388-9ACE-0F9D1CEBA13B}">
      <dgm:prSet/>
      <dgm:spPr/>
      <dgm:t>
        <a:bodyPr/>
        <a:lstStyle/>
        <a:p>
          <a:endParaRPr lang="en-US"/>
        </a:p>
      </dgm:t>
    </dgm:pt>
    <dgm:pt modelId="{C1F8B060-3430-4EAA-841A-A27968B91969}" type="sibTrans" cxnId="{F4EFC2C3-65AE-4388-9ACE-0F9D1CEBA13B}">
      <dgm:prSet/>
      <dgm:spPr/>
      <dgm:t>
        <a:bodyPr/>
        <a:lstStyle/>
        <a:p>
          <a:endParaRPr lang="en-US"/>
        </a:p>
      </dgm:t>
    </dgm:pt>
    <dgm:pt modelId="{2493EC72-0AC3-544D-A8C5-B3F4E616451E}" type="pres">
      <dgm:prSet presAssocID="{DEE02100-C7B1-4A71-8C5A-F0C52F53D688}" presName="vert0" presStyleCnt="0">
        <dgm:presLayoutVars>
          <dgm:dir/>
          <dgm:animOne val="branch"/>
          <dgm:animLvl val="lvl"/>
        </dgm:presLayoutVars>
      </dgm:prSet>
      <dgm:spPr/>
    </dgm:pt>
    <dgm:pt modelId="{8BED7624-A9D2-F448-A2F1-4A11CED2A634}" type="pres">
      <dgm:prSet presAssocID="{393C2EA2-3D4B-4CDB-8E07-78512E289FEF}" presName="thickLine" presStyleLbl="alignNode1" presStyleIdx="0" presStyleCnt="4"/>
      <dgm:spPr/>
    </dgm:pt>
    <dgm:pt modelId="{BD27A73B-6EB0-A34B-9EB7-2D6A833F81E1}" type="pres">
      <dgm:prSet presAssocID="{393C2EA2-3D4B-4CDB-8E07-78512E289FEF}" presName="horz1" presStyleCnt="0"/>
      <dgm:spPr/>
    </dgm:pt>
    <dgm:pt modelId="{0F3F4870-17BC-7847-A604-56D9B97AEDF4}" type="pres">
      <dgm:prSet presAssocID="{393C2EA2-3D4B-4CDB-8E07-78512E289FEF}" presName="tx1" presStyleLbl="revTx" presStyleIdx="0" presStyleCnt="4"/>
      <dgm:spPr/>
    </dgm:pt>
    <dgm:pt modelId="{C5299250-9CD5-2643-B633-A3032A7106D8}" type="pres">
      <dgm:prSet presAssocID="{393C2EA2-3D4B-4CDB-8E07-78512E289FEF}" presName="vert1" presStyleCnt="0"/>
      <dgm:spPr/>
    </dgm:pt>
    <dgm:pt modelId="{0EDA4E6F-59BF-D241-A79C-EA999F5FD941}" type="pres">
      <dgm:prSet presAssocID="{830EB07F-81C8-4E51-899D-719E616B79B0}" presName="thickLine" presStyleLbl="alignNode1" presStyleIdx="1" presStyleCnt="4"/>
      <dgm:spPr/>
    </dgm:pt>
    <dgm:pt modelId="{ED56853B-D4C3-0249-A8DE-24C4DE2172A8}" type="pres">
      <dgm:prSet presAssocID="{830EB07F-81C8-4E51-899D-719E616B79B0}" presName="horz1" presStyleCnt="0"/>
      <dgm:spPr/>
    </dgm:pt>
    <dgm:pt modelId="{66A573D8-C7EF-B147-B19C-F908A18EA4EF}" type="pres">
      <dgm:prSet presAssocID="{830EB07F-81C8-4E51-899D-719E616B79B0}" presName="tx1" presStyleLbl="revTx" presStyleIdx="1" presStyleCnt="4"/>
      <dgm:spPr/>
    </dgm:pt>
    <dgm:pt modelId="{B48D6C40-4872-9244-A939-6C932BE955B6}" type="pres">
      <dgm:prSet presAssocID="{830EB07F-81C8-4E51-899D-719E616B79B0}" presName="vert1" presStyleCnt="0"/>
      <dgm:spPr/>
    </dgm:pt>
    <dgm:pt modelId="{439A77F1-9CA1-A046-8A1A-29D693E70A7A}" type="pres">
      <dgm:prSet presAssocID="{6D299BCF-49A1-40F9-A489-636F100B2F46}" presName="thickLine" presStyleLbl="alignNode1" presStyleIdx="2" presStyleCnt="4"/>
      <dgm:spPr/>
    </dgm:pt>
    <dgm:pt modelId="{3DF9A055-FA96-C84E-951D-D3DCD5B2984A}" type="pres">
      <dgm:prSet presAssocID="{6D299BCF-49A1-40F9-A489-636F100B2F46}" presName="horz1" presStyleCnt="0"/>
      <dgm:spPr/>
    </dgm:pt>
    <dgm:pt modelId="{0CC68F05-2BF7-C348-BD96-C0F46EFBFFB1}" type="pres">
      <dgm:prSet presAssocID="{6D299BCF-49A1-40F9-A489-636F100B2F46}" presName="tx1" presStyleLbl="revTx" presStyleIdx="2" presStyleCnt="4"/>
      <dgm:spPr/>
    </dgm:pt>
    <dgm:pt modelId="{ED2E0794-E266-424C-958D-A9817F92A11C}" type="pres">
      <dgm:prSet presAssocID="{6D299BCF-49A1-40F9-A489-636F100B2F46}" presName="vert1" presStyleCnt="0"/>
      <dgm:spPr/>
    </dgm:pt>
    <dgm:pt modelId="{FD845E39-41ED-4145-A936-F493D56A1516}" type="pres">
      <dgm:prSet presAssocID="{716ECEA0-986D-48C0-B103-2A708142CA70}" presName="thickLine" presStyleLbl="alignNode1" presStyleIdx="3" presStyleCnt="4"/>
      <dgm:spPr/>
    </dgm:pt>
    <dgm:pt modelId="{1397E26F-6606-B14F-9BFE-CEEE541D2972}" type="pres">
      <dgm:prSet presAssocID="{716ECEA0-986D-48C0-B103-2A708142CA70}" presName="horz1" presStyleCnt="0"/>
      <dgm:spPr/>
    </dgm:pt>
    <dgm:pt modelId="{28CEE241-BA6C-5C45-84B3-A02BAA8D51FF}" type="pres">
      <dgm:prSet presAssocID="{716ECEA0-986D-48C0-B103-2A708142CA70}" presName="tx1" presStyleLbl="revTx" presStyleIdx="3" presStyleCnt="4"/>
      <dgm:spPr/>
    </dgm:pt>
    <dgm:pt modelId="{9ACABFB2-3551-A545-9757-70BC2220A03D}" type="pres">
      <dgm:prSet presAssocID="{716ECEA0-986D-48C0-B103-2A708142CA70}" presName="vert1" presStyleCnt="0"/>
      <dgm:spPr/>
    </dgm:pt>
  </dgm:ptLst>
  <dgm:cxnLst>
    <dgm:cxn modelId="{1FE1CD04-6659-7D43-8AF6-C283EC5140CC}" type="presOf" srcId="{DEE02100-C7B1-4A71-8C5A-F0C52F53D688}" destId="{2493EC72-0AC3-544D-A8C5-B3F4E616451E}" srcOrd="0" destOrd="0" presId="urn:microsoft.com/office/officeart/2008/layout/LinedList"/>
    <dgm:cxn modelId="{A336B5AA-4817-3048-914C-D0B225CA8230}" type="presOf" srcId="{6D299BCF-49A1-40F9-A489-636F100B2F46}" destId="{0CC68F05-2BF7-C348-BD96-C0F46EFBFFB1}" srcOrd="0" destOrd="0" presId="urn:microsoft.com/office/officeart/2008/layout/LinedList"/>
    <dgm:cxn modelId="{0C5710B5-2FBA-384E-ADE8-68BB5224F144}" type="presOf" srcId="{830EB07F-81C8-4E51-899D-719E616B79B0}" destId="{66A573D8-C7EF-B147-B19C-F908A18EA4EF}" srcOrd="0" destOrd="0" presId="urn:microsoft.com/office/officeart/2008/layout/LinedList"/>
    <dgm:cxn modelId="{3EDF0BB6-7859-714D-91F7-32EC6F299E0B}" type="presOf" srcId="{393C2EA2-3D4B-4CDB-8E07-78512E289FEF}" destId="{0F3F4870-17BC-7847-A604-56D9B97AEDF4}" srcOrd="0" destOrd="0" presId="urn:microsoft.com/office/officeart/2008/layout/LinedList"/>
    <dgm:cxn modelId="{24B60CB7-E932-448E-ADB0-4FD1AFC687BB}" srcId="{DEE02100-C7B1-4A71-8C5A-F0C52F53D688}" destId="{393C2EA2-3D4B-4CDB-8E07-78512E289FEF}" srcOrd="0" destOrd="0" parTransId="{C6C2BCF2-193A-4354-BFBF-36C489EDA7E8}" sibTransId="{6222E500-DE0A-4D07-808D-5D6158FA3905}"/>
    <dgm:cxn modelId="{F22849C1-2DA4-437B-8EC0-F763B739EEF7}" srcId="{DEE02100-C7B1-4A71-8C5A-F0C52F53D688}" destId="{830EB07F-81C8-4E51-899D-719E616B79B0}" srcOrd="1" destOrd="0" parTransId="{967A76A4-2DF4-45DA-B4E8-5051C58E101D}" sibTransId="{7456D102-56B9-4E00-876E-91DC06DE2389}"/>
    <dgm:cxn modelId="{F4EFC2C3-65AE-4388-9ACE-0F9D1CEBA13B}" srcId="{DEE02100-C7B1-4A71-8C5A-F0C52F53D688}" destId="{716ECEA0-986D-48C0-B103-2A708142CA70}" srcOrd="3" destOrd="0" parTransId="{3F8995F2-6BF9-4C3A-AFF1-205CA36648CE}" sibTransId="{C1F8B060-3430-4EAA-841A-A27968B91969}"/>
    <dgm:cxn modelId="{BF7B02F0-5520-F241-B7A8-DBE975058CE6}" type="presOf" srcId="{716ECEA0-986D-48C0-B103-2A708142CA70}" destId="{28CEE241-BA6C-5C45-84B3-A02BAA8D51FF}" srcOrd="0" destOrd="0" presId="urn:microsoft.com/office/officeart/2008/layout/LinedList"/>
    <dgm:cxn modelId="{B9CB8DF5-D8B9-4A3F-B05F-4887C9EB5ED5}" srcId="{DEE02100-C7B1-4A71-8C5A-F0C52F53D688}" destId="{6D299BCF-49A1-40F9-A489-636F100B2F46}" srcOrd="2" destOrd="0" parTransId="{C3598340-DD58-47E1-A183-8EA18B799BC4}" sibTransId="{33D22B6E-ABF7-4A63-9DE6-6F94D94484B7}"/>
    <dgm:cxn modelId="{D3CA30FA-2689-3A4B-A09D-50F5DBE301D7}" type="presParOf" srcId="{2493EC72-0AC3-544D-A8C5-B3F4E616451E}" destId="{8BED7624-A9D2-F448-A2F1-4A11CED2A634}" srcOrd="0" destOrd="0" presId="urn:microsoft.com/office/officeart/2008/layout/LinedList"/>
    <dgm:cxn modelId="{CDA01A16-2219-BF4F-91B3-FF1A175A4CC3}" type="presParOf" srcId="{2493EC72-0AC3-544D-A8C5-B3F4E616451E}" destId="{BD27A73B-6EB0-A34B-9EB7-2D6A833F81E1}" srcOrd="1" destOrd="0" presId="urn:microsoft.com/office/officeart/2008/layout/LinedList"/>
    <dgm:cxn modelId="{6636E9A4-32E4-B345-9ED2-B882FA16EF5E}" type="presParOf" srcId="{BD27A73B-6EB0-A34B-9EB7-2D6A833F81E1}" destId="{0F3F4870-17BC-7847-A604-56D9B97AEDF4}" srcOrd="0" destOrd="0" presId="urn:microsoft.com/office/officeart/2008/layout/LinedList"/>
    <dgm:cxn modelId="{4754568A-86C0-CE4F-A18D-D4877A087F0F}" type="presParOf" srcId="{BD27A73B-6EB0-A34B-9EB7-2D6A833F81E1}" destId="{C5299250-9CD5-2643-B633-A3032A7106D8}" srcOrd="1" destOrd="0" presId="urn:microsoft.com/office/officeart/2008/layout/LinedList"/>
    <dgm:cxn modelId="{E661BA93-52C4-014A-808F-DCAC1402A166}" type="presParOf" srcId="{2493EC72-0AC3-544D-A8C5-B3F4E616451E}" destId="{0EDA4E6F-59BF-D241-A79C-EA999F5FD941}" srcOrd="2" destOrd="0" presId="urn:microsoft.com/office/officeart/2008/layout/LinedList"/>
    <dgm:cxn modelId="{9E825347-BE95-CD4E-89F6-5B5C827E7A7F}" type="presParOf" srcId="{2493EC72-0AC3-544D-A8C5-B3F4E616451E}" destId="{ED56853B-D4C3-0249-A8DE-24C4DE2172A8}" srcOrd="3" destOrd="0" presId="urn:microsoft.com/office/officeart/2008/layout/LinedList"/>
    <dgm:cxn modelId="{DFE19323-5991-A34D-B704-25F0338E275A}" type="presParOf" srcId="{ED56853B-D4C3-0249-A8DE-24C4DE2172A8}" destId="{66A573D8-C7EF-B147-B19C-F908A18EA4EF}" srcOrd="0" destOrd="0" presId="urn:microsoft.com/office/officeart/2008/layout/LinedList"/>
    <dgm:cxn modelId="{80909D65-1CA7-A546-8971-080A5C22D806}" type="presParOf" srcId="{ED56853B-D4C3-0249-A8DE-24C4DE2172A8}" destId="{B48D6C40-4872-9244-A939-6C932BE955B6}" srcOrd="1" destOrd="0" presId="urn:microsoft.com/office/officeart/2008/layout/LinedList"/>
    <dgm:cxn modelId="{5E5BCD8A-CC75-E64D-85E4-98C0C2476005}" type="presParOf" srcId="{2493EC72-0AC3-544D-A8C5-B3F4E616451E}" destId="{439A77F1-9CA1-A046-8A1A-29D693E70A7A}" srcOrd="4" destOrd="0" presId="urn:microsoft.com/office/officeart/2008/layout/LinedList"/>
    <dgm:cxn modelId="{2D01A7DB-78C7-5147-9D0E-FA3551BBA38D}" type="presParOf" srcId="{2493EC72-0AC3-544D-A8C5-B3F4E616451E}" destId="{3DF9A055-FA96-C84E-951D-D3DCD5B2984A}" srcOrd="5" destOrd="0" presId="urn:microsoft.com/office/officeart/2008/layout/LinedList"/>
    <dgm:cxn modelId="{41069574-1DD3-0E49-AE82-4E31051CC597}" type="presParOf" srcId="{3DF9A055-FA96-C84E-951D-D3DCD5B2984A}" destId="{0CC68F05-2BF7-C348-BD96-C0F46EFBFFB1}" srcOrd="0" destOrd="0" presId="urn:microsoft.com/office/officeart/2008/layout/LinedList"/>
    <dgm:cxn modelId="{D12378B6-9C90-C94A-AB73-CFD55D857AC9}" type="presParOf" srcId="{3DF9A055-FA96-C84E-951D-D3DCD5B2984A}" destId="{ED2E0794-E266-424C-958D-A9817F92A11C}" srcOrd="1" destOrd="0" presId="urn:microsoft.com/office/officeart/2008/layout/LinedList"/>
    <dgm:cxn modelId="{F34D2734-5E0F-9D42-AC87-5F7C898130CC}" type="presParOf" srcId="{2493EC72-0AC3-544D-A8C5-B3F4E616451E}" destId="{FD845E39-41ED-4145-A936-F493D56A1516}" srcOrd="6" destOrd="0" presId="urn:microsoft.com/office/officeart/2008/layout/LinedList"/>
    <dgm:cxn modelId="{0E1FB897-9FEF-9047-A792-0105155A4133}" type="presParOf" srcId="{2493EC72-0AC3-544D-A8C5-B3F4E616451E}" destId="{1397E26F-6606-B14F-9BFE-CEEE541D2972}" srcOrd="7" destOrd="0" presId="urn:microsoft.com/office/officeart/2008/layout/LinedList"/>
    <dgm:cxn modelId="{A6C63A34-4A41-474E-AFAE-68A41C216F11}" type="presParOf" srcId="{1397E26F-6606-B14F-9BFE-CEEE541D2972}" destId="{28CEE241-BA6C-5C45-84B3-A02BAA8D51FF}" srcOrd="0" destOrd="0" presId="urn:microsoft.com/office/officeart/2008/layout/LinedList"/>
    <dgm:cxn modelId="{FBB68878-48B2-DE44-AAE5-8321B6988158}" type="presParOf" srcId="{1397E26F-6606-B14F-9BFE-CEEE541D2972}" destId="{9ACABFB2-3551-A545-9757-70BC2220A03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E02100-C7B1-4A71-8C5A-F0C52F53D68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3C2EA2-3D4B-4CDB-8E07-78512E289FEF}">
      <dgm:prSet/>
      <dgm:spPr/>
      <dgm:t>
        <a:bodyPr/>
        <a:lstStyle/>
        <a:p>
          <a:r>
            <a:rPr lang="en-US" dirty="0"/>
            <a:t>Input Data classification is key for model training</a:t>
          </a:r>
        </a:p>
      </dgm:t>
    </dgm:pt>
    <dgm:pt modelId="{C6C2BCF2-193A-4354-BFBF-36C489EDA7E8}" type="parTrans" cxnId="{24B60CB7-E932-448E-ADB0-4FD1AFC687BB}">
      <dgm:prSet/>
      <dgm:spPr/>
      <dgm:t>
        <a:bodyPr/>
        <a:lstStyle/>
        <a:p>
          <a:endParaRPr lang="en-US"/>
        </a:p>
      </dgm:t>
    </dgm:pt>
    <dgm:pt modelId="{6222E500-DE0A-4D07-808D-5D6158FA3905}" type="sibTrans" cxnId="{24B60CB7-E932-448E-ADB0-4FD1AFC687BB}">
      <dgm:prSet/>
      <dgm:spPr/>
      <dgm:t>
        <a:bodyPr/>
        <a:lstStyle/>
        <a:p>
          <a:endParaRPr lang="en-US"/>
        </a:p>
      </dgm:t>
    </dgm:pt>
    <dgm:pt modelId="{830EB07F-81C8-4E51-899D-719E616B79B0}">
      <dgm:prSet/>
      <dgm:spPr/>
      <dgm:t>
        <a:bodyPr/>
        <a:lstStyle/>
        <a:p>
          <a:r>
            <a:rPr lang="en-US" dirty="0"/>
            <a:t>KNN Classifier has best balance of Accuracy and predictions</a:t>
          </a:r>
        </a:p>
      </dgm:t>
    </dgm:pt>
    <dgm:pt modelId="{967A76A4-2DF4-45DA-B4E8-5051C58E101D}" type="parTrans" cxnId="{F22849C1-2DA4-437B-8EC0-F763B739EEF7}">
      <dgm:prSet/>
      <dgm:spPr/>
      <dgm:t>
        <a:bodyPr/>
        <a:lstStyle/>
        <a:p>
          <a:endParaRPr lang="en-US"/>
        </a:p>
      </dgm:t>
    </dgm:pt>
    <dgm:pt modelId="{7456D102-56B9-4E00-876E-91DC06DE2389}" type="sibTrans" cxnId="{F22849C1-2DA4-437B-8EC0-F763B739EEF7}">
      <dgm:prSet/>
      <dgm:spPr/>
      <dgm:t>
        <a:bodyPr/>
        <a:lstStyle/>
        <a:p>
          <a:endParaRPr lang="en-US"/>
        </a:p>
      </dgm:t>
    </dgm:pt>
    <dgm:pt modelId="{6D299BCF-49A1-40F9-A489-636F100B2F46}">
      <dgm:prSet/>
      <dgm:spPr/>
      <dgm:t>
        <a:bodyPr/>
        <a:lstStyle/>
        <a:p>
          <a:r>
            <a:rPr lang="en-US" dirty="0"/>
            <a:t>Should attempt multiple models for training </a:t>
          </a:r>
        </a:p>
      </dgm:t>
    </dgm:pt>
    <dgm:pt modelId="{C3598340-DD58-47E1-A183-8EA18B799BC4}" type="parTrans" cxnId="{B9CB8DF5-D8B9-4A3F-B05F-4887C9EB5ED5}">
      <dgm:prSet/>
      <dgm:spPr/>
      <dgm:t>
        <a:bodyPr/>
        <a:lstStyle/>
        <a:p>
          <a:endParaRPr lang="en-US"/>
        </a:p>
      </dgm:t>
    </dgm:pt>
    <dgm:pt modelId="{33D22B6E-ABF7-4A63-9DE6-6F94D94484B7}" type="sibTrans" cxnId="{B9CB8DF5-D8B9-4A3F-B05F-4887C9EB5ED5}">
      <dgm:prSet/>
      <dgm:spPr/>
      <dgm:t>
        <a:bodyPr/>
        <a:lstStyle/>
        <a:p>
          <a:endParaRPr lang="en-US"/>
        </a:p>
      </dgm:t>
    </dgm:pt>
    <dgm:pt modelId="{716ECEA0-986D-48C0-B103-2A708142CA70}">
      <dgm:prSet/>
      <dgm:spPr/>
      <dgm:t>
        <a:bodyPr/>
        <a:lstStyle/>
        <a:p>
          <a:r>
            <a:rPr lang="en-US" dirty="0"/>
            <a:t>Model Can be deployed, but should consider looking for more features and balanced train data set</a:t>
          </a:r>
        </a:p>
      </dgm:t>
    </dgm:pt>
    <dgm:pt modelId="{3F8995F2-6BF9-4C3A-AFF1-205CA36648CE}" type="parTrans" cxnId="{F4EFC2C3-65AE-4388-9ACE-0F9D1CEBA13B}">
      <dgm:prSet/>
      <dgm:spPr/>
      <dgm:t>
        <a:bodyPr/>
        <a:lstStyle/>
        <a:p>
          <a:endParaRPr lang="en-US"/>
        </a:p>
      </dgm:t>
    </dgm:pt>
    <dgm:pt modelId="{C1F8B060-3430-4EAA-841A-A27968B91969}" type="sibTrans" cxnId="{F4EFC2C3-65AE-4388-9ACE-0F9D1CEBA13B}">
      <dgm:prSet/>
      <dgm:spPr/>
      <dgm:t>
        <a:bodyPr/>
        <a:lstStyle/>
        <a:p>
          <a:endParaRPr lang="en-US"/>
        </a:p>
      </dgm:t>
    </dgm:pt>
    <dgm:pt modelId="{F111B4D3-EC74-AD4E-B181-90C1C9334AE8}" type="pres">
      <dgm:prSet presAssocID="{DEE02100-C7B1-4A71-8C5A-F0C52F53D688}" presName="linear" presStyleCnt="0">
        <dgm:presLayoutVars>
          <dgm:animLvl val="lvl"/>
          <dgm:resizeHandles val="exact"/>
        </dgm:presLayoutVars>
      </dgm:prSet>
      <dgm:spPr/>
    </dgm:pt>
    <dgm:pt modelId="{9C5FF531-313F-AC4E-BA25-BBA891D8B8B9}" type="pres">
      <dgm:prSet presAssocID="{393C2EA2-3D4B-4CDB-8E07-78512E289FEF}" presName="parentText" presStyleLbl="node1" presStyleIdx="0" presStyleCnt="4">
        <dgm:presLayoutVars>
          <dgm:chMax val="0"/>
          <dgm:bulletEnabled val="1"/>
        </dgm:presLayoutVars>
      </dgm:prSet>
      <dgm:spPr/>
    </dgm:pt>
    <dgm:pt modelId="{98239DEB-53EC-F04B-8A89-A3116A64B2E5}" type="pres">
      <dgm:prSet presAssocID="{6222E500-DE0A-4D07-808D-5D6158FA3905}" presName="spacer" presStyleCnt="0"/>
      <dgm:spPr/>
    </dgm:pt>
    <dgm:pt modelId="{9E2CACAF-7138-8A42-A643-C3C0BD264FEF}" type="pres">
      <dgm:prSet presAssocID="{830EB07F-81C8-4E51-899D-719E616B79B0}" presName="parentText" presStyleLbl="node1" presStyleIdx="1" presStyleCnt="4">
        <dgm:presLayoutVars>
          <dgm:chMax val="0"/>
          <dgm:bulletEnabled val="1"/>
        </dgm:presLayoutVars>
      </dgm:prSet>
      <dgm:spPr/>
    </dgm:pt>
    <dgm:pt modelId="{42D8C19C-AEA7-BF4F-B71B-F8C960A71948}" type="pres">
      <dgm:prSet presAssocID="{7456D102-56B9-4E00-876E-91DC06DE2389}" presName="spacer" presStyleCnt="0"/>
      <dgm:spPr/>
    </dgm:pt>
    <dgm:pt modelId="{E43EBBA0-900E-624B-93DE-04D331817391}" type="pres">
      <dgm:prSet presAssocID="{6D299BCF-49A1-40F9-A489-636F100B2F46}" presName="parentText" presStyleLbl="node1" presStyleIdx="2" presStyleCnt="4">
        <dgm:presLayoutVars>
          <dgm:chMax val="0"/>
          <dgm:bulletEnabled val="1"/>
        </dgm:presLayoutVars>
      </dgm:prSet>
      <dgm:spPr/>
    </dgm:pt>
    <dgm:pt modelId="{576D21D0-2923-3F4B-9CA8-1B02C455E133}" type="pres">
      <dgm:prSet presAssocID="{33D22B6E-ABF7-4A63-9DE6-6F94D94484B7}" presName="spacer" presStyleCnt="0"/>
      <dgm:spPr/>
    </dgm:pt>
    <dgm:pt modelId="{B78F2C07-3742-3C4C-AC6C-EC7B10642972}" type="pres">
      <dgm:prSet presAssocID="{716ECEA0-986D-48C0-B103-2A708142CA70}" presName="parentText" presStyleLbl="node1" presStyleIdx="3" presStyleCnt="4">
        <dgm:presLayoutVars>
          <dgm:chMax val="0"/>
          <dgm:bulletEnabled val="1"/>
        </dgm:presLayoutVars>
      </dgm:prSet>
      <dgm:spPr/>
    </dgm:pt>
  </dgm:ptLst>
  <dgm:cxnLst>
    <dgm:cxn modelId="{85D8B834-CB06-4C40-987E-AB8EFAC50C65}" type="presOf" srcId="{6D299BCF-49A1-40F9-A489-636F100B2F46}" destId="{E43EBBA0-900E-624B-93DE-04D331817391}" srcOrd="0" destOrd="0" presId="urn:microsoft.com/office/officeart/2005/8/layout/vList2"/>
    <dgm:cxn modelId="{AF807679-AE93-6043-A125-FA83D8F2F6DA}" type="presOf" srcId="{830EB07F-81C8-4E51-899D-719E616B79B0}" destId="{9E2CACAF-7138-8A42-A643-C3C0BD264FEF}" srcOrd="0" destOrd="0" presId="urn:microsoft.com/office/officeart/2005/8/layout/vList2"/>
    <dgm:cxn modelId="{E1FD8F9F-C177-E048-B656-3EF0930510B8}" type="presOf" srcId="{393C2EA2-3D4B-4CDB-8E07-78512E289FEF}" destId="{9C5FF531-313F-AC4E-BA25-BBA891D8B8B9}" srcOrd="0" destOrd="0" presId="urn:microsoft.com/office/officeart/2005/8/layout/vList2"/>
    <dgm:cxn modelId="{CD07DD9F-61FA-DE40-9FDF-D2F49CAA93E7}" type="presOf" srcId="{716ECEA0-986D-48C0-B103-2A708142CA70}" destId="{B78F2C07-3742-3C4C-AC6C-EC7B10642972}" srcOrd="0" destOrd="0" presId="urn:microsoft.com/office/officeart/2005/8/layout/vList2"/>
    <dgm:cxn modelId="{24B60CB7-E932-448E-ADB0-4FD1AFC687BB}" srcId="{DEE02100-C7B1-4A71-8C5A-F0C52F53D688}" destId="{393C2EA2-3D4B-4CDB-8E07-78512E289FEF}" srcOrd="0" destOrd="0" parTransId="{C6C2BCF2-193A-4354-BFBF-36C489EDA7E8}" sibTransId="{6222E500-DE0A-4D07-808D-5D6158FA3905}"/>
    <dgm:cxn modelId="{F22849C1-2DA4-437B-8EC0-F763B739EEF7}" srcId="{DEE02100-C7B1-4A71-8C5A-F0C52F53D688}" destId="{830EB07F-81C8-4E51-899D-719E616B79B0}" srcOrd="1" destOrd="0" parTransId="{967A76A4-2DF4-45DA-B4E8-5051C58E101D}" sibTransId="{7456D102-56B9-4E00-876E-91DC06DE2389}"/>
    <dgm:cxn modelId="{F4EFC2C3-65AE-4388-9ACE-0F9D1CEBA13B}" srcId="{DEE02100-C7B1-4A71-8C5A-F0C52F53D688}" destId="{716ECEA0-986D-48C0-B103-2A708142CA70}" srcOrd="3" destOrd="0" parTransId="{3F8995F2-6BF9-4C3A-AFF1-205CA36648CE}" sibTransId="{C1F8B060-3430-4EAA-841A-A27968B91969}"/>
    <dgm:cxn modelId="{F5EDEFE6-5F00-4B4E-9B92-4944A2BD7C30}" type="presOf" srcId="{DEE02100-C7B1-4A71-8C5A-F0C52F53D688}" destId="{F111B4D3-EC74-AD4E-B181-90C1C9334AE8}" srcOrd="0" destOrd="0" presId="urn:microsoft.com/office/officeart/2005/8/layout/vList2"/>
    <dgm:cxn modelId="{B9CB8DF5-D8B9-4A3F-B05F-4887C9EB5ED5}" srcId="{DEE02100-C7B1-4A71-8C5A-F0C52F53D688}" destId="{6D299BCF-49A1-40F9-A489-636F100B2F46}" srcOrd="2" destOrd="0" parTransId="{C3598340-DD58-47E1-A183-8EA18B799BC4}" sibTransId="{33D22B6E-ABF7-4A63-9DE6-6F94D94484B7}"/>
    <dgm:cxn modelId="{2589D13B-BC09-F54B-A156-D2CBFD1D8EF2}" type="presParOf" srcId="{F111B4D3-EC74-AD4E-B181-90C1C9334AE8}" destId="{9C5FF531-313F-AC4E-BA25-BBA891D8B8B9}" srcOrd="0" destOrd="0" presId="urn:microsoft.com/office/officeart/2005/8/layout/vList2"/>
    <dgm:cxn modelId="{F6382BCB-C189-F845-AFF2-6047B3C99FDD}" type="presParOf" srcId="{F111B4D3-EC74-AD4E-B181-90C1C9334AE8}" destId="{98239DEB-53EC-F04B-8A89-A3116A64B2E5}" srcOrd="1" destOrd="0" presId="urn:microsoft.com/office/officeart/2005/8/layout/vList2"/>
    <dgm:cxn modelId="{0B5E3A62-A0C2-6245-83BE-941D57E7F77A}" type="presParOf" srcId="{F111B4D3-EC74-AD4E-B181-90C1C9334AE8}" destId="{9E2CACAF-7138-8A42-A643-C3C0BD264FEF}" srcOrd="2" destOrd="0" presId="urn:microsoft.com/office/officeart/2005/8/layout/vList2"/>
    <dgm:cxn modelId="{E1B3B05E-0520-2E4B-8F4C-F1FD82E58D9C}" type="presParOf" srcId="{F111B4D3-EC74-AD4E-B181-90C1C9334AE8}" destId="{42D8C19C-AEA7-BF4F-B71B-F8C960A71948}" srcOrd="3" destOrd="0" presId="urn:microsoft.com/office/officeart/2005/8/layout/vList2"/>
    <dgm:cxn modelId="{F0620C88-2537-F64A-97A3-253828721BA5}" type="presParOf" srcId="{F111B4D3-EC74-AD4E-B181-90C1C9334AE8}" destId="{E43EBBA0-900E-624B-93DE-04D331817391}" srcOrd="4" destOrd="0" presId="urn:microsoft.com/office/officeart/2005/8/layout/vList2"/>
    <dgm:cxn modelId="{B2CB5F82-0794-CF4B-9202-352C2576F3F1}" type="presParOf" srcId="{F111B4D3-EC74-AD4E-B181-90C1C9334AE8}" destId="{576D21D0-2923-3F4B-9CA8-1B02C455E133}" srcOrd="5" destOrd="0" presId="urn:microsoft.com/office/officeart/2005/8/layout/vList2"/>
    <dgm:cxn modelId="{887B1543-0B16-6240-93DC-F66A680969E0}" type="presParOf" srcId="{F111B4D3-EC74-AD4E-B181-90C1C9334AE8}" destId="{B78F2C07-3742-3C4C-AC6C-EC7B1064297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D7624-A9D2-F448-A2F1-4A11CED2A634}">
      <dsp:nvSpPr>
        <dsp:cNvPr id="0" name=""/>
        <dsp:cNvSpPr/>
      </dsp:nvSpPr>
      <dsp:spPr>
        <a:xfrm>
          <a:off x="0" y="0"/>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F4870-17BC-7847-A604-56D9B97AEDF4}">
      <dsp:nvSpPr>
        <dsp:cNvPr id="0" name=""/>
        <dsp:cNvSpPr/>
      </dsp:nvSpPr>
      <dsp:spPr>
        <a:xfrm>
          <a:off x="0" y="0"/>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Stroke occurs when blood supply is interrupted to brain.</a:t>
          </a:r>
        </a:p>
      </dsp:txBody>
      <dsp:txXfrm>
        <a:off x="0" y="0"/>
        <a:ext cx="5175384" cy="1038026"/>
      </dsp:txXfrm>
    </dsp:sp>
    <dsp:sp modelId="{0EDA4E6F-59BF-D241-A79C-EA999F5FD941}">
      <dsp:nvSpPr>
        <dsp:cNvPr id="0" name=""/>
        <dsp:cNvSpPr/>
      </dsp:nvSpPr>
      <dsp:spPr>
        <a:xfrm>
          <a:off x="0" y="1038026"/>
          <a:ext cx="5175384"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573D8-C7EF-B147-B19C-F908A18EA4EF}">
      <dsp:nvSpPr>
        <dsp:cNvPr id="0" name=""/>
        <dsp:cNvSpPr/>
      </dsp:nvSpPr>
      <dsp:spPr>
        <a:xfrm>
          <a:off x="0" y="1038026"/>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the United States, every 40 secs someone has a stroke. Every </a:t>
          </a:r>
          <a:r>
            <a:rPr lang="en-US" sz="2000" b="1" kern="1200" dirty="0"/>
            <a:t>4 minutes</a:t>
          </a:r>
          <a:r>
            <a:rPr lang="en-US" sz="2000" kern="1200" dirty="0"/>
            <a:t>, someone dies of a stroke.</a:t>
          </a:r>
        </a:p>
      </dsp:txBody>
      <dsp:txXfrm>
        <a:off x="0" y="1038026"/>
        <a:ext cx="5175384" cy="1038026"/>
      </dsp:txXfrm>
    </dsp:sp>
    <dsp:sp modelId="{439A77F1-9CA1-A046-8A1A-29D693E70A7A}">
      <dsp:nvSpPr>
        <dsp:cNvPr id="0" name=""/>
        <dsp:cNvSpPr/>
      </dsp:nvSpPr>
      <dsp:spPr>
        <a:xfrm>
          <a:off x="0" y="2076053"/>
          <a:ext cx="5175384"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68F05-2BF7-C348-BD96-C0F46EFBFFB1}">
      <dsp:nvSpPr>
        <dsp:cNvPr id="0" name=""/>
        <dsp:cNvSpPr/>
      </dsp:nvSpPr>
      <dsp:spPr>
        <a:xfrm>
          <a:off x="0" y="2076053"/>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Every year, more than </a:t>
          </a:r>
          <a:r>
            <a:rPr lang="en-US" sz="2000" b="1" kern="1200" dirty="0"/>
            <a:t>795,000 people</a:t>
          </a:r>
          <a:r>
            <a:rPr lang="en-US" sz="2000" kern="1200" dirty="0"/>
            <a:t> in the United States have a stroke. About 610,000 of these are first time or new strokes.</a:t>
          </a:r>
        </a:p>
      </dsp:txBody>
      <dsp:txXfrm>
        <a:off x="0" y="2076053"/>
        <a:ext cx="5175384" cy="1038026"/>
      </dsp:txXfrm>
    </dsp:sp>
    <dsp:sp modelId="{FD845E39-41ED-4145-A936-F493D56A1516}">
      <dsp:nvSpPr>
        <dsp:cNvPr id="0" name=""/>
        <dsp:cNvSpPr/>
      </dsp:nvSpPr>
      <dsp:spPr>
        <a:xfrm>
          <a:off x="0" y="3114079"/>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EE241-BA6C-5C45-84B3-A02BAA8D51FF}">
      <dsp:nvSpPr>
        <dsp:cNvPr id="0" name=""/>
        <dsp:cNvSpPr/>
      </dsp:nvSpPr>
      <dsp:spPr>
        <a:xfrm>
          <a:off x="0" y="3114079"/>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Stroke-related costs in the United States came to nearly </a:t>
          </a:r>
          <a:r>
            <a:rPr lang="en-US" sz="2000" b="1" kern="1200"/>
            <a:t>$46 billion</a:t>
          </a:r>
          <a:r>
            <a:rPr lang="en-US" sz="2000" kern="1200"/>
            <a:t> between 2014 and 2015.</a:t>
          </a:r>
        </a:p>
      </dsp:txBody>
      <dsp:txXfrm>
        <a:off x="0" y="3114079"/>
        <a:ext cx="5175384" cy="1038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FF531-313F-AC4E-BA25-BBA891D8B8B9}">
      <dsp:nvSpPr>
        <dsp:cNvPr id="0" name=""/>
        <dsp:cNvSpPr/>
      </dsp:nvSpPr>
      <dsp:spPr>
        <a:xfrm>
          <a:off x="0" y="435328"/>
          <a:ext cx="4933893" cy="6753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Input Data classification is key for model training</a:t>
          </a:r>
        </a:p>
      </dsp:txBody>
      <dsp:txXfrm>
        <a:off x="32967" y="468295"/>
        <a:ext cx="4867959" cy="609393"/>
      </dsp:txXfrm>
    </dsp:sp>
    <dsp:sp modelId="{9E2CACAF-7138-8A42-A643-C3C0BD264FEF}">
      <dsp:nvSpPr>
        <dsp:cNvPr id="0" name=""/>
        <dsp:cNvSpPr/>
      </dsp:nvSpPr>
      <dsp:spPr>
        <a:xfrm>
          <a:off x="0" y="1159615"/>
          <a:ext cx="4933893" cy="67532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KNN Classifier has best balance of Accuracy and predictions</a:t>
          </a:r>
        </a:p>
      </dsp:txBody>
      <dsp:txXfrm>
        <a:off x="32967" y="1192582"/>
        <a:ext cx="4867959" cy="609393"/>
      </dsp:txXfrm>
    </dsp:sp>
    <dsp:sp modelId="{E43EBBA0-900E-624B-93DE-04D331817391}">
      <dsp:nvSpPr>
        <dsp:cNvPr id="0" name=""/>
        <dsp:cNvSpPr/>
      </dsp:nvSpPr>
      <dsp:spPr>
        <a:xfrm>
          <a:off x="0" y="1883903"/>
          <a:ext cx="4933893" cy="67532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Should attempt multiple models for training </a:t>
          </a:r>
        </a:p>
      </dsp:txBody>
      <dsp:txXfrm>
        <a:off x="32967" y="1916870"/>
        <a:ext cx="4867959" cy="609393"/>
      </dsp:txXfrm>
    </dsp:sp>
    <dsp:sp modelId="{B78F2C07-3742-3C4C-AC6C-EC7B10642972}">
      <dsp:nvSpPr>
        <dsp:cNvPr id="0" name=""/>
        <dsp:cNvSpPr/>
      </dsp:nvSpPr>
      <dsp:spPr>
        <a:xfrm>
          <a:off x="0" y="2608191"/>
          <a:ext cx="4933893" cy="67532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Model Can be deployed, but should consider looking for more features and balanced train data set</a:t>
          </a:r>
        </a:p>
      </dsp:txBody>
      <dsp:txXfrm>
        <a:off x="32967" y="2641158"/>
        <a:ext cx="4867959" cy="6093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5e202ed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5e202ed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39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65e202e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65e202e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47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65e202ed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65e202ed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65e202e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65e202e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65e202ed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65e202ed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65e202e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65e202e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8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65e202ed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65e202ed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65e202e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65e202e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51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9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5e202ed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5e202ed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0DB4-EA75-6641-85A1-6FD7C82DDB8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60E7505-0E4C-9B45-B96F-79924CE0F93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8F14287-C7D0-A548-B508-330F755DE6ED}"/>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F3037A06-F04D-4541-9DF1-B1C3F0AE8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6478C-4CE6-9742-92DC-D4D96FDC9B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0237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EA3E-7C4A-0044-BB17-E741FAA5A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80793D-C480-3C4E-AA31-05731F51D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0C919-0602-C443-B17E-8FC884478E31}"/>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8372B6FF-6994-384E-918A-E9B30B448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36A64-4178-CE4C-9BD8-89ECDBB4A9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63122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CAF1-EAB8-ED4A-AA4C-AF11870E2C6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57E0-784C-404A-8198-1A0A12FBD60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531DA-A0B0-C04D-8714-2D8F1C55E136}"/>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490E95D1-1891-4546-AF63-605FDCDF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A637-2760-1841-81A5-D5CE9F7041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67625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7657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593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6A3B-59A3-B246-B306-EC65D5939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2E13D-A3DA-8240-B256-E7458D84E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AC111-0C45-2C43-8A2F-5FBF91B9982A}"/>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9ED29FBA-8317-4349-AAA5-9CDE9F45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92C0F-7345-634A-8E52-3A2D6914B8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50549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69D8-7A35-4646-9D1E-2CF3E60DB45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512ADC1-87BC-1F49-A6E2-1E6C90706B4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B7BEC-3D36-9345-9F77-56F1B605ABDC}"/>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945196B2-76C2-3541-9CE1-69F53AB28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AC3BD-E4D8-2345-A451-7BB8616580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1121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A1EE-EF56-ED42-838A-519099D1A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71641-692C-DE43-81AF-652E6F004D3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16320-D7AA-2F47-800B-99C5C998F95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8DF790-2769-EF4F-80F4-17AC67336E82}"/>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DE15775C-6092-B840-9D0A-5999FE760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23773-76AB-A04E-B082-0CBB0419BD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8397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6967-244E-2A42-BC43-B28A00BCB87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7D80E-FBEB-3047-9F4F-DBD35476E47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35FA0-0FF2-A44B-AD18-5932F7ED3A5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B7083-2A4A-7F4F-9338-A845B0E7F97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94718-826D-BF47-9A4D-08CEEF595DC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843281-C36F-264B-9D05-D84B181F059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8" name="Footer Placeholder 7">
            <a:extLst>
              <a:ext uri="{FF2B5EF4-FFF2-40B4-BE49-F238E27FC236}">
                <a16:creationId xmlns:a16="http://schemas.microsoft.com/office/drawing/2014/main" id="{E2C43F76-4FC4-664E-A823-063519D70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B2D39-5FD4-A546-B96F-CF4170552D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288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9CB8-005F-3F46-A937-B545EB83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2E539-0E1B-124F-8FFD-CAA5D9EF5309}"/>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4" name="Footer Placeholder 3">
            <a:extLst>
              <a:ext uri="{FF2B5EF4-FFF2-40B4-BE49-F238E27FC236}">
                <a16:creationId xmlns:a16="http://schemas.microsoft.com/office/drawing/2014/main" id="{D9BE7338-BC6F-EF48-9C5B-30DD131C0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5B346-F96D-B640-9C33-B90926692A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56082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52F5E-4B59-1F4B-9518-0389FB8E0F0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3" name="Footer Placeholder 2">
            <a:extLst>
              <a:ext uri="{FF2B5EF4-FFF2-40B4-BE49-F238E27FC236}">
                <a16:creationId xmlns:a16="http://schemas.microsoft.com/office/drawing/2014/main" id="{1B150706-BC1C-D44B-8A51-0D7D65FFA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A3EB01-4047-9842-93CF-8A037362B2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471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3692-135F-924D-A9F1-75F5CA0C6F3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33FE216-9926-CA4B-B579-B16CFA53CF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33D33-31B1-8E4F-ADB6-ED842C29A9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B75AD7-5E6A-5A4C-A59D-9843756D4D4A}"/>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4B55B030-B461-3D41-9AF0-2251BB73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924B7-50BA-7F40-99AE-57331C7D09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14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46B5-00C0-9046-8ADA-744AA490767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31F8882-99DC-6946-97DB-9AADCE56787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5B99AC-81D9-E24B-9DD1-3ADA7038AAF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D0F9AF-2706-7944-8925-78BDDE68D79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7621D9B9-FB00-9C49-84EC-F66EA2811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68290-FAF2-164C-9E27-00D0C959B48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32231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31F32-255F-4644-9C66-B6A9F876EB5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AB16-EDE6-AC4B-9292-626D827C9E0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0687F-5C83-C24F-9D55-BFFDA4B3E81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0A117303-EAC0-9349-9075-2253D1F52BE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0F4F7-D432-7D4B-93BA-5459E41B0D5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621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fedesoriano/stroke-prediction-datase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machinelearningmastery.com/smote-oversampling-for-imbalanced-classification/" TargetMode="External"/><Relationship Id="rId4" Type="http://schemas.openxmlformats.org/officeDocument/2006/relationships/hyperlink" Target="https://www.cdc.gov/stroke/about.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https://www.kaggleusercontent.com/kf/56991686/eyJhbGciOiJkaXIiLCJlbmMiOiJBMTI4Q0JDLUhTMjU2In0..Raw4wg7bt2f4fZaUjKsGFA.xPNBNsFIWdX2A2VysB5rzuG9-qfK369qBdSw1BiuCfBG5lUVohe6x_01h7f8PFNIDAeOWvPB5KI-S-ijIZ-ah_q7OUfcrFwfu9c11Q4sKUFYaQU_Ynd1qUsPV9iMEIgu5osI3cEEtZ6Dwf7HTdR4JszLocIZYHkZoPRyVRxWEQPuh16CAh0sTLClNWHrLqjIUcXPPw5GDgGeVYoWZn9k0-dbK1XJK4t5XMtUojTu7-cTzInCyfzD-BxcghpIWm_8d3VnJ7UMW8xm8JXAcwRx4ba0QsMtX1cUo7CuKl_R2tAwtrO9XoW-CzJTaV8Y579iTfmY3QKO4VjypM_RruaWXRDknpnER6RBjeuvGPGH96HBmns-JUC0hP9JjeCA79pyEv26fRGhrVCdni6800ecJiDjl3jeHsPGZpllIgGfyQHAOvVGXdayc3YDKqzkOcBzAfIxVfZWnrvZqA1Cp-FnQ0L4ubc-wXiaG21tugMbj8ZpqAd9UrTUsdOecxnJaua_fanfnlRK2YX_dmVp_jO_jcDWMmA13sP7Xts4MQrQcGWzWL_IJhNmeDFRu_9rI_iheg9_7uewVz6_YwjYqnEdyi9bT8fWMfJcGaaHsPNyncmU6TPqpgC3ZR5yV0BkkRRfMwujTi7i5WVqCnVvutBGqsyioDFg0cTuJulkR_5eMAJkEOmEQL2pflhDA_7Df9dRNZaUej9gspTRn0EXnr_hFg.z7QA6dFUeEqrxxfvv8V0wA/__results___files/__results___36_0.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671505" cy="51435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72" name="Google Shape;72;p13"/>
          <p:cNvSpPr txBox="1">
            <a:spLocks noGrp="1"/>
          </p:cNvSpPr>
          <p:nvPr>
            <p:ph type="ctrTitle"/>
          </p:nvPr>
        </p:nvSpPr>
        <p:spPr>
          <a:xfrm>
            <a:off x="486027" y="973836"/>
            <a:ext cx="4421384" cy="3074731"/>
          </a:xfrm>
          <a:prstGeom prst="rect">
            <a:avLst/>
          </a:prstGeom>
        </p:spPr>
        <p:txBody>
          <a:bodyPr spcFirstLastPara="1" lIns="91425" tIns="91425" rIns="91425" bIns="91425" anchor="b" anchorCtr="0">
            <a:normAutofit/>
          </a:bodyPr>
          <a:lstStyle/>
          <a:p>
            <a:pPr lvl="0" algn="l">
              <a:buClr>
                <a:schemeClr val="dk2"/>
              </a:buClr>
              <a:buSzPts val="990"/>
            </a:pPr>
            <a:r>
              <a:rPr lang="en-US" sz="5000" dirty="0">
                <a:solidFill>
                  <a:srgbClr val="FFFFFF"/>
                </a:solidFill>
              </a:rPr>
              <a:t>Predicting the likelihood of stroke based on risk factors </a:t>
            </a:r>
          </a:p>
        </p:txBody>
      </p:sp>
      <p:sp>
        <p:nvSpPr>
          <p:cNvPr id="73" name="Google Shape;73;p13"/>
          <p:cNvSpPr txBox="1">
            <a:spLocks noGrp="1"/>
          </p:cNvSpPr>
          <p:nvPr>
            <p:ph type="subTitle" idx="1"/>
          </p:nvPr>
        </p:nvSpPr>
        <p:spPr>
          <a:xfrm>
            <a:off x="5886450" y="841772"/>
            <a:ext cx="2628900" cy="3202162"/>
          </a:xfrm>
          <a:prstGeom prst="rect">
            <a:avLst/>
          </a:prstGeom>
        </p:spPr>
        <p:txBody>
          <a:bodyPr spcFirstLastPara="1" lIns="91425" tIns="91425" rIns="91425" bIns="91425" anchor="b" anchorCtr="0">
            <a:normAutofit/>
          </a:bodyPr>
          <a:lstStyle/>
          <a:p>
            <a:pPr marL="0" lvl="0" indent="0" algn="l" rtl="0">
              <a:spcBef>
                <a:spcPts val="0"/>
              </a:spcBef>
              <a:spcAft>
                <a:spcPts val="600"/>
              </a:spcAft>
              <a:buClr>
                <a:schemeClr val="dk2"/>
              </a:buClr>
              <a:buSzPct val="45833"/>
              <a:buFont typeface="Arial"/>
              <a:buNone/>
            </a:pPr>
            <a:r>
              <a:rPr lang="en-US" dirty="0"/>
              <a:t>Anjani Bonda</a:t>
            </a:r>
          </a:p>
          <a:p>
            <a:pPr marL="0" lvl="0" indent="0" algn="l" rtl="0">
              <a:spcBef>
                <a:spcPts val="0"/>
              </a:spcBef>
              <a:spcAft>
                <a:spcPts val="600"/>
              </a:spcAft>
              <a:buClr>
                <a:schemeClr val="dk2"/>
              </a:buClr>
              <a:buSzPct val="45833"/>
              <a:buFont typeface="Arial"/>
              <a:buNone/>
            </a:pPr>
            <a:r>
              <a:rPr lang="en-US" dirty="0"/>
              <a:t>Bellevue University</a:t>
            </a:r>
          </a:p>
          <a:p>
            <a:pPr marL="0" lvl="0" indent="0" algn="l" rtl="0">
              <a:spcBef>
                <a:spcPts val="0"/>
              </a:spcBef>
              <a:spcAft>
                <a:spcPts val="600"/>
              </a:spcAft>
              <a:buNone/>
            </a:pPr>
            <a:r>
              <a:rPr lang="en-US" dirty="0"/>
              <a:t>DSC 630</a:t>
            </a:r>
          </a:p>
        </p:txBody>
      </p:sp>
      <p:sp>
        <p:nvSpPr>
          <p:cNvPr id="93"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49" y="4219764"/>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7989" y="4219764"/>
            <a:ext cx="2609715" cy="13716"/>
          </a:xfrm>
          <a:custGeom>
            <a:avLst/>
            <a:gdLst>
              <a:gd name="connsiteX0" fmla="*/ 0 w 2609715"/>
              <a:gd name="connsiteY0" fmla="*/ 0 h 13716"/>
              <a:gd name="connsiteX1" fmla="*/ 626332 w 2609715"/>
              <a:gd name="connsiteY1" fmla="*/ 0 h 13716"/>
              <a:gd name="connsiteX2" fmla="*/ 1278760 w 2609715"/>
              <a:gd name="connsiteY2" fmla="*/ 0 h 13716"/>
              <a:gd name="connsiteX3" fmla="*/ 1931189 w 2609715"/>
              <a:gd name="connsiteY3" fmla="*/ 0 h 13716"/>
              <a:gd name="connsiteX4" fmla="*/ 2609715 w 2609715"/>
              <a:gd name="connsiteY4" fmla="*/ 0 h 13716"/>
              <a:gd name="connsiteX5" fmla="*/ 2609715 w 2609715"/>
              <a:gd name="connsiteY5" fmla="*/ 13716 h 13716"/>
              <a:gd name="connsiteX6" fmla="*/ 1957286 w 2609715"/>
              <a:gd name="connsiteY6" fmla="*/ 13716 h 13716"/>
              <a:gd name="connsiteX7" fmla="*/ 1357052 w 2609715"/>
              <a:gd name="connsiteY7" fmla="*/ 13716 h 13716"/>
              <a:gd name="connsiteX8" fmla="*/ 756817 w 2609715"/>
              <a:gd name="connsiteY8" fmla="*/ 13716 h 13716"/>
              <a:gd name="connsiteX9" fmla="*/ 0 w 2609715"/>
              <a:gd name="connsiteY9" fmla="*/ 13716 h 13716"/>
              <a:gd name="connsiteX10" fmla="*/ 0 w 2609715"/>
              <a:gd name="connsiteY10" fmla="*/ 0 h 13716"/>
              <a:gd name="connsiteX0" fmla="*/ 0 w 2609715"/>
              <a:gd name="connsiteY0" fmla="*/ 0 h 13716"/>
              <a:gd name="connsiteX1" fmla="*/ 626332 w 2609715"/>
              <a:gd name="connsiteY1" fmla="*/ 0 h 13716"/>
              <a:gd name="connsiteX2" fmla="*/ 1200469 w 2609715"/>
              <a:gd name="connsiteY2" fmla="*/ 0 h 13716"/>
              <a:gd name="connsiteX3" fmla="*/ 1905092 w 2609715"/>
              <a:gd name="connsiteY3" fmla="*/ 0 h 13716"/>
              <a:gd name="connsiteX4" fmla="*/ 2609715 w 2609715"/>
              <a:gd name="connsiteY4" fmla="*/ 0 h 13716"/>
              <a:gd name="connsiteX5" fmla="*/ 2609715 w 2609715"/>
              <a:gd name="connsiteY5" fmla="*/ 13716 h 13716"/>
              <a:gd name="connsiteX6" fmla="*/ 2009481 w 2609715"/>
              <a:gd name="connsiteY6" fmla="*/ 13716 h 13716"/>
              <a:gd name="connsiteX7" fmla="*/ 1409246 w 2609715"/>
              <a:gd name="connsiteY7" fmla="*/ 13716 h 13716"/>
              <a:gd name="connsiteX8" fmla="*/ 704623 w 2609715"/>
              <a:gd name="connsiteY8" fmla="*/ 13716 h 13716"/>
              <a:gd name="connsiteX9" fmla="*/ 0 w 2609715"/>
              <a:gd name="connsiteY9" fmla="*/ 13716 h 13716"/>
              <a:gd name="connsiteX10" fmla="*/ 0 w 2609715"/>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9715" h="13716" fill="none" extrusionOk="0">
                <a:moveTo>
                  <a:pt x="0" y="0"/>
                </a:moveTo>
                <a:cubicBezTo>
                  <a:pt x="285047" y="9139"/>
                  <a:pt x="355077" y="-1679"/>
                  <a:pt x="626332" y="0"/>
                </a:cubicBezTo>
                <a:cubicBezTo>
                  <a:pt x="909873" y="-4454"/>
                  <a:pt x="987321" y="-3089"/>
                  <a:pt x="1278760" y="0"/>
                </a:cubicBezTo>
                <a:cubicBezTo>
                  <a:pt x="1562932" y="-7184"/>
                  <a:pt x="1631128" y="3117"/>
                  <a:pt x="1931189" y="0"/>
                </a:cubicBezTo>
                <a:cubicBezTo>
                  <a:pt x="2206163" y="-8981"/>
                  <a:pt x="2299150" y="-38056"/>
                  <a:pt x="2609715" y="0"/>
                </a:cubicBezTo>
                <a:cubicBezTo>
                  <a:pt x="2609382" y="3698"/>
                  <a:pt x="2609043" y="9400"/>
                  <a:pt x="2609715" y="13716"/>
                </a:cubicBezTo>
                <a:cubicBezTo>
                  <a:pt x="2462365" y="45750"/>
                  <a:pt x="2264368" y="3625"/>
                  <a:pt x="1957286" y="13716"/>
                </a:cubicBezTo>
                <a:cubicBezTo>
                  <a:pt x="1659182" y="35395"/>
                  <a:pt x="1582670" y="-10320"/>
                  <a:pt x="1357052" y="13716"/>
                </a:cubicBezTo>
                <a:cubicBezTo>
                  <a:pt x="1138383" y="46543"/>
                  <a:pt x="869058" y="33573"/>
                  <a:pt x="756817" y="13716"/>
                </a:cubicBezTo>
                <a:cubicBezTo>
                  <a:pt x="627771" y="10066"/>
                  <a:pt x="252046" y="24180"/>
                  <a:pt x="0" y="13716"/>
                </a:cubicBezTo>
                <a:cubicBezTo>
                  <a:pt x="-361" y="7755"/>
                  <a:pt x="-276" y="2718"/>
                  <a:pt x="0" y="0"/>
                </a:cubicBezTo>
                <a:close/>
              </a:path>
              <a:path w="2609715" h="13716" stroke="0" extrusionOk="0">
                <a:moveTo>
                  <a:pt x="0" y="0"/>
                </a:moveTo>
                <a:cubicBezTo>
                  <a:pt x="220266" y="10842"/>
                  <a:pt x="451751" y="5695"/>
                  <a:pt x="626332" y="0"/>
                </a:cubicBezTo>
                <a:cubicBezTo>
                  <a:pt x="772273" y="59350"/>
                  <a:pt x="991261" y="-29744"/>
                  <a:pt x="1200469" y="0"/>
                </a:cubicBezTo>
                <a:cubicBezTo>
                  <a:pt x="1418368" y="21584"/>
                  <a:pt x="1606108" y="-66388"/>
                  <a:pt x="1905092" y="0"/>
                </a:cubicBezTo>
                <a:cubicBezTo>
                  <a:pt x="2217010" y="28476"/>
                  <a:pt x="2378597" y="20608"/>
                  <a:pt x="2609715" y="0"/>
                </a:cubicBezTo>
                <a:cubicBezTo>
                  <a:pt x="2609591" y="4300"/>
                  <a:pt x="2609495" y="8760"/>
                  <a:pt x="2609715" y="13716"/>
                </a:cubicBezTo>
                <a:cubicBezTo>
                  <a:pt x="2458424" y="25342"/>
                  <a:pt x="2160988" y="25743"/>
                  <a:pt x="2009481" y="13716"/>
                </a:cubicBezTo>
                <a:cubicBezTo>
                  <a:pt x="1837643" y="-14459"/>
                  <a:pt x="1714875" y="-585"/>
                  <a:pt x="1409246" y="13716"/>
                </a:cubicBezTo>
                <a:cubicBezTo>
                  <a:pt x="1094054" y="29600"/>
                  <a:pt x="898145" y="48144"/>
                  <a:pt x="704623" y="13716"/>
                </a:cubicBezTo>
                <a:cubicBezTo>
                  <a:pt x="578896" y="9280"/>
                  <a:pt x="264348" y="71317"/>
                  <a:pt x="0" y="13716"/>
                </a:cubicBezTo>
                <a:cubicBezTo>
                  <a:pt x="124" y="7937"/>
                  <a:pt x="389" y="2990"/>
                  <a:pt x="0" y="0"/>
                </a:cubicBezTo>
                <a:close/>
              </a:path>
              <a:path w="2609715" h="13716" fill="none" stroke="0" extrusionOk="0">
                <a:moveTo>
                  <a:pt x="0" y="0"/>
                </a:moveTo>
                <a:cubicBezTo>
                  <a:pt x="269795" y="-1905"/>
                  <a:pt x="348942" y="-2900"/>
                  <a:pt x="626332" y="0"/>
                </a:cubicBezTo>
                <a:cubicBezTo>
                  <a:pt x="910855" y="6706"/>
                  <a:pt x="964378" y="9441"/>
                  <a:pt x="1278760" y="0"/>
                </a:cubicBezTo>
                <a:cubicBezTo>
                  <a:pt x="1565920" y="-2146"/>
                  <a:pt x="1637257" y="10248"/>
                  <a:pt x="1931189" y="0"/>
                </a:cubicBezTo>
                <a:cubicBezTo>
                  <a:pt x="2220744" y="-9807"/>
                  <a:pt x="2315147" y="-22001"/>
                  <a:pt x="2609715" y="0"/>
                </a:cubicBezTo>
                <a:cubicBezTo>
                  <a:pt x="2610055" y="4449"/>
                  <a:pt x="2610451" y="7876"/>
                  <a:pt x="2609715" y="13716"/>
                </a:cubicBezTo>
                <a:cubicBezTo>
                  <a:pt x="2455808" y="38735"/>
                  <a:pt x="2246598" y="4892"/>
                  <a:pt x="1957286" y="13716"/>
                </a:cubicBezTo>
                <a:cubicBezTo>
                  <a:pt x="1658204" y="19384"/>
                  <a:pt x="1558021" y="8056"/>
                  <a:pt x="1357052" y="13716"/>
                </a:cubicBezTo>
                <a:cubicBezTo>
                  <a:pt x="1177485" y="40547"/>
                  <a:pt x="907870" y="35756"/>
                  <a:pt x="756817" y="13716"/>
                </a:cubicBezTo>
                <a:cubicBezTo>
                  <a:pt x="555347" y="-15339"/>
                  <a:pt x="356071" y="32614"/>
                  <a:pt x="0" y="13716"/>
                </a:cubicBezTo>
                <a:cubicBezTo>
                  <a:pt x="-248" y="8631"/>
                  <a:pt x="228" y="31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2609715"/>
                      <a:gd name="connsiteY0" fmla="*/ 0 h 13716"/>
                      <a:gd name="connsiteX1" fmla="*/ 626332 w 2609715"/>
                      <a:gd name="connsiteY1" fmla="*/ 0 h 13716"/>
                      <a:gd name="connsiteX2" fmla="*/ 1278760 w 2609715"/>
                      <a:gd name="connsiteY2" fmla="*/ 0 h 13716"/>
                      <a:gd name="connsiteX3" fmla="*/ 1931189 w 2609715"/>
                      <a:gd name="connsiteY3" fmla="*/ 0 h 13716"/>
                      <a:gd name="connsiteX4" fmla="*/ 2609715 w 2609715"/>
                      <a:gd name="connsiteY4" fmla="*/ 0 h 13716"/>
                      <a:gd name="connsiteX5" fmla="*/ 2609715 w 2609715"/>
                      <a:gd name="connsiteY5" fmla="*/ 13716 h 13716"/>
                      <a:gd name="connsiteX6" fmla="*/ 1957286 w 2609715"/>
                      <a:gd name="connsiteY6" fmla="*/ 13716 h 13716"/>
                      <a:gd name="connsiteX7" fmla="*/ 1357052 w 2609715"/>
                      <a:gd name="connsiteY7" fmla="*/ 13716 h 13716"/>
                      <a:gd name="connsiteX8" fmla="*/ 756817 w 2609715"/>
                      <a:gd name="connsiteY8" fmla="*/ 13716 h 13716"/>
                      <a:gd name="connsiteX9" fmla="*/ 0 w 2609715"/>
                      <a:gd name="connsiteY9" fmla="*/ 13716 h 13716"/>
                      <a:gd name="connsiteX10" fmla="*/ 0 w 2609715"/>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9715" h="13716" fill="none" extrusionOk="0">
                        <a:moveTo>
                          <a:pt x="0" y="0"/>
                        </a:moveTo>
                        <a:cubicBezTo>
                          <a:pt x="283276" y="6411"/>
                          <a:pt x="352876" y="-4376"/>
                          <a:pt x="626332" y="0"/>
                        </a:cubicBezTo>
                        <a:cubicBezTo>
                          <a:pt x="899788" y="4376"/>
                          <a:pt x="984795" y="8792"/>
                          <a:pt x="1278760" y="0"/>
                        </a:cubicBezTo>
                        <a:cubicBezTo>
                          <a:pt x="1572725" y="-8792"/>
                          <a:pt x="1637724" y="7668"/>
                          <a:pt x="1931189" y="0"/>
                        </a:cubicBezTo>
                        <a:cubicBezTo>
                          <a:pt x="2224654" y="-7668"/>
                          <a:pt x="2304540" y="-27069"/>
                          <a:pt x="2609715" y="0"/>
                        </a:cubicBezTo>
                        <a:cubicBezTo>
                          <a:pt x="2609333" y="4363"/>
                          <a:pt x="2609974" y="8857"/>
                          <a:pt x="2609715" y="13716"/>
                        </a:cubicBezTo>
                        <a:cubicBezTo>
                          <a:pt x="2465462" y="40213"/>
                          <a:pt x="2255189" y="-3196"/>
                          <a:pt x="1957286" y="13716"/>
                        </a:cubicBezTo>
                        <a:cubicBezTo>
                          <a:pt x="1659383" y="30628"/>
                          <a:pt x="1562734" y="1506"/>
                          <a:pt x="1357052" y="13716"/>
                        </a:cubicBezTo>
                        <a:cubicBezTo>
                          <a:pt x="1151370" y="25926"/>
                          <a:pt x="893393" y="32275"/>
                          <a:pt x="756817" y="13716"/>
                        </a:cubicBezTo>
                        <a:cubicBezTo>
                          <a:pt x="620241" y="-4843"/>
                          <a:pt x="309020" y="-5865"/>
                          <a:pt x="0" y="13716"/>
                        </a:cubicBezTo>
                        <a:cubicBezTo>
                          <a:pt x="-459" y="8317"/>
                          <a:pt x="190" y="2744"/>
                          <a:pt x="0" y="0"/>
                        </a:cubicBezTo>
                        <a:close/>
                      </a:path>
                      <a:path w="2609715" h="13716" stroke="0" extrusionOk="0">
                        <a:moveTo>
                          <a:pt x="0" y="0"/>
                        </a:moveTo>
                        <a:cubicBezTo>
                          <a:pt x="213927" y="5385"/>
                          <a:pt x="459211" y="-16832"/>
                          <a:pt x="626332" y="0"/>
                        </a:cubicBezTo>
                        <a:cubicBezTo>
                          <a:pt x="793453" y="16832"/>
                          <a:pt x="1001999" y="-15497"/>
                          <a:pt x="1200469" y="0"/>
                        </a:cubicBezTo>
                        <a:cubicBezTo>
                          <a:pt x="1398939" y="15497"/>
                          <a:pt x="1608397" y="-18886"/>
                          <a:pt x="1905092" y="0"/>
                        </a:cubicBezTo>
                        <a:cubicBezTo>
                          <a:pt x="2201787" y="18886"/>
                          <a:pt x="2405176" y="14775"/>
                          <a:pt x="2609715" y="0"/>
                        </a:cubicBezTo>
                        <a:cubicBezTo>
                          <a:pt x="2609901" y="3335"/>
                          <a:pt x="2609716" y="9457"/>
                          <a:pt x="2609715" y="13716"/>
                        </a:cubicBezTo>
                        <a:cubicBezTo>
                          <a:pt x="2437672" y="40929"/>
                          <a:pt x="2157047" y="32586"/>
                          <a:pt x="2009481" y="13716"/>
                        </a:cubicBezTo>
                        <a:cubicBezTo>
                          <a:pt x="1861915" y="-5154"/>
                          <a:pt x="1705933" y="8208"/>
                          <a:pt x="1409246" y="13716"/>
                        </a:cubicBezTo>
                        <a:cubicBezTo>
                          <a:pt x="1112559" y="19224"/>
                          <a:pt x="883204" y="7663"/>
                          <a:pt x="704623" y="13716"/>
                        </a:cubicBezTo>
                        <a:cubicBezTo>
                          <a:pt x="526042" y="19769"/>
                          <a:pt x="274196" y="34466"/>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8"/>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j-lt"/>
                <a:ea typeface="+mj-ea"/>
                <a:cs typeface="+mj-cs"/>
              </a:rPr>
              <a:t>Results using KNN</a:t>
            </a:r>
          </a:p>
        </p:txBody>
      </p:sp>
      <p:sp>
        <p:nvSpPr>
          <p:cNvPr id="1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515860C8-D7C2-C247-B672-AA9114D4A750}"/>
              </a:ext>
            </a:extLst>
          </p:cNvPr>
          <p:cNvSpPr>
            <a:spLocks noChangeArrowheads="1"/>
          </p:cNvSpPr>
          <p:nvPr/>
        </p:nvSpPr>
        <p:spPr bwMode="auto">
          <a:xfrm>
            <a:off x="2091760" y="-112244"/>
            <a:ext cx="7847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861C3B2-A435-4C42-B060-ADD0117C9DBD}"/>
              </a:ext>
            </a:extLst>
          </p:cNvPr>
          <p:cNvPicPr>
            <a:picLocks noChangeAspect="1"/>
          </p:cNvPicPr>
          <p:nvPr/>
        </p:nvPicPr>
        <p:blipFill>
          <a:blip r:embed="rId3"/>
          <a:stretch>
            <a:fillRect/>
          </a:stretch>
        </p:blipFill>
        <p:spPr>
          <a:xfrm>
            <a:off x="4326172" y="209550"/>
            <a:ext cx="44196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2" name="Rectangle 14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228601"/>
            <a:ext cx="8323012" cy="117986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Google Shape;120;p19"/>
          <p:cNvSpPr txBox="1">
            <a:spLocks noGrp="1"/>
          </p:cNvSpPr>
          <p:nvPr>
            <p:ph type="title"/>
          </p:nvPr>
        </p:nvSpPr>
        <p:spPr>
          <a:xfrm>
            <a:off x="651510" y="304181"/>
            <a:ext cx="3751326" cy="102870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700" dirty="0"/>
              <a:t>Class Rebalance  -Before</a:t>
            </a:r>
          </a:p>
        </p:txBody>
      </p:sp>
      <p:sp>
        <p:nvSpPr>
          <p:cNvPr id="144" name="Rectangle 14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573318"/>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90238" y="803877"/>
            <a:ext cx="766094"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D1A6960-7878-5649-A1BD-72A39AB37113}"/>
              </a:ext>
            </a:extLst>
          </p:cNvPr>
          <p:cNvPicPr>
            <a:picLocks noChangeAspect="1"/>
          </p:cNvPicPr>
          <p:nvPr/>
        </p:nvPicPr>
        <p:blipFill>
          <a:blip r:embed="rId3"/>
          <a:stretch>
            <a:fillRect/>
          </a:stretch>
        </p:blipFill>
        <p:spPr>
          <a:xfrm>
            <a:off x="5247476" y="1637064"/>
            <a:ext cx="3235570" cy="3154680"/>
          </a:xfrm>
          <a:prstGeom prst="rect">
            <a:avLst/>
          </a:prstGeom>
        </p:spPr>
      </p:pic>
      <p:pic>
        <p:nvPicPr>
          <p:cNvPr id="4" name="Picture 3">
            <a:extLst>
              <a:ext uri="{FF2B5EF4-FFF2-40B4-BE49-F238E27FC236}">
                <a16:creationId xmlns:a16="http://schemas.microsoft.com/office/drawing/2014/main" id="{1DC06B7F-F1CE-914B-AE94-DBF2FD2D9174}"/>
              </a:ext>
            </a:extLst>
          </p:cNvPr>
          <p:cNvPicPr>
            <a:picLocks noChangeAspect="1"/>
          </p:cNvPicPr>
          <p:nvPr/>
        </p:nvPicPr>
        <p:blipFill>
          <a:blip r:embed="rId4"/>
          <a:stretch>
            <a:fillRect/>
          </a:stretch>
        </p:blipFill>
        <p:spPr>
          <a:xfrm>
            <a:off x="413664" y="1637063"/>
            <a:ext cx="4031540" cy="3154680"/>
          </a:xfrm>
          <a:prstGeom prst="rect">
            <a:avLst/>
          </a:prstGeom>
        </p:spPr>
      </p:pic>
      <p:sp>
        <p:nvSpPr>
          <p:cNvPr id="6" name="TextBox 5">
            <a:extLst>
              <a:ext uri="{FF2B5EF4-FFF2-40B4-BE49-F238E27FC236}">
                <a16:creationId xmlns:a16="http://schemas.microsoft.com/office/drawing/2014/main" id="{2EDB3AEF-1F51-A844-8DC3-407AB9FADFD2}"/>
              </a:ext>
            </a:extLst>
          </p:cNvPr>
          <p:cNvSpPr txBox="1"/>
          <p:nvPr/>
        </p:nvSpPr>
        <p:spPr>
          <a:xfrm>
            <a:off x="5490494" y="573318"/>
            <a:ext cx="2749535" cy="507831"/>
          </a:xfrm>
          <a:prstGeom prst="rect">
            <a:avLst/>
          </a:prstGeom>
          <a:noFill/>
        </p:spPr>
        <p:txBody>
          <a:bodyPr wrap="none" rtlCol="0">
            <a:spAutoFit/>
          </a:bodyPr>
          <a:lstStyle/>
          <a:p>
            <a:r>
              <a:rPr lang="en-US" sz="2700" dirty="0">
                <a:latin typeface="+mj-lt"/>
              </a:rPr>
              <a:t>Train After SMOTE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8"/>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j-lt"/>
                <a:ea typeface="+mj-ea"/>
                <a:cs typeface="+mj-cs"/>
              </a:rPr>
              <a:t>Results using KNN</a:t>
            </a:r>
          </a:p>
        </p:txBody>
      </p:sp>
      <p:sp>
        <p:nvSpPr>
          <p:cNvPr id="1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7D05F7-14F1-BD4E-8B91-E16924BCEAD8}"/>
              </a:ext>
            </a:extLst>
          </p:cNvPr>
          <p:cNvPicPr>
            <a:picLocks noChangeAspect="1"/>
          </p:cNvPicPr>
          <p:nvPr/>
        </p:nvPicPr>
        <p:blipFill>
          <a:blip r:embed="rId3"/>
          <a:stretch>
            <a:fillRect/>
          </a:stretch>
        </p:blipFill>
        <p:spPr>
          <a:xfrm>
            <a:off x="4125207" y="480060"/>
            <a:ext cx="4141991" cy="4162806"/>
          </a:xfrm>
          <a:prstGeom prst="rect">
            <a:avLst/>
          </a:prstGeom>
        </p:spPr>
      </p:pic>
      <p:sp>
        <p:nvSpPr>
          <p:cNvPr id="2" name="Rectangle 2">
            <a:extLst>
              <a:ext uri="{FF2B5EF4-FFF2-40B4-BE49-F238E27FC236}">
                <a16:creationId xmlns:a16="http://schemas.microsoft.com/office/drawing/2014/main" id="{515860C8-D7C2-C247-B672-AA9114D4A750}"/>
              </a:ext>
            </a:extLst>
          </p:cNvPr>
          <p:cNvSpPr>
            <a:spLocks noChangeArrowheads="1"/>
          </p:cNvSpPr>
          <p:nvPr/>
        </p:nvSpPr>
        <p:spPr bwMode="auto">
          <a:xfrm>
            <a:off x="2091760" y="-112244"/>
            <a:ext cx="7847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518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900" kern="1200">
                <a:solidFill>
                  <a:schemeClr val="tx1"/>
                </a:solidFill>
                <a:latin typeface="+mj-lt"/>
                <a:ea typeface="+mj-ea"/>
                <a:cs typeface="+mj-cs"/>
              </a:rPr>
              <a:t>Conclusions</a:t>
            </a:r>
          </a:p>
        </p:txBody>
      </p:sp>
      <p:sp>
        <p:nvSpPr>
          <p:cNvPr id="10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Google Shape;79;p14">
            <a:extLst>
              <a:ext uri="{FF2B5EF4-FFF2-40B4-BE49-F238E27FC236}">
                <a16:creationId xmlns:a16="http://schemas.microsoft.com/office/drawing/2014/main" id="{14E703EA-6748-41E8-A3DA-CA0C5D1367E6}"/>
              </a:ext>
            </a:extLst>
          </p:cNvPr>
          <p:cNvGraphicFramePr/>
          <p:nvPr>
            <p:extLst>
              <p:ext uri="{D42A27DB-BD31-4B8C-83A1-F6EECF244321}">
                <p14:modId xmlns:p14="http://schemas.microsoft.com/office/powerpoint/2010/main" val="1317824467"/>
              </p:ext>
            </p:extLst>
          </p:nvPr>
        </p:nvGraphicFramePr>
        <p:xfrm>
          <a:off x="3837489" y="700090"/>
          <a:ext cx="4933893" cy="3718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1"/>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References</a:t>
            </a:r>
          </a:p>
        </p:txBody>
      </p:sp>
      <p:sp>
        <p:nvSpPr>
          <p:cNvPr id="7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1"/>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lvl="0"/>
            <a:r>
              <a:rPr lang="en-US" sz="1400" dirty="0">
                <a:latin typeface="+mj-lt"/>
              </a:rPr>
              <a:t>Chris </a:t>
            </a:r>
            <a:r>
              <a:rPr lang="en-US" sz="1400" dirty="0" err="1">
                <a:latin typeface="+mj-lt"/>
              </a:rPr>
              <a:t>Albon</a:t>
            </a:r>
            <a:r>
              <a:rPr lang="en-US" sz="1400" dirty="0">
                <a:latin typeface="+mj-lt"/>
              </a:rPr>
              <a:t>. (2018). </a:t>
            </a:r>
            <a:r>
              <a:rPr lang="en-US" sz="1400" i="1" dirty="0">
                <a:latin typeface="+mj-lt"/>
              </a:rPr>
              <a:t>Machine Learning with Python Cookbook Practical Solutions from Preprocessing to Deep Learning</a:t>
            </a:r>
            <a:r>
              <a:rPr lang="en-US" sz="1400" dirty="0">
                <a:latin typeface="+mj-lt"/>
              </a:rPr>
              <a:t>.</a:t>
            </a:r>
          </a:p>
          <a:p>
            <a:pPr lvl="0"/>
            <a:r>
              <a:rPr lang="en-US" sz="1400" dirty="0">
                <a:latin typeface="+mj-lt"/>
              </a:rPr>
              <a:t>Stroke Prediction Dataset | Kaggle.</a:t>
            </a:r>
            <a:r>
              <a:rPr lang="en-US" sz="1400" i="1" dirty="0">
                <a:latin typeface="+mj-lt"/>
              </a:rPr>
              <a:t> </a:t>
            </a:r>
            <a:r>
              <a:rPr lang="en-US" sz="1400" i="1" dirty="0">
                <a:latin typeface="+mj-lt"/>
                <a:hlinkClick r:id="rId3">
                  <a:extLst>
                    <a:ext uri="{A12FA001-AC4F-418D-AE19-62706E023703}">
                      <ahyp:hlinkClr xmlns:ahyp="http://schemas.microsoft.com/office/drawing/2018/hyperlinkcolor" val="tx"/>
                    </a:ext>
                  </a:extLst>
                </a:hlinkClick>
              </a:rPr>
              <a:t>https://www.kaggle.com/fedesoriano/stroke-prediction-dataset</a:t>
            </a:r>
            <a:endParaRPr lang="en-US" sz="1400" dirty="0">
              <a:latin typeface="+mj-lt"/>
            </a:endParaRPr>
          </a:p>
          <a:p>
            <a:pPr lvl="0"/>
            <a:r>
              <a:rPr lang="en-US" sz="1400" dirty="0">
                <a:latin typeface="+mj-lt"/>
              </a:rPr>
              <a:t>Stroke background information by CDC from </a:t>
            </a:r>
            <a:r>
              <a:rPr lang="en-US" sz="1400" i="1" dirty="0">
                <a:latin typeface="+mj-lt"/>
                <a:hlinkClick r:id="rId4">
                  <a:extLst>
                    <a:ext uri="{A12FA001-AC4F-418D-AE19-62706E023703}">
                      <ahyp:hlinkClr xmlns:ahyp="http://schemas.microsoft.com/office/drawing/2018/hyperlinkcolor" val="tx"/>
                    </a:ext>
                  </a:extLst>
                </a:hlinkClick>
              </a:rPr>
              <a:t>https://www.cdc.gov/stroke/about.htm</a:t>
            </a:r>
            <a:endParaRPr lang="en-US" sz="1400" dirty="0">
              <a:latin typeface="+mj-lt"/>
            </a:endParaRPr>
          </a:p>
          <a:p>
            <a:pPr lvl="0"/>
            <a:r>
              <a:rPr lang="en-US" sz="1400" dirty="0">
                <a:latin typeface="+mj-lt"/>
              </a:rPr>
              <a:t>Raj, S. (2020). </a:t>
            </a:r>
            <a:r>
              <a:rPr lang="en-US" sz="1400" i="1" dirty="0">
                <a:latin typeface="+mj-lt"/>
              </a:rPr>
              <a:t>How to Evaluate the Performance of Your Machine Learning Model - </a:t>
            </a:r>
            <a:r>
              <a:rPr lang="en-US" sz="1400" i="1" dirty="0" err="1">
                <a:latin typeface="+mj-lt"/>
              </a:rPr>
              <a:t>KDnuggets</a:t>
            </a:r>
            <a:r>
              <a:rPr lang="en-US" sz="1400" dirty="0">
                <a:latin typeface="+mj-lt"/>
              </a:rPr>
              <a:t>. https://</a:t>
            </a:r>
            <a:r>
              <a:rPr lang="en-US" sz="1400" dirty="0" err="1">
                <a:latin typeface="+mj-lt"/>
              </a:rPr>
              <a:t>www.kdnuggets.com</a:t>
            </a:r>
            <a:r>
              <a:rPr lang="en-US" sz="1400" dirty="0">
                <a:latin typeface="+mj-lt"/>
              </a:rPr>
              <a:t>/2020/09/performance-machine-learning-</a:t>
            </a:r>
            <a:r>
              <a:rPr lang="en-US" sz="1400" dirty="0" err="1">
                <a:latin typeface="+mj-lt"/>
              </a:rPr>
              <a:t>model.html</a:t>
            </a:r>
            <a:endParaRPr lang="en-US" sz="1400" dirty="0">
              <a:latin typeface="+mj-lt"/>
            </a:endParaRPr>
          </a:p>
          <a:p>
            <a:pPr lvl="0"/>
            <a:r>
              <a:rPr lang="en-US" sz="1400" dirty="0">
                <a:latin typeface="+mj-lt"/>
              </a:rPr>
              <a:t>scikit-learn. (2021). </a:t>
            </a:r>
            <a:r>
              <a:rPr lang="en-US" sz="1400" i="1" dirty="0">
                <a:latin typeface="+mj-lt"/>
              </a:rPr>
              <a:t>API Reference — scikit-learn 1.0.1 documentation</a:t>
            </a:r>
            <a:r>
              <a:rPr lang="en-US" sz="1400" dirty="0">
                <a:latin typeface="+mj-lt"/>
              </a:rPr>
              <a:t>. </a:t>
            </a:r>
            <a:r>
              <a:rPr lang="en-US" sz="1400" i="1" dirty="0">
                <a:latin typeface="+mj-lt"/>
              </a:rPr>
              <a:t>https://scikit-</a:t>
            </a:r>
            <a:r>
              <a:rPr lang="en-US" sz="1400" i="1" dirty="0" err="1">
                <a:latin typeface="+mj-lt"/>
              </a:rPr>
              <a:t>learn.org</a:t>
            </a:r>
            <a:r>
              <a:rPr lang="en-US" sz="1400" i="1" dirty="0">
                <a:latin typeface="+mj-lt"/>
              </a:rPr>
              <a:t>/stable/modules/</a:t>
            </a:r>
            <a:r>
              <a:rPr lang="en-US" sz="1400" i="1" dirty="0" err="1">
                <a:latin typeface="+mj-lt"/>
              </a:rPr>
              <a:t>classes.html#module-sklearn.metrics</a:t>
            </a:r>
            <a:endParaRPr lang="en-US" sz="1400" dirty="0">
              <a:latin typeface="+mj-lt"/>
            </a:endParaRPr>
          </a:p>
          <a:p>
            <a:pPr lvl="0"/>
            <a:r>
              <a:rPr lang="en-US" sz="1400" dirty="0">
                <a:latin typeface="+mj-lt"/>
              </a:rPr>
              <a:t>SMOTE</a:t>
            </a:r>
            <a:r>
              <a:rPr lang="en-US" sz="1400" i="1" dirty="0">
                <a:latin typeface="+mj-lt"/>
              </a:rPr>
              <a:t>  -  </a:t>
            </a:r>
            <a:r>
              <a:rPr lang="en-US" sz="1400" dirty="0">
                <a:latin typeface="+mj-lt"/>
                <a:hlinkClick r:id="rId5">
                  <a:extLst>
                    <a:ext uri="{A12FA001-AC4F-418D-AE19-62706E023703}">
                      <ahyp:hlinkClr xmlns:ahyp="http://schemas.microsoft.com/office/drawing/2018/hyperlinkcolor" val="tx"/>
                    </a:ext>
                  </a:extLst>
                </a:hlinkClick>
              </a:rPr>
              <a:t>https://machinelearningmastery.com/smote-oversampling-for-imbalanced-classification/</a:t>
            </a:r>
            <a:endParaRPr lang="en-US" sz="1400" dirty="0">
              <a:latin typeface="+mj-lt"/>
            </a:endParaRPr>
          </a:p>
          <a:p>
            <a:pPr lvl="0"/>
            <a:r>
              <a:rPr lang="en-US" sz="1400" dirty="0">
                <a:latin typeface="+mj-lt"/>
              </a:rPr>
              <a:t>Siegel, E. (2013). </a:t>
            </a:r>
            <a:r>
              <a:rPr lang="en-US" sz="1400" i="1" dirty="0">
                <a:latin typeface="+mj-lt"/>
              </a:rPr>
              <a:t>Predictive analytics: The power to predict who will click, buy, lie, or </a:t>
            </a:r>
            <a:r>
              <a:rPr lang="en-US" sz="1400" i="1" dirty="0" err="1">
                <a:latin typeface="+mj-lt"/>
              </a:rPr>
              <a:t>die</a:t>
            </a:r>
            <a:r>
              <a:rPr lang="en-US" sz="1400" dirty="0" err="1">
                <a:latin typeface="+mj-lt"/>
              </a:rPr>
              <a:t>.</a:t>
            </a:r>
            <a:r>
              <a:rPr lang="en-US" sz="1400" i="1" dirty="0" err="1">
                <a:latin typeface="+mj-lt"/>
              </a:rPr>
              <a:t>John</a:t>
            </a:r>
            <a:r>
              <a:rPr lang="en-US" sz="1400" i="1" dirty="0">
                <a:latin typeface="+mj-lt"/>
              </a:rPr>
              <a:t> Wiley &amp; Sons.</a:t>
            </a:r>
            <a:endParaRPr lang="en-US" sz="14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88" y="0"/>
            <a:ext cx="7177823" cy="51435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2AAF200-1BBB-BC4D-97D9-DAB697D94F34}"/>
              </a:ext>
            </a:extLst>
          </p:cNvPr>
          <p:cNvSpPr>
            <a:spLocks noGrp="1"/>
          </p:cNvSpPr>
          <p:nvPr>
            <p:ph type="title"/>
          </p:nvPr>
        </p:nvSpPr>
        <p:spPr>
          <a:xfrm>
            <a:off x="1919037" y="716481"/>
            <a:ext cx="5305926" cy="2174232"/>
          </a:xfrm>
        </p:spPr>
        <p:txBody>
          <a:bodyPr vert="horz" lIns="91440" tIns="45720" rIns="91440" bIns="45720" rtlCol="0" anchor="b">
            <a:normAutofit/>
          </a:bodyPr>
          <a:lstStyle/>
          <a:p>
            <a:pPr algn="ctr" defTabSz="914400">
              <a:spcBef>
                <a:spcPct val="0"/>
              </a:spcBef>
            </a:pPr>
            <a:r>
              <a:rPr lang="en-US" sz="5000" dirty="0">
                <a:solidFill>
                  <a:srgbClr val="FFFFFF"/>
                </a:solidFill>
              </a:rPr>
              <a:t>Thank you</a:t>
            </a:r>
            <a:endParaRPr lang="en-US" sz="5000" kern="1200" dirty="0">
              <a:solidFill>
                <a:srgbClr val="FFFFFF"/>
              </a:solidFill>
              <a:latin typeface="+mj-lt"/>
              <a:ea typeface="+mj-ea"/>
              <a:cs typeface="+mj-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3130123"/>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20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a:spLocks noGrp="1"/>
          </p:cNvSpPr>
          <p:nvPr>
            <p:ph type="title"/>
          </p:nvPr>
        </p:nvSpPr>
        <p:spPr>
          <a:xfrm>
            <a:off x="476250" y="480617"/>
            <a:ext cx="2563994" cy="418736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900" kern="1200">
                <a:solidFill>
                  <a:schemeClr val="tx1"/>
                </a:solidFill>
                <a:latin typeface="+mj-lt"/>
                <a:ea typeface="+mj-ea"/>
                <a:cs typeface="+mj-cs"/>
              </a:rPr>
              <a:t>INTRODUCTION</a:t>
            </a:r>
          </a:p>
        </p:txBody>
      </p:sp>
      <p:sp>
        <p:nvSpPr>
          <p:cNvPr id="8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20588" y="2597039"/>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Google Shape;79;p14">
            <a:extLst>
              <a:ext uri="{FF2B5EF4-FFF2-40B4-BE49-F238E27FC236}">
                <a16:creationId xmlns:a16="http://schemas.microsoft.com/office/drawing/2014/main" id="{14E703EA-6748-41E8-A3DA-CA0C5D1367E6}"/>
              </a:ext>
            </a:extLst>
          </p:cNvPr>
          <p:cNvGraphicFramePr/>
          <p:nvPr>
            <p:extLst>
              <p:ext uri="{D42A27DB-BD31-4B8C-83A1-F6EECF244321}">
                <p14:modId xmlns:p14="http://schemas.microsoft.com/office/powerpoint/2010/main" val="4187668125"/>
              </p:ext>
            </p:extLst>
          </p:nvPr>
        </p:nvGraphicFramePr>
        <p:xfrm>
          <a:off x="3486013" y="480616"/>
          <a:ext cx="5175384" cy="4152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60560"/>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84" name="Google Shape;84;p15"/>
          <p:cNvSpPr txBox="1">
            <a:spLocks noGrp="1"/>
          </p:cNvSpPr>
          <p:nvPr>
            <p:ph type="title"/>
          </p:nvPr>
        </p:nvSpPr>
        <p:spPr>
          <a:xfrm>
            <a:off x="628650" y="300915"/>
            <a:ext cx="7886700" cy="10110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PROBLEM STATEMENT</a:t>
            </a:r>
          </a:p>
        </p:txBody>
      </p:sp>
      <p:sp>
        <p:nvSpPr>
          <p:cNvPr id="85" name="Google Shape;85;p15"/>
          <p:cNvSpPr txBox="1">
            <a:spLocks noGrp="1"/>
          </p:cNvSpPr>
          <p:nvPr>
            <p:ph type="body" idx="1"/>
          </p:nvPr>
        </p:nvSpPr>
        <p:spPr>
          <a:xfrm>
            <a:off x="628650" y="1940091"/>
            <a:ext cx="7886700" cy="2692631"/>
          </a:xfrm>
          <a:prstGeom prst="rect">
            <a:avLst/>
          </a:prstGeom>
        </p:spPr>
        <p:txBody>
          <a:bodyPr spcFirstLastPara="1" vert="horz" lIns="91440" tIns="45720" rIns="91440" bIns="45720" rtlCol="0" anchorCtr="0">
            <a:normAutofit/>
          </a:bodyPr>
          <a:lstStyle/>
          <a:p>
            <a:pPr lvl="0" indent="-228600" defTabSz="914400">
              <a:spcAft>
                <a:spcPts val="600"/>
              </a:spcAft>
              <a:buClr>
                <a:schemeClr val="lt1"/>
              </a:buClr>
              <a:buFont typeface="Arial" panose="020B0604020202020204" pitchFamily="34" charset="0"/>
              <a:buChar char="•"/>
            </a:pPr>
            <a:r>
              <a:rPr lang="en-US" sz="1700" dirty="0"/>
              <a:t>Objective of this  project is to predict the certainty of a person to have this deadly disease based on various parameters such as age, gender, healthy habits, etc. so that this disease can be predicted before it becomes critical and be treated with normal measures and hopefully no lives are lost. </a:t>
            </a:r>
          </a:p>
          <a:p>
            <a:pPr lvl="0" indent="-228600" defTabSz="914400">
              <a:spcAft>
                <a:spcPts val="600"/>
              </a:spcAft>
              <a:buClr>
                <a:schemeClr val="lt1"/>
              </a:buClr>
              <a:buFont typeface="Arial" panose="020B0604020202020204" pitchFamily="34" charset="0"/>
              <a:buChar char="•"/>
            </a:pPr>
            <a:r>
              <a:rPr lang="en-US" sz="1700" dirty="0"/>
              <a:t>From the vast pool of machine learning algorithms, we chose few methods to predict accurately.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60560"/>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90" name="Google Shape;90;p16"/>
          <p:cNvSpPr txBox="1">
            <a:spLocks noGrp="1"/>
          </p:cNvSpPr>
          <p:nvPr>
            <p:ph type="title"/>
          </p:nvPr>
        </p:nvSpPr>
        <p:spPr>
          <a:xfrm>
            <a:off x="628650" y="300915"/>
            <a:ext cx="7886700" cy="10110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Methods</a:t>
            </a:r>
          </a:p>
        </p:txBody>
      </p:sp>
      <p:sp>
        <p:nvSpPr>
          <p:cNvPr id="91" name="Google Shape;91;p16"/>
          <p:cNvSpPr txBox="1">
            <a:spLocks noGrp="1"/>
          </p:cNvSpPr>
          <p:nvPr>
            <p:ph type="body" idx="1"/>
          </p:nvPr>
        </p:nvSpPr>
        <p:spPr>
          <a:xfrm>
            <a:off x="628650" y="1940091"/>
            <a:ext cx="7886700" cy="2692631"/>
          </a:xfrm>
          <a:prstGeom prst="rect">
            <a:avLst/>
          </a:prstGeom>
        </p:spPr>
        <p:txBody>
          <a:bodyPr spcFirstLastPara="1" vert="horz" lIns="91440" tIns="45720" rIns="91440" bIns="45720" rtlCol="0" anchorCtr="0">
            <a:normAutofit/>
          </a:bodyPr>
          <a:lstStyle/>
          <a:p>
            <a:pPr marL="457200" lvl="0" indent="-228600" defTabSz="914400">
              <a:spcBef>
                <a:spcPts val="1200"/>
              </a:spcBef>
              <a:spcAft>
                <a:spcPts val="0"/>
              </a:spcAft>
              <a:buClr>
                <a:schemeClr val="lt1"/>
              </a:buClr>
              <a:buSzPts val="1700"/>
              <a:buFont typeface="Arial" panose="020B0604020202020204" pitchFamily="34" charset="0"/>
              <a:buChar char="•"/>
            </a:pPr>
            <a:r>
              <a:rPr lang="en-US" sz="1700" dirty="0">
                <a:sym typeface="Arial"/>
              </a:rPr>
              <a:t>●  K- Nearest Neighbor (K-NN)</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Support Vector Machine (SVM)</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Logistic Regression</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Decision Tree</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Random Forest</a:t>
            </a:r>
          </a:p>
          <a:p>
            <a:pPr indent="-228600" defTabSz="914400">
              <a:buClr>
                <a:schemeClr val="lt1"/>
              </a:buClr>
              <a:buSzPts val="1700"/>
              <a:buFont typeface="Arial" panose="020B0604020202020204" pitchFamily="34" charset="0"/>
              <a:buChar char="•"/>
            </a:pPr>
            <a:r>
              <a:rPr lang="en-US" sz="1700" dirty="0">
                <a:sym typeface="Arial"/>
              </a:rPr>
              <a:t>●  Gaussian NB</a:t>
            </a:r>
          </a:p>
          <a:p>
            <a:pPr indent="-228600" defTabSz="914400">
              <a:buClr>
                <a:schemeClr val="lt1"/>
              </a:buClr>
              <a:buSzPts val="1700"/>
              <a:buFont typeface="Arial" panose="020B0604020202020204" pitchFamily="34" charset="0"/>
              <a:buChar char="•"/>
            </a:pPr>
            <a:r>
              <a:rPr lang="en-US" sz="1700" dirty="0">
                <a:sym typeface="Arial"/>
              </a:rPr>
              <a:t>●  Bernoulli NB</a:t>
            </a:r>
          </a:p>
          <a:p>
            <a:pPr marL="457200" lvl="0" indent="-228600" defTabSz="914400">
              <a:spcBef>
                <a:spcPts val="0"/>
              </a:spcBef>
              <a:spcAft>
                <a:spcPts val="0"/>
              </a:spcAft>
              <a:buClr>
                <a:schemeClr val="lt1"/>
              </a:buClr>
              <a:buSzPts val="1700"/>
              <a:buFont typeface="Arial" panose="020B0604020202020204" pitchFamily="34" charset="0"/>
              <a:buChar char="•"/>
            </a:pPr>
            <a:endParaRPr lang="en-US" sz="1700" dirty="0">
              <a:sym typeface="Arial"/>
            </a:endParaRPr>
          </a:p>
          <a:p>
            <a:pPr marL="0" lvl="0" indent="-228600" defTabSz="914400">
              <a:spcBef>
                <a:spcPts val="1200"/>
              </a:spcBef>
              <a:spcAft>
                <a:spcPts val="12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367550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7"/>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000"/>
              <a:t>DATASET</a:t>
            </a:r>
          </a:p>
        </p:txBody>
      </p:sp>
      <p:sp>
        <p:nvSpPr>
          <p:cNvPr id="10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 name="connsiteX0" fmla="*/ 0 w 2468880"/>
              <a:gd name="connsiteY0" fmla="*/ 0 h 13716"/>
              <a:gd name="connsiteX1" fmla="*/ 567842 w 2468880"/>
              <a:gd name="connsiteY1" fmla="*/ 0 h 13716"/>
              <a:gd name="connsiteX2" fmla="*/ 1234440 w 2468880"/>
              <a:gd name="connsiteY2" fmla="*/ 0 h 13716"/>
              <a:gd name="connsiteX3" fmla="*/ 1777594 w 2468880"/>
              <a:gd name="connsiteY3" fmla="*/ 0 h 13716"/>
              <a:gd name="connsiteX4" fmla="*/ 2468880 w 2468880"/>
              <a:gd name="connsiteY4" fmla="*/ 0 h 13716"/>
              <a:gd name="connsiteX5" fmla="*/ 2468880 w 2468880"/>
              <a:gd name="connsiteY5" fmla="*/ 13716 h 13716"/>
              <a:gd name="connsiteX6" fmla="*/ 1876349 w 2468880"/>
              <a:gd name="connsiteY6" fmla="*/ 13716 h 13716"/>
              <a:gd name="connsiteX7" fmla="*/ 1209751 w 2468880"/>
              <a:gd name="connsiteY7" fmla="*/ 13716 h 13716"/>
              <a:gd name="connsiteX8" fmla="*/ 617220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8188" y="5888"/>
                  <a:pt x="2468638" y="7585"/>
                  <a:pt x="2468880" y="13716"/>
                </a:cubicBezTo>
                <a:cubicBezTo>
                  <a:pt x="2232442" y="-7891"/>
                  <a:pt x="2078773" y="18481"/>
                  <a:pt x="1802282" y="13716"/>
                </a:cubicBezTo>
                <a:cubicBezTo>
                  <a:pt x="1540683" y="28046"/>
                  <a:pt x="1384233" y="12786"/>
                  <a:pt x="1209751" y="13716"/>
                </a:cubicBezTo>
                <a:cubicBezTo>
                  <a:pt x="1038679" y="-32929"/>
                  <a:pt x="820616" y="386"/>
                  <a:pt x="641909" y="13716"/>
                </a:cubicBezTo>
                <a:cubicBezTo>
                  <a:pt x="423595" y="7916"/>
                  <a:pt x="155068" y="36884"/>
                  <a:pt x="0" y="13716"/>
                </a:cubicBezTo>
                <a:cubicBezTo>
                  <a:pt x="-272" y="10611"/>
                  <a:pt x="1187" y="4872"/>
                  <a:pt x="0" y="0"/>
                </a:cubicBezTo>
                <a:close/>
              </a:path>
              <a:path w="2468880" h="13716"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9348" y="4754"/>
                  <a:pt x="2469666" y="7202"/>
                  <a:pt x="2468880" y="13716"/>
                </a:cubicBezTo>
                <a:cubicBezTo>
                  <a:pt x="2271382" y="39808"/>
                  <a:pt x="1978656" y="27169"/>
                  <a:pt x="1876349" y="13716"/>
                </a:cubicBezTo>
                <a:cubicBezTo>
                  <a:pt x="1751977" y="-10588"/>
                  <a:pt x="1388067" y="-1350"/>
                  <a:pt x="1209751" y="13716"/>
                </a:cubicBezTo>
                <a:cubicBezTo>
                  <a:pt x="1065802" y="26489"/>
                  <a:pt x="753821" y="-5576"/>
                  <a:pt x="617220" y="13716"/>
                </a:cubicBezTo>
                <a:cubicBezTo>
                  <a:pt x="481425" y="23840"/>
                  <a:pt x="248319" y="-4963"/>
                  <a:pt x="0" y="13716"/>
                </a:cubicBezTo>
                <a:cubicBezTo>
                  <a:pt x="255" y="8106"/>
                  <a:pt x="1215" y="5237"/>
                  <a:pt x="0" y="0"/>
                </a:cubicBezTo>
                <a:close/>
              </a:path>
              <a:path w="2468880" h="13716"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8111" y="5840"/>
                  <a:pt x="2468272" y="8037"/>
                  <a:pt x="2468880" y="13716"/>
                </a:cubicBezTo>
                <a:cubicBezTo>
                  <a:pt x="2265563" y="-22543"/>
                  <a:pt x="2033349" y="11690"/>
                  <a:pt x="1802282" y="13716"/>
                </a:cubicBezTo>
                <a:cubicBezTo>
                  <a:pt x="1512355" y="27001"/>
                  <a:pt x="1367809" y="24730"/>
                  <a:pt x="1209751" y="13716"/>
                </a:cubicBezTo>
                <a:cubicBezTo>
                  <a:pt x="1060405" y="21557"/>
                  <a:pt x="875661" y="6266"/>
                  <a:pt x="641909" y="13716"/>
                </a:cubicBezTo>
                <a:cubicBezTo>
                  <a:pt x="461670" y="10009"/>
                  <a:pt x="162829" y="13891"/>
                  <a:pt x="0" y="13716"/>
                </a:cubicBezTo>
                <a:cubicBezTo>
                  <a:pt x="48" y="10879"/>
                  <a:pt x="353" y="48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09515F5-6B83-754F-81A9-677A61190F9F}"/>
              </a:ext>
            </a:extLst>
          </p:cNvPr>
          <p:cNvPicPr>
            <a:picLocks noChangeAspect="1"/>
          </p:cNvPicPr>
          <p:nvPr/>
        </p:nvPicPr>
        <p:blipFill>
          <a:blip r:embed="rId3"/>
          <a:stretch>
            <a:fillRect/>
          </a:stretch>
        </p:blipFill>
        <p:spPr>
          <a:xfrm>
            <a:off x="566266" y="1981962"/>
            <a:ext cx="3558340" cy="2704338"/>
          </a:xfrm>
          <a:prstGeom prst="rect">
            <a:avLst/>
          </a:prstGeom>
        </p:spPr>
      </p:pic>
      <p:pic>
        <p:nvPicPr>
          <p:cNvPr id="2" name="Picture 1">
            <a:extLst>
              <a:ext uri="{FF2B5EF4-FFF2-40B4-BE49-F238E27FC236}">
                <a16:creationId xmlns:a16="http://schemas.microsoft.com/office/drawing/2014/main" id="{DC3A4BFE-9AD8-E043-B742-DFBC090DA82F}"/>
              </a:ext>
            </a:extLst>
          </p:cNvPr>
          <p:cNvPicPr>
            <a:picLocks noChangeAspect="1"/>
          </p:cNvPicPr>
          <p:nvPr/>
        </p:nvPicPr>
        <p:blipFill>
          <a:blip r:embed="rId4"/>
          <a:stretch>
            <a:fillRect/>
          </a:stretch>
        </p:blipFill>
        <p:spPr>
          <a:xfrm>
            <a:off x="4690872" y="2986739"/>
            <a:ext cx="4210812" cy="6947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6"/>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rgbClr val="FFFFFF"/>
                </a:solidFill>
                <a:latin typeface="+mj-lt"/>
                <a:ea typeface="+mj-ea"/>
                <a:cs typeface="+mj-cs"/>
              </a:rPr>
              <a:t>Stroke Risk Factors</a:t>
            </a:r>
          </a:p>
        </p:txBody>
      </p:sp>
      <p:sp>
        <p:nvSpPr>
          <p:cNvPr id="100" name="Arc 9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Google Shape;91;p16"/>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514350" indent="-228600" defTabSz="914400">
              <a:buClr>
                <a:schemeClr val="lt1"/>
              </a:buClr>
              <a:buSzPts val="1700"/>
              <a:buFont typeface="Arial" panose="020B0604020202020204" pitchFamily="34" charset="0"/>
              <a:buChar char="•"/>
            </a:pPr>
            <a:r>
              <a:rPr lang="en-US"/>
              <a:t>Age</a:t>
            </a:r>
          </a:p>
          <a:p>
            <a:pPr marL="514350" indent="-228600" defTabSz="914400">
              <a:buClr>
                <a:schemeClr val="lt1"/>
              </a:buClr>
              <a:buSzPts val="1700"/>
              <a:buFont typeface="Arial" panose="020B0604020202020204" pitchFamily="34" charset="0"/>
              <a:buChar char="•"/>
            </a:pPr>
            <a:r>
              <a:rPr lang="en-US"/>
              <a:t>Sex</a:t>
            </a:r>
          </a:p>
          <a:p>
            <a:pPr marL="514350" indent="-228600" defTabSz="914400">
              <a:buClr>
                <a:schemeClr val="lt1"/>
              </a:buClr>
              <a:buSzPts val="1700"/>
              <a:buFont typeface="Arial" panose="020B0604020202020204" pitchFamily="34" charset="0"/>
              <a:buChar char="•"/>
            </a:pPr>
            <a:r>
              <a:rPr lang="en-US"/>
              <a:t>Race or Ethnicity</a:t>
            </a:r>
          </a:p>
          <a:p>
            <a:pPr marL="514350" indent="-228600" defTabSz="914400">
              <a:buClr>
                <a:schemeClr val="lt1"/>
              </a:buClr>
              <a:buSzPts val="1700"/>
              <a:buFont typeface="Arial" panose="020B0604020202020204" pitchFamily="34" charset="0"/>
              <a:buChar char="•"/>
            </a:pPr>
            <a:r>
              <a:rPr lang="en-US"/>
              <a:t>High Blood Pressure/Hypertension</a:t>
            </a:r>
          </a:p>
          <a:p>
            <a:pPr marL="514350" indent="-228600" defTabSz="914400">
              <a:buClr>
                <a:schemeClr val="lt1"/>
              </a:buClr>
              <a:buSzPts val="1700"/>
              <a:buFont typeface="Arial" panose="020B0604020202020204" pitchFamily="34" charset="0"/>
              <a:buChar char="•"/>
            </a:pPr>
            <a:r>
              <a:rPr lang="en-US"/>
              <a:t>High Cholesterol</a:t>
            </a:r>
          </a:p>
          <a:p>
            <a:pPr marL="514350" indent="-228600" defTabSz="914400">
              <a:buClr>
                <a:schemeClr val="lt1"/>
              </a:buClr>
              <a:buSzPts val="1700"/>
              <a:buFont typeface="Arial" panose="020B0604020202020204" pitchFamily="34" charset="0"/>
              <a:buChar char="•"/>
            </a:pPr>
            <a:r>
              <a:rPr lang="en-US"/>
              <a:t>Heart Disease</a:t>
            </a:r>
          </a:p>
          <a:p>
            <a:pPr marL="514350" indent="-228600" defTabSz="914400">
              <a:buClr>
                <a:schemeClr val="lt1"/>
              </a:buClr>
              <a:buSzPts val="1700"/>
              <a:buFont typeface="Arial" panose="020B0604020202020204" pitchFamily="34" charset="0"/>
              <a:buChar char="•"/>
            </a:pPr>
            <a:r>
              <a:rPr lang="en-US"/>
              <a:t>Diabetes</a:t>
            </a:r>
          </a:p>
          <a:p>
            <a:pPr marL="514350" indent="-228600" defTabSz="914400">
              <a:buClr>
                <a:schemeClr val="lt1"/>
              </a:buClr>
              <a:buSzPts val="1700"/>
              <a:buFont typeface="Arial" panose="020B0604020202020204" pitchFamily="34" charset="0"/>
              <a:buChar char="•"/>
            </a:pPr>
            <a:r>
              <a:rPr lang="en-US"/>
              <a:t>Unhealthy diet/Physical inactivity </a:t>
            </a:r>
          </a:p>
          <a:p>
            <a:pPr marL="514350" indent="-228600" defTabSz="914400">
              <a:buClr>
                <a:schemeClr val="lt1"/>
              </a:buClr>
              <a:buSzPts val="1700"/>
              <a:buFont typeface="Arial" panose="020B0604020202020204" pitchFamily="34" charset="0"/>
              <a:buChar char="•"/>
            </a:pPr>
            <a:r>
              <a:rPr lang="en-US"/>
              <a:t>Obesity </a:t>
            </a:r>
          </a:p>
          <a:p>
            <a:pPr marL="514350" indent="-228600" defTabSz="914400">
              <a:buClr>
                <a:schemeClr val="lt1"/>
              </a:buClr>
              <a:buSzPts val="1700"/>
              <a:buFont typeface="Arial" panose="020B0604020202020204" pitchFamily="34" charset="0"/>
              <a:buChar char="•"/>
            </a:pPr>
            <a:r>
              <a:rPr lang="en-US"/>
              <a:t>Tobacco use</a:t>
            </a:r>
          </a:p>
          <a:p>
            <a:pPr marL="514350" indent="-228600" defTabSz="914400">
              <a:buClr>
                <a:schemeClr val="lt1"/>
              </a:buClr>
              <a:buSzPts val="1700"/>
              <a:buFont typeface="Arial" panose="020B0604020202020204" pitchFamily="34" charset="0"/>
              <a:buChar char="•"/>
            </a:pPr>
            <a:r>
              <a:rPr lang="en-US"/>
              <a:t>Alcohol Use</a:t>
            </a:r>
          </a:p>
          <a:p>
            <a:pPr indent="-228600" defTabSz="914400">
              <a:spcBef>
                <a:spcPts val="1200"/>
              </a:spcBef>
              <a:buClr>
                <a:schemeClr val="lt1"/>
              </a:buClr>
              <a:buSzPts val="1700"/>
              <a:buFont typeface="Arial" panose="020B0604020202020204" pitchFamily="34" charset="0"/>
              <a:buChar cha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CD8C4-DE30-164F-A33C-AA9E0D2FE471}"/>
              </a:ext>
            </a:extLst>
          </p:cNvPr>
          <p:cNvSpPr>
            <a:spLocks noGrp="1"/>
          </p:cNvSpPr>
          <p:nvPr>
            <p:ph type="title"/>
          </p:nvPr>
        </p:nvSpPr>
        <p:spPr>
          <a:xfrm>
            <a:off x="480060" y="480060"/>
            <a:ext cx="2674620" cy="2685247"/>
          </a:xfrm>
        </p:spPr>
        <p:txBody>
          <a:bodyPr vert="horz" lIns="91440" tIns="45720" rIns="91440" bIns="45720" rtlCol="0" anchor="b">
            <a:normAutofit/>
          </a:bodyPr>
          <a:lstStyle/>
          <a:p>
            <a:pPr defTabSz="914400">
              <a:spcBef>
                <a:spcPct val="0"/>
              </a:spcBef>
            </a:pPr>
            <a:r>
              <a:rPr lang="en-US" sz="3500"/>
              <a:t>Exploratory Data Analysis Visualizations</a:t>
            </a:r>
          </a:p>
        </p:txBody>
      </p:sp>
      <p:pic>
        <p:nvPicPr>
          <p:cNvPr id="5" name="Picture 4">
            <a:extLst>
              <a:ext uri="{FF2B5EF4-FFF2-40B4-BE49-F238E27FC236}">
                <a16:creationId xmlns:a16="http://schemas.microsoft.com/office/drawing/2014/main" id="{FD2A391D-328B-CA42-B447-8337EAA59B89}"/>
              </a:ext>
            </a:extLst>
          </p:cNvPr>
          <p:cNvPicPr>
            <a:picLocks noChangeAspect="1"/>
          </p:cNvPicPr>
          <p:nvPr/>
        </p:nvPicPr>
        <p:blipFill>
          <a:blip r:embed="rId2"/>
          <a:stretch>
            <a:fillRect/>
          </a:stretch>
        </p:blipFill>
        <p:spPr>
          <a:xfrm>
            <a:off x="2796463" y="1019556"/>
            <a:ext cx="3316052" cy="1185488"/>
          </a:xfrm>
          <a:prstGeom prst="rect">
            <a:avLst/>
          </a:prstGeom>
        </p:spPr>
      </p:pic>
      <p:pic>
        <p:nvPicPr>
          <p:cNvPr id="4" name="Picture 3">
            <a:extLst>
              <a:ext uri="{FF2B5EF4-FFF2-40B4-BE49-F238E27FC236}">
                <a16:creationId xmlns:a16="http://schemas.microsoft.com/office/drawing/2014/main" id="{0D041147-67D9-B149-BE8F-E7EECF8DA62E}"/>
              </a:ext>
            </a:extLst>
          </p:cNvPr>
          <p:cNvPicPr>
            <a:picLocks noChangeAspect="1"/>
          </p:cNvPicPr>
          <p:nvPr/>
        </p:nvPicPr>
        <p:blipFill>
          <a:blip r:embed="rId3"/>
          <a:stretch>
            <a:fillRect/>
          </a:stretch>
        </p:blipFill>
        <p:spPr>
          <a:xfrm>
            <a:off x="5965664" y="932688"/>
            <a:ext cx="3078051" cy="1287521"/>
          </a:xfrm>
          <a:prstGeom prst="rect">
            <a:avLst/>
          </a:prstGeom>
        </p:spPr>
      </p:pic>
      <p:sp>
        <p:nvSpPr>
          <p:cNvPr id="25"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3306950"/>
            <a:ext cx="2674620" cy="13716"/>
          </a:xfrm>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 name="connsiteX0" fmla="*/ 0 w 2674620"/>
              <a:gd name="connsiteY0" fmla="*/ 0 h 13716"/>
              <a:gd name="connsiteX1" fmla="*/ 668655 w 2674620"/>
              <a:gd name="connsiteY1" fmla="*/ 0 h 13716"/>
              <a:gd name="connsiteX2" fmla="*/ 1364056 w 2674620"/>
              <a:gd name="connsiteY2" fmla="*/ 0 h 13716"/>
              <a:gd name="connsiteX3" fmla="*/ 2005965 w 2674620"/>
              <a:gd name="connsiteY3" fmla="*/ 0 h 13716"/>
              <a:gd name="connsiteX4" fmla="*/ 2674620 w 2674620"/>
              <a:gd name="connsiteY4" fmla="*/ 0 h 13716"/>
              <a:gd name="connsiteX5" fmla="*/ 2674620 w 2674620"/>
              <a:gd name="connsiteY5" fmla="*/ 13716 h 13716"/>
              <a:gd name="connsiteX6" fmla="*/ 1979219 w 2674620"/>
              <a:gd name="connsiteY6" fmla="*/ 13716 h 13716"/>
              <a:gd name="connsiteX7" fmla="*/ 1364056 w 2674620"/>
              <a:gd name="connsiteY7" fmla="*/ 13716 h 13716"/>
              <a:gd name="connsiteX8" fmla="*/ 748894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44784" y="-59462"/>
                  <a:pt x="371059" y="-9567"/>
                  <a:pt x="641909" y="0"/>
                </a:cubicBezTo>
                <a:cubicBezTo>
                  <a:pt x="852702" y="-34394"/>
                  <a:pt x="1150197" y="-13026"/>
                  <a:pt x="1337310" y="0"/>
                </a:cubicBezTo>
                <a:cubicBezTo>
                  <a:pt x="1545002" y="462"/>
                  <a:pt x="1824883" y="-27411"/>
                  <a:pt x="1979219" y="0"/>
                </a:cubicBezTo>
                <a:cubicBezTo>
                  <a:pt x="2152005" y="-16441"/>
                  <a:pt x="2392100" y="-18994"/>
                  <a:pt x="2674620" y="0"/>
                </a:cubicBezTo>
                <a:cubicBezTo>
                  <a:pt x="2674513" y="5446"/>
                  <a:pt x="2675177" y="8493"/>
                  <a:pt x="2674620" y="13716"/>
                </a:cubicBezTo>
                <a:cubicBezTo>
                  <a:pt x="2423389" y="19576"/>
                  <a:pt x="2141968" y="-12508"/>
                  <a:pt x="1952473" y="13716"/>
                </a:cubicBezTo>
                <a:cubicBezTo>
                  <a:pt x="1780305" y="13054"/>
                  <a:pt x="1496173" y="15022"/>
                  <a:pt x="1257071" y="13716"/>
                </a:cubicBezTo>
                <a:cubicBezTo>
                  <a:pt x="1056953" y="-7956"/>
                  <a:pt x="901133" y="48294"/>
                  <a:pt x="615163" y="13716"/>
                </a:cubicBezTo>
                <a:cubicBezTo>
                  <a:pt x="349800" y="-24830"/>
                  <a:pt x="273215" y="-311"/>
                  <a:pt x="0" y="13716"/>
                </a:cubicBezTo>
                <a:cubicBezTo>
                  <a:pt x="-745" y="8546"/>
                  <a:pt x="-357" y="5790"/>
                  <a:pt x="0" y="0"/>
                </a:cubicBezTo>
                <a:close/>
              </a:path>
              <a:path w="2674620" h="13716" stroke="0" extrusionOk="0">
                <a:moveTo>
                  <a:pt x="0" y="0"/>
                </a:moveTo>
                <a:cubicBezTo>
                  <a:pt x="204439" y="-5824"/>
                  <a:pt x="392275" y="-30066"/>
                  <a:pt x="668655" y="0"/>
                </a:cubicBezTo>
                <a:cubicBezTo>
                  <a:pt x="957286" y="-376"/>
                  <a:pt x="1203158" y="45046"/>
                  <a:pt x="1364056" y="0"/>
                </a:cubicBezTo>
                <a:cubicBezTo>
                  <a:pt x="1550728" y="-8702"/>
                  <a:pt x="1671920" y="-3421"/>
                  <a:pt x="2005965" y="0"/>
                </a:cubicBezTo>
                <a:cubicBezTo>
                  <a:pt x="2322666" y="-135"/>
                  <a:pt x="2467652" y="-30677"/>
                  <a:pt x="2674620" y="0"/>
                </a:cubicBezTo>
                <a:cubicBezTo>
                  <a:pt x="2675213" y="4121"/>
                  <a:pt x="2675427" y="8703"/>
                  <a:pt x="2674620" y="13716"/>
                </a:cubicBezTo>
                <a:cubicBezTo>
                  <a:pt x="2371053" y="10898"/>
                  <a:pt x="2240924" y="21632"/>
                  <a:pt x="1979219" y="13716"/>
                </a:cubicBezTo>
                <a:cubicBezTo>
                  <a:pt x="1712405" y="4979"/>
                  <a:pt x="1538156" y="8050"/>
                  <a:pt x="1364056" y="13716"/>
                </a:cubicBezTo>
                <a:cubicBezTo>
                  <a:pt x="1249783" y="35371"/>
                  <a:pt x="985576" y="-9762"/>
                  <a:pt x="748894" y="13716"/>
                </a:cubicBezTo>
                <a:cubicBezTo>
                  <a:pt x="476497" y="3248"/>
                  <a:pt x="170842" y="15551"/>
                  <a:pt x="0" y="13716"/>
                </a:cubicBezTo>
                <a:cubicBezTo>
                  <a:pt x="-673" y="9233"/>
                  <a:pt x="251" y="3434"/>
                  <a:pt x="0" y="0"/>
                </a:cubicBezTo>
                <a:close/>
              </a:path>
              <a:path w="2674620" h="13716" fill="none" stroke="0" extrusionOk="0">
                <a:moveTo>
                  <a:pt x="0" y="0"/>
                </a:moveTo>
                <a:cubicBezTo>
                  <a:pt x="232099" y="-30512"/>
                  <a:pt x="411137" y="-34014"/>
                  <a:pt x="641909" y="0"/>
                </a:cubicBezTo>
                <a:cubicBezTo>
                  <a:pt x="859586" y="38119"/>
                  <a:pt x="1134207" y="4042"/>
                  <a:pt x="1337310" y="0"/>
                </a:cubicBezTo>
                <a:cubicBezTo>
                  <a:pt x="1567199" y="2223"/>
                  <a:pt x="1786850" y="8560"/>
                  <a:pt x="1979219" y="0"/>
                </a:cubicBezTo>
                <a:cubicBezTo>
                  <a:pt x="2153019" y="-5186"/>
                  <a:pt x="2360582" y="-4792"/>
                  <a:pt x="2674620" y="0"/>
                </a:cubicBezTo>
                <a:cubicBezTo>
                  <a:pt x="2674762" y="5735"/>
                  <a:pt x="2674320" y="8408"/>
                  <a:pt x="2674620" y="13716"/>
                </a:cubicBezTo>
                <a:cubicBezTo>
                  <a:pt x="2399111" y="56736"/>
                  <a:pt x="2147818" y="-30478"/>
                  <a:pt x="1952473" y="13716"/>
                </a:cubicBezTo>
                <a:cubicBezTo>
                  <a:pt x="1782364" y="43724"/>
                  <a:pt x="1427541" y="36030"/>
                  <a:pt x="1257071" y="13716"/>
                </a:cubicBezTo>
                <a:cubicBezTo>
                  <a:pt x="1035614" y="19672"/>
                  <a:pt x="862673" y="23054"/>
                  <a:pt x="615163" y="13716"/>
                </a:cubicBezTo>
                <a:cubicBezTo>
                  <a:pt x="345340" y="-26618"/>
                  <a:pt x="289158" y="18400"/>
                  <a:pt x="0" y="13716"/>
                </a:cubicBezTo>
                <a:cubicBezTo>
                  <a:pt x="-12" y="8564"/>
                  <a:pt x="-1153" y="61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23686" y="-27283"/>
                          <a:pt x="416037" y="8041"/>
                          <a:pt x="641909" y="0"/>
                        </a:cubicBezTo>
                        <a:cubicBezTo>
                          <a:pt x="867781" y="-8041"/>
                          <a:pt x="1125885" y="15252"/>
                          <a:pt x="1337310" y="0"/>
                        </a:cubicBezTo>
                        <a:cubicBezTo>
                          <a:pt x="1548735" y="-15252"/>
                          <a:pt x="1809020" y="-2338"/>
                          <a:pt x="1979219" y="0"/>
                        </a:cubicBezTo>
                        <a:cubicBezTo>
                          <a:pt x="2149418" y="2338"/>
                          <a:pt x="2403746" y="-23101"/>
                          <a:pt x="2674620" y="0"/>
                        </a:cubicBezTo>
                        <a:cubicBezTo>
                          <a:pt x="2675102" y="5583"/>
                          <a:pt x="2674550" y="8268"/>
                          <a:pt x="2674620" y="13716"/>
                        </a:cubicBezTo>
                        <a:cubicBezTo>
                          <a:pt x="2384204" y="34835"/>
                          <a:pt x="2124794" y="4805"/>
                          <a:pt x="1952473" y="13716"/>
                        </a:cubicBezTo>
                        <a:cubicBezTo>
                          <a:pt x="1780152" y="22627"/>
                          <a:pt x="1469502" y="4591"/>
                          <a:pt x="1257071" y="13716"/>
                        </a:cubicBezTo>
                        <a:cubicBezTo>
                          <a:pt x="1044640" y="22841"/>
                          <a:pt x="886842" y="45425"/>
                          <a:pt x="615163" y="13716"/>
                        </a:cubicBezTo>
                        <a:cubicBezTo>
                          <a:pt x="343484" y="-17993"/>
                          <a:pt x="280198" y="5574"/>
                          <a:pt x="0" y="13716"/>
                        </a:cubicBezTo>
                        <a:cubicBezTo>
                          <a:pt x="-117" y="8555"/>
                          <a:pt x="-542" y="6030"/>
                          <a:pt x="0" y="0"/>
                        </a:cubicBezTo>
                        <a:close/>
                      </a:path>
                      <a:path w="2674620" h="13716" stroke="0" extrusionOk="0">
                        <a:moveTo>
                          <a:pt x="0" y="0"/>
                        </a:moveTo>
                        <a:cubicBezTo>
                          <a:pt x="231855" y="-1293"/>
                          <a:pt x="402066" y="-28662"/>
                          <a:pt x="668655" y="0"/>
                        </a:cubicBezTo>
                        <a:cubicBezTo>
                          <a:pt x="935244" y="28662"/>
                          <a:pt x="1178759" y="24409"/>
                          <a:pt x="1364056" y="0"/>
                        </a:cubicBezTo>
                        <a:cubicBezTo>
                          <a:pt x="1549353" y="-24409"/>
                          <a:pt x="1706883" y="-9273"/>
                          <a:pt x="2005965" y="0"/>
                        </a:cubicBezTo>
                        <a:cubicBezTo>
                          <a:pt x="2305047" y="9273"/>
                          <a:pt x="2446507" y="-22114"/>
                          <a:pt x="2674620" y="0"/>
                        </a:cubicBezTo>
                        <a:cubicBezTo>
                          <a:pt x="2674976" y="3179"/>
                          <a:pt x="2674592" y="8354"/>
                          <a:pt x="2674620" y="13716"/>
                        </a:cubicBezTo>
                        <a:cubicBezTo>
                          <a:pt x="2376619" y="3697"/>
                          <a:pt x="2249009" y="42883"/>
                          <a:pt x="1979219" y="13716"/>
                        </a:cubicBezTo>
                        <a:cubicBezTo>
                          <a:pt x="1709429" y="-15451"/>
                          <a:pt x="1513733" y="31468"/>
                          <a:pt x="1364056" y="13716"/>
                        </a:cubicBezTo>
                        <a:cubicBezTo>
                          <a:pt x="1214379" y="-4036"/>
                          <a:pt x="982991" y="14417"/>
                          <a:pt x="748894" y="13716"/>
                        </a:cubicBezTo>
                        <a:cubicBezTo>
                          <a:pt x="514797" y="13015"/>
                          <a:pt x="177151" y="-10383"/>
                          <a:pt x="0" y="13716"/>
                        </a:cubicBezTo>
                        <a:cubicBezTo>
                          <a:pt x="-522" y="9329"/>
                          <a:pt x="225" y="358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25DB6D-C688-6146-8CE7-D82A5C938E76}"/>
              </a:ext>
            </a:extLst>
          </p:cNvPr>
          <p:cNvPicPr>
            <a:picLocks noChangeAspect="1"/>
          </p:cNvPicPr>
          <p:nvPr/>
        </p:nvPicPr>
        <p:blipFill>
          <a:blip r:embed="rId4"/>
          <a:stretch>
            <a:fillRect/>
          </a:stretch>
        </p:blipFill>
        <p:spPr>
          <a:xfrm>
            <a:off x="2555707" y="3165307"/>
            <a:ext cx="3433615" cy="1193180"/>
          </a:xfrm>
          <a:prstGeom prst="rect">
            <a:avLst/>
          </a:prstGeom>
        </p:spPr>
      </p:pic>
      <p:pic>
        <p:nvPicPr>
          <p:cNvPr id="6" name="Picture 5">
            <a:extLst>
              <a:ext uri="{FF2B5EF4-FFF2-40B4-BE49-F238E27FC236}">
                <a16:creationId xmlns:a16="http://schemas.microsoft.com/office/drawing/2014/main" id="{15089F6D-074B-9345-9914-F52A44A8C137}"/>
              </a:ext>
            </a:extLst>
          </p:cNvPr>
          <p:cNvPicPr>
            <a:picLocks noChangeAspect="1"/>
          </p:cNvPicPr>
          <p:nvPr/>
        </p:nvPicPr>
        <p:blipFill>
          <a:blip r:embed="rId5"/>
          <a:stretch>
            <a:fillRect/>
          </a:stretch>
        </p:blipFill>
        <p:spPr>
          <a:xfrm>
            <a:off x="5965664" y="3050645"/>
            <a:ext cx="3178335" cy="1287520"/>
          </a:xfrm>
          <a:prstGeom prst="rect">
            <a:avLst/>
          </a:prstGeom>
        </p:spPr>
      </p:pic>
    </p:spTree>
    <p:extLst>
      <p:ext uri="{BB962C8B-B14F-4D97-AF65-F5344CB8AC3E}">
        <p14:creationId xmlns:p14="http://schemas.microsoft.com/office/powerpoint/2010/main" val="406071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2051" name="Rectangle 19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19"/>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300" kern="1200">
                <a:solidFill>
                  <a:schemeClr val="tx1"/>
                </a:solidFill>
                <a:latin typeface="+mj-lt"/>
                <a:ea typeface="+mj-ea"/>
                <a:cs typeface="+mj-cs"/>
              </a:rPr>
              <a:t>Heat Map for Correlation</a:t>
            </a:r>
          </a:p>
        </p:txBody>
      </p:sp>
      <p:sp>
        <p:nvSpPr>
          <p:cNvPr id="205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3" descr="A screenshot of a computer&#10;&#10;Description automatically generated with medium confidence">
            <a:extLst>
              <a:ext uri="{FF2B5EF4-FFF2-40B4-BE49-F238E27FC236}">
                <a16:creationId xmlns:a16="http://schemas.microsoft.com/office/drawing/2014/main" id="{E86E44D9-014C-984C-A852-A7676387838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4104341" y="480060"/>
            <a:ext cx="4183724" cy="4162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F129151-E6DF-F54E-882C-784E9D481B62}"/>
              </a:ext>
            </a:extLst>
          </p:cNvPr>
          <p:cNvSpPr>
            <a:spLocks noChangeArrowheads="1"/>
          </p:cNvSpPr>
          <p:nvPr/>
        </p:nvSpPr>
        <p:spPr bwMode="auto">
          <a:xfrm flipV="1">
            <a:off x="3136099" y="-390912"/>
            <a:ext cx="76226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4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831741"/>
            <a:ext cx="5384871" cy="3919923"/>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20" name="Google Shape;120;p19"/>
          <p:cNvSpPr txBox="1">
            <a:spLocks noGrp="1"/>
          </p:cNvSpPr>
          <p:nvPr>
            <p:ph type="title"/>
          </p:nvPr>
        </p:nvSpPr>
        <p:spPr>
          <a:xfrm>
            <a:off x="630934" y="505327"/>
            <a:ext cx="2733367" cy="181086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EDA Summary</a:t>
            </a:r>
          </a:p>
        </p:txBody>
      </p:sp>
      <p:sp>
        <p:nvSpPr>
          <p:cNvPr id="121" name="Google Shape;121;p19"/>
          <p:cNvSpPr txBox="1">
            <a:spLocks noGrp="1"/>
          </p:cNvSpPr>
          <p:nvPr>
            <p:ph type="body" idx="1"/>
          </p:nvPr>
        </p:nvSpPr>
        <p:spPr>
          <a:xfrm>
            <a:off x="4571999" y="661736"/>
            <a:ext cx="3941065" cy="3970985"/>
          </a:xfrm>
          <a:prstGeom prst="rect">
            <a:avLst/>
          </a:prstGeom>
        </p:spPr>
        <p:txBody>
          <a:bodyPr spcFirstLastPara="1" vert="horz" lIns="91440" tIns="45720" rIns="91440" bIns="45720" rtlCol="0" anchorCtr="0">
            <a:normAutofit/>
          </a:bodyPr>
          <a:lstStyle/>
          <a:p>
            <a:pPr marL="114300" indent="-228600" defTabSz="914400">
              <a:spcAft>
                <a:spcPts val="600"/>
              </a:spcAft>
              <a:buClr>
                <a:schemeClr val="lt1"/>
              </a:buClr>
              <a:buFont typeface="Arial" panose="020B0604020202020204" pitchFamily="34" charset="0"/>
              <a:buChar char="•"/>
            </a:pPr>
            <a:r>
              <a:rPr lang="en-US" sz="900" b="1" dirty="0"/>
              <a:t>Patterns and correlation conclusion:</a:t>
            </a:r>
          </a:p>
          <a:p>
            <a:pPr marL="114300" indent="-228600" defTabSz="914400">
              <a:spcAft>
                <a:spcPts val="600"/>
              </a:spcAft>
              <a:buClr>
                <a:schemeClr val="lt1"/>
              </a:buClr>
              <a:buFont typeface="Arial" panose="020B0604020202020204" pitchFamily="34" charset="0"/>
              <a:buChar char="•"/>
            </a:pPr>
            <a:r>
              <a:rPr lang="en-US" sz="900" b="1" dirty="0"/>
              <a:t>attributes that have main correlations with stroke (&gt;0.10):</a:t>
            </a:r>
          </a:p>
          <a:p>
            <a:pPr lvl="1" indent="-228600" defTabSz="914400">
              <a:spcAft>
                <a:spcPts val="600"/>
              </a:spcAft>
              <a:buClr>
                <a:schemeClr val="lt1"/>
              </a:buClr>
              <a:buFont typeface="Arial" panose="020B0604020202020204" pitchFamily="34" charset="0"/>
              <a:buChar char="•"/>
            </a:pPr>
            <a:r>
              <a:rPr lang="en-US" sz="900" dirty="0"/>
              <a:t>age</a:t>
            </a:r>
          </a:p>
          <a:p>
            <a:pPr lvl="1" indent="-228600" defTabSz="914400">
              <a:spcAft>
                <a:spcPts val="600"/>
              </a:spcAft>
              <a:buClr>
                <a:schemeClr val="lt1"/>
              </a:buClr>
              <a:buFont typeface="Arial" panose="020B0604020202020204" pitchFamily="34" charset="0"/>
              <a:buChar char="•"/>
            </a:pPr>
            <a:r>
              <a:rPr lang="en-US" sz="900" dirty="0"/>
              <a:t>avg glucose level</a:t>
            </a:r>
          </a:p>
          <a:p>
            <a:pPr lvl="1" indent="-228600" defTabSz="914400">
              <a:spcAft>
                <a:spcPts val="600"/>
              </a:spcAft>
              <a:buClr>
                <a:schemeClr val="lt1"/>
              </a:buClr>
              <a:buFont typeface="Arial" panose="020B0604020202020204" pitchFamily="34" charset="0"/>
              <a:buChar char="•"/>
            </a:pPr>
            <a:r>
              <a:rPr lang="en-US" sz="900" dirty="0"/>
              <a:t>hypertension</a:t>
            </a:r>
          </a:p>
          <a:p>
            <a:pPr lvl="1" indent="-228600" defTabSz="914400">
              <a:spcAft>
                <a:spcPts val="600"/>
              </a:spcAft>
              <a:buClr>
                <a:schemeClr val="lt1"/>
              </a:buClr>
              <a:buFont typeface="Arial" panose="020B0604020202020204" pitchFamily="34" charset="0"/>
              <a:buChar char="•"/>
            </a:pPr>
            <a:r>
              <a:rPr lang="en-US" sz="900" dirty="0"/>
              <a:t>heart disease background</a:t>
            </a:r>
          </a:p>
          <a:p>
            <a:pPr lvl="1" indent="-228600" defTabSz="914400">
              <a:spcAft>
                <a:spcPts val="600"/>
              </a:spcAft>
              <a:buClr>
                <a:schemeClr val="lt1"/>
              </a:buClr>
              <a:buFont typeface="Arial" panose="020B0604020202020204" pitchFamily="34" charset="0"/>
              <a:buChar char="•"/>
            </a:pPr>
            <a:r>
              <a:rPr lang="en-US" sz="900" dirty="0"/>
              <a:t>ever married</a:t>
            </a:r>
          </a:p>
          <a:p>
            <a:pPr marL="114300" indent="-228600" defTabSz="914400">
              <a:spcAft>
                <a:spcPts val="600"/>
              </a:spcAft>
              <a:buClr>
                <a:schemeClr val="lt1"/>
              </a:buClr>
              <a:buFont typeface="Arial" panose="020B0604020202020204" pitchFamily="34" charset="0"/>
              <a:buChar char="•"/>
            </a:pPr>
            <a:r>
              <a:rPr lang="en-US" sz="900" b="1" dirty="0"/>
              <a:t>stroke patterns:</a:t>
            </a:r>
          </a:p>
          <a:p>
            <a:pPr lvl="1" indent="-228600" defTabSz="914400">
              <a:spcAft>
                <a:spcPts val="600"/>
              </a:spcAft>
              <a:buClr>
                <a:schemeClr val="lt1"/>
              </a:buClr>
              <a:buFont typeface="Arial" panose="020B0604020202020204" pitchFamily="34" charset="0"/>
              <a:buChar char="•"/>
            </a:pPr>
            <a:r>
              <a:rPr lang="en-US" sz="900" dirty="0"/>
              <a:t>The older a person is, the more likely to have a stroke.</a:t>
            </a:r>
          </a:p>
          <a:p>
            <a:pPr lvl="1" indent="-228600" defTabSz="914400">
              <a:spcAft>
                <a:spcPts val="600"/>
              </a:spcAft>
              <a:buClr>
                <a:schemeClr val="lt1"/>
              </a:buClr>
              <a:buFont typeface="Arial" panose="020B0604020202020204" pitchFamily="34" charset="0"/>
              <a:buChar char="•"/>
            </a:pPr>
            <a:r>
              <a:rPr lang="en-US" sz="900" dirty="0"/>
              <a:t>Blood glucose level is dangerous at both edges (the safe zone is between 120 to 180 approximately.</a:t>
            </a:r>
          </a:p>
          <a:p>
            <a:pPr lvl="1" indent="-228600" defTabSz="914400">
              <a:spcAft>
                <a:spcPts val="600"/>
              </a:spcAft>
              <a:buClr>
                <a:schemeClr val="lt1"/>
              </a:buClr>
              <a:buFont typeface="Arial" panose="020B0604020202020204" pitchFamily="34" charset="0"/>
              <a:buChar char="•"/>
            </a:pPr>
            <a:r>
              <a:rPr lang="en-US" sz="900" dirty="0"/>
              <a:t>Background of heart disease increases the risk of stroke by 13%.</a:t>
            </a:r>
          </a:p>
          <a:p>
            <a:pPr lvl="1" indent="-228600" defTabSz="914400">
              <a:spcAft>
                <a:spcPts val="600"/>
              </a:spcAft>
              <a:buClr>
                <a:schemeClr val="lt1"/>
              </a:buClr>
              <a:buFont typeface="Arial" panose="020B0604020202020204" pitchFamily="34" charset="0"/>
              <a:buChar char="•"/>
            </a:pPr>
            <a:r>
              <a:rPr lang="en-US" sz="900" dirty="0"/>
              <a:t>Hypertension increases the risk of stroke by 10%.</a:t>
            </a:r>
          </a:p>
          <a:p>
            <a:pPr lvl="1" indent="-228600" defTabSz="914400">
              <a:spcAft>
                <a:spcPts val="600"/>
              </a:spcAft>
              <a:buClr>
                <a:schemeClr val="lt1"/>
              </a:buClr>
              <a:buFont typeface="Arial" panose="020B0604020202020204" pitchFamily="34" charset="0"/>
              <a:buChar char="•"/>
            </a:pPr>
            <a:r>
              <a:rPr lang="en-US" sz="900" dirty="0"/>
              <a:t>1/2 of the stroke cases are around 30 BMI.</a:t>
            </a:r>
          </a:p>
          <a:p>
            <a:pPr lvl="1" indent="-228600" defTabSz="914400">
              <a:spcAft>
                <a:spcPts val="600"/>
              </a:spcAft>
              <a:buClr>
                <a:schemeClr val="lt1"/>
              </a:buClr>
              <a:buFont typeface="Arial" panose="020B0604020202020204" pitchFamily="34" charset="0"/>
              <a:buChar char="•"/>
            </a:pPr>
            <a:r>
              <a:rPr lang="en-US" sz="900" dirty="0"/>
              <a:t>combination of BMI and AGE is a very powerful factor to predict stroke (high age, around 30 BMI).</a:t>
            </a:r>
          </a:p>
          <a:p>
            <a:pPr lvl="1" indent="-228600" defTabSz="914400">
              <a:spcAft>
                <a:spcPts val="600"/>
              </a:spcAft>
              <a:buClr>
                <a:schemeClr val="lt1"/>
              </a:buClr>
              <a:buFont typeface="Arial" panose="020B0604020202020204" pitchFamily="34" charset="0"/>
              <a:buChar char="•"/>
            </a:pPr>
            <a:endParaRPr lang="en-US" sz="900" dirty="0"/>
          </a:p>
          <a:p>
            <a:pPr marL="139700" indent="-228600" defTabSz="914400">
              <a:spcAft>
                <a:spcPts val="600"/>
              </a:spcAft>
              <a:buClr>
                <a:schemeClr val="lt1"/>
              </a:buClr>
              <a:buFont typeface="Arial" panose="020B0604020202020204" pitchFamily="34" charset="0"/>
              <a:buChar char="•"/>
            </a:pPr>
            <a:r>
              <a:rPr lang="en-US" sz="900" dirty="0"/>
              <a:t>In Dataset, 95% of data represents no stroke event and only 5% represents a stroke event. Part of the modeling, I will explore methods to smooth imbalance of data.</a:t>
            </a:r>
          </a:p>
          <a:p>
            <a:pPr indent="-228600" defTabSz="914400">
              <a:spcAft>
                <a:spcPts val="600"/>
              </a:spcAft>
              <a:buClr>
                <a:schemeClr val="lt1"/>
              </a:buClr>
              <a:buFont typeface="Arial" panose="020B0604020202020204" pitchFamily="34" charset="0"/>
              <a:buChar char="•"/>
            </a:pPr>
            <a:endParaRPr lang="en-US" sz="900" dirty="0"/>
          </a:p>
        </p:txBody>
      </p:sp>
    </p:spTree>
    <p:extLst>
      <p:ext uri="{BB962C8B-B14F-4D97-AF65-F5344CB8AC3E}">
        <p14:creationId xmlns:p14="http://schemas.microsoft.com/office/powerpoint/2010/main" val="95534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3" ma:contentTypeDescription="Create a new document." ma:contentTypeScope="" ma:versionID="b2e02a822b5b11a9efc4bd13682eaee9">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92e6ed73bb08729a733d4a1f284e396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00D494-5D2E-4C03-8153-3B816F744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BEC91C5-5841-48DA-B334-57A2806F59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B8CF2C-4996-4342-BC71-F628947747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369</TotalTime>
  <Words>598</Words>
  <Application>Microsoft Macintosh PowerPoint</Application>
  <PresentationFormat>On-screen Show (16:9)</PresentationFormat>
  <Paragraphs>70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Calibri Light</vt:lpstr>
      <vt:lpstr>Office Theme</vt:lpstr>
      <vt:lpstr>Predicting the likelihood of stroke based on risk factors </vt:lpstr>
      <vt:lpstr>INTRODUCTION</vt:lpstr>
      <vt:lpstr>PROBLEM STATEMENT</vt:lpstr>
      <vt:lpstr>Methods</vt:lpstr>
      <vt:lpstr>DATASET</vt:lpstr>
      <vt:lpstr>Stroke Risk Factors</vt:lpstr>
      <vt:lpstr>Exploratory Data Analysis Visualizations</vt:lpstr>
      <vt:lpstr>Heat Map for Correlation</vt:lpstr>
      <vt:lpstr>EDA Summary</vt:lpstr>
      <vt:lpstr>Results using KNN</vt:lpstr>
      <vt:lpstr>Class Rebalance  -Before</vt:lpstr>
      <vt:lpstr>Results using KNN</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likelihood of stroke based on risk factors </dc:title>
  <cp:lastModifiedBy>Anjani Bonda</cp:lastModifiedBy>
  <cp:revision>16</cp:revision>
  <dcterms:modified xsi:type="dcterms:W3CDTF">2022-11-20T02:18:46Z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ies>
</file>