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7" r:id="rId3"/>
    <p:sldId id="264" r:id="rId4"/>
    <p:sldId id="281" r:id="rId5"/>
    <p:sldId id="282" r:id="rId6"/>
    <p:sldId id="283" r:id="rId7"/>
    <p:sldId id="284" r:id="rId8"/>
    <p:sldId id="285" r:id="rId9"/>
    <p:sldId id="286" r:id="rId10"/>
    <p:sldId id="289" r:id="rId11"/>
    <p:sldId id="290" r:id="rId12"/>
    <p:sldId id="291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av Adithya Venkidusamy" initials="KAV" lastIdx="1" clrIdx="0">
    <p:extLst>
      <p:ext uri="{19B8F6BF-5375-455C-9EA6-DF929625EA0E}">
        <p15:presenceInfo xmlns:p15="http://schemas.microsoft.com/office/powerpoint/2012/main" userId="6f0bfb9110d0ad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0" autoAdjust="0"/>
    <p:restoredTop sz="94291" autoAdjust="0"/>
  </p:normalViewPr>
  <p:slideViewPr>
    <p:cSldViewPr>
      <p:cViewPr varScale="1">
        <p:scale>
          <a:sx n="160" d="100"/>
          <a:sy n="160" d="100"/>
        </p:scale>
        <p:origin x="576" y="18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1/22/23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1/22/23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8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3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4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2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3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7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atalog.data.gov/" TargetMode="External"/><Relationship Id="rId3" Type="http://schemas.openxmlformats.org/officeDocument/2006/relationships/hyperlink" Target="https://www.nhtsa.gov/data" TargetMode="External"/><Relationship Id="rId7" Type="http://schemas.openxmlformats.org/officeDocument/2006/relationships/hyperlink" Target="https://www.macrotrends.net/stocks/charts/UAL/united-airlines-holdings-inc/operating-expenses" TargetMode="External"/><Relationship Id="rId2" Type="http://schemas.openxmlformats.org/officeDocument/2006/relationships/hyperlink" Target="https://docs.google.com/spreadsheets/d/1SDp7p1y6m7N5xD5_fpOkYOrJvd68V7iy6etXy2cetb8/edit#gid=1448957446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irlines.org/impact/" TargetMode="External"/><Relationship Id="rId5" Type="http://schemas.openxmlformats.org/officeDocument/2006/relationships/hyperlink" Target="https://expandedramblings.com/index.php/united-airlines-statistics-facts/" TargetMode="External"/><Relationship Id="rId4" Type="http://schemas.openxmlformats.org/officeDocument/2006/relationships/hyperlink" Target="http://www.baaa-acro.com/statisti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google.com/spreadsheets/d/1SDp7p1y6m7N5xD5_fpOkYOrJvd68V7iy6etXy2cetb8/edit#gid=14489574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Dp7p1y6m7N5xD5_fpOkYOrJvd68V7iy6etXy2cetb8/edit#gid=144895744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tsa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eb.mit.edu/airline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hyperlink" Target="https://expandedramblings.com/index.php/united-airlines-statistics-fac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s://www.macrotrends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hyperlink" Target="https://catalog.data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609600"/>
            <a:ext cx="10058400" cy="502920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chemeClr val="accent6">
                    <a:lumMod val="50000"/>
                  </a:schemeClr>
                </a:solidFill>
              </a:rPr>
              <a:t>United Airlines Safety Analysis /Recommendation</a:t>
            </a:r>
            <a:br>
              <a:rPr lang="en-US" sz="3400" b="1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EXECUTIVE SUMMARY</a:t>
            </a:r>
            <a:b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8012" y="4191000"/>
            <a:ext cx="3581400" cy="1485900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Author: Anjani Bonda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1/21/2023</a:t>
            </a:r>
            <a:endParaRPr lang="en-US" sz="2000" b="1" i="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73" y="655254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What did stats say?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Airline reported Accidents and Fatality (worldwide) was very less and non comparable than the total number of ground accidents and fatalities reported in USA alone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needs to focus on controlling the operating expenses by promoting some automations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As Covid restriction eases, the people willing to travel surges. So, management should focus on increasing the fleet capacity for 2022 and 2023 to overcome the loss incurred during covid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can attract more passengers by providing some offers and compliments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379412" y="11430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Legal and Ethical Considerations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Data Authenticity and compliance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045783-F2EE-1725-1687-5C03ACA7F571}"/>
              </a:ext>
            </a:extLst>
          </p:cNvPr>
          <p:cNvCxnSpPr>
            <a:cxnSpLocks/>
          </p:cNvCxnSpPr>
          <p:nvPr/>
        </p:nvCxnSpPr>
        <p:spPr>
          <a:xfrm>
            <a:off x="379412" y="1066800"/>
            <a:ext cx="111252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Personal Identifiable Information (PII) and confidential data are used for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data considered for the analysis are shared by government for public benefits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All data sets are extracted from public websites. The data source used for each chart has been mentioned in the respective slide (below the chart)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There is no restrictions to use this data for Analysis and academic purpose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Only relevant information required for this analysis is considered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Data Sources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Accidents and fatalities: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2"/>
              </a:rPr>
              <a:t>https://docs.google.com/spreadsheets/d/1SDp7p1y6m7N5xD5_fpOkYOrJvd68V7iy6etXy2cetb8/edit#gid=1448957446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3"/>
              </a:rPr>
              <a:t>https://www.nhtsa.gov/data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4"/>
              </a:rPr>
              <a:t>http://www.baaa-acro.com/statistics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Passenger Enplanement: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5"/>
              </a:rPr>
              <a:t>https://expandedramblings.com/index.php/united-airlines-statistics-facts/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Revenue and Operating Expense: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6"/>
              </a:rPr>
              <a:t>https://www.airlines.org/impact/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7"/>
              </a:rPr>
              <a:t>https://www.macrotrends.net/stocks/charts/UAL/united-airlines-holdings-inc/operating-expenses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8"/>
              </a:rPr>
              <a:t>https://catalog.data.gov/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379412" y="9906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E532-6BCD-028D-CAFC-AA603560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304800"/>
            <a:ext cx="3733799" cy="609600"/>
          </a:xfrm>
        </p:spPr>
        <p:txBody>
          <a:bodyPr>
            <a:norm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0166-BDDA-9C95-753B-03EB4FA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2" y="990600"/>
            <a:ext cx="44958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1200" b="1" u="sng" dirty="0"/>
              <a:t>Myth vs Reality</a:t>
            </a:r>
          </a:p>
          <a:p>
            <a:pPr>
              <a:lnSpc>
                <a:spcPct val="160000"/>
              </a:lnSpc>
            </a:pPr>
            <a:r>
              <a:rPr lang="en-US" sz="1200" dirty="0"/>
              <a:t>Media  spreading rumors about Airline Safety concerns versus Statistical data</a:t>
            </a:r>
          </a:p>
          <a:p>
            <a:pPr>
              <a:lnSpc>
                <a:spcPct val="160000"/>
              </a:lnSpc>
            </a:pPr>
            <a:r>
              <a:rPr lang="en-US" sz="1200" b="1" u="sng" dirty="0"/>
              <a:t>Passenger Enplanement</a:t>
            </a:r>
          </a:p>
          <a:p>
            <a:pPr>
              <a:lnSpc>
                <a:spcPct val="160000"/>
              </a:lnSpc>
            </a:pPr>
            <a:r>
              <a:rPr lang="en-US" sz="1200" dirty="0"/>
              <a:t>Increase in passenger enplanement and available seat miles</a:t>
            </a:r>
          </a:p>
          <a:p>
            <a:pPr>
              <a:lnSpc>
                <a:spcPct val="160000"/>
              </a:lnSpc>
            </a:pPr>
            <a:r>
              <a:rPr lang="en-US" sz="1200" b="1" u="sng" dirty="0"/>
              <a:t>Airline Revenue</a:t>
            </a:r>
          </a:p>
          <a:p>
            <a:pPr>
              <a:lnSpc>
                <a:spcPct val="160000"/>
              </a:lnSpc>
            </a:pPr>
            <a:r>
              <a:rPr lang="en-US" sz="1200" dirty="0"/>
              <a:t>Covid Impact and increase in revenue over years</a:t>
            </a:r>
          </a:p>
          <a:p>
            <a:pPr>
              <a:lnSpc>
                <a:spcPct val="160000"/>
              </a:lnSpc>
            </a:pPr>
            <a:r>
              <a:rPr lang="en-US" sz="1200" b="1" u="sng" dirty="0"/>
              <a:t>Operating Cost</a:t>
            </a:r>
          </a:p>
          <a:p>
            <a:pPr>
              <a:lnSpc>
                <a:spcPct val="160000"/>
              </a:lnSpc>
            </a:pPr>
            <a:r>
              <a:rPr lang="en-US" sz="1200" dirty="0"/>
              <a:t>Impact to income due to increase in operating cost</a:t>
            </a:r>
            <a:endParaRPr lang="en-US" sz="1200" u="sng" dirty="0"/>
          </a:p>
          <a:p>
            <a:pPr>
              <a:lnSpc>
                <a:spcPct val="160000"/>
              </a:lnSpc>
            </a:pPr>
            <a:r>
              <a:rPr lang="en-US" sz="1200" b="1" u="sng" dirty="0"/>
              <a:t>Recommendations</a:t>
            </a:r>
          </a:p>
          <a:p>
            <a:pPr>
              <a:lnSpc>
                <a:spcPct val="160000"/>
              </a:lnSpc>
            </a:pPr>
            <a:r>
              <a:rPr lang="en-US" sz="1200" dirty="0"/>
              <a:t>Actual Stats</a:t>
            </a:r>
          </a:p>
          <a:p>
            <a:pPr>
              <a:lnSpc>
                <a:spcPct val="160000"/>
              </a:lnSpc>
            </a:pPr>
            <a:r>
              <a:rPr lang="en-US" sz="1200" b="1" u="sng" dirty="0"/>
              <a:t>Legal and Ethical Considerations</a:t>
            </a:r>
          </a:p>
          <a:p>
            <a:pPr>
              <a:lnSpc>
                <a:spcPct val="160000"/>
              </a:lnSpc>
            </a:pPr>
            <a:r>
              <a:rPr lang="en-US" sz="1200" dirty="0"/>
              <a:t>Data Authenticity and compliance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31DCA-2D4B-896A-2852-9DB1F46B0360}"/>
              </a:ext>
            </a:extLst>
          </p:cNvPr>
          <p:cNvSpPr txBox="1"/>
          <p:nvPr/>
        </p:nvSpPr>
        <p:spPr>
          <a:xfrm>
            <a:off x="5718488" y="3962400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Revenue Improvement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FF8D46-F096-7A77-E38B-B92E6CBE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303" y="2286000"/>
            <a:ext cx="5586510" cy="2188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3BAD0-C77E-6CAC-ED5E-A39863D4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7" y="228600"/>
            <a:ext cx="5584203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EC8DC-A625-C4EF-11D3-433422FF1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999" y="4474446"/>
            <a:ext cx="5654358" cy="21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2F8461-1566-F249-672E-F5AEE2B0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1" y="762000"/>
            <a:ext cx="5023885" cy="1003024"/>
          </a:xfrm>
        </p:spPr>
        <p:txBody>
          <a:bodyPr>
            <a:noAutofit/>
          </a:bodyPr>
          <a:lstStyle/>
          <a:p>
            <a:br>
              <a:rPr lang="en-US" sz="2000" dirty="0"/>
            </a:br>
            <a:r>
              <a:rPr lang="en-US" sz="2400" b="1" dirty="0"/>
              <a:t>Myth vs Reality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Total Passenger Airline Accident over years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12" y="2438400"/>
            <a:ext cx="4343399" cy="2057400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Media promoting statistics stating air travel is no longer safe.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Actual data shows the passenger airline accidents is decreasing over the year throughout the world.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2F21B-7790-DA3A-18B3-D6EFB69B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7" y="762000"/>
            <a:ext cx="6619875" cy="480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7" y="58952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Google Document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384A9A-6E5D-94A3-71CC-CEE59741B0A0}"/>
              </a:ext>
            </a:extLst>
          </p:cNvPr>
          <p:cNvCxnSpPr>
            <a:cxnSpLocks/>
          </p:cNvCxnSpPr>
          <p:nvPr/>
        </p:nvCxnSpPr>
        <p:spPr>
          <a:xfrm>
            <a:off x="150812" y="7620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0386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chart shows the airline fatality count decreases over time.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fatality count is very less; less than ~0.5 fatality occurred / Millions of flights scheduled in 2019 to 2021 throughout the globe.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7" y="58952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Google Document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FA80EAA-0B74-DF11-0D85-B9521D4A59D5}"/>
              </a:ext>
            </a:extLst>
          </p:cNvPr>
          <p:cNvSpPr txBox="1">
            <a:spLocks/>
          </p:cNvSpPr>
          <p:nvPr/>
        </p:nvSpPr>
        <p:spPr>
          <a:xfrm>
            <a:off x="79927" y="444776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Myth vs Reality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Passenger Airline Fatality over year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E99E9F-F36D-C712-7285-9C5218F4D29D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6FAE249-04BC-AE0B-68F5-C5D7A227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97" y="1295400"/>
            <a:ext cx="66347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6" y="5895201"/>
            <a:ext cx="251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https://www.nhtsa.gov/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3ED08-CF61-A4F0-C6AC-0B300C335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96" y="1219200"/>
            <a:ext cx="6634716" cy="426720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6C4C4786-469B-730F-C38B-B0AC3B61F463}"/>
              </a:ext>
            </a:extLst>
          </p:cNvPr>
          <p:cNvSpPr txBox="1">
            <a:spLocks/>
          </p:cNvSpPr>
          <p:nvPr/>
        </p:nvSpPr>
        <p:spPr>
          <a:xfrm>
            <a:off x="74612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Myth vs Reality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Auto Accidents and Fatality Trend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4401AD-9DC6-A19D-1358-4E260D72A9CA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AA6028-C5FF-0959-C6E2-17EF051E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26720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chart shows the auto Accidents and fatality over time in USA.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Total accidents and fatalities for the automobiles is around 50K and ~36L respectively. This number is only for US country.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Comparing the charts, Airline reported accidents and fatalities was way less and not comparable to total ground accidents and fatality reported in US alone.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2672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chart shows the available seat miles has been increased considerably across airlines.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United Airlines shows increase in seat miles Pre-Covid (2011 to 2019) and the drop in 2020 is due to Covid situation.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25566-001A-B1F0-9BB5-84E934DF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97" y="1295400"/>
            <a:ext cx="6634716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http://web.mit.edu/airlinedata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2CA1353-CEAC-15E7-4166-51EFB311B81B}"/>
              </a:ext>
            </a:extLst>
          </p:cNvPr>
          <p:cNvSpPr txBox="1">
            <a:spLocks/>
          </p:cNvSpPr>
          <p:nvPr/>
        </p:nvSpPr>
        <p:spPr>
          <a:xfrm>
            <a:off x="79927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Passenger Enplanement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total Available Seat Miles Per Airlines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ECCAE5-91B1-03E5-C32D-C9B1F29BC8B5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7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total passenger travelled in United is gradually increasing over years from 2009 to 2019.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Impact in 2020 due to Covid.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Based on the data, it’s clear that passengers travelled in United and other airlines is increasing year over year.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715000"/>
            <a:ext cx="5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https://expandedramblings.com/index.php/united-airlines-statistics-facts/</a:t>
            </a:r>
            <a:endParaRPr lang="en-US" sz="1200" dirty="0">
              <a:solidFill>
                <a:schemeClr val="accent6"/>
              </a:solidFill>
            </a:endParaRPr>
          </a:p>
          <a:p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30246-B21A-EB3D-DC56-AC3BEB7A8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624" y="1447800"/>
            <a:ext cx="6598588" cy="3962400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D21AAD81-B76D-96CF-9954-27387282AA71}"/>
              </a:ext>
            </a:extLst>
          </p:cNvPr>
          <p:cNvSpPr txBox="1">
            <a:spLocks/>
          </p:cNvSpPr>
          <p:nvPr/>
        </p:nvSpPr>
        <p:spPr>
          <a:xfrm>
            <a:off x="91314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Passenger Enplanement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Passenger Travelled in UAL over years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C75838-A495-06A5-F311-8924408FB7F5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Similar to other airlines, United Airlines revenue has been consistently increases over the years in last decade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Though revenue is impacted due to Covid in 2020, the revenue started to regain back to 2019 levels.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is confidence in long term targets of achieving pre-tax margin targets of 9% 2023 and 14% in 2026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https://www.macrotrends.net/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E46D03-E0FC-11E0-D4B3-CDDFA0E7ED83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itle 4">
            <a:extLst>
              <a:ext uri="{FF2B5EF4-FFF2-40B4-BE49-F238E27FC236}">
                <a16:creationId xmlns:a16="http://schemas.microsoft.com/office/drawing/2014/main" id="{B5A55FDC-D850-8B70-D50F-923D8185FCF8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Airline Revenue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United Airlines revenue and Expense for past decade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3537F-56C3-C59C-20B3-8D9C1AA8C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70" y="1066800"/>
            <a:ext cx="6646242" cy="41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As revenue increase, the operating expenses also increased over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Post Covid, Worldwide Inflation is impacting Airlines operating expenses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should focus on controlling Operation expenses by promoting more automation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FD05A-E5D4-FCB5-9715-2B56D46FB616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https://catalog.data.gov/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3521240F-BD67-0020-FE6A-6B4BB0B44D87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Operating Cost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Operating expense of United by Type for Q1-22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DFCE63-524C-2572-CC90-858F9E4751C7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36A5B46-99F0-1878-CAA5-1514D7F0E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70" y="859321"/>
            <a:ext cx="6646242" cy="42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{3DAB8E33-EF7D-BB4D-B8BC-ED7A0B5E7896}tf10001119</Template>
  <TotalTime>1452</TotalTime>
  <Words>826</Words>
  <Application>Microsoft Macintosh PowerPoint</Application>
  <PresentationFormat>Custom</PresentationFormat>
  <Paragraphs>93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Palatino Linotype</vt:lpstr>
      <vt:lpstr>Wingdings</vt:lpstr>
      <vt:lpstr>Gallery</vt:lpstr>
      <vt:lpstr>United Airlines Safety Analysis /Recommendation  EXECUTIVE SUMMARY   </vt:lpstr>
      <vt:lpstr>Summary</vt:lpstr>
      <vt:lpstr> Myth vs Reality  Chart Showing Total Passenger Airline Accident over years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 What did stats say?</vt:lpstr>
      <vt:lpstr>Legal and Ethical Considerations  Data Authenticity and compliance</vt:lpstr>
      <vt:lpstr>References  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Analysis Executive Summary  </dc:title>
  <dc:creator>Kesav Adithya Venkidusamy</dc:creator>
  <cp:lastModifiedBy>Anjani Bonda</cp:lastModifiedBy>
  <cp:revision>36</cp:revision>
  <dcterms:created xsi:type="dcterms:W3CDTF">2022-06-30T00:52:16Z</dcterms:created>
  <dcterms:modified xsi:type="dcterms:W3CDTF">2023-01-23T04:33:39Z</dcterms:modified>
</cp:coreProperties>
</file>