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handoutMasterIdLst>
    <p:handoutMasterId r:id="rId9"/>
  </p:handoutMasterIdLst>
  <p:sldIdLst>
    <p:sldId id="257" r:id="rId2"/>
    <p:sldId id="287" r:id="rId3"/>
    <p:sldId id="288" r:id="rId4"/>
    <p:sldId id="290" r:id="rId5"/>
    <p:sldId id="289" r:id="rId6"/>
    <p:sldId id="291"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 Adithya Venkidusamy" initials="KAV" lastIdx="1" clrIdx="0">
    <p:extLst>
      <p:ext uri="{19B8F6BF-5375-455C-9EA6-DF929625EA0E}">
        <p15:presenceInfo xmlns:p15="http://schemas.microsoft.com/office/powerpoint/2012/main" userId="6f0bfb9110d0ad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76271" autoAdjust="0"/>
  </p:normalViewPr>
  <p:slideViewPr>
    <p:cSldViewPr>
      <p:cViewPr varScale="1">
        <p:scale>
          <a:sx n="67" d="100"/>
          <a:sy n="67" d="100"/>
        </p:scale>
        <p:origin x="1768" y="176"/>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3/4/23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3/4/23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Latha" panose="020B0604020202020204" pitchFamily="34" charset="0"/>
              </a:rPr>
              <a:t>Travelling in airplane is making your life at risk. Air travel is risky compared to other modes of transportation. Likewise, there has been a lot of chatter in the media regarding the airline crashes and fatalities occurred in recent times. With several incidents in recent times, you might get an impression that these days, you are taking your life at stake by travelling in airplane instead of other modes of transportation like automobiles. Should you really worry to travel in airplane? Let’s look at the data before drawing a conclusion.</a:t>
            </a:r>
            <a:endParaRPr lang="en-US" dirty="0"/>
          </a:p>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a:t>1</a:t>
            </a:fld>
            <a:endParaRPr lang="en-US"/>
          </a:p>
        </p:txBody>
      </p:sp>
    </p:spTree>
    <p:extLst>
      <p:ext uri="{BB962C8B-B14F-4D97-AF65-F5344CB8AC3E}">
        <p14:creationId xmlns:p14="http://schemas.microsoft.com/office/powerpoint/2010/main" val="124502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chart we can understand the air incidents have been reduced substantially in the current decade compared to the decade before. In the decade lasts between 1985-99, the total number of incidents was more than 250 which has been reduced below 100 during 2000-14. This is nearly 67% reduction. This is mainly due to several safety measures taken by Airline companies to safeguard their passengers</a:t>
            </a:r>
          </a:p>
        </p:txBody>
      </p:sp>
      <p:sp>
        <p:nvSpPr>
          <p:cNvPr id="4" name="Slide Number Placeholder 3"/>
          <p:cNvSpPr>
            <a:spLocks noGrp="1"/>
          </p:cNvSpPr>
          <p:nvPr>
            <p:ph type="sldNum" sz="quarter" idx="5"/>
          </p:nvPr>
        </p:nvSpPr>
        <p:spPr/>
        <p:txBody>
          <a:bodyPr/>
          <a:lstStyle/>
          <a:p>
            <a:fld id="{E3B36274-F2B9-4C45-BBB4-0EDF4CD651A7}" type="slidenum">
              <a:rPr lang="en-US" smtClean="0"/>
              <a:t>2</a:t>
            </a:fld>
            <a:endParaRPr lang="en-US"/>
          </a:p>
        </p:txBody>
      </p:sp>
    </p:spTree>
    <p:extLst>
      <p:ext uri="{BB962C8B-B14F-4D97-AF65-F5344CB8AC3E}">
        <p14:creationId xmlns:p14="http://schemas.microsoft.com/office/powerpoint/2010/main" val="271510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Lets try to compare the airline travel with other transportation modes. Though it sounds like airline travel is unsafe, looking at the chart it is clear that air travel is still one of the safest modes of transportation. The chart shows the d</a:t>
            </a:r>
            <a:r>
              <a:rPr lang="en-US" dirty="0"/>
              <a:t>eath Rate per 100M passenger miles for different modes of transportation. Air travel remains the lowest of 0.0020 compared to other modes of transportation and auto accidents remain the highest one. </a:t>
            </a:r>
          </a:p>
        </p:txBody>
      </p:sp>
      <p:sp>
        <p:nvSpPr>
          <p:cNvPr id="4" name="Slide Number Placeholder 3"/>
          <p:cNvSpPr>
            <a:spLocks noGrp="1"/>
          </p:cNvSpPr>
          <p:nvPr>
            <p:ph type="sldNum" sz="quarter" idx="5"/>
          </p:nvPr>
        </p:nvSpPr>
        <p:spPr/>
        <p:txBody>
          <a:bodyPr/>
          <a:lstStyle/>
          <a:p>
            <a:fld id="{E3B36274-F2B9-4C45-BBB4-0EDF4CD651A7}" type="slidenum">
              <a:rPr lang="en-US" smtClean="0"/>
              <a:t>3</a:t>
            </a:fld>
            <a:endParaRPr lang="en-US"/>
          </a:p>
        </p:txBody>
      </p:sp>
    </p:spTree>
    <p:extLst>
      <p:ext uri="{BB962C8B-B14F-4D97-AF65-F5344CB8AC3E}">
        <p14:creationId xmlns:p14="http://schemas.microsoft.com/office/powerpoint/2010/main" val="2240647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Latha" panose="020B0604020202020204" pitchFamily="34" charset="0"/>
              </a:rPr>
              <a:t>Next question that pops in everyone’s mind would be how safe is the road travel. Is it better compared to Air travel? At least, you are the one who is in control of the vehicle and can avoid the accident. Odds of dying in road accident is 1 in 107. However, fatality risk for air travel is 0.23. What is this number 0.23? </a:t>
            </a:r>
            <a:r>
              <a:rPr lang="en-US" b="0" dirty="0">
                <a:solidFill>
                  <a:schemeClr val="tx1"/>
                </a:solidFill>
              </a:rPr>
              <a:t>Fatality rate of 0.23 means on a average a person would need to take a flight every day for 10078 years to be involved in accident</a:t>
            </a:r>
          </a:p>
          <a:p>
            <a:endParaRPr lang="en-US" b="0" dirty="0">
              <a:solidFill>
                <a:schemeClr val="tx1"/>
              </a:solidFill>
            </a:endParaRPr>
          </a:p>
        </p:txBody>
      </p:sp>
      <p:sp>
        <p:nvSpPr>
          <p:cNvPr id="4" name="Slide Number Placeholder 3"/>
          <p:cNvSpPr>
            <a:spLocks noGrp="1"/>
          </p:cNvSpPr>
          <p:nvPr>
            <p:ph type="sldNum" sz="quarter" idx="5"/>
          </p:nvPr>
        </p:nvSpPr>
        <p:spPr/>
        <p:txBody>
          <a:bodyPr/>
          <a:lstStyle/>
          <a:p>
            <a:fld id="{E3B36274-F2B9-4C45-BBB4-0EDF4CD651A7}" type="slidenum">
              <a:rPr lang="en-US" smtClean="0"/>
              <a:t>4</a:t>
            </a:fld>
            <a:endParaRPr lang="en-US"/>
          </a:p>
        </p:txBody>
      </p:sp>
    </p:spTree>
    <p:extLst>
      <p:ext uri="{BB962C8B-B14F-4D97-AF65-F5344CB8AC3E}">
        <p14:creationId xmlns:p14="http://schemas.microsoft.com/office/powerpoint/2010/main" val="252675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Latha" panose="020B0604020202020204" pitchFamily="34" charset="0"/>
              </a:rPr>
              <a:t>After considering all these facts, do you still think air travel is unsafe. If air travel is considered to be dangerous as media publishes, let us call out the number of passengers that travel by air per year. The number of available seat miles across Airlines increases year over year. This implies that people feel safe and their trust to travel via airlines increase over year.</a:t>
            </a:r>
            <a:endParaRPr lang="en-US" dirty="0"/>
          </a:p>
          <a:p>
            <a:endParaRPr lang="en-US" dirty="0"/>
          </a:p>
        </p:txBody>
      </p:sp>
      <p:sp>
        <p:nvSpPr>
          <p:cNvPr id="4" name="Slide Number Placeholder 3"/>
          <p:cNvSpPr>
            <a:spLocks noGrp="1"/>
          </p:cNvSpPr>
          <p:nvPr>
            <p:ph type="sldNum" sz="quarter" idx="5"/>
          </p:nvPr>
        </p:nvSpPr>
        <p:spPr/>
        <p:txBody>
          <a:bodyPr/>
          <a:lstStyle/>
          <a:p>
            <a:fld id="{E3B36274-F2B9-4C45-BBB4-0EDF4CD651A7}" type="slidenum">
              <a:rPr lang="en-US" smtClean="0"/>
              <a:t>5</a:t>
            </a:fld>
            <a:endParaRPr lang="en-US"/>
          </a:p>
        </p:txBody>
      </p:sp>
    </p:spTree>
    <p:extLst>
      <p:ext uri="{BB962C8B-B14F-4D97-AF65-F5344CB8AC3E}">
        <p14:creationId xmlns:p14="http://schemas.microsoft.com/office/powerpoint/2010/main" val="381675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I would conclude that the media is spreading the false propaganda that air travel is exceptionally dangerous after a few recent incidents. However, based on data show, it is clear air travel is much safer mode of transportation, and while few incidents may have happened recently, it is not the only factor that needs to considered. So, air travel is in fact safe.</a:t>
            </a: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a:t>6</a:t>
            </a:fld>
            <a:endParaRPr lang="en-US"/>
          </a:p>
        </p:txBody>
      </p:sp>
    </p:spTree>
    <p:extLst>
      <p:ext uri="{BB962C8B-B14F-4D97-AF65-F5344CB8AC3E}">
        <p14:creationId xmlns:p14="http://schemas.microsoft.com/office/powerpoint/2010/main" val="76119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271" y="0"/>
            <a:ext cx="7932282"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39552"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128" y="3428999"/>
            <a:ext cx="5516629" cy="2268559"/>
          </a:xfrm>
        </p:spPr>
        <p:txBody>
          <a:bodyPr anchor="t">
            <a:normAutofit/>
          </a:bodyPr>
          <a:lstStyle>
            <a:lvl1pPr algn="r">
              <a:defRPr sz="5998"/>
            </a:lvl1pPr>
          </a:lstStyle>
          <a:p>
            <a:r>
              <a:rPr lang="en-US"/>
              <a:t>Click to edit Master title style</a:t>
            </a:r>
            <a:endParaRPr lang="en-US" dirty="0"/>
          </a:p>
        </p:txBody>
      </p:sp>
      <p:sp>
        <p:nvSpPr>
          <p:cNvPr id="3" name="Subtitle 2"/>
          <p:cNvSpPr>
            <a:spLocks noGrp="1"/>
          </p:cNvSpPr>
          <p:nvPr>
            <p:ph type="subTitle" idx="1"/>
          </p:nvPr>
        </p:nvSpPr>
        <p:spPr>
          <a:xfrm>
            <a:off x="2771552" y="2268787"/>
            <a:ext cx="5356205" cy="1160213"/>
          </a:xfrm>
        </p:spPr>
        <p:txBody>
          <a:bodyPr tIns="0" anchor="b">
            <a:normAutofit/>
          </a:bodyPr>
          <a:lstStyle>
            <a:lvl1pPr marL="0" indent="0" algn="r">
              <a:buNone/>
              <a:defRPr sz="1799" b="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E5137D0E-4A4F-4307-8994-C1891D747D59}" type="slidenum">
              <a:rPr lang="en-US" smtClean="0"/>
              <a:t>‹#›</a:t>
            </a:fld>
            <a:endParaRPr lang="en-US" dirty="0"/>
          </a:p>
        </p:txBody>
      </p:sp>
      <p:sp>
        <p:nvSpPr>
          <p:cNvPr id="13" name="TextBox 12"/>
          <p:cNvSpPr txBox="1"/>
          <p:nvPr/>
        </p:nvSpPr>
        <p:spPr>
          <a:xfrm>
            <a:off x="2190711" y="3262853"/>
            <a:ext cx="415528" cy="461665"/>
          </a:xfrm>
          <a:prstGeom prst="rect">
            <a:avLst/>
          </a:prstGeom>
          <a:noFill/>
        </p:spPr>
        <p:txBody>
          <a:bodyPr wrap="square" rtlCol="0">
            <a:spAutoFit/>
          </a:bodyPr>
          <a:lstStyle/>
          <a:p>
            <a:pPr algn="r"/>
            <a:r>
              <a:rPr lang="en-US" sz="2399" dirty="0">
                <a:solidFill>
                  <a:schemeClr val="accent6"/>
                </a:solidFill>
                <a:latin typeface="Wingdings 3" panose="05040102010807070707" pitchFamily="18" charset="2"/>
              </a:rPr>
              <a:t>z</a:t>
            </a:r>
            <a:endParaRPr lang="en-US" sz="2399"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5422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3664" y="641225"/>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128" y="808057"/>
            <a:ext cx="7952020"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61583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4395" y="416109"/>
            <a:ext cx="415636" cy="369236"/>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6974" y="805818"/>
            <a:ext cx="1326174"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072" y="970410"/>
            <a:ext cx="6465219"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417223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sp>
        <p:nvSpPr>
          <p:cNvPr id="7" name="TextBox 6"/>
          <p:cNvSpPr txBox="1"/>
          <p:nvPr/>
        </p:nvSpPr>
        <p:spPr>
          <a:xfrm>
            <a:off x="2194371" y="641225"/>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0872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272" y="2962586"/>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193" y="3147254"/>
            <a:ext cx="7954488" cy="1424746"/>
          </a:xfrm>
        </p:spPr>
        <p:txBody>
          <a:bodyPr anchor="t">
            <a:normAutofit/>
          </a:bodyPr>
          <a:lstStyle>
            <a:lvl1pPr algn="r">
              <a:defRPr sz="3199"/>
            </a:lvl1pPr>
          </a:lstStyle>
          <a:p>
            <a:r>
              <a:rPr lang="en-US"/>
              <a:t>Click to edit Master title style</a:t>
            </a:r>
            <a:endParaRPr lang="en-US" dirty="0"/>
          </a:p>
        </p:txBody>
      </p:sp>
      <p:sp>
        <p:nvSpPr>
          <p:cNvPr id="3" name="Text Placeholder 2"/>
          <p:cNvSpPr>
            <a:spLocks noGrp="1"/>
          </p:cNvSpPr>
          <p:nvPr>
            <p:ph type="body" idx="1"/>
          </p:nvPr>
        </p:nvSpPr>
        <p:spPr>
          <a:xfrm>
            <a:off x="2773246" y="2268786"/>
            <a:ext cx="7789902" cy="878468"/>
          </a:xfrm>
        </p:spPr>
        <p:txBody>
          <a:bodyPr tIns="0" anchor="b">
            <a:norm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423940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194" y="805818"/>
            <a:ext cx="7948913"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4696" y="2052116"/>
            <a:ext cx="3890946"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4900" y="2052115"/>
            <a:ext cx="3893208"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29175-527E-46A3-863C-1BB1F163B849}" type="datetimeFigureOut">
              <a:rPr lang="en-US" smtClean="0"/>
              <a:t>3/4/23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a:p>
        </p:txBody>
      </p:sp>
      <p:sp>
        <p:nvSpPr>
          <p:cNvPr id="10" name="TextBox 9"/>
          <p:cNvSpPr txBox="1"/>
          <p:nvPr/>
        </p:nvSpPr>
        <p:spPr>
          <a:xfrm>
            <a:off x="2195600" y="641223"/>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1511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079" y="636424"/>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193" y="805818"/>
            <a:ext cx="7954488"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8606" y="2052115"/>
            <a:ext cx="3895452" cy="713818"/>
          </a:xfrm>
        </p:spPr>
        <p:txBody>
          <a:bodyPr anchor="b">
            <a:noAutofit/>
          </a:bodyPr>
          <a:lstStyle>
            <a:lvl1pPr marL="0" indent="0" algn="l">
              <a:lnSpc>
                <a:spcPct val="100000"/>
              </a:lnSpc>
              <a:buNone/>
              <a:defRPr sz="2199" b="0" cap="none" baseline="0">
                <a:solidFill>
                  <a:schemeClr val="accent6"/>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2608606" y="2851331"/>
            <a:ext cx="3892609"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4898" y="2052115"/>
            <a:ext cx="3898782" cy="713818"/>
          </a:xfrm>
        </p:spPr>
        <p:txBody>
          <a:bodyPr anchor="b">
            <a:noAutofit/>
          </a:bodyPr>
          <a:lstStyle>
            <a:lvl1pPr marL="0" indent="0" algn="l">
              <a:lnSpc>
                <a:spcPct val="100000"/>
              </a:lnSpc>
              <a:buNone/>
              <a:defRPr sz="2199" b="0" cap="none" baseline="0">
                <a:solidFill>
                  <a:schemeClr val="accent6"/>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4899" y="2851331"/>
            <a:ext cx="3898782"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29175-527E-46A3-863C-1BB1F163B849}" type="datetimeFigureOut">
              <a:rPr lang="en-US" smtClean="0"/>
              <a:pPr/>
              <a:t>3/4/23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32962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29175-527E-46A3-863C-1BB1F163B849}" type="datetimeFigureOut">
              <a:rPr lang="en-US" smtClean="0"/>
              <a:t>3/4/23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
        <p:nvSpPr>
          <p:cNvPr id="8" name="TextBox 7"/>
          <p:cNvSpPr txBox="1"/>
          <p:nvPr/>
        </p:nvSpPr>
        <p:spPr>
          <a:xfrm>
            <a:off x="2195600" y="641226"/>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1677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3829175-527E-46A3-863C-1BB1F163B849}" type="datetimeFigureOut">
              <a:rPr lang="en-US" smtClean="0"/>
              <a:t>3/4/23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421048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3749" y="1127550"/>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69810" y="1282452"/>
            <a:ext cx="2663667" cy="1903241"/>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118820" y="805818"/>
            <a:ext cx="5444860"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69809" y="3186155"/>
            <a:ext cx="2663667" cy="2386397"/>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829175-527E-46A3-863C-1BB1F163B849}" type="datetimeFigureOut">
              <a:rPr lang="en-US" smtClean="0"/>
              <a:pPr/>
              <a:t>3/4/23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2571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217" y="0"/>
            <a:ext cx="1036961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4365" y="0"/>
            <a:ext cx="274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5305" y="3229"/>
            <a:ext cx="4628528"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10" name="TextBox 9"/>
          <p:cNvSpPr txBox="1"/>
          <p:nvPr/>
        </p:nvSpPr>
        <p:spPr>
          <a:xfrm>
            <a:off x="1554281" y="1127550"/>
            <a:ext cx="415528" cy="369332"/>
          </a:xfrm>
          <a:prstGeom prst="rect">
            <a:avLst/>
          </a:prstGeom>
          <a:noFill/>
        </p:spPr>
        <p:txBody>
          <a:bodyPr wrap="square" rtlCol="0">
            <a:spAutoFit/>
          </a:bodyPr>
          <a:lstStyle/>
          <a:p>
            <a:pPr algn="r"/>
            <a:r>
              <a:rPr lang="en-US" sz="1799"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728" y="1282453"/>
            <a:ext cx="3969952" cy="1900473"/>
          </a:xfrm>
        </p:spPr>
        <p:txBody>
          <a:bodyPr anchor="b">
            <a:normAutofit/>
          </a:bodyPr>
          <a:lstStyle>
            <a:lvl1pPr algn="l">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1969809" y="3182928"/>
            <a:ext cx="3970840" cy="2386394"/>
          </a:xfrm>
        </p:spPr>
        <p:txBody>
          <a:bodyPr>
            <a:normAutofit/>
          </a:bodyPr>
          <a:lstStyle>
            <a:lvl1pPr marL="0" indent="0" algn="l">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3/4/23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176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057" y="2105202"/>
            <a:ext cx="9357767"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6693" cy="6858000"/>
          </a:xfrm>
          <a:prstGeom prst="rect">
            <a:avLst/>
          </a:prstGeom>
        </p:spPr>
      </p:pic>
      <p:sp>
        <p:nvSpPr>
          <p:cNvPr id="8" name="Rectangle 7"/>
          <p:cNvSpPr/>
          <p:nvPr/>
        </p:nvSpPr>
        <p:spPr>
          <a:xfrm>
            <a:off x="0" y="0"/>
            <a:ext cx="96392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128" y="808057"/>
            <a:ext cx="7956259"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2877" y="2052116"/>
            <a:ext cx="779451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200" y="5270628"/>
            <a:ext cx="2662729" cy="182832"/>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3829175-527E-46A3-863C-1BB1F163B849}" type="datetimeFigureOut">
              <a:rPr lang="en-US" smtClean="0"/>
              <a:pPr/>
              <a:t>3/4/23</a:t>
            </a:fld>
            <a:endParaRPr lang="en-US" dirty="0"/>
          </a:p>
        </p:txBody>
      </p:sp>
      <p:sp>
        <p:nvSpPr>
          <p:cNvPr id="5" name="Footer Placeholder 4"/>
          <p:cNvSpPr>
            <a:spLocks noGrp="1"/>
          </p:cNvSpPr>
          <p:nvPr>
            <p:ph type="ftr" sz="quarter" idx="3"/>
          </p:nvPr>
        </p:nvSpPr>
        <p:spPr>
          <a:xfrm rot="5400000">
            <a:off x="-2237314" y="3661168"/>
            <a:ext cx="5885352" cy="179129"/>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366" y="164593"/>
            <a:ext cx="636561" cy="322851"/>
          </a:xfrm>
          <a:prstGeom prst="rect">
            <a:avLst/>
          </a:prstGeom>
        </p:spPr>
        <p:txBody>
          <a:bodyPr vert="horz" lIns="91440" tIns="45720" rIns="45720" bIns="45720" rtlCol="0" anchor="ctr"/>
          <a:lstStyle>
            <a:lvl1pPr algn="r">
              <a:defRPr sz="1799">
                <a:solidFill>
                  <a:schemeClr val="tx1">
                    <a:tint val="75000"/>
                  </a:schemeClr>
                </a:solidFill>
              </a:defRPr>
            </a:lvl1pPr>
          </a:lstStyle>
          <a:p>
            <a:fld id="{E5137D0E-4A4F-4307-8994-C1891D747D59}" type="slidenum">
              <a:rPr lang="en-US" smtClean="0"/>
              <a:pPr/>
              <a:t>‹#›</a:t>
            </a:fld>
            <a:endParaRPr lang="en-US" dirty="0"/>
          </a:p>
        </p:txBody>
      </p:sp>
      <p:sp>
        <p:nvSpPr>
          <p:cNvPr id="57" name="Rectangle 56"/>
          <p:cNvSpPr/>
          <p:nvPr/>
        </p:nvSpPr>
        <p:spPr>
          <a:xfrm>
            <a:off x="961792" y="0"/>
            <a:ext cx="4570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682596"/>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126" rtl="0" eaLnBrk="1" latinLnBrk="0" hangingPunct="1">
        <a:lnSpc>
          <a:spcPct val="90000"/>
        </a:lnSpc>
        <a:spcBef>
          <a:spcPct val="0"/>
        </a:spcBef>
        <a:buNone/>
        <a:defRPr sz="3399" b="0" i="0" kern="1200" cap="none">
          <a:solidFill>
            <a:schemeClr val="tx1"/>
          </a:solidFill>
          <a:effectLst/>
          <a:latin typeface="+mj-lt"/>
          <a:ea typeface="+mj-ea"/>
          <a:cs typeface="+mj-cs"/>
        </a:defRPr>
      </a:lvl1pPr>
    </p:titleStyle>
    <p:bodyStyle>
      <a:lvl1pPr marL="344385" indent="-344385" algn="l" defTabSz="914126"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1999" kern="1200">
          <a:solidFill>
            <a:schemeClr val="tx1"/>
          </a:solidFill>
          <a:effectLst/>
          <a:latin typeface="+mn-lt"/>
          <a:ea typeface="+mn-ea"/>
          <a:cs typeface="+mn-cs"/>
        </a:defRPr>
      </a:lvl1pPr>
      <a:lvl2pPr marL="795099" indent="-33803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799" kern="1200">
          <a:solidFill>
            <a:schemeClr val="tx1"/>
          </a:solidFill>
          <a:effectLst/>
          <a:latin typeface="+mn-lt"/>
          <a:ea typeface="+mn-ea"/>
          <a:cs typeface="+mn-cs"/>
        </a:defRPr>
      </a:lvl2pPr>
      <a:lvl3pPr marL="1258510" indent="-344385"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225" indent="-33803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2636" indent="-344385"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1823" indent="-33822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027" indent="-33822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4231" indent="-33822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0436" indent="-338227" algn="l" defTabSz="914126"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056" y="2105202"/>
            <a:ext cx="9357768" cy="4752798"/>
          </a:xfrm>
          <a:prstGeom prst="rect">
            <a:avLst/>
          </a:prstGeom>
        </p:spPr>
      </p:pic>
      <p:pic>
        <p:nvPicPr>
          <p:cNvPr id="4" name="Picture 3" descr="Miniature aeroplane">
            <a:extLst>
              <a:ext uri="{FF2B5EF4-FFF2-40B4-BE49-F238E27FC236}">
                <a16:creationId xmlns:a16="http://schemas.microsoft.com/office/drawing/2014/main" id="{4297260E-EDE2-440F-9DC7-78C7C571E0B8}"/>
              </a:ext>
            </a:extLst>
          </p:cNvPr>
          <p:cNvPicPr>
            <a:picLocks noChangeAspect="1"/>
          </p:cNvPicPr>
          <p:nvPr/>
        </p:nvPicPr>
        <p:blipFill rotWithShape="1">
          <a:blip r:embed="rId4">
            <a:alphaModFix amt="35000"/>
          </a:blip>
          <a:srcRect t="12988" r="-1" b="2717"/>
          <a:stretch/>
        </p:blipFill>
        <p:spPr>
          <a:xfrm>
            <a:off x="19959" y="-2"/>
            <a:ext cx="12188520" cy="6858000"/>
          </a:xfrm>
          <a:prstGeom prst="rect">
            <a:avLst/>
          </a:prstGeom>
        </p:spPr>
      </p:pic>
      <p:pic>
        <p:nvPicPr>
          <p:cNvPr id="13" name="Picture 12">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1066" y="0"/>
            <a:ext cx="12186693" cy="6858000"/>
          </a:xfrm>
          <a:prstGeom prst="rect">
            <a:avLst/>
          </a:prstGeom>
        </p:spPr>
      </p:pic>
      <p:sp>
        <p:nvSpPr>
          <p:cNvPr id="2" name="Title 1"/>
          <p:cNvSpPr>
            <a:spLocks noGrp="1"/>
          </p:cNvSpPr>
          <p:nvPr>
            <p:ph type="ctrTitle"/>
          </p:nvPr>
        </p:nvSpPr>
        <p:spPr>
          <a:xfrm>
            <a:off x="2291457" y="3428998"/>
            <a:ext cx="5814509" cy="2623459"/>
          </a:xfrm>
        </p:spPr>
        <p:txBody>
          <a:bodyPr>
            <a:normAutofit/>
          </a:bodyPr>
          <a:lstStyle/>
          <a:p>
            <a:r>
              <a:rPr lang="en-US" sz="6000" b="1"/>
              <a:t>Why Air Travel is safe?</a:t>
            </a:r>
            <a:endParaRPr lang="en-US" sz="6000"/>
          </a:p>
        </p:txBody>
      </p:sp>
      <p:sp>
        <p:nvSpPr>
          <p:cNvPr id="15" name="Rectangle 14">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392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791" y="0"/>
            <a:ext cx="4570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advTm="36422">
        <p:fade/>
      </p:transition>
    </mc:Choice>
    <mc:Fallback xmlns="">
      <p:transition spd="med" advTm="3642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0B8F8F-B5D2-C313-AB12-686BF091B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975574"/>
            <a:ext cx="7956928" cy="5710620"/>
          </a:xfrm>
          <a:prstGeom prst="rect">
            <a:avLst/>
          </a:prstGeom>
        </p:spPr>
      </p:pic>
      <p:sp>
        <p:nvSpPr>
          <p:cNvPr id="8" name="TextBox 7">
            <a:extLst>
              <a:ext uri="{FF2B5EF4-FFF2-40B4-BE49-F238E27FC236}">
                <a16:creationId xmlns:a16="http://schemas.microsoft.com/office/drawing/2014/main" id="{3A5D933F-48C6-21A3-0576-3F775FCE6AEF}"/>
              </a:ext>
            </a:extLst>
          </p:cNvPr>
          <p:cNvSpPr txBox="1"/>
          <p:nvPr/>
        </p:nvSpPr>
        <p:spPr>
          <a:xfrm>
            <a:off x="1446212" y="73988"/>
            <a:ext cx="5943600" cy="523220"/>
          </a:xfrm>
          <a:prstGeom prst="rect">
            <a:avLst/>
          </a:prstGeom>
          <a:noFill/>
        </p:spPr>
        <p:txBody>
          <a:bodyPr wrap="square">
            <a:spAutoFit/>
          </a:bodyPr>
          <a:lstStyle/>
          <a:p>
            <a:r>
              <a:rPr lang="en-US" sz="2800" dirty="0">
                <a:solidFill>
                  <a:schemeClr val="tx1">
                    <a:lumMod val="65000"/>
                    <a:lumOff val="35000"/>
                  </a:schemeClr>
                </a:solidFill>
              </a:rPr>
              <a:t>Air Incidents and Fatal Accidents</a:t>
            </a:r>
          </a:p>
        </p:txBody>
      </p:sp>
      <p:cxnSp>
        <p:nvCxnSpPr>
          <p:cNvPr id="10" name="Straight Arrow Connector 9">
            <a:extLst>
              <a:ext uri="{FF2B5EF4-FFF2-40B4-BE49-F238E27FC236}">
                <a16:creationId xmlns:a16="http://schemas.microsoft.com/office/drawing/2014/main" id="{BA6A12F9-72AF-3E54-C48C-5ED5A9961F8F}"/>
              </a:ext>
            </a:extLst>
          </p:cNvPr>
          <p:cNvCxnSpPr>
            <a:cxnSpLocks/>
          </p:cNvCxnSpPr>
          <p:nvPr/>
        </p:nvCxnSpPr>
        <p:spPr>
          <a:xfrm flipV="1">
            <a:off x="8493011" y="3288744"/>
            <a:ext cx="1509280" cy="14356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52D28B-2017-4DB2-B0AD-129097C8E8D8}"/>
              </a:ext>
            </a:extLst>
          </p:cNvPr>
          <p:cNvCxnSpPr>
            <a:cxnSpLocks/>
          </p:cNvCxnSpPr>
          <p:nvPr/>
        </p:nvCxnSpPr>
        <p:spPr>
          <a:xfrm flipV="1">
            <a:off x="6529824" y="3288744"/>
            <a:ext cx="3472467" cy="1969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53C9108-DCCA-CDED-9206-A1A1CF6E6D90}"/>
              </a:ext>
            </a:extLst>
          </p:cNvPr>
          <p:cNvSpPr txBox="1"/>
          <p:nvPr/>
        </p:nvSpPr>
        <p:spPr>
          <a:xfrm>
            <a:off x="9872286" y="2133600"/>
            <a:ext cx="1518026" cy="646331"/>
          </a:xfrm>
          <a:prstGeom prst="rect">
            <a:avLst/>
          </a:prstGeom>
          <a:noFill/>
        </p:spPr>
        <p:txBody>
          <a:bodyPr wrap="square" rtlCol="0">
            <a:spAutoFit/>
          </a:bodyPr>
          <a:lstStyle/>
          <a:p>
            <a:r>
              <a:rPr lang="en-US" b="1" dirty="0"/>
              <a:t>Reduced by 67%</a:t>
            </a:r>
          </a:p>
        </p:txBody>
      </p:sp>
      <p:sp>
        <p:nvSpPr>
          <p:cNvPr id="15" name="Arrow: Down 14">
            <a:extLst>
              <a:ext uri="{FF2B5EF4-FFF2-40B4-BE49-F238E27FC236}">
                <a16:creationId xmlns:a16="http://schemas.microsoft.com/office/drawing/2014/main" id="{CD44FC4A-AB3C-1CAF-E5E9-14CD727D21E7}"/>
              </a:ext>
            </a:extLst>
          </p:cNvPr>
          <p:cNvSpPr/>
          <p:nvPr/>
        </p:nvSpPr>
        <p:spPr>
          <a:xfrm>
            <a:off x="10450172" y="2950181"/>
            <a:ext cx="362254" cy="609600"/>
          </a:xfrm>
          <a:prstGeom prst="downArrow">
            <a:avLst/>
          </a:prstGeom>
          <a:solidFill>
            <a:schemeClr val="accent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3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par>
                                <p:cTn id="13" presetID="6" presetClass="entr" presetSubtype="16"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par>
                                <p:cTn id="34" presetID="26"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CB159D-0EF2-AFEB-B86E-72956BC2E289}"/>
              </a:ext>
            </a:extLst>
          </p:cNvPr>
          <p:cNvPicPr>
            <a:picLocks noChangeAspect="1"/>
          </p:cNvPicPr>
          <p:nvPr/>
        </p:nvPicPr>
        <p:blipFill>
          <a:blip r:embed="rId3"/>
          <a:stretch>
            <a:fillRect/>
          </a:stretch>
        </p:blipFill>
        <p:spPr>
          <a:xfrm>
            <a:off x="3351212" y="1258339"/>
            <a:ext cx="6376988" cy="4986207"/>
          </a:xfrm>
          <a:prstGeom prst="rect">
            <a:avLst/>
          </a:prstGeom>
        </p:spPr>
      </p:pic>
      <p:cxnSp>
        <p:nvCxnSpPr>
          <p:cNvPr id="10" name="Straight Arrow Connector 9">
            <a:extLst>
              <a:ext uri="{FF2B5EF4-FFF2-40B4-BE49-F238E27FC236}">
                <a16:creationId xmlns:a16="http://schemas.microsoft.com/office/drawing/2014/main" id="{16C4C2BD-21C4-FEA3-8229-D73FE5328BC7}"/>
              </a:ext>
            </a:extLst>
          </p:cNvPr>
          <p:cNvCxnSpPr>
            <a:cxnSpLocks/>
          </p:cNvCxnSpPr>
          <p:nvPr/>
        </p:nvCxnSpPr>
        <p:spPr>
          <a:xfrm flipH="1">
            <a:off x="6704012" y="1021080"/>
            <a:ext cx="776515" cy="731520"/>
          </a:xfrm>
          <a:prstGeom prst="straightConnector1">
            <a:avLst/>
          </a:prstGeom>
          <a:ln w="57150">
            <a:solidFill>
              <a:schemeClr val="accent3">
                <a:lumMod val="60000"/>
                <a:lumOff val="4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387C54A7-6D3F-2EEE-B12A-E4E06DEC7F7D}"/>
              </a:ext>
            </a:extLst>
          </p:cNvPr>
          <p:cNvSpPr txBox="1"/>
          <p:nvPr/>
        </p:nvSpPr>
        <p:spPr>
          <a:xfrm>
            <a:off x="7161212" y="592672"/>
            <a:ext cx="2193229" cy="461665"/>
          </a:xfrm>
          <a:prstGeom prst="rect">
            <a:avLst/>
          </a:prstGeom>
          <a:noFill/>
        </p:spPr>
        <p:txBody>
          <a:bodyPr wrap="none" rtlCol="0">
            <a:spAutoFit/>
          </a:bodyPr>
          <a:lstStyle/>
          <a:p>
            <a:r>
              <a:rPr lang="en-US" sz="2400" b="1" dirty="0">
                <a:solidFill>
                  <a:schemeClr val="accent6">
                    <a:lumMod val="75000"/>
                  </a:schemeClr>
                </a:solidFill>
              </a:rPr>
              <a:t>Airline: 0.0020</a:t>
            </a:r>
          </a:p>
        </p:txBody>
      </p:sp>
      <p:sp>
        <p:nvSpPr>
          <p:cNvPr id="15" name="TextBox 14">
            <a:extLst>
              <a:ext uri="{FF2B5EF4-FFF2-40B4-BE49-F238E27FC236}">
                <a16:creationId xmlns:a16="http://schemas.microsoft.com/office/drawing/2014/main" id="{44E49767-829A-5DD5-8408-7CCFAFA4776A}"/>
              </a:ext>
            </a:extLst>
          </p:cNvPr>
          <p:cNvSpPr txBox="1"/>
          <p:nvPr/>
        </p:nvSpPr>
        <p:spPr>
          <a:xfrm>
            <a:off x="1598612" y="328582"/>
            <a:ext cx="2985947" cy="1384995"/>
          </a:xfrm>
          <a:prstGeom prst="rect">
            <a:avLst/>
          </a:prstGeom>
          <a:noFill/>
        </p:spPr>
        <p:txBody>
          <a:bodyPr wrap="square">
            <a:spAutoFit/>
          </a:bodyPr>
          <a:lstStyle/>
          <a:p>
            <a:r>
              <a:rPr lang="en-US" sz="2800" dirty="0">
                <a:solidFill>
                  <a:schemeClr val="tx1">
                    <a:lumMod val="65000"/>
                    <a:lumOff val="35000"/>
                  </a:schemeClr>
                </a:solidFill>
              </a:rPr>
              <a:t>Death Rate per 100M passenger miles </a:t>
            </a:r>
          </a:p>
        </p:txBody>
      </p:sp>
    </p:spTree>
    <p:extLst>
      <p:ext uri="{BB962C8B-B14F-4D97-AF65-F5344CB8AC3E}">
        <p14:creationId xmlns:p14="http://schemas.microsoft.com/office/powerpoint/2010/main" val="136346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45908F-E164-B115-BA06-75A804DCC29A}"/>
              </a:ext>
            </a:extLst>
          </p:cNvPr>
          <p:cNvSpPr>
            <a:spLocks noGrp="1"/>
          </p:cNvSpPr>
          <p:nvPr>
            <p:ph type="body" idx="1"/>
          </p:nvPr>
        </p:nvSpPr>
        <p:spPr>
          <a:xfrm>
            <a:off x="2817812" y="839786"/>
            <a:ext cx="8300306" cy="762000"/>
          </a:xfrm>
        </p:spPr>
        <p:txBody>
          <a:bodyPr>
            <a:normAutofit/>
          </a:bodyPr>
          <a:lstStyle/>
          <a:p>
            <a:r>
              <a:rPr lang="en-US" sz="3200" b="1" dirty="0"/>
              <a:t>Auto Accidents vs Air Accidents</a:t>
            </a:r>
          </a:p>
        </p:txBody>
      </p:sp>
      <p:pic>
        <p:nvPicPr>
          <p:cNvPr id="2050" name="Picture 2" descr="Plane Crash Animation - YouTube">
            <a:extLst>
              <a:ext uri="{FF2B5EF4-FFF2-40B4-BE49-F238E27FC236}">
                <a16:creationId xmlns:a16="http://schemas.microsoft.com/office/drawing/2014/main" id="{F28ED6D1-7CFA-500A-4AD8-68744B9D78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873" y="1819500"/>
            <a:ext cx="4351339" cy="24476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75 Car Crash Cartoon Stock Videos and Royalty-Free Footage - iStock">
            <a:extLst>
              <a:ext uri="{FF2B5EF4-FFF2-40B4-BE49-F238E27FC236}">
                <a16:creationId xmlns:a16="http://schemas.microsoft.com/office/drawing/2014/main" id="{E2E78F65-FE35-1574-4E67-816B485A8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841" y="1819500"/>
            <a:ext cx="4644571" cy="2447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E6209102-AC63-E6E6-E542-88CE6D40766F}"/>
              </a:ext>
            </a:extLst>
          </p:cNvPr>
          <p:cNvSpPr txBox="1">
            <a:spLocks/>
          </p:cNvSpPr>
          <p:nvPr/>
        </p:nvSpPr>
        <p:spPr>
          <a:xfrm>
            <a:off x="1449260" y="1633650"/>
            <a:ext cx="46451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9pPr>
          </a:lstStyle>
          <a:p>
            <a:endParaRPr lang="en-US" b="1" dirty="0"/>
          </a:p>
        </p:txBody>
      </p:sp>
      <p:sp>
        <p:nvSpPr>
          <p:cNvPr id="11" name="Text Placeholder 2">
            <a:extLst>
              <a:ext uri="{FF2B5EF4-FFF2-40B4-BE49-F238E27FC236}">
                <a16:creationId xmlns:a16="http://schemas.microsoft.com/office/drawing/2014/main" id="{3F007200-1068-068C-6A4A-3F5CBB89A1D8}"/>
              </a:ext>
            </a:extLst>
          </p:cNvPr>
          <p:cNvSpPr txBox="1">
            <a:spLocks/>
          </p:cNvSpPr>
          <p:nvPr/>
        </p:nvSpPr>
        <p:spPr>
          <a:xfrm>
            <a:off x="1447672" y="4724400"/>
            <a:ext cx="4645152" cy="4572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9pPr>
          </a:lstStyle>
          <a:p>
            <a:r>
              <a:rPr lang="en-US" b="1" dirty="0"/>
              <a:t>Odds of dying is 1 in 107 </a:t>
            </a:r>
          </a:p>
          <a:p>
            <a:endParaRPr lang="en-US" b="1" dirty="0"/>
          </a:p>
        </p:txBody>
      </p:sp>
      <p:sp>
        <p:nvSpPr>
          <p:cNvPr id="12" name="Text Placeholder 2">
            <a:extLst>
              <a:ext uri="{FF2B5EF4-FFF2-40B4-BE49-F238E27FC236}">
                <a16:creationId xmlns:a16="http://schemas.microsoft.com/office/drawing/2014/main" id="{9030C924-9DEF-4C09-297F-68FE4E9965DA}"/>
              </a:ext>
            </a:extLst>
          </p:cNvPr>
          <p:cNvSpPr txBox="1">
            <a:spLocks/>
          </p:cNvSpPr>
          <p:nvPr/>
        </p:nvSpPr>
        <p:spPr>
          <a:xfrm>
            <a:off x="6472966" y="4419600"/>
            <a:ext cx="4645152"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9pPr>
          </a:lstStyle>
          <a:p>
            <a:r>
              <a:rPr lang="en-US" b="1" dirty="0"/>
              <a:t>Fatality risk is 0.23</a:t>
            </a:r>
          </a:p>
        </p:txBody>
      </p:sp>
    </p:spTree>
    <p:extLst>
      <p:ext uri="{BB962C8B-B14F-4D97-AF65-F5344CB8AC3E}">
        <p14:creationId xmlns:p14="http://schemas.microsoft.com/office/powerpoint/2010/main" val="8486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circle(in)">
                                      <p:cBhvr>
                                        <p:cTn id="15" dur="2000"/>
                                        <p:tgtEl>
                                          <p:spTgt spid="2054"/>
                                        </p:tgtEl>
                                      </p:cBhvr>
                                    </p:animEffect>
                                  </p:childTnLst>
                                </p:cTn>
                              </p:par>
                              <p:par>
                                <p:cTn id="16" presetID="6" presetClass="entr" presetSubtype="16"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circle(in)">
                                      <p:cBhvr>
                                        <p:cTn id="18" dur="2000"/>
                                        <p:tgtEl>
                                          <p:spTgt spid="205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5E9FFB7-B046-B25D-D7BD-7D832461C15B}"/>
              </a:ext>
            </a:extLst>
          </p:cNvPr>
          <p:cNvSpPr txBox="1"/>
          <p:nvPr/>
        </p:nvSpPr>
        <p:spPr>
          <a:xfrm>
            <a:off x="2208212" y="228600"/>
            <a:ext cx="4114800" cy="523220"/>
          </a:xfrm>
          <a:prstGeom prst="rect">
            <a:avLst/>
          </a:prstGeom>
          <a:noFill/>
        </p:spPr>
        <p:txBody>
          <a:bodyPr wrap="square">
            <a:spAutoFit/>
          </a:bodyPr>
          <a:lstStyle/>
          <a:p>
            <a:r>
              <a:rPr lang="en-US" sz="2800" dirty="0">
                <a:solidFill>
                  <a:schemeClr val="tx1">
                    <a:lumMod val="65000"/>
                    <a:lumOff val="35000"/>
                  </a:schemeClr>
                </a:solidFill>
              </a:rPr>
              <a:t>Available Seat Miles</a:t>
            </a:r>
          </a:p>
        </p:txBody>
      </p:sp>
      <p:pic>
        <p:nvPicPr>
          <p:cNvPr id="3076" name="Picture 4" descr="Thinking man cartoon Stock Photos, Royalty Free Thinking man cartoon Images  | Depositphotos">
            <a:extLst>
              <a:ext uri="{FF2B5EF4-FFF2-40B4-BE49-F238E27FC236}">
                <a16:creationId xmlns:a16="http://schemas.microsoft.com/office/drawing/2014/main" id="{4ED22140-6C48-4F45-C048-1A3F1B0AC0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3311" y="1600200"/>
            <a:ext cx="2362199" cy="29536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85E7C3-CB49-1594-9170-1CAB714D4F74}"/>
              </a:ext>
            </a:extLst>
          </p:cNvPr>
          <p:cNvPicPr>
            <a:picLocks noChangeAspect="1"/>
          </p:cNvPicPr>
          <p:nvPr/>
        </p:nvPicPr>
        <p:blipFill>
          <a:blip r:embed="rId4"/>
          <a:stretch>
            <a:fillRect/>
          </a:stretch>
        </p:blipFill>
        <p:spPr>
          <a:xfrm>
            <a:off x="1550526" y="1066800"/>
            <a:ext cx="9487361" cy="5257800"/>
          </a:xfrm>
          <a:prstGeom prst="rect">
            <a:avLst/>
          </a:prstGeom>
        </p:spPr>
      </p:pic>
    </p:spTree>
    <p:extLst>
      <p:ext uri="{BB962C8B-B14F-4D97-AF65-F5344CB8AC3E}">
        <p14:creationId xmlns:p14="http://schemas.microsoft.com/office/powerpoint/2010/main" val="58976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randombar(horizontal)">
                                      <p:cBhvr>
                                        <p:cTn id="7" dur="1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Post-COVID-19 Strategy for Airline Passenger Experience">
            <a:extLst>
              <a:ext uri="{FF2B5EF4-FFF2-40B4-BE49-F238E27FC236}">
                <a16:creationId xmlns:a16="http://schemas.microsoft.com/office/drawing/2014/main" id="{5D2A974C-EADD-AAD4-9576-CFA5FB67F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1066800"/>
            <a:ext cx="6400800"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72ACD2-4B8C-8CD7-4923-278D2577FC91}"/>
              </a:ext>
            </a:extLst>
          </p:cNvPr>
          <p:cNvSpPr txBox="1"/>
          <p:nvPr/>
        </p:nvSpPr>
        <p:spPr>
          <a:xfrm>
            <a:off x="2056995" y="5421868"/>
            <a:ext cx="2667000" cy="461665"/>
          </a:xfrm>
          <a:prstGeom prst="rect">
            <a:avLst/>
          </a:prstGeom>
          <a:noFill/>
        </p:spPr>
        <p:txBody>
          <a:bodyPr wrap="square" rtlCol="0">
            <a:spAutoFit/>
          </a:bodyPr>
          <a:lstStyle/>
          <a:p>
            <a:r>
              <a:rPr lang="en-US" sz="2400" dirty="0"/>
              <a:t>Thank you</a:t>
            </a:r>
          </a:p>
        </p:txBody>
      </p:sp>
    </p:spTree>
    <p:extLst>
      <p:ext uri="{BB962C8B-B14F-4D97-AF65-F5344CB8AC3E}">
        <p14:creationId xmlns:p14="http://schemas.microsoft.com/office/powerpoint/2010/main" val="862100550"/>
      </p:ext>
    </p:extLst>
  </p:cSld>
  <p:clrMapOvr>
    <a:masterClrMapping/>
  </p:clrMapOvr>
  <mc:AlternateContent xmlns:mc="http://schemas.openxmlformats.org/markup-compatibility/2006" xmlns:p14="http://schemas.microsoft.com/office/powerpoint/2010/main">
    <mc:Choice Requires="p14">
      <p:transition spd="med" p14:dur="700" advTm="36422">
        <p:fade/>
      </p:transition>
    </mc:Choice>
    <mc:Fallback xmlns="">
      <p:transition spd="med" advTm="364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{BF9B79D4-D556-774F-A7D7-768E7723E75D}tf16401378</Template>
  <TotalTime>2951</TotalTime>
  <Words>540</Words>
  <Application>Microsoft Macintosh PowerPoint</Application>
  <PresentationFormat>Custom</PresentationFormat>
  <Paragraphs>22</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MS Shell Dlg 2</vt:lpstr>
      <vt:lpstr>Palatino Linotype</vt:lpstr>
      <vt:lpstr>Wingdings</vt:lpstr>
      <vt:lpstr>Wingdings 3</vt:lpstr>
      <vt:lpstr>Madison</vt:lpstr>
      <vt:lpstr>Why Air Travel is safe?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 Analysis Executive Summary</dc:title>
  <dc:creator>Kesav Adithya Venkidusamy</dc:creator>
  <cp:lastModifiedBy>Anjani Bonda</cp:lastModifiedBy>
  <cp:revision>56</cp:revision>
  <dcterms:created xsi:type="dcterms:W3CDTF">2022-06-30T00:52:16Z</dcterms:created>
  <dcterms:modified xsi:type="dcterms:W3CDTF">2023-03-05T02:42:54Z</dcterms:modified>
</cp:coreProperties>
</file>