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92" r:id="rId5"/>
    <p:sldId id="275" r:id="rId6"/>
    <p:sldId id="276" r:id="rId7"/>
    <p:sldId id="277" r:id="rId8"/>
    <p:sldId id="281" r:id="rId9"/>
    <p:sldId id="296" r:id="rId10"/>
    <p:sldId id="302" r:id="rId11"/>
    <p:sldId id="297" r:id="rId12"/>
    <p:sldId id="298" r:id="rId13"/>
    <p:sldId id="299" r:id="rId14"/>
    <p:sldId id="300" r:id="rId15"/>
    <p:sldId id="278" r:id="rId16"/>
    <p:sldId id="301" r:id="rId17"/>
    <p:sldId id="303" r:id="rId18"/>
    <p:sldId id="279" r:id="rId19"/>
    <p:sldId id="308" r:id="rId20"/>
    <p:sldId id="305" r:id="rId21"/>
    <p:sldId id="309" r:id="rId22"/>
    <p:sldId id="310" r:id="rId23"/>
    <p:sldId id="285" r:id="rId24"/>
    <p:sldId id="311" r:id="rId25"/>
    <p:sldId id="295" r:id="rId26"/>
    <p:sldId id="312"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DAB"/>
    <a:srgbClr val="446992"/>
    <a:srgbClr val="AEC2D8"/>
    <a:srgbClr val="98432A"/>
    <a:srgbClr val="D84400"/>
    <a:srgbClr val="44678D"/>
    <a:srgbClr val="263E5A"/>
    <a:srgbClr val="D6E0E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1" autoAdjust="0"/>
    <p:restoredTop sz="87665" autoAdjust="0"/>
  </p:normalViewPr>
  <p:slideViewPr>
    <p:cSldViewPr snapToGrid="0" showGuides="1">
      <p:cViewPr varScale="1">
        <p:scale>
          <a:sx n="78" d="100"/>
          <a:sy n="78" d="100"/>
        </p:scale>
        <p:origin x="1344" y="17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4/9/23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Today I would like to present my findings in a predictive analytics project to determine employee attrition rate based on a </a:t>
            </a:r>
            <a:r>
              <a:rPr lang="en-US">
                <a:cs typeface="Calibri"/>
              </a:rPr>
              <a:t>set of </a:t>
            </a:r>
            <a:r>
              <a:rPr lang="en-US" dirty="0">
                <a:cs typeface="Calibri"/>
              </a:rPr>
              <a:t>variables.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367877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Label Encoding is a popular encoding technique for handling categorical variables. In this technique, each label is assigned a unique integer based on alphabetical ordering. Since the values present in the target variable are extremely unbalanced, “SMOTE” method is leveraged to balance the data. SMOTE is an oversampling technique where the synthetic samples are generated for the minority class</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132618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we built 3 models – Logistic Regression, Decision Tree, and Random Forest.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a:t>
            </a:r>
            <a:r>
              <a:rPr lang="en-US" sz="1200" b="0" i="0" u="none" strike="noStrike" dirty="0">
                <a:solidFill>
                  <a:srgbClr val="000000"/>
                </a:solidFill>
                <a:effectLst/>
                <a:latin typeface="Calibri" panose="020F0502020204030204" pitchFamily="34" charset="0"/>
              </a:rPr>
              <a:t>predicts a dependent data variable by analyzing the relationship between one or more existing independent variables. It gives statistical information about the features and their significance to the prediction. </a:t>
            </a:r>
            <a:r>
              <a:rPr lang="en-US" b="0" i="0" dirty="0">
                <a:solidFill>
                  <a:srgbClr val="273239"/>
                </a:solidFill>
                <a:effectLst/>
                <a:latin typeface="urw-din"/>
              </a:rPr>
              <a:t>The major limitation of Logistic Regression is the assumption of linearity between the dependent variable and the independent variables.</a:t>
            </a:r>
            <a:endParaRPr lang="en-US" sz="1200" b="0" i="0" u="none" strike="noStrike" dirty="0">
              <a:solidFill>
                <a:srgbClr val="000000"/>
              </a:solidFill>
              <a:effectLst/>
              <a:latin typeface="Calibri" panose="020F0502020204030204" pitchFamily="34" charset="0"/>
            </a:endParaRP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Decision Tree is a series of sequential decisions made to reach a specific result. It works for a varied range of problems including linear and nonlinear. This model may result in poor evaluation on small datasets.</a:t>
            </a: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Random Forest is as the name goes, a forest of randomly created decision trees, a combined output of individual decision trees to generate the final output. It is very powerful and generally has a good performance on many problems, although the number of trees need to be chosen to evaluate its efficiency.</a:t>
            </a:r>
          </a:p>
          <a:p>
            <a:pPr marL="0" marR="0" lvl="0" indent="0" algn="l" defTabSz="457200" rtl="0" eaLnBrk="1" fontAlgn="t"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322041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confusion matrix I can see, that the accuracy for the Logistic regression was 65.27%. The score turned out to be poor. The </a:t>
            </a:r>
            <a:r>
              <a:rPr lang="en-US" sz="1200" dirty="0">
                <a:effectLst/>
                <a:latin typeface="Calibri" panose="020F0502020204030204" pitchFamily="34" charset="0"/>
                <a:ea typeface="Calibri" panose="020F0502020204030204" pitchFamily="34" charset="0"/>
                <a:cs typeface="Latha" panose="020B0502040204020203" pitchFamily="34" charset="0"/>
              </a:rPr>
              <a:t>false negatives also seem to be higher in this method. </a:t>
            </a:r>
            <a:r>
              <a:rPr lang="en-US" sz="1200" dirty="0">
                <a:effectLst/>
                <a:latin typeface="Calibri" panose="020F0502020204030204" pitchFamily="34" charset="0"/>
                <a:ea typeface="Calibri" panose="020F0502020204030204" pitchFamily="34" charset="0"/>
                <a:cs typeface="Latha" panose="020B0604020202020204" pitchFamily="34" charset="0"/>
              </a:rPr>
              <a:t>The accuracy score for Decision Tree model came to 82% which is excellent compared to logistic regression. We observe that the model did seem to improve the predictions  but still false negative seems little high. The accuracy score for Random Forest model was observed to be at about 91% which is the highest so far and best to predict attrition of the employees.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13958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measures I have used to measure model efficiency</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Initially, all three algorithms (logistic regression, decision tree and random forest) have been applied on the dataset containing all features without </a:t>
            </a:r>
            <a:r>
              <a:rPr lang="en-US" dirty="0" err="1">
                <a:ea typeface="Calibri"/>
                <a:cs typeface="Calibri"/>
              </a:rPr>
              <a:t>standardscalar</a:t>
            </a:r>
            <a:r>
              <a:rPr lang="en-US" dirty="0">
                <a:ea typeface="Calibri"/>
                <a:cs typeface="Calibri"/>
              </a:rPr>
              <a:t>. We see random forest gives the highest score of 91.08% compared to other 2 models. Then, we applied </a:t>
            </a:r>
            <a:r>
              <a:rPr lang="en-US" dirty="0" err="1">
                <a:ea typeface="Calibri"/>
                <a:cs typeface="Calibri"/>
              </a:rPr>
              <a:t>Standardscalar</a:t>
            </a:r>
            <a:r>
              <a:rPr lang="en-US" dirty="0">
                <a:ea typeface="Calibri"/>
                <a:cs typeface="Calibri"/>
              </a:rPr>
              <a:t> on the dataset and applied all three models again. We see improvement in score for logistic regression. However, decision tree and random forest gives the more or less the same score.</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291829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Chart showing the scores of different approaches we have taken. Among all Random forest applied on the dataset without </a:t>
            </a:r>
            <a:r>
              <a:rPr lang="en-US" dirty="0" err="1"/>
              <a:t>standardscalar</a:t>
            </a:r>
            <a:r>
              <a:rPr lang="en-US" dirty="0"/>
              <a:t> gives the highest score.</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1139494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Observations were made to determine the best performing features. We used the Pearson's correlation matrix, Chi-Squared Test, and feature importance of the random forest classifier to make these determinations. Each one is explained in greater detail on the next three slides.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952604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Pearson's correlation matrix does a comparison of the variables to our target variable attrition. Overtime, </a:t>
            </a:r>
            <a:r>
              <a:rPr lang="en-US" dirty="0" err="1">
                <a:cs typeface="Calibri"/>
              </a:rPr>
              <a:t>MaritalStatus</a:t>
            </a:r>
            <a:r>
              <a:rPr lang="en-US" dirty="0">
                <a:cs typeface="Calibri"/>
              </a:rPr>
              <a:t>, </a:t>
            </a:r>
            <a:r>
              <a:rPr lang="en-US" dirty="0" err="1">
                <a:cs typeface="Calibri"/>
              </a:rPr>
              <a:t>DistanceFromHome</a:t>
            </a:r>
            <a:r>
              <a:rPr lang="en-US" dirty="0">
                <a:cs typeface="Calibri"/>
              </a:rPr>
              <a:t> are positively correlated with the target Attrition and </a:t>
            </a:r>
            <a:r>
              <a:rPr lang="en-US" dirty="0" err="1">
                <a:cs typeface="Calibri"/>
              </a:rPr>
              <a:t>TotalWorkingYears</a:t>
            </a:r>
            <a:r>
              <a:rPr lang="en-US" dirty="0">
                <a:cs typeface="Calibri"/>
              </a:rPr>
              <a:t>, </a:t>
            </a:r>
            <a:r>
              <a:rPr lang="en-US" dirty="0" err="1">
                <a:cs typeface="Calibri"/>
              </a:rPr>
              <a:t>YearsInCurrentRole</a:t>
            </a:r>
            <a:r>
              <a:rPr lang="en-US" dirty="0">
                <a:cs typeface="Calibri"/>
              </a:rPr>
              <a:t> and </a:t>
            </a:r>
            <a:r>
              <a:rPr lang="en-US" dirty="0" err="1">
                <a:cs typeface="Calibri"/>
              </a:rPr>
              <a:t>MonthlyIncome</a:t>
            </a:r>
            <a:r>
              <a:rPr lang="en-US" dirty="0">
                <a:cs typeface="Calibri"/>
              </a:rPr>
              <a:t> are negatively correlated.</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19</a:t>
            </a:fld>
            <a:endParaRPr lang="zh-CN" altLang="en-US"/>
          </a:p>
        </p:txBody>
      </p:sp>
    </p:spTree>
    <p:extLst>
      <p:ext uri="{BB962C8B-B14F-4D97-AF65-F5344CB8AC3E}">
        <p14:creationId xmlns:p14="http://schemas.microsoft.com/office/powerpoint/2010/main" val="412860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Another method to test the dependency of a variable on the target variable is to do a Chi-squared test. With this method we were able to determine that </a:t>
            </a:r>
            <a:r>
              <a:rPr lang="en-US" dirty="0" err="1">
                <a:cs typeface="Calibri"/>
              </a:rPr>
              <a:t>TotalWorkingYears</a:t>
            </a:r>
            <a:r>
              <a:rPr lang="en-US" dirty="0">
                <a:cs typeface="Calibri"/>
              </a:rPr>
              <a:t>, </a:t>
            </a:r>
            <a:r>
              <a:rPr lang="en-US" dirty="0" err="1">
                <a:cs typeface="Calibri"/>
              </a:rPr>
              <a:t>YearsAtCompany</a:t>
            </a:r>
            <a:r>
              <a:rPr lang="en-US" dirty="0">
                <a:cs typeface="Calibri"/>
              </a:rPr>
              <a:t>, </a:t>
            </a:r>
            <a:r>
              <a:rPr lang="en-US" dirty="0" err="1">
                <a:cs typeface="Calibri"/>
              </a:rPr>
              <a:t>MonthlyIncome</a:t>
            </a:r>
            <a:r>
              <a:rPr lang="en-US" dirty="0">
                <a:cs typeface="Calibri"/>
              </a:rPr>
              <a:t>, </a:t>
            </a:r>
            <a:r>
              <a:rPr lang="en-US" dirty="0" err="1">
                <a:cs typeface="Calibri"/>
              </a:rPr>
              <a:t>DailyRate</a:t>
            </a:r>
            <a:r>
              <a:rPr lang="en-US" dirty="0">
                <a:cs typeface="Calibri"/>
              </a:rPr>
              <a:t>, </a:t>
            </a:r>
            <a:r>
              <a:rPr lang="en-US" dirty="0" err="1">
                <a:cs typeface="Calibri"/>
              </a:rPr>
              <a:t>YersInCurrentRole</a:t>
            </a:r>
            <a:r>
              <a:rPr lang="en-US" dirty="0">
                <a:cs typeface="Calibri"/>
              </a:rPr>
              <a:t> were the best features.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20</a:t>
            </a:fld>
            <a:endParaRPr lang="zh-CN" altLang="en-US"/>
          </a:p>
        </p:txBody>
      </p:sp>
    </p:spTree>
    <p:extLst>
      <p:ext uri="{BB962C8B-B14F-4D97-AF65-F5344CB8AC3E}">
        <p14:creationId xmlns:p14="http://schemas.microsoft.com/office/powerpoint/2010/main" val="51918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Our last method of determining features of importance was the random forest classifier. The random forest classifier gave us the best results for modeling. This modeling method has a feature to assign an importance value to each variable based on a majority calculation. This method shows </a:t>
            </a:r>
            <a:r>
              <a:rPr lang="en-US" dirty="0" err="1">
                <a:cs typeface="Calibri"/>
              </a:rPr>
              <a:t>JobSatisfaction</a:t>
            </a:r>
            <a:r>
              <a:rPr lang="en-US" dirty="0">
                <a:cs typeface="Calibri"/>
              </a:rPr>
              <a:t>, </a:t>
            </a:r>
            <a:r>
              <a:rPr lang="en-US" dirty="0" err="1">
                <a:cs typeface="Calibri"/>
              </a:rPr>
              <a:t>MonthlyIncome</a:t>
            </a:r>
            <a:r>
              <a:rPr lang="en-US" dirty="0">
                <a:cs typeface="Calibri"/>
              </a:rPr>
              <a:t>, </a:t>
            </a:r>
            <a:r>
              <a:rPr lang="en-US" dirty="0" err="1">
                <a:cs typeface="Calibri"/>
              </a:rPr>
              <a:t>JobInvolvement</a:t>
            </a:r>
            <a:r>
              <a:rPr lang="en-US" dirty="0">
                <a:cs typeface="Calibri"/>
              </a:rPr>
              <a:t>, </a:t>
            </a:r>
            <a:r>
              <a:rPr lang="en-US" dirty="0" err="1">
                <a:cs typeface="Calibri"/>
              </a:rPr>
              <a:t>JobLevel</a:t>
            </a:r>
            <a:r>
              <a:rPr lang="en-US" dirty="0">
                <a:cs typeface="Calibri"/>
              </a:rPr>
              <a:t> and </a:t>
            </a:r>
            <a:r>
              <a:rPr lang="en-US" dirty="0" err="1">
                <a:cs typeface="Calibri"/>
              </a:rPr>
              <a:t>YearsAtCompany</a:t>
            </a:r>
            <a:r>
              <a:rPr lang="en-US" dirty="0">
                <a:cs typeface="Calibri"/>
              </a:rPr>
              <a:t> with the greatest value of importance.</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21</a:t>
            </a:fld>
            <a:endParaRPr lang="zh-CN" altLang="en-US"/>
          </a:p>
        </p:txBody>
      </p:sp>
    </p:spTree>
    <p:extLst>
      <p:ext uri="{BB962C8B-B14F-4D97-AF65-F5344CB8AC3E}">
        <p14:creationId xmlns:p14="http://schemas.microsoft.com/office/powerpoint/2010/main" val="317311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data science life cycle represented on this slide, shows the process used to develop the data and create a model to determine predictions. I started with the problem definition which can be the most difficult step in the project. This step is where we formulate the question I am trying to answer. Once that has been defined, I move to data mining and data preparation. In this phase I evaluate data, make sure it meets my needs, and start the cleaning process. This phase also includes creating visualizations to show another angle of the data and make any needed changes to prepare for modeling. Feature engineering involves scaling data so that it is represented equally for the modeling process.  Next the data structure and the evaluation of visualizations will help to decide the best model to use. Depending on that outcome we may choose to reevaluate using a different model. This process continues until the outcomes needed to use with future data. A full evaluation of the model helps confirm the choice for predictions.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401638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22</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23</a:t>
            </a:fld>
            <a:endParaRPr lang="zh-CN" altLang="en-US"/>
          </a:p>
        </p:txBody>
      </p:sp>
    </p:spTree>
    <p:extLst>
      <p:ext uri="{BB962C8B-B14F-4D97-AF65-F5344CB8AC3E}">
        <p14:creationId xmlns:p14="http://schemas.microsoft.com/office/powerpoint/2010/main" val="245252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my project is a fictional dataset created by IBM data scientists. The problem statement of this project is to identify the features which are mostly related to or affecting the attrition in an organization. With the dataset having around 1500 records, I will be able to predict an answer to our problem statement. The dataset consists of 34 features of which 26 are numerical and rest are categorical with “attrition” being the target. The target variable income contains 2 values. It will indicate if the employee left the company or continuing in the organization.</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first step in data cleaning, null and duplicate checks have been performed on the data and found neither null values in any of the feature nor duplicate values. In addition, I have removed all unwanted features listed in this slide from the dataset.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414035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analyzing numerical variables through Histogram I see Age and Education are nearly normalized, with majority of the values occur at the middle (ages falling in the 40-50 and 3 for education). </a:t>
            </a:r>
            <a:r>
              <a:rPr lang="en-US" dirty="0" err="1"/>
              <a:t>DailyRate</a:t>
            </a:r>
            <a:r>
              <a:rPr lang="en-US" dirty="0"/>
              <a:t>, </a:t>
            </a:r>
            <a:r>
              <a:rPr lang="en-US" dirty="0" err="1"/>
              <a:t>HourlyRate</a:t>
            </a:r>
            <a:r>
              <a:rPr lang="en-US" dirty="0"/>
              <a:t>, </a:t>
            </a:r>
            <a:r>
              <a:rPr lang="en-US" dirty="0" err="1"/>
              <a:t>MonthlyRate</a:t>
            </a:r>
            <a:r>
              <a:rPr lang="en-US" dirty="0"/>
              <a:t> features are uniform where every value in a dataset occurs roughly the same number of times. </a:t>
            </a:r>
            <a:r>
              <a:rPr lang="en-US" dirty="0" err="1"/>
              <a:t>PerformanceRating</a:t>
            </a:r>
            <a:r>
              <a:rPr lang="en-US" dirty="0"/>
              <a:t> feature has Only 2 values are present for this feature with maximum at 3 and minimum at 4. </a:t>
            </a:r>
            <a:r>
              <a:rPr lang="en-US" dirty="0" err="1"/>
              <a:t>YearsAtCompany</a:t>
            </a:r>
            <a:r>
              <a:rPr lang="en-US" dirty="0"/>
              <a:t>, </a:t>
            </a:r>
            <a:r>
              <a:rPr lang="en-US" dirty="0" err="1"/>
              <a:t>YearsSinceLastPromotion</a:t>
            </a:r>
            <a:r>
              <a:rPr lang="en-US" dirty="0"/>
              <a:t>, </a:t>
            </a:r>
            <a:r>
              <a:rPr lang="en-US" dirty="0" err="1"/>
              <a:t>YearsInCurrentRole</a:t>
            </a:r>
            <a:r>
              <a:rPr lang="en-US" dirty="0"/>
              <a:t>, </a:t>
            </a:r>
            <a:r>
              <a:rPr lang="en-US" dirty="0" err="1"/>
              <a:t>MonthlyIncome</a:t>
            </a:r>
            <a:r>
              <a:rPr lang="en-US" dirty="0"/>
              <a:t> features are right-skewed. Finally, </a:t>
            </a:r>
            <a:r>
              <a:rPr lang="en-US" dirty="0" err="1"/>
              <a:t>NumCompaniesWorked</a:t>
            </a:r>
            <a:r>
              <a:rPr lang="en-US" dirty="0"/>
              <a:t>, </a:t>
            </a:r>
            <a:r>
              <a:rPr lang="en-US" dirty="0" err="1"/>
              <a:t>TotalWorkingYears</a:t>
            </a:r>
            <a:r>
              <a:rPr lang="en-US" dirty="0"/>
              <a:t> features are also kind of right skewed. However, the peak occurred at the middle (1 for </a:t>
            </a:r>
            <a:r>
              <a:rPr lang="en-US" dirty="0" err="1"/>
              <a:t>NumCompaniesWorked</a:t>
            </a:r>
            <a:r>
              <a:rPr lang="en-US" dirty="0"/>
              <a:t> and 10 for </a:t>
            </a:r>
            <a:r>
              <a:rPr lang="en-US" dirty="0" err="1"/>
              <a:t>TotalWorkingYears</a:t>
            </a:r>
            <a:r>
              <a:rPr lang="en-US" dirty="0"/>
              <a:t>)</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3711385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categorical features, </a:t>
            </a:r>
            <a:r>
              <a:rPr lang="en-US" dirty="0" err="1"/>
              <a:t>BusinessTravel</a:t>
            </a:r>
            <a:r>
              <a:rPr lang="en-US" dirty="0"/>
              <a:t> has 3 unique values with more number of records (&gt; 1000) for "</a:t>
            </a:r>
            <a:r>
              <a:rPr lang="en-US" dirty="0" err="1"/>
              <a:t>Travel_Rarely</a:t>
            </a:r>
            <a:r>
              <a:rPr lang="en-US" dirty="0"/>
              <a:t>". The feature Department has 3 unique values with more number of records for R&amp;D Department and least number of records for HR department. Education has 6 different values with more people falling under Life Science and Medical and less number of people HR and Other. </a:t>
            </a:r>
            <a:r>
              <a:rPr lang="en-US" dirty="0" err="1"/>
              <a:t>JobRole</a:t>
            </a:r>
            <a:r>
              <a:rPr lang="en-US" dirty="0"/>
              <a:t> has many values with more people falling under </a:t>
            </a:r>
            <a:r>
              <a:rPr lang="en-US" dirty="0" err="1"/>
              <a:t>SalesExecutive</a:t>
            </a:r>
            <a:r>
              <a:rPr lang="en-US" dirty="0"/>
              <a:t>, Research Scientist, Laboratory Technician and less people under the job roles sales representative, research director and HR. </a:t>
            </a:r>
            <a:r>
              <a:rPr lang="en-US" dirty="0" err="1"/>
              <a:t>MaritalStatus</a:t>
            </a:r>
            <a:r>
              <a:rPr lang="en-US" dirty="0"/>
              <a:t> has 3 distinct values with most of the people falling under married and less number of people under Divorced. Finally, Gender has 2 distinct values Males and Female with more number of records for Males compared to Female.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08504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On analyzing the target variable, </a:t>
            </a:r>
            <a:r>
              <a:rPr lang="en-US" sz="1800" b="0" i="0" u="none" strike="noStrike" baseline="0" dirty="0">
                <a:latin typeface="Segoe UI" panose="020B0502040204020203" pitchFamily="34" charset="0"/>
              </a:rPr>
              <a:t>I found Women in Human Resources experienced the highest amount of turnover, with nearly 1 out of every 3 women in HR leaving the company. Sales department comes 2nd and Research &amp; Development comes third. For men, the highest turnover occurred in the Sales department with nearly 21%. The remaining departments Research and Development and HR are more or less experiencing similar rate of attrition (~15%).  </a:t>
            </a:r>
            <a:endParaRPr lang="en-US" sz="1800" b="0" i="0" u="none" strike="noStrike" baseline="0" dirty="0">
              <a:solidFill>
                <a:srgbClr val="000000"/>
              </a:solidFill>
              <a:latin typeface="Segoe UI" panose="020B0502040204020203" pitchFamily="34" charset="0"/>
            </a:endParaRPr>
          </a:p>
          <a:p>
            <a:pPr algn="l"/>
            <a:r>
              <a:rPr lang="en-US" sz="1800" b="0" i="0" u="none" strike="noStrike" baseline="0" dirty="0">
                <a:latin typeface="Segoe UI" panose="020B0502040204020203" pitchFamily="34" charset="0"/>
              </a:rPr>
              <a:t>Among women with the highest rated work life balance, 1 out of 4 left the company, the highest proportion among the ratings for women. Across each department, the average salary for women have higher salaries than men. In comparison to current employees, former employees had lower median salaries across all three departments. In Human Resources and Research and Development departments, women tend to have higher median salaries than men.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79106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Segoe UI" panose="020B0502040204020203" pitchFamily="34" charset="0"/>
              </a:rPr>
              <a:t>The Attrition rate is high among the people who have "Good" work life balance earning median monthly income of 3202 dollars. However, the attrition rate is less among the people who have "Excellent" work life balance earning median monthly income of 2785 dollars; More number of people who have "Excellent" work life balance are continuing in the company as expected. Also, t</a:t>
            </a:r>
            <a:r>
              <a:rPr lang="en-US" sz="1800" b="0" i="0" u="none" strike="noStrike" baseline="0" dirty="0">
                <a:latin typeface="Segoe UI" panose="020B0502040204020203" pitchFamily="34" charset="0"/>
              </a:rPr>
              <a:t>he attrition rate is high among "Managers", "Manufacturing Director" and "Sales Executives" whereas it is low for "Research Director" and "Sales Representative"; So, "Research Director" and "Sales Representative" are not willing to quit the company often whereas "Managers", "Manufacturing Director" and "Sales Executives" often change their companies.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765965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Segoe UI" panose="020B0502040204020203" pitchFamily="34" charset="0"/>
              </a:rPr>
              <a:t>Based on the scatterplot above, monthly income is positively correlated with total number of years worked and there is strong association between an employee's earnings and their job level.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428361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blog.perceptyx.com/employee-attrition-analytics" TargetMode="External"/><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15.xml"/><Relationship Id="rId5" Type="http://schemas.openxmlformats.org/officeDocument/2006/relationships/hyperlink" Target="https://www.bls.gov/news.release/jolts.t18.htm" TargetMode="External"/><Relationship Id="rId4" Type="http://schemas.openxmlformats.org/officeDocument/2006/relationships/hyperlink" Target="https://www.betterup.com/blog/employee-attri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HR Analytics and Prediction of Employee Attrition</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3"/>
            <a:ext cx="4682949" cy="1234803"/>
          </a:xfrm>
        </p:spPr>
        <p:txBody>
          <a:bodyPr/>
          <a:lstStyle/>
          <a:p>
            <a:pPr>
              <a:spcBef>
                <a:spcPts val="600"/>
              </a:spcBef>
            </a:pPr>
            <a:r>
              <a:rPr lang="en-US" sz="1400" dirty="0"/>
              <a:t>Author: Anjani Bonda</a:t>
            </a:r>
          </a:p>
          <a:p>
            <a:pPr>
              <a:spcBef>
                <a:spcPts val="600"/>
              </a:spcBef>
            </a:pPr>
            <a:r>
              <a:rPr lang="en-US" sz="1400" dirty="0"/>
              <a:t>DSC680 Applied Data Science, Bellevue University</a:t>
            </a:r>
          </a:p>
          <a:p>
            <a:pPr>
              <a:spcBef>
                <a:spcPts val="600"/>
              </a:spcBef>
            </a:pPr>
            <a:r>
              <a:rPr lang="en-US" sz="1400" dirty="0"/>
              <a:t>Date: 4/8/2023</a:t>
            </a:r>
          </a:p>
          <a:p>
            <a:endParaRPr lang="en-US" sz="1400" dirty="0"/>
          </a:p>
          <a:p>
            <a:endParaRPr lang="en-US" dirty="0"/>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a:extLst>
              <a:ext uri="{FF2B5EF4-FFF2-40B4-BE49-F238E27FC236}">
                <a16:creationId xmlns:a16="http://schemas.microsoft.com/office/drawing/2014/main" id="{9F25B616-4292-419F-AE0E-3930F3312E8C}"/>
              </a:ext>
            </a:extLst>
          </p:cNvPr>
          <p:cNvPicPr>
            <a:picLocks noGrp="1" noChangeAspect="1"/>
          </p:cNvPicPr>
          <p:nvPr>
            <p:ph type="pic" sz="quarter" idx="47"/>
          </p:nvPr>
        </p:nvPicPr>
        <p:blipFill>
          <a:blip r:embed="rId5"/>
          <a:srcRect l="24101" r="24101"/>
          <a:stretch>
            <a:fillRect/>
          </a:stretch>
        </p:blipFill>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2000" advTm="26230"/>
    </mc:Choice>
    <mc:Fallback xmlns="">
      <p:transition spd="slow" advTm="262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5" y="274956"/>
            <a:ext cx="11446425" cy="699078"/>
          </a:xfrm>
        </p:spPr>
        <p:txBody>
          <a:bodyPr/>
          <a:lstStyle/>
          <a:p>
            <a:pPr algn="l"/>
            <a:r>
              <a:rPr lang="en-US" sz="3600" dirty="0"/>
              <a:t>EDA - Distribution of Monthly Income by Work Life Balance and Job Role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Text Placeholder 19">
            <a:extLst>
              <a:ext uri="{FF2B5EF4-FFF2-40B4-BE49-F238E27FC236}">
                <a16:creationId xmlns:a16="http://schemas.microsoft.com/office/drawing/2014/main" id="{65438839-AD2D-5802-CA9C-147DA4319CC3}"/>
              </a:ext>
            </a:extLst>
          </p:cNvPr>
          <p:cNvSpPr txBox="1">
            <a:spLocks/>
          </p:cNvSpPr>
          <p:nvPr/>
        </p:nvSpPr>
        <p:spPr>
          <a:xfrm>
            <a:off x="536676" y="1318752"/>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endParaRPr lang="en-US" sz="1600" dirty="0"/>
          </a:p>
        </p:txBody>
      </p:sp>
      <p:pic>
        <p:nvPicPr>
          <p:cNvPr id="2" name="Picture 1">
            <a:extLst>
              <a:ext uri="{FF2B5EF4-FFF2-40B4-BE49-F238E27FC236}">
                <a16:creationId xmlns:a16="http://schemas.microsoft.com/office/drawing/2014/main" id="{072E6386-199F-8226-7FB7-8D66C8294665}"/>
              </a:ext>
            </a:extLst>
          </p:cNvPr>
          <p:cNvPicPr>
            <a:picLocks noChangeAspect="1"/>
          </p:cNvPicPr>
          <p:nvPr/>
        </p:nvPicPr>
        <p:blipFill>
          <a:blip r:embed="rId3"/>
          <a:stretch>
            <a:fillRect/>
          </a:stretch>
        </p:blipFill>
        <p:spPr>
          <a:xfrm>
            <a:off x="387046" y="1219200"/>
            <a:ext cx="7140190" cy="2413007"/>
          </a:xfrm>
          <a:prstGeom prst="rect">
            <a:avLst/>
          </a:prstGeom>
        </p:spPr>
      </p:pic>
      <p:pic>
        <p:nvPicPr>
          <p:cNvPr id="3" name="Picture 2">
            <a:extLst>
              <a:ext uri="{FF2B5EF4-FFF2-40B4-BE49-F238E27FC236}">
                <a16:creationId xmlns:a16="http://schemas.microsoft.com/office/drawing/2014/main" id="{316F38B9-3A43-6E3C-A6C1-F43832C654C3}"/>
              </a:ext>
            </a:extLst>
          </p:cNvPr>
          <p:cNvPicPr>
            <a:picLocks noChangeAspect="1"/>
          </p:cNvPicPr>
          <p:nvPr/>
        </p:nvPicPr>
        <p:blipFill>
          <a:blip r:embed="rId4"/>
          <a:stretch>
            <a:fillRect/>
          </a:stretch>
        </p:blipFill>
        <p:spPr>
          <a:xfrm>
            <a:off x="5314121" y="4141305"/>
            <a:ext cx="5880047" cy="2400300"/>
          </a:xfrm>
          <a:prstGeom prst="rect">
            <a:avLst/>
          </a:prstGeom>
        </p:spPr>
      </p:pic>
      <p:sp>
        <p:nvSpPr>
          <p:cNvPr id="10" name="TextBox 9">
            <a:extLst>
              <a:ext uri="{FF2B5EF4-FFF2-40B4-BE49-F238E27FC236}">
                <a16:creationId xmlns:a16="http://schemas.microsoft.com/office/drawing/2014/main" id="{E3DA0B3D-EE4E-03BA-929F-EE0AF7FD7317}"/>
              </a:ext>
            </a:extLst>
          </p:cNvPr>
          <p:cNvSpPr txBox="1"/>
          <p:nvPr/>
        </p:nvSpPr>
        <p:spPr>
          <a:xfrm>
            <a:off x="7783125" y="1219200"/>
            <a:ext cx="4134678" cy="2319930"/>
          </a:xfrm>
          <a:prstGeom prst="rect">
            <a:avLst/>
          </a:prstGeom>
          <a:noFill/>
        </p:spPr>
        <p:txBody>
          <a:bodyPr wrap="square">
            <a:spAutoFit/>
          </a:bodyPr>
          <a:lstStyle/>
          <a:p>
            <a:pPr marR="0" lvl="0">
              <a:lnSpc>
                <a:spcPct val="150000"/>
              </a:lnSpc>
              <a:spcBef>
                <a:spcPts val="0"/>
              </a:spcBef>
              <a:spcAft>
                <a:spcPts val="0"/>
              </a:spcAft>
            </a:pPr>
            <a:r>
              <a:rPr lang="en-US" sz="1400" dirty="0">
                <a:solidFill>
                  <a:schemeClr val="bg1"/>
                </a:solidFill>
                <a:effectLst/>
                <a:latin typeface="Calibri" panose="020F0502020204030204" pitchFamily="34" charset="0"/>
                <a:ea typeface="Times New Roman" panose="02020603050405020304" pitchFamily="18" charset="0"/>
              </a:rPr>
              <a:t>The Attrition rate is high among the people who have "Good" work life balance earning median monthly income of 3202 dollars. However, the attrition rate is less among the people who have "Excellent" work life balance earning median monthly income of 2785 dollars; The people with "Fair" work life balance comes next.</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4EC91361-1F47-EDD8-65EC-27880446E712}"/>
              </a:ext>
            </a:extLst>
          </p:cNvPr>
          <p:cNvSpPr txBox="1"/>
          <p:nvPr/>
        </p:nvSpPr>
        <p:spPr>
          <a:xfrm>
            <a:off x="206335" y="4102348"/>
            <a:ext cx="4851897" cy="1996765"/>
          </a:xfrm>
          <a:prstGeom prst="rect">
            <a:avLst/>
          </a:prstGeom>
          <a:noFill/>
        </p:spPr>
        <p:txBody>
          <a:bodyPr wrap="square">
            <a:spAutoFit/>
          </a:bodyPr>
          <a:lstStyle/>
          <a:p>
            <a:pPr marR="0" lvl="0">
              <a:lnSpc>
                <a:spcPct val="150000"/>
              </a:lnSpc>
              <a:spcBef>
                <a:spcPts val="0"/>
              </a:spcBef>
              <a:spcAft>
                <a:spcPts val="0"/>
              </a:spcAft>
              <a:tabLst>
                <a:tab pos="457200" algn="l"/>
              </a:tabLst>
            </a:pPr>
            <a:r>
              <a:rPr lang="en-US" sz="1400" dirty="0">
                <a:solidFill>
                  <a:schemeClr val="bg1"/>
                </a:solidFill>
                <a:effectLst/>
                <a:latin typeface="Calibri" panose="020F0502020204030204" pitchFamily="34" charset="0"/>
                <a:ea typeface="Times New Roman" panose="02020603050405020304" pitchFamily="18" charset="0"/>
              </a:rPr>
              <a:t>The attrition rate is high among "Managers", "Manufacturing Director" and "Sales Executives" whereas it is low for "Research Director" and "Sales Representative"; So, "Research Director" and "Sales Representative" are not willing to quit the company often whereas "Managers", "Manufacturing Director" and "Sales Executives" often change their companies.</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974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5" y="274956"/>
            <a:ext cx="11446425" cy="699078"/>
          </a:xfrm>
        </p:spPr>
        <p:txBody>
          <a:bodyPr/>
          <a:lstStyle/>
          <a:p>
            <a:pPr algn="l"/>
            <a:r>
              <a:rPr lang="en-US" sz="3600" dirty="0"/>
              <a:t>EDA – Scatter Plot for Monthly Income with total number of years worked and Job Role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pic>
        <p:nvPicPr>
          <p:cNvPr id="5" name="Picture 4">
            <a:extLst>
              <a:ext uri="{FF2B5EF4-FFF2-40B4-BE49-F238E27FC236}">
                <a16:creationId xmlns:a16="http://schemas.microsoft.com/office/drawing/2014/main" id="{1FFFE764-B24B-B5E6-A388-918B50C3EF1F}"/>
              </a:ext>
            </a:extLst>
          </p:cNvPr>
          <p:cNvPicPr>
            <a:picLocks noChangeAspect="1"/>
          </p:cNvPicPr>
          <p:nvPr/>
        </p:nvPicPr>
        <p:blipFill>
          <a:blip r:embed="rId3"/>
          <a:stretch>
            <a:fillRect/>
          </a:stretch>
        </p:blipFill>
        <p:spPr>
          <a:xfrm>
            <a:off x="416615" y="1556449"/>
            <a:ext cx="7785690" cy="4659216"/>
          </a:xfrm>
          <a:prstGeom prst="rect">
            <a:avLst/>
          </a:prstGeom>
        </p:spPr>
      </p:pic>
      <p:sp>
        <p:nvSpPr>
          <p:cNvPr id="7" name="TextBox 6">
            <a:extLst>
              <a:ext uri="{FF2B5EF4-FFF2-40B4-BE49-F238E27FC236}">
                <a16:creationId xmlns:a16="http://schemas.microsoft.com/office/drawing/2014/main" id="{9202B94A-D55F-F6DA-D09F-110BF519A68D}"/>
              </a:ext>
            </a:extLst>
          </p:cNvPr>
          <p:cNvSpPr txBox="1"/>
          <p:nvPr/>
        </p:nvSpPr>
        <p:spPr>
          <a:xfrm>
            <a:off x="8461324" y="2459795"/>
            <a:ext cx="2962141" cy="2270109"/>
          </a:xfrm>
          <a:prstGeom prst="rect">
            <a:avLst/>
          </a:prstGeom>
          <a:noFill/>
        </p:spPr>
        <p:txBody>
          <a:bodyPr wrap="square">
            <a:spAutoFit/>
          </a:bodyPr>
          <a:lstStyle/>
          <a:p>
            <a:pPr marL="0" marR="0" algn="just">
              <a:lnSpc>
                <a:spcPct val="150000"/>
              </a:lnSpc>
              <a:spcBef>
                <a:spcPts val="0"/>
              </a:spcBef>
              <a:spcAft>
                <a:spcPts val="1200"/>
              </a:spcAft>
            </a:pPr>
            <a:r>
              <a:rPr lang="en-US" sz="1600" dirty="0">
                <a:solidFill>
                  <a:schemeClr val="bg1"/>
                </a:solidFill>
                <a:latin typeface="Calibri" panose="020F0502020204030204" pitchFamily="34" charset="0"/>
                <a:ea typeface="Calibri" panose="020F0502020204030204" pitchFamily="34" charset="0"/>
                <a:cs typeface="Latha" panose="020B0604020202020204" pitchFamily="34" charset="0"/>
              </a:rPr>
              <a:t>M</a:t>
            </a:r>
            <a:r>
              <a:rPr lang="en-US" sz="1600" dirty="0">
                <a:solidFill>
                  <a:schemeClr val="bg1"/>
                </a:solidFill>
                <a:effectLst/>
                <a:latin typeface="Calibri" panose="020F0502020204030204" pitchFamily="34" charset="0"/>
                <a:ea typeface="Calibri" panose="020F0502020204030204" pitchFamily="34" charset="0"/>
                <a:cs typeface="Latha" panose="020B0604020202020204" pitchFamily="34" charset="0"/>
              </a:rPr>
              <a:t>onthly income is positively correlated with total number of years worked and there is strong association between an employee's earnings and their job level.</a:t>
            </a:r>
          </a:p>
        </p:txBody>
      </p:sp>
    </p:spTree>
    <p:extLst>
      <p:ext uri="{BB962C8B-B14F-4D97-AF65-F5344CB8AC3E}">
        <p14:creationId xmlns:p14="http://schemas.microsoft.com/office/powerpoint/2010/main" val="21391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Feature Engineering</a:t>
            </a:r>
          </a:p>
        </p:txBody>
      </p:sp>
      <p:sp>
        <p:nvSpPr>
          <p:cNvPr id="9" name="TextBox 8">
            <a:extLst>
              <a:ext uri="{FF2B5EF4-FFF2-40B4-BE49-F238E27FC236}">
                <a16:creationId xmlns:a16="http://schemas.microsoft.com/office/drawing/2014/main" id="{DB73610A-D9FF-88A7-583B-F0F7CCE66C7D}"/>
              </a:ext>
            </a:extLst>
          </p:cNvPr>
          <p:cNvSpPr txBox="1"/>
          <p:nvPr/>
        </p:nvSpPr>
        <p:spPr>
          <a:xfrm>
            <a:off x="587829" y="1976107"/>
            <a:ext cx="6903455" cy="2573140"/>
          </a:xfrm>
          <a:prstGeom prst="rect">
            <a:avLst/>
          </a:prstGeom>
          <a:noFill/>
        </p:spPr>
        <p:txBody>
          <a:bodyPr wrap="square">
            <a:spAutoFit/>
          </a:bodyPr>
          <a:lstStyle/>
          <a:p>
            <a:pPr marL="0" indent="0">
              <a:buNone/>
            </a:pPr>
            <a:r>
              <a:rPr lang="en-US" sz="2400" dirty="0">
                <a:solidFill>
                  <a:schemeClr val="bg1"/>
                </a:solidFill>
              </a:rPr>
              <a:t>The below methods were applied on the features prepping them for model building</a:t>
            </a:r>
          </a:p>
          <a:p>
            <a:pPr marL="0" indent="0">
              <a:buNone/>
            </a:pPr>
            <a:endParaRPr lang="en-US" sz="2400" dirty="0">
              <a:solidFill>
                <a:schemeClr val="bg1"/>
              </a:solidFill>
            </a:endParaRPr>
          </a:p>
          <a:p>
            <a:pPr marL="342900" indent="-342900">
              <a:lnSpc>
                <a:spcPct val="200000"/>
              </a:lnSpc>
              <a:buClr>
                <a:srgbClr val="1287C3"/>
              </a:buClr>
              <a:buFont typeface="Arial" panose="020B0604020202020204" pitchFamily="34" charset="0"/>
              <a:buChar char="•"/>
            </a:pPr>
            <a:r>
              <a:rPr lang="en-US" sz="2400" dirty="0">
                <a:solidFill>
                  <a:schemeClr val="bg1"/>
                </a:solidFill>
              </a:rPr>
              <a:t>Label Encoder</a:t>
            </a:r>
          </a:p>
          <a:p>
            <a:pPr marL="342900" indent="-342900">
              <a:lnSpc>
                <a:spcPct val="200000"/>
              </a:lnSpc>
              <a:buClr>
                <a:srgbClr val="1287C3"/>
              </a:buClr>
              <a:buFont typeface="Arial" panose="020B0604020202020204" pitchFamily="34" charset="0"/>
              <a:buChar char="•"/>
            </a:pPr>
            <a:r>
              <a:rPr lang="en-US" sz="2400" dirty="0">
                <a:solidFill>
                  <a:schemeClr val="bg1"/>
                </a:solidFill>
              </a:rPr>
              <a:t>SMOTE</a:t>
            </a:r>
          </a:p>
        </p:txBody>
      </p:sp>
    </p:spTree>
    <p:extLst>
      <p:ext uri="{BB962C8B-B14F-4D97-AF65-F5344CB8AC3E}">
        <p14:creationId xmlns:p14="http://schemas.microsoft.com/office/powerpoint/2010/main" val="164028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Predictive Modeling</a:t>
            </a:r>
          </a:p>
        </p:txBody>
      </p:sp>
      <p:graphicFrame>
        <p:nvGraphicFramePr>
          <p:cNvPr id="2" name="Table 1">
            <a:extLst>
              <a:ext uri="{FF2B5EF4-FFF2-40B4-BE49-F238E27FC236}">
                <a16:creationId xmlns:a16="http://schemas.microsoft.com/office/drawing/2014/main" id="{7714769B-0580-F00B-66EA-56AD8CE19E71}"/>
              </a:ext>
            </a:extLst>
          </p:cNvPr>
          <p:cNvGraphicFramePr>
            <a:graphicFrameLocks noGrp="1"/>
          </p:cNvGraphicFramePr>
          <p:nvPr>
            <p:extLst>
              <p:ext uri="{D42A27DB-BD31-4B8C-83A1-F6EECF244321}">
                <p14:modId xmlns:p14="http://schemas.microsoft.com/office/powerpoint/2010/main" val="3775505177"/>
              </p:ext>
            </p:extLst>
          </p:nvPr>
        </p:nvGraphicFramePr>
        <p:xfrm>
          <a:off x="692862" y="1976255"/>
          <a:ext cx="10116387" cy="3775188"/>
        </p:xfrm>
        <a:graphic>
          <a:graphicData uri="http://schemas.openxmlformats.org/drawingml/2006/table">
            <a:tbl>
              <a:tblPr firstRow="1" firstCol="1" bandRow="1">
                <a:tableStyleId>{5C22544A-7EE6-4342-B048-85BDC9FD1C3A}</a:tableStyleId>
              </a:tblPr>
              <a:tblGrid>
                <a:gridCol w="2363674">
                  <a:extLst>
                    <a:ext uri="{9D8B030D-6E8A-4147-A177-3AD203B41FA5}">
                      <a16:colId xmlns:a16="http://schemas.microsoft.com/office/drawing/2014/main" val="2155342314"/>
                    </a:ext>
                  </a:extLst>
                </a:gridCol>
                <a:gridCol w="2493798">
                  <a:extLst>
                    <a:ext uri="{9D8B030D-6E8A-4147-A177-3AD203B41FA5}">
                      <a16:colId xmlns:a16="http://schemas.microsoft.com/office/drawing/2014/main" val="1475529619"/>
                    </a:ext>
                  </a:extLst>
                </a:gridCol>
                <a:gridCol w="2721282">
                  <a:extLst>
                    <a:ext uri="{9D8B030D-6E8A-4147-A177-3AD203B41FA5}">
                      <a16:colId xmlns:a16="http://schemas.microsoft.com/office/drawing/2014/main" val="3935778976"/>
                    </a:ext>
                  </a:extLst>
                </a:gridCol>
                <a:gridCol w="2537633">
                  <a:extLst>
                    <a:ext uri="{9D8B030D-6E8A-4147-A177-3AD203B41FA5}">
                      <a16:colId xmlns:a16="http://schemas.microsoft.com/office/drawing/2014/main" val="1567834097"/>
                    </a:ext>
                  </a:extLst>
                </a:gridCol>
              </a:tblGrid>
              <a:tr h="985824">
                <a:tc>
                  <a:txBody>
                    <a:bodyPr/>
                    <a:lstStyle/>
                    <a:p>
                      <a:pPr algn="ctr"/>
                      <a:r>
                        <a:rPr lang="en-US" dirty="0">
                          <a:effectLst/>
                        </a:rPr>
                        <a:t>Model</a:t>
                      </a:r>
                    </a:p>
                  </a:txBody>
                  <a:tcPr marL="0" marR="0" marT="0" marB="0" anchor="ctr"/>
                </a:tc>
                <a:tc>
                  <a:txBody>
                    <a:bodyPr/>
                    <a:lstStyle/>
                    <a:p>
                      <a:pPr algn="ctr"/>
                      <a:r>
                        <a:rPr lang="en-US" dirty="0">
                          <a:effectLst/>
                        </a:rPr>
                        <a:t>Definition</a:t>
                      </a:r>
                    </a:p>
                  </a:txBody>
                  <a:tcPr marL="0" marR="0" marT="0" marB="0" anchor="ctr"/>
                </a:tc>
                <a:tc>
                  <a:txBody>
                    <a:bodyPr/>
                    <a:lstStyle/>
                    <a:p>
                      <a:pPr algn="ctr"/>
                      <a:r>
                        <a:rPr lang="en-US">
                          <a:effectLst/>
                        </a:rPr>
                        <a:t>Pros</a:t>
                      </a:r>
                    </a:p>
                  </a:txBody>
                  <a:tcPr marL="0" marR="0" marT="0" marB="0" anchor="ctr"/>
                </a:tc>
                <a:tc>
                  <a:txBody>
                    <a:bodyPr/>
                    <a:lstStyle/>
                    <a:p>
                      <a:pPr algn="ctr"/>
                      <a:r>
                        <a:rPr lang="en-US">
                          <a:effectLst/>
                        </a:rPr>
                        <a:t>Cons</a:t>
                      </a:r>
                    </a:p>
                  </a:txBody>
                  <a:tcPr marL="0" marR="0" marT="0" marB="0" anchor="ctr"/>
                </a:tc>
                <a:extLst>
                  <a:ext uri="{0D108BD9-81ED-4DB2-BD59-A6C34878D82A}">
                    <a16:rowId xmlns:a16="http://schemas.microsoft.com/office/drawing/2014/main" val="3084642112"/>
                  </a:ext>
                </a:extLst>
              </a:tr>
              <a:tr h="825415">
                <a:tc>
                  <a:txBody>
                    <a:bodyPr/>
                    <a:lstStyle/>
                    <a:p>
                      <a:pPr algn="ctr"/>
                      <a:r>
                        <a:rPr lang="en-US">
                          <a:effectLst/>
                        </a:rPr>
                        <a:t>Logistic Regression</a:t>
                      </a:r>
                    </a:p>
                  </a:txBody>
                  <a:tcPr marL="0" marR="0" marT="0" marB="0" anchor="ctr"/>
                </a:tc>
                <a:tc>
                  <a:txBody>
                    <a:bodyPr/>
                    <a:lstStyle/>
                    <a:p>
                      <a:pPr algn="ctr" fontAlgn="t"/>
                      <a:r>
                        <a:rPr lang="en-US" sz="1200" b="0" i="0" u="none" strike="noStrike" dirty="0">
                          <a:solidFill>
                            <a:srgbClr val="000000"/>
                          </a:solidFill>
                          <a:effectLst/>
                          <a:latin typeface="Calibri" panose="020F0502020204030204" pitchFamily="34" charset="0"/>
                        </a:rPr>
                        <a:t>Predicts a dependent data variable by analyzing the relationship between one or more existing independent variables</a:t>
                      </a:r>
                    </a:p>
                  </a:txBody>
                  <a:tcPr marL="6350" marR="6350" marT="6350" marB="0"/>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Probabilistic Approach, gives info about statistical significance of features</a:t>
                      </a:r>
                    </a:p>
                  </a:txBody>
                  <a:tcPr marL="0" marR="0" marT="0" marB="0" anchor="ctr"/>
                </a:tc>
                <a:tc>
                  <a:txBody>
                    <a:bodyPr/>
                    <a:lstStyle/>
                    <a:p>
                      <a:pPr marL="0" lvl="2" algn="ctr" defTabSz="457200" rtl="0" eaLnBrk="1" fontAlgn="t" latinLnBrk="0" hangingPunct="1"/>
                      <a:r>
                        <a:rPr lang="en-US" sz="1200" b="0" i="0" u="none" strike="noStrike" kern="1200">
                          <a:solidFill>
                            <a:srgbClr val="000000"/>
                          </a:solidFill>
                          <a:effectLst/>
                          <a:latin typeface="Calibri" panose="020F0502020204030204" pitchFamily="34" charset="0"/>
                          <a:ea typeface="+mn-ea"/>
                          <a:cs typeface="+mn-cs"/>
                        </a:rPr>
                        <a:t>the assumption of linearity between the dependent variable and the independent variables</a:t>
                      </a:r>
                    </a:p>
                  </a:txBody>
                  <a:tcPr marL="0" marR="0" marT="0" marB="0" anchor="ctr"/>
                </a:tc>
                <a:extLst>
                  <a:ext uri="{0D108BD9-81ED-4DB2-BD59-A6C34878D82A}">
                    <a16:rowId xmlns:a16="http://schemas.microsoft.com/office/drawing/2014/main" val="2365122580"/>
                  </a:ext>
                </a:extLst>
              </a:tr>
              <a:tr h="866828">
                <a:tc>
                  <a:txBody>
                    <a:bodyPr/>
                    <a:lstStyle/>
                    <a:p>
                      <a:pPr algn="ctr"/>
                      <a:r>
                        <a:rPr lang="en-US">
                          <a:effectLst/>
                        </a:rPr>
                        <a:t>Decision Tree</a:t>
                      </a:r>
                    </a:p>
                  </a:txBody>
                  <a:tcPr marL="0" marR="0" marT="0" marB="0" anchor="ctr"/>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 series of sequential decisions made to reach a specific result</a:t>
                      </a:r>
                    </a:p>
                    <a:p>
                      <a:pPr algn="ctr" fontAlgn="t"/>
                      <a:endParaRPr lang="en-US" sz="1200" b="0" i="0" u="none" strike="noStrike" dirty="0">
                        <a:solidFill>
                          <a:srgbClr val="000000"/>
                        </a:solidFill>
                        <a:effectLst/>
                        <a:latin typeface="Calibri" panose="020F0502020204030204" pitchFamily="34" charset="0"/>
                      </a:endParaRPr>
                    </a:p>
                  </a:txBody>
                  <a:tcPr marL="6350" marR="6350" marT="6350" marB="0"/>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Interpretability, no need for feature scaling, works on both linear/nonlinear problems</a:t>
                      </a:r>
                    </a:p>
                  </a:txBody>
                  <a:tcPr marL="0" marR="0" marT="0" marB="0" anchor="ctr"/>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Poor results on small datasets, overfitting can easily occur</a:t>
                      </a:r>
                    </a:p>
                  </a:txBody>
                  <a:tcPr marL="0" marR="0" marT="0" marB="0" anchor="ctr"/>
                </a:tc>
                <a:extLst>
                  <a:ext uri="{0D108BD9-81ED-4DB2-BD59-A6C34878D82A}">
                    <a16:rowId xmlns:a16="http://schemas.microsoft.com/office/drawing/2014/main" val="107757862"/>
                  </a:ext>
                </a:extLst>
              </a:tr>
              <a:tr h="1097121">
                <a:tc>
                  <a:txBody>
                    <a:bodyPr/>
                    <a:lstStyle/>
                    <a:p>
                      <a:pPr algn="ctr"/>
                      <a:r>
                        <a:rPr lang="en-US">
                          <a:effectLst/>
                        </a:rPr>
                        <a:t>Random Forest</a:t>
                      </a:r>
                    </a:p>
                  </a:txBody>
                  <a:tcPr marL="0" marR="0" marT="0" marB="0" anchor="ctr"/>
                </a:tc>
                <a:tc>
                  <a:txBody>
                    <a:bodyPr/>
                    <a:lstStyle/>
                    <a:p>
                      <a:pPr algn="ctr" fontAlgn="t"/>
                      <a:r>
                        <a:rPr lang="en-US" sz="1200" b="0" i="0" u="none" strike="noStrike" dirty="0">
                          <a:solidFill>
                            <a:srgbClr val="000000"/>
                          </a:solidFill>
                          <a:effectLst/>
                          <a:latin typeface="Calibri" panose="020F0502020204030204" pitchFamily="34" charset="0"/>
                        </a:rPr>
                        <a:t>A forest of randomly created decision trees, a combined output of individual decision trees to generate the final output.</a:t>
                      </a:r>
                    </a:p>
                  </a:txBody>
                  <a:tcPr marL="6350" marR="6350" marT="6350" marB="0"/>
                </a:tc>
                <a:tc>
                  <a:txBody>
                    <a:bodyPr/>
                    <a:lstStyle/>
                    <a:p>
                      <a:pPr marL="0" lvl="2" algn="ctr" defTabSz="457200" rtl="0" eaLnBrk="1" fontAlgn="t" latinLnBrk="0" hangingPunct="1"/>
                      <a:r>
                        <a:rPr lang="en-US" sz="1200" b="0" i="0" u="none" strike="noStrike" kern="1200">
                          <a:solidFill>
                            <a:srgbClr val="000000"/>
                          </a:solidFill>
                          <a:effectLst/>
                          <a:latin typeface="Calibri" panose="020F0502020204030204" pitchFamily="34" charset="0"/>
                          <a:ea typeface="+mn-ea"/>
                          <a:cs typeface="+mn-cs"/>
                        </a:rPr>
                        <a:t>Powerful and accurate, good performance on many problems including nonlinear</a:t>
                      </a:r>
                    </a:p>
                  </a:txBody>
                  <a:tcPr marL="0" marR="0" marT="0" marB="0" anchor="ctr"/>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No interpretability, overfitting can easily occur, need to choose the number of trees</a:t>
                      </a:r>
                    </a:p>
                  </a:txBody>
                  <a:tcPr marL="0" marR="0" marT="0" marB="0" anchor="ctr"/>
                </a:tc>
                <a:extLst>
                  <a:ext uri="{0D108BD9-81ED-4DB2-BD59-A6C34878D82A}">
                    <a16:rowId xmlns:a16="http://schemas.microsoft.com/office/drawing/2014/main" val="3990244654"/>
                  </a:ext>
                </a:extLst>
              </a:tr>
            </a:tbl>
          </a:graphicData>
        </a:graphic>
      </p:graphicFrame>
    </p:spTree>
    <p:extLst>
      <p:ext uri="{BB962C8B-B14F-4D97-AF65-F5344CB8AC3E}">
        <p14:creationId xmlns:p14="http://schemas.microsoft.com/office/powerpoint/2010/main" val="113471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Confusion Matrix</a:t>
            </a:r>
          </a:p>
        </p:txBody>
      </p:sp>
      <p:pic>
        <p:nvPicPr>
          <p:cNvPr id="3" name="Picture 2">
            <a:extLst>
              <a:ext uri="{FF2B5EF4-FFF2-40B4-BE49-F238E27FC236}">
                <a16:creationId xmlns:a16="http://schemas.microsoft.com/office/drawing/2014/main" id="{D4B97CC2-F467-BEF5-66E2-1E8A98EE3E6D}"/>
              </a:ext>
            </a:extLst>
          </p:cNvPr>
          <p:cNvPicPr>
            <a:picLocks noChangeAspect="1"/>
          </p:cNvPicPr>
          <p:nvPr/>
        </p:nvPicPr>
        <p:blipFill>
          <a:blip r:embed="rId3"/>
          <a:stretch>
            <a:fillRect/>
          </a:stretch>
        </p:blipFill>
        <p:spPr>
          <a:xfrm>
            <a:off x="484631" y="2139439"/>
            <a:ext cx="3346861" cy="2854872"/>
          </a:xfrm>
          <a:prstGeom prst="rect">
            <a:avLst/>
          </a:prstGeom>
        </p:spPr>
      </p:pic>
      <p:pic>
        <p:nvPicPr>
          <p:cNvPr id="5" name="Picture 4">
            <a:extLst>
              <a:ext uri="{FF2B5EF4-FFF2-40B4-BE49-F238E27FC236}">
                <a16:creationId xmlns:a16="http://schemas.microsoft.com/office/drawing/2014/main" id="{127D7684-5266-3F71-ED5A-462F54B0ACA5}"/>
              </a:ext>
            </a:extLst>
          </p:cNvPr>
          <p:cNvPicPr>
            <a:picLocks noChangeAspect="1"/>
          </p:cNvPicPr>
          <p:nvPr/>
        </p:nvPicPr>
        <p:blipFill>
          <a:blip r:embed="rId4"/>
          <a:stretch>
            <a:fillRect/>
          </a:stretch>
        </p:blipFill>
        <p:spPr>
          <a:xfrm>
            <a:off x="4306956" y="2139439"/>
            <a:ext cx="3267780" cy="2854872"/>
          </a:xfrm>
          <a:prstGeom prst="rect">
            <a:avLst/>
          </a:prstGeom>
        </p:spPr>
      </p:pic>
      <p:pic>
        <p:nvPicPr>
          <p:cNvPr id="7" name="Picture 6">
            <a:extLst>
              <a:ext uri="{FF2B5EF4-FFF2-40B4-BE49-F238E27FC236}">
                <a16:creationId xmlns:a16="http://schemas.microsoft.com/office/drawing/2014/main" id="{8D1E3458-00E8-3149-9D5E-C7EAB3AEC838}"/>
              </a:ext>
            </a:extLst>
          </p:cNvPr>
          <p:cNvPicPr>
            <a:picLocks noChangeAspect="1"/>
          </p:cNvPicPr>
          <p:nvPr/>
        </p:nvPicPr>
        <p:blipFill>
          <a:blip r:embed="rId5"/>
          <a:stretch>
            <a:fillRect/>
          </a:stretch>
        </p:blipFill>
        <p:spPr>
          <a:xfrm>
            <a:off x="8050201" y="2139439"/>
            <a:ext cx="3482316" cy="2854872"/>
          </a:xfrm>
          <a:prstGeom prst="rect">
            <a:avLst/>
          </a:prstGeom>
        </p:spPr>
      </p:pic>
      <p:sp>
        <p:nvSpPr>
          <p:cNvPr id="9" name="TextBox 8">
            <a:extLst>
              <a:ext uri="{FF2B5EF4-FFF2-40B4-BE49-F238E27FC236}">
                <a16:creationId xmlns:a16="http://schemas.microsoft.com/office/drawing/2014/main" id="{2649001E-7312-6322-0EF7-78AAF3B2BBBF}"/>
              </a:ext>
            </a:extLst>
          </p:cNvPr>
          <p:cNvSpPr txBox="1"/>
          <p:nvPr/>
        </p:nvSpPr>
        <p:spPr>
          <a:xfrm>
            <a:off x="1011669" y="5326574"/>
            <a:ext cx="2292784" cy="369332"/>
          </a:xfrm>
          <a:prstGeom prst="rect">
            <a:avLst/>
          </a:prstGeom>
          <a:noFill/>
        </p:spPr>
        <p:txBody>
          <a:bodyPr wrap="square" rtlCol="0">
            <a:spAutoFit/>
          </a:bodyPr>
          <a:lstStyle/>
          <a:p>
            <a:r>
              <a:rPr lang="en-US" dirty="0">
                <a:solidFill>
                  <a:schemeClr val="bg1"/>
                </a:solidFill>
              </a:rPr>
              <a:t>Logistic regression</a:t>
            </a:r>
          </a:p>
        </p:txBody>
      </p:sp>
      <p:sp>
        <p:nvSpPr>
          <p:cNvPr id="10" name="TextBox 9">
            <a:extLst>
              <a:ext uri="{FF2B5EF4-FFF2-40B4-BE49-F238E27FC236}">
                <a16:creationId xmlns:a16="http://schemas.microsoft.com/office/drawing/2014/main" id="{7EDEC828-1447-C2D6-39C4-C9453FC1A621}"/>
              </a:ext>
            </a:extLst>
          </p:cNvPr>
          <p:cNvSpPr txBox="1"/>
          <p:nvPr/>
        </p:nvSpPr>
        <p:spPr>
          <a:xfrm>
            <a:off x="5148932" y="5326574"/>
            <a:ext cx="1894135" cy="369332"/>
          </a:xfrm>
          <a:prstGeom prst="rect">
            <a:avLst/>
          </a:prstGeom>
          <a:noFill/>
        </p:spPr>
        <p:txBody>
          <a:bodyPr wrap="square" rtlCol="0">
            <a:spAutoFit/>
          </a:bodyPr>
          <a:lstStyle/>
          <a:p>
            <a:r>
              <a:rPr lang="en-US" dirty="0">
                <a:solidFill>
                  <a:schemeClr val="bg1"/>
                </a:solidFill>
              </a:rPr>
              <a:t>Decision Tree</a:t>
            </a:r>
          </a:p>
        </p:txBody>
      </p:sp>
      <p:sp>
        <p:nvSpPr>
          <p:cNvPr id="11" name="TextBox 10">
            <a:extLst>
              <a:ext uri="{FF2B5EF4-FFF2-40B4-BE49-F238E27FC236}">
                <a16:creationId xmlns:a16="http://schemas.microsoft.com/office/drawing/2014/main" id="{24EDF0A6-A13C-761D-B47B-2D09977C652A}"/>
              </a:ext>
            </a:extLst>
          </p:cNvPr>
          <p:cNvSpPr txBox="1"/>
          <p:nvPr/>
        </p:nvSpPr>
        <p:spPr>
          <a:xfrm>
            <a:off x="8844291" y="5326574"/>
            <a:ext cx="1894135" cy="369332"/>
          </a:xfrm>
          <a:prstGeom prst="rect">
            <a:avLst/>
          </a:prstGeom>
          <a:noFill/>
        </p:spPr>
        <p:txBody>
          <a:bodyPr wrap="square" rtlCol="0">
            <a:spAutoFit/>
          </a:bodyPr>
          <a:lstStyle/>
          <a:p>
            <a:r>
              <a:rPr lang="en-US" dirty="0">
                <a:solidFill>
                  <a:schemeClr val="bg1"/>
                </a:solidFill>
              </a:rPr>
              <a:t>Random Forest</a:t>
            </a:r>
          </a:p>
        </p:txBody>
      </p:sp>
    </p:spTree>
    <p:extLst>
      <p:ext uri="{BB962C8B-B14F-4D97-AF65-F5344CB8AC3E}">
        <p14:creationId xmlns:p14="http://schemas.microsoft.com/office/powerpoint/2010/main" val="158349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509506"/>
            <a:ext cx="10889796" cy="775958"/>
          </a:xfrm>
        </p:spPr>
        <p:txBody>
          <a:bodyPr/>
          <a:lstStyle/>
          <a:p>
            <a:r>
              <a:rPr lang="en-US" dirty="0"/>
              <a:t>Model Efficiency Measures</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9" name="Content Placeholder 2">
            <a:extLst>
              <a:ext uri="{FF2B5EF4-FFF2-40B4-BE49-F238E27FC236}">
                <a16:creationId xmlns:a16="http://schemas.microsoft.com/office/drawing/2014/main" id="{031ED121-17BE-CEAC-1551-6427AD87BDE2}"/>
              </a:ext>
            </a:extLst>
          </p:cNvPr>
          <p:cNvSpPr txBox="1">
            <a:spLocks/>
          </p:cNvSpPr>
          <p:nvPr/>
        </p:nvSpPr>
        <p:spPr>
          <a:xfrm>
            <a:off x="587826" y="1370718"/>
            <a:ext cx="7402033" cy="48588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Accuracy </a:t>
            </a:r>
            <a:r>
              <a:rPr lang="en-US" dirty="0"/>
              <a:t>- </a:t>
            </a:r>
            <a:r>
              <a:rPr lang="en-US" dirty="0">
                <a:ea typeface="+mn-lt"/>
                <a:cs typeface="+mn-lt"/>
              </a:rPr>
              <a:t>Accuracy</a:t>
            </a:r>
            <a:r>
              <a:rPr lang="en-US" b="1" dirty="0">
                <a:ea typeface="+mn-lt"/>
                <a:cs typeface="+mn-lt"/>
              </a:rPr>
              <a:t> </a:t>
            </a:r>
            <a:r>
              <a:rPr lang="en-US" dirty="0">
                <a:ea typeface="+mn-lt"/>
                <a:cs typeface="+mn-lt"/>
              </a:rPr>
              <a:t>represents the number of correctly classified data instance over the total number of data instances</a:t>
            </a:r>
            <a:endParaRPr lang="en-US" dirty="0"/>
          </a:p>
          <a:p>
            <a:pPr>
              <a:lnSpc>
                <a:spcPct val="100000"/>
              </a:lnSpc>
              <a:buClr>
                <a:srgbClr val="1287C3"/>
              </a:buClr>
            </a:pPr>
            <a:r>
              <a:rPr lang="en-US" b="1" dirty="0">
                <a:ea typeface="+mn-lt"/>
                <a:cs typeface="+mn-lt"/>
              </a:rPr>
              <a:t>F1 Score: </a:t>
            </a:r>
            <a:r>
              <a:rPr lang="en-US" dirty="0">
                <a:ea typeface="+mn-lt"/>
                <a:cs typeface="+mn-lt"/>
              </a:rPr>
              <a:t>F1-Score is a metric which takes both precision and recall into account. </a:t>
            </a:r>
          </a:p>
          <a:p>
            <a:pPr lvl="1">
              <a:lnSpc>
                <a:spcPct val="100000"/>
              </a:lnSpc>
              <a:buClr>
                <a:srgbClr val="1287C3"/>
              </a:buClr>
            </a:pPr>
            <a:r>
              <a:rPr lang="en-US" sz="1600" b="1" dirty="0">
                <a:ea typeface="+mn-lt"/>
                <a:cs typeface="+mn-lt"/>
              </a:rPr>
              <a:t>Precision: </a:t>
            </a:r>
            <a:r>
              <a:rPr lang="en-US" sz="1600" dirty="0">
                <a:ea typeface="+mn-lt"/>
                <a:cs typeface="+mn-lt"/>
              </a:rPr>
              <a:t>Positive predictive value</a:t>
            </a:r>
          </a:p>
          <a:p>
            <a:pPr lvl="1">
              <a:lnSpc>
                <a:spcPct val="100000"/>
              </a:lnSpc>
              <a:buClr>
                <a:srgbClr val="1287C3"/>
              </a:buClr>
            </a:pPr>
            <a:r>
              <a:rPr lang="en-US" sz="1600" b="1" dirty="0">
                <a:ea typeface="+mn-lt"/>
                <a:cs typeface="+mn-lt"/>
              </a:rPr>
              <a:t>Recall: </a:t>
            </a:r>
            <a:r>
              <a:rPr lang="en-US" sz="1600" dirty="0">
                <a:ea typeface="+mn-lt"/>
                <a:cs typeface="+mn-lt"/>
              </a:rPr>
              <a:t>true positive rate</a:t>
            </a:r>
            <a:endParaRPr lang="en-US" sz="1600" dirty="0"/>
          </a:p>
          <a:p>
            <a:pPr>
              <a:lnSpc>
                <a:spcPct val="100000"/>
              </a:lnSpc>
              <a:buClr>
                <a:srgbClr val="1287C3"/>
              </a:buClr>
            </a:pPr>
            <a:r>
              <a:rPr lang="en-US" b="1" dirty="0">
                <a:ea typeface="+mn-lt"/>
                <a:cs typeface="+mn-lt"/>
              </a:rPr>
              <a:t>AUC Score: </a:t>
            </a:r>
            <a:r>
              <a:rPr lang="en-US" dirty="0">
                <a:ea typeface="+mn-lt"/>
                <a:cs typeface="+mn-lt"/>
              </a:rPr>
              <a:t>What area under the ROC curve describes good discrimination? We will use the following rule of thumb </a:t>
            </a:r>
            <a:endParaRPr lang="en-US" dirty="0"/>
          </a:p>
          <a:p>
            <a:pPr lvl="1">
              <a:lnSpc>
                <a:spcPct val="100000"/>
              </a:lnSpc>
              <a:buClr>
                <a:srgbClr val="1287C3"/>
              </a:buClr>
            </a:pPr>
            <a:r>
              <a:rPr lang="en-US" sz="1600" dirty="0">
                <a:ea typeface="+mn-lt"/>
                <a:cs typeface="+mn-lt"/>
              </a:rPr>
              <a:t>0.5: This suggests no discrimination, so we might as well flip coin</a:t>
            </a:r>
            <a:endParaRPr lang="en-US" sz="1600" dirty="0"/>
          </a:p>
          <a:p>
            <a:pPr lvl="1">
              <a:lnSpc>
                <a:spcPct val="100000"/>
              </a:lnSpc>
              <a:buClr>
                <a:srgbClr val="1287C3"/>
              </a:buClr>
            </a:pPr>
            <a:r>
              <a:rPr lang="en-US" sz="1600" dirty="0">
                <a:ea typeface="+mn-lt"/>
                <a:cs typeface="+mn-lt"/>
              </a:rPr>
              <a:t>0.5-0.7: We consider this as poor discrimination, not much better than a coin toss</a:t>
            </a:r>
            <a:endParaRPr lang="en-US" sz="1600" dirty="0"/>
          </a:p>
          <a:p>
            <a:pPr lvl="1">
              <a:lnSpc>
                <a:spcPct val="100000"/>
              </a:lnSpc>
              <a:buClr>
                <a:srgbClr val="1287C3"/>
              </a:buClr>
            </a:pPr>
            <a:r>
              <a:rPr lang="en-US" sz="1600" dirty="0">
                <a:ea typeface="+mn-lt"/>
                <a:cs typeface="+mn-lt"/>
              </a:rPr>
              <a:t>0.7-0.8: Acceptable discrimination</a:t>
            </a:r>
            <a:endParaRPr lang="en-US" sz="1600" dirty="0"/>
          </a:p>
          <a:p>
            <a:pPr lvl="1">
              <a:lnSpc>
                <a:spcPct val="100000"/>
              </a:lnSpc>
              <a:buClr>
                <a:srgbClr val="1287C3"/>
              </a:buClr>
            </a:pPr>
            <a:r>
              <a:rPr lang="en-US" sz="1600" dirty="0">
                <a:ea typeface="+mn-lt"/>
                <a:cs typeface="+mn-lt"/>
              </a:rPr>
              <a:t>0.8-0.9: Excellent discrimination</a:t>
            </a:r>
            <a:endParaRPr lang="en-US" sz="1600" dirty="0"/>
          </a:p>
          <a:p>
            <a:pPr lvl="1">
              <a:lnSpc>
                <a:spcPct val="100000"/>
              </a:lnSpc>
              <a:buClr>
                <a:srgbClr val="1287C3"/>
              </a:buClr>
            </a:pPr>
            <a:r>
              <a:rPr lang="en-US" sz="1600" dirty="0">
                <a:ea typeface="+mn-lt"/>
                <a:cs typeface="+mn-lt"/>
              </a:rPr>
              <a:t>&gt;0.9: Outstanding discrimination</a:t>
            </a:r>
            <a:endParaRPr lang="en-US" sz="1600" dirty="0"/>
          </a:p>
        </p:txBody>
      </p:sp>
    </p:spTree>
    <p:extLst>
      <p:ext uri="{BB962C8B-B14F-4D97-AF65-F5344CB8AC3E}">
        <p14:creationId xmlns:p14="http://schemas.microsoft.com/office/powerpoint/2010/main" val="124602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Model Efficiency</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7" name="Table 6">
            <a:extLst>
              <a:ext uri="{FF2B5EF4-FFF2-40B4-BE49-F238E27FC236}">
                <a16:creationId xmlns:a16="http://schemas.microsoft.com/office/drawing/2014/main" id="{F22F0166-9C23-F171-1549-1778FF80EE30}"/>
              </a:ext>
            </a:extLst>
          </p:cNvPr>
          <p:cNvGraphicFramePr>
            <a:graphicFrameLocks noGrp="1"/>
          </p:cNvGraphicFramePr>
          <p:nvPr/>
        </p:nvGraphicFramePr>
        <p:xfrm>
          <a:off x="720495" y="1704861"/>
          <a:ext cx="9324653" cy="4272575"/>
        </p:xfrm>
        <a:graphic>
          <a:graphicData uri="http://schemas.openxmlformats.org/drawingml/2006/table">
            <a:tbl>
              <a:tblPr firstRow="1" firstCol="1" bandRow="1">
                <a:tableStyleId>{5C22544A-7EE6-4342-B048-85BDC9FD1C3A}</a:tableStyleId>
              </a:tblPr>
              <a:tblGrid>
                <a:gridCol w="1599049">
                  <a:extLst>
                    <a:ext uri="{9D8B030D-6E8A-4147-A177-3AD203B41FA5}">
                      <a16:colId xmlns:a16="http://schemas.microsoft.com/office/drawing/2014/main" val="2155342314"/>
                    </a:ext>
                  </a:extLst>
                </a:gridCol>
                <a:gridCol w="1152000">
                  <a:extLst>
                    <a:ext uri="{9D8B030D-6E8A-4147-A177-3AD203B41FA5}">
                      <a16:colId xmlns:a16="http://schemas.microsoft.com/office/drawing/2014/main" val="1475529619"/>
                    </a:ext>
                  </a:extLst>
                </a:gridCol>
                <a:gridCol w="1341137">
                  <a:extLst>
                    <a:ext uri="{9D8B030D-6E8A-4147-A177-3AD203B41FA5}">
                      <a16:colId xmlns:a16="http://schemas.microsoft.com/office/drawing/2014/main" val="4227162307"/>
                    </a:ext>
                  </a:extLst>
                </a:gridCol>
                <a:gridCol w="1865106">
                  <a:extLst>
                    <a:ext uri="{9D8B030D-6E8A-4147-A177-3AD203B41FA5}">
                      <a16:colId xmlns:a16="http://schemas.microsoft.com/office/drawing/2014/main" val="3935778976"/>
                    </a:ext>
                  </a:extLst>
                </a:gridCol>
                <a:gridCol w="1716732">
                  <a:extLst>
                    <a:ext uri="{9D8B030D-6E8A-4147-A177-3AD203B41FA5}">
                      <a16:colId xmlns:a16="http://schemas.microsoft.com/office/drawing/2014/main" val="1567834097"/>
                    </a:ext>
                  </a:extLst>
                </a:gridCol>
                <a:gridCol w="1650629">
                  <a:extLst>
                    <a:ext uri="{9D8B030D-6E8A-4147-A177-3AD203B41FA5}">
                      <a16:colId xmlns:a16="http://schemas.microsoft.com/office/drawing/2014/main" val="1914106350"/>
                    </a:ext>
                  </a:extLst>
                </a:gridCol>
              </a:tblGrid>
              <a:tr h="1208578">
                <a:tc>
                  <a:txBody>
                    <a:bodyPr/>
                    <a:lstStyle/>
                    <a:p>
                      <a:pPr algn="ctr"/>
                      <a:r>
                        <a:rPr lang="en-US">
                          <a:effectLst/>
                        </a:rPr>
                        <a:t>Model</a:t>
                      </a:r>
                    </a:p>
                  </a:txBody>
                  <a:tcPr marL="0" marR="0" marT="0" marB="0" anchor="ctr"/>
                </a:tc>
                <a:tc>
                  <a:txBody>
                    <a:bodyPr/>
                    <a:lstStyle/>
                    <a:p>
                      <a:pPr algn="ctr"/>
                      <a:r>
                        <a:rPr lang="en-US">
                          <a:effectLst/>
                        </a:rPr>
                        <a:t>Standard Scalar</a:t>
                      </a:r>
                      <a:endParaRPr lang="en-US" err="1">
                        <a:effectLst/>
                      </a:endParaRPr>
                    </a:p>
                  </a:txBody>
                  <a:tcPr marL="0" marR="0" marT="0" marB="0" anchor="ctr"/>
                </a:tc>
                <a:tc>
                  <a:txBody>
                    <a:bodyPr/>
                    <a:lstStyle/>
                    <a:p>
                      <a:pPr algn="ctr"/>
                      <a:r>
                        <a:rPr lang="en-US">
                          <a:effectLst/>
                        </a:rPr>
                        <a:t>Accuracy</a:t>
                      </a:r>
                    </a:p>
                  </a:txBody>
                  <a:tcPr marL="0" marR="0" marT="0" marB="0" anchor="ctr"/>
                </a:tc>
                <a:tc>
                  <a:txBody>
                    <a:bodyPr/>
                    <a:lstStyle/>
                    <a:p>
                      <a:pPr algn="ctr"/>
                      <a:r>
                        <a:rPr lang="en-US" dirty="0">
                          <a:effectLst/>
                        </a:rPr>
                        <a:t> F1 Score (Income &lt;=50K) </a:t>
                      </a:r>
                    </a:p>
                  </a:txBody>
                  <a:tcPr marL="0" marR="0" marT="0" marB="0" anchor="ctr"/>
                </a:tc>
                <a:tc>
                  <a:txBody>
                    <a:bodyPr/>
                    <a:lstStyle/>
                    <a:p>
                      <a:pPr algn="ctr"/>
                      <a:r>
                        <a:rPr lang="en-US">
                          <a:effectLst/>
                        </a:rPr>
                        <a:t> F1 Score (Income &gt;50K) </a:t>
                      </a:r>
                    </a:p>
                  </a:txBody>
                  <a:tcPr marL="0" marR="0" marT="0" marB="0" anchor="ctr"/>
                </a:tc>
                <a:tc>
                  <a:txBody>
                    <a:bodyPr/>
                    <a:lstStyle/>
                    <a:p>
                      <a:pPr algn="ctr"/>
                      <a:r>
                        <a:rPr lang="en-US">
                          <a:effectLst/>
                        </a:rPr>
                        <a:t>AUC Score</a:t>
                      </a:r>
                    </a:p>
                  </a:txBody>
                  <a:tcPr marL="0" marR="0" marT="0" marB="0" anchor="ctr"/>
                </a:tc>
                <a:extLst>
                  <a:ext uri="{0D108BD9-81ED-4DB2-BD59-A6C34878D82A}">
                    <a16:rowId xmlns:a16="http://schemas.microsoft.com/office/drawing/2014/main" val="3084642112"/>
                  </a:ext>
                </a:extLst>
              </a:tr>
              <a:tr h="476622">
                <a:tc rowSpan="2">
                  <a:txBody>
                    <a:bodyPr/>
                    <a:lstStyle/>
                    <a:p>
                      <a:pPr algn="ctr"/>
                      <a:r>
                        <a:rPr lang="en-US">
                          <a:effectLst/>
                        </a:rPr>
                        <a:t>Logistic Regression</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65.27%</a:t>
                      </a:r>
                    </a:p>
                  </a:txBody>
                  <a:tcPr marL="0" marR="0" marT="0" marB="0" anchor="ctr"/>
                </a:tc>
                <a:tc>
                  <a:txBody>
                    <a:bodyPr/>
                    <a:lstStyle/>
                    <a:p>
                      <a:pPr lvl="2" algn="ctr"/>
                      <a:r>
                        <a:rPr lang="en-US" dirty="0">
                          <a:effectLst/>
                        </a:rPr>
                        <a:t>0.65</a:t>
                      </a:r>
                    </a:p>
                  </a:txBody>
                  <a:tcPr marL="0" marR="0" marT="0" marB="0" anchor="ctr"/>
                </a:tc>
                <a:tc>
                  <a:txBody>
                    <a:bodyPr/>
                    <a:lstStyle/>
                    <a:p>
                      <a:pPr lvl="2" algn="ctr"/>
                      <a:r>
                        <a:rPr lang="en-US" dirty="0">
                          <a:effectLst/>
                        </a:rPr>
                        <a:t>0.66</a:t>
                      </a:r>
                    </a:p>
                  </a:txBody>
                  <a:tcPr marL="0" marR="0" marT="0" marB="0" anchor="ctr"/>
                </a:tc>
                <a:tc>
                  <a:txBody>
                    <a:bodyPr/>
                    <a:lstStyle/>
                    <a:p>
                      <a:pPr algn="ctr"/>
                      <a:r>
                        <a:rPr lang="en-US" dirty="0">
                          <a:effectLst/>
                        </a:rPr>
                        <a:t>0.71</a:t>
                      </a:r>
                    </a:p>
                  </a:txBody>
                  <a:tcPr marL="0" marR="0" marT="0" marB="0" anchor="ctr"/>
                </a:tc>
                <a:extLst>
                  <a:ext uri="{0D108BD9-81ED-4DB2-BD59-A6C34878D82A}">
                    <a16:rowId xmlns:a16="http://schemas.microsoft.com/office/drawing/2014/main" val="2365122580"/>
                  </a:ext>
                </a:extLst>
              </a:tr>
              <a:tr h="51066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81.62%</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2349906120"/>
                  </a:ext>
                </a:extLst>
              </a:tr>
              <a:tr h="510666">
                <a:tc rowSpan="2">
                  <a:txBody>
                    <a:bodyPr/>
                    <a:lstStyle/>
                    <a:p>
                      <a:pPr algn="ctr"/>
                      <a:r>
                        <a:rPr lang="en-US">
                          <a:effectLst/>
                        </a:rPr>
                        <a:t>Decision Tree</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82.16%</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r>
                        <a:rPr lang="en-US" dirty="0">
                          <a:effectLst/>
                        </a:rPr>
                        <a:t>0.83</a:t>
                      </a:r>
                    </a:p>
                  </a:txBody>
                  <a:tcPr marL="0" marR="0" marT="0" marB="0" anchor="ctr"/>
                </a:tc>
                <a:extLst>
                  <a:ext uri="{0D108BD9-81ED-4DB2-BD59-A6C34878D82A}">
                    <a16:rowId xmlns:a16="http://schemas.microsoft.com/office/drawing/2014/main" val="107757862"/>
                  </a:ext>
                </a:extLst>
              </a:tr>
              <a:tr h="527689">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82.16%</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1948896474"/>
                  </a:ext>
                </a:extLst>
              </a:tr>
              <a:tr h="425554">
                <a:tc rowSpan="2">
                  <a:txBody>
                    <a:bodyPr/>
                    <a:lstStyle/>
                    <a:p>
                      <a:pPr algn="ctr"/>
                      <a:r>
                        <a:rPr lang="en-US">
                          <a:effectLst/>
                        </a:rPr>
                        <a:t>Random Forest</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91.08%</a:t>
                      </a:r>
                    </a:p>
                  </a:txBody>
                  <a:tcPr marL="0" marR="0" marT="0" marB="0" anchor="ctr"/>
                </a:tc>
                <a:tc>
                  <a:txBody>
                    <a:bodyPr/>
                    <a:lstStyle/>
                    <a:p>
                      <a:pPr lvl="2" algn="ctr"/>
                      <a:r>
                        <a:rPr lang="en-US" dirty="0">
                          <a:effectLst/>
                        </a:rPr>
                        <a:t>0.91</a:t>
                      </a:r>
                    </a:p>
                  </a:txBody>
                  <a:tcPr marL="0" marR="0" marT="0" marB="0" anchor="ctr"/>
                </a:tc>
                <a:tc>
                  <a:txBody>
                    <a:bodyPr/>
                    <a:lstStyle/>
                    <a:p>
                      <a:pPr lvl="2" algn="ctr"/>
                      <a:r>
                        <a:rPr lang="en-US" dirty="0">
                          <a:effectLst/>
                        </a:rPr>
                        <a:t>0.91</a:t>
                      </a:r>
                    </a:p>
                  </a:txBody>
                  <a:tcPr marL="0" marR="0" marT="0" marB="0" anchor="ctr"/>
                </a:tc>
                <a:tc>
                  <a:txBody>
                    <a:bodyPr/>
                    <a:lstStyle/>
                    <a:p>
                      <a:pPr algn="ctr"/>
                      <a:r>
                        <a:rPr lang="en-US" dirty="0">
                          <a:effectLst/>
                        </a:rPr>
                        <a:t>0.97</a:t>
                      </a:r>
                    </a:p>
                  </a:txBody>
                  <a:tcPr marL="0" marR="0" marT="0" marB="0" anchor="ctr"/>
                </a:tc>
                <a:extLst>
                  <a:ext uri="{0D108BD9-81ED-4DB2-BD59-A6C34878D82A}">
                    <a16:rowId xmlns:a16="http://schemas.microsoft.com/office/drawing/2014/main" val="3990244654"/>
                  </a:ext>
                </a:extLst>
              </a:tr>
              <a:tr h="612800">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90.81%</a:t>
                      </a:r>
                    </a:p>
                  </a:txBody>
                  <a:tcPr marL="0" marR="0" marT="0" marB="0" anchor="ctr"/>
                </a:tc>
                <a:tc>
                  <a:txBody>
                    <a:bodyPr/>
                    <a:lstStyle/>
                    <a:p>
                      <a:pPr lvl="2" algn="ctr"/>
                      <a:r>
                        <a:rPr lang="en-US" dirty="0">
                          <a:effectLst/>
                        </a:rPr>
                        <a:t>0.91</a:t>
                      </a:r>
                    </a:p>
                  </a:txBody>
                  <a:tcPr marL="0" marR="0" marT="0" marB="0" anchor="ctr"/>
                </a:tc>
                <a:tc>
                  <a:txBody>
                    <a:bodyPr/>
                    <a:lstStyle/>
                    <a:p>
                      <a:pPr lvl="2" algn="ctr"/>
                      <a:r>
                        <a:rPr lang="en-US" dirty="0">
                          <a:effectLst/>
                        </a:rPr>
                        <a:t>0.91</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588954097"/>
                  </a:ext>
                </a:extLst>
              </a:tr>
            </a:tbl>
          </a:graphicData>
        </a:graphic>
      </p:graphicFrame>
    </p:spTree>
    <p:extLst>
      <p:ext uri="{BB962C8B-B14F-4D97-AF65-F5344CB8AC3E}">
        <p14:creationId xmlns:p14="http://schemas.microsoft.com/office/powerpoint/2010/main" val="361339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Model Efficiency – Score Chart</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pic>
        <p:nvPicPr>
          <p:cNvPr id="2" name="Picture 1">
            <a:extLst>
              <a:ext uri="{FF2B5EF4-FFF2-40B4-BE49-F238E27FC236}">
                <a16:creationId xmlns:a16="http://schemas.microsoft.com/office/drawing/2014/main" id="{E8EAE4E1-FF19-EE7A-55C3-CB95DB256F3B}"/>
              </a:ext>
            </a:extLst>
          </p:cNvPr>
          <p:cNvPicPr>
            <a:picLocks noChangeAspect="1"/>
          </p:cNvPicPr>
          <p:nvPr/>
        </p:nvPicPr>
        <p:blipFill>
          <a:blip r:embed="rId3"/>
          <a:stretch>
            <a:fillRect/>
          </a:stretch>
        </p:blipFill>
        <p:spPr>
          <a:xfrm>
            <a:off x="731781" y="1658385"/>
            <a:ext cx="9180845" cy="4739220"/>
          </a:xfrm>
          <a:prstGeom prst="rect">
            <a:avLst/>
          </a:prstGeom>
        </p:spPr>
      </p:pic>
    </p:spTree>
    <p:extLst>
      <p:ext uri="{BB962C8B-B14F-4D97-AF65-F5344CB8AC3E}">
        <p14:creationId xmlns:p14="http://schemas.microsoft.com/office/powerpoint/2010/main" val="3574017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Analysis - Best Performing Features</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4" name="Content Placeholder 6">
            <a:extLst>
              <a:ext uri="{FF2B5EF4-FFF2-40B4-BE49-F238E27FC236}">
                <a16:creationId xmlns:a16="http://schemas.microsoft.com/office/drawing/2014/main" id="{F0F4C46D-4816-CD37-AC1B-7274C4801815}"/>
              </a:ext>
            </a:extLst>
          </p:cNvPr>
          <p:cNvGraphicFramePr>
            <a:graphicFrameLocks/>
          </p:cNvGraphicFramePr>
          <p:nvPr>
            <p:extLst>
              <p:ext uri="{D42A27DB-BD31-4B8C-83A1-F6EECF244321}">
                <p14:modId xmlns:p14="http://schemas.microsoft.com/office/powerpoint/2010/main" val="966192434"/>
              </p:ext>
            </p:extLst>
          </p:nvPr>
        </p:nvGraphicFramePr>
        <p:xfrm>
          <a:off x="706116" y="1554754"/>
          <a:ext cx="8027067" cy="3971403"/>
        </p:xfrm>
        <a:graphic>
          <a:graphicData uri="http://schemas.openxmlformats.org/drawingml/2006/table">
            <a:tbl>
              <a:tblPr firstRow="1" firstCol="1" bandRow="1">
                <a:tableStyleId>{5C22544A-7EE6-4342-B048-85BDC9FD1C3A}</a:tableStyleId>
              </a:tblPr>
              <a:tblGrid>
                <a:gridCol w="8027067">
                  <a:extLst>
                    <a:ext uri="{9D8B030D-6E8A-4147-A177-3AD203B41FA5}">
                      <a16:colId xmlns:a16="http://schemas.microsoft.com/office/drawing/2014/main" val="1262728988"/>
                    </a:ext>
                  </a:extLst>
                </a:gridCol>
              </a:tblGrid>
              <a:tr h="1437269">
                <a:tc>
                  <a:txBody>
                    <a:bodyPr/>
                    <a:lstStyle/>
                    <a:p>
                      <a:pPr>
                        <a:lnSpc>
                          <a:spcPct val="115000"/>
                        </a:lnSpc>
                        <a:spcAft>
                          <a:spcPts val="0"/>
                        </a:spcAft>
                      </a:pPr>
                      <a:r>
                        <a:rPr lang="en-US" sz="2000" dirty="0">
                          <a:effectLst/>
                        </a:rPr>
                        <a:t>Pearson's correlation matrix </a:t>
                      </a:r>
                      <a:endParaRPr lang="en-US" dirty="0"/>
                    </a:p>
                    <a:p>
                      <a:pPr lvl="0">
                        <a:lnSpc>
                          <a:spcPct val="114999"/>
                        </a:lnSpc>
                        <a:spcAft>
                          <a:spcPts val="0"/>
                        </a:spcAft>
                        <a:buNone/>
                      </a:pPr>
                      <a:r>
                        <a:rPr lang="en-US" sz="2000" dirty="0">
                          <a:effectLst/>
                        </a:rPr>
                        <a:t>Feature correlation to target variable “Attrition"</a:t>
                      </a:r>
                    </a:p>
                  </a:txBody>
                  <a:tcPr marL="68580" marR="68580" marT="0" marB="0" anchor="ctr"/>
                </a:tc>
                <a:extLst>
                  <a:ext uri="{0D108BD9-81ED-4DB2-BD59-A6C34878D82A}">
                    <a16:rowId xmlns:a16="http://schemas.microsoft.com/office/drawing/2014/main" val="2700873508"/>
                  </a:ext>
                </a:extLst>
              </a:tr>
              <a:tr h="1267067">
                <a:tc>
                  <a:txBody>
                    <a:bodyPr/>
                    <a:lstStyle/>
                    <a:p>
                      <a:pPr>
                        <a:lnSpc>
                          <a:spcPct val="115000"/>
                        </a:lnSpc>
                        <a:spcAft>
                          <a:spcPts val="0"/>
                        </a:spcAft>
                      </a:pPr>
                      <a:r>
                        <a:rPr lang="en-US" sz="2000" dirty="0">
                          <a:effectLst/>
                        </a:rPr>
                        <a:t>Chi-Squared (X2) Test </a:t>
                      </a:r>
                      <a:endParaRPr lang="en-US" dirty="0"/>
                    </a:p>
                    <a:p>
                      <a:pPr lvl="0">
                        <a:lnSpc>
                          <a:spcPct val="114999"/>
                        </a:lnSpc>
                        <a:spcAft>
                          <a:spcPts val="0"/>
                        </a:spcAft>
                        <a:buNone/>
                      </a:pPr>
                      <a:r>
                        <a:rPr lang="en-US" sz="2000" dirty="0">
                          <a:effectLst/>
                        </a:rPr>
                        <a:t>5 Best features correlated to “Attrition"</a:t>
                      </a:r>
                    </a:p>
                  </a:txBody>
                  <a:tcPr marL="68580" marR="68580" marT="0" marB="0" anchor="ctr"/>
                </a:tc>
                <a:extLst>
                  <a:ext uri="{0D108BD9-81ED-4DB2-BD59-A6C34878D82A}">
                    <a16:rowId xmlns:a16="http://schemas.microsoft.com/office/drawing/2014/main" val="1651612908"/>
                  </a:ext>
                </a:extLst>
              </a:tr>
              <a:tr h="1267067">
                <a:tc>
                  <a:txBody>
                    <a:bodyPr/>
                    <a:lstStyle/>
                    <a:p>
                      <a:pPr>
                        <a:spcAft>
                          <a:spcPts val="0"/>
                        </a:spcAft>
                      </a:pPr>
                      <a:r>
                        <a:rPr lang="en-US" sz="2000" dirty="0">
                          <a:effectLst/>
                        </a:rPr>
                        <a:t>Using Feature Importance of Random Forest Classifier</a:t>
                      </a:r>
                    </a:p>
                  </a:txBody>
                  <a:tcPr marL="68580" marR="68580" marT="0" marB="0" anchor="ctr"/>
                </a:tc>
                <a:extLst>
                  <a:ext uri="{0D108BD9-81ED-4DB2-BD59-A6C34878D82A}">
                    <a16:rowId xmlns:a16="http://schemas.microsoft.com/office/drawing/2014/main" val="2294252870"/>
                  </a:ext>
                </a:extLst>
              </a:tr>
            </a:tbl>
          </a:graphicData>
        </a:graphic>
      </p:graphicFrame>
    </p:spTree>
    <p:extLst>
      <p:ext uri="{BB962C8B-B14F-4D97-AF65-F5344CB8AC3E}">
        <p14:creationId xmlns:p14="http://schemas.microsoft.com/office/powerpoint/2010/main" val="369798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33669" y="509504"/>
            <a:ext cx="10889796" cy="775958"/>
          </a:xfrm>
        </p:spPr>
        <p:txBody>
          <a:bodyPr/>
          <a:lstStyle/>
          <a:p>
            <a:r>
              <a:rPr lang="en-US" sz="4400" dirty="0"/>
              <a:t>Pearson’s Correlation</a:t>
            </a:r>
            <a:r>
              <a:rPr lang="en-US" dirty="0"/>
              <a:t> </a:t>
            </a:r>
            <a:r>
              <a:rPr lang="en-US" sz="4400" dirty="0"/>
              <a:t>Matrix</a:t>
            </a:r>
            <a:endParaRPr lang="en-US" dirty="0"/>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1200" u="none" strike="noStrike" kern="1200" cap="none" spc="0" normalizeH="0" baseline="0" noProof="0" dirty="0">
              <a:ln>
                <a:noFill/>
              </a:ln>
              <a:solidFill>
                <a:schemeClr val="bg1"/>
              </a:solidFill>
              <a:effectLst/>
              <a:uLnTx/>
              <a:uFillTx/>
            </a:endParaRPr>
          </a:p>
        </p:txBody>
      </p:sp>
      <p:pic>
        <p:nvPicPr>
          <p:cNvPr id="5" name="Picture 4">
            <a:extLst>
              <a:ext uri="{FF2B5EF4-FFF2-40B4-BE49-F238E27FC236}">
                <a16:creationId xmlns:a16="http://schemas.microsoft.com/office/drawing/2014/main" id="{2E497409-50A5-4AA8-0FE4-2ECACFDDE666}"/>
              </a:ext>
            </a:extLst>
          </p:cNvPr>
          <p:cNvPicPr>
            <a:picLocks noChangeAspect="1"/>
          </p:cNvPicPr>
          <p:nvPr/>
        </p:nvPicPr>
        <p:blipFill>
          <a:blip r:embed="rId3"/>
          <a:stretch>
            <a:fillRect/>
          </a:stretch>
        </p:blipFill>
        <p:spPr>
          <a:xfrm>
            <a:off x="3313043" y="1285462"/>
            <a:ext cx="6851373" cy="5063034"/>
          </a:xfrm>
          <a:prstGeom prst="rect">
            <a:avLst/>
          </a:prstGeom>
        </p:spPr>
      </p:pic>
      <p:sp>
        <p:nvSpPr>
          <p:cNvPr id="8" name="TextBox 7">
            <a:extLst>
              <a:ext uri="{FF2B5EF4-FFF2-40B4-BE49-F238E27FC236}">
                <a16:creationId xmlns:a16="http://schemas.microsoft.com/office/drawing/2014/main" id="{2B05A34D-ECBB-4088-B683-A885010F9E4C}"/>
              </a:ext>
            </a:extLst>
          </p:cNvPr>
          <p:cNvSpPr txBox="1"/>
          <p:nvPr/>
        </p:nvSpPr>
        <p:spPr>
          <a:xfrm>
            <a:off x="374375" y="1325218"/>
            <a:ext cx="2766390" cy="3788666"/>
          </a:xfrm>
          <a:prstGeom prst="rect">
            <a:avLst/>
          </a:prstGeom>
          <a:noFill/>
        </p:spPr>
        <p:txBody>
          <a:bodyPr wrap="square">
            <a:spAutoFit/>
          </a:bodyPr>
          <a:lstStyle/>
          <a:p>
            <a:pPr marL="0" marR="0">
              <a:lnSpc>
                <a:spcPct val="150000"/>
              </a:lnSpc>
              <a:spcBef>
                <a:spcPts val="0"/>
              </a:spcBef>
              <a:spcAft>
                <a:spcPts val="0"/>
              </a:spcAf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Positive Correlation</a:t>
            </a: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OverTime</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MaritalStatus</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DistanceFromHome</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0" marR="0">
              <a:lnSpc>
                <a:spcPct val="150000"/>
              </a:lnSpc>
              <a:spcBef>
                <a:spcPts val="0"/>
              </a:spcBef>
              <a:spcAft>
                <a:spcPts val="0"/>
              </a:spcAft>
            </a:pP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0" marR="0">
              <a:lnSpc>
                <a:spcPct val="150000"/>
              </a:lnSpc>
              <a:spcBef>
                <a:spcPts val="0"/>
              </a:spcBef>
              <a:spcAft>
                <a:spcPts val="0"/>
              </a:spcAf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Negative Correlation:</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TotalWorkingYears</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YearsInCurrentRole</a:t>
            </a:r>
            <a:endParaRPr lang="en-US" sz="2400" dirty="0">
              <a:solidFill>
                <a:schemeClr val="bg1"/>
              </a:solidFill>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rPr>
              <a:t>MonthlyIncome</a:t>
            </a:r>
            <a:endParaRPr lang="en-US" dirty="0">
              <a:solidFill>
                <a:schemeClr val="bg1"/>
              </a:solidFill>
            </a:endParaRPr>
          </a:p>
        </p:txBody>
      </p:sp>
    </p:spTree>
    <p:extLst>
      <p:ext uri="{BB962C8B-B14F-4D97-AF65-F5344CB8AC3E}">
        <p14:creationId xmlns:p14="http://schemas.microsoft.com/office/powerpoint/2010/main" val="39640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Summary</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Predictive Modeling &amp; Analysis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Findings &amp; Recommendation</a:t>
            </a:r>
          </a:p>
        </p:txBody>
      </p:sp>
      <p:sp>
        <p:nvSpPr>
          <p:cNvPr id="5" name="Text Placeholder 15">
            <a:extLst>
              <a:ext uri="{FF2B5EF4-FFF2-40B4-BE49-F238E27FC236}">
                <a16:creationId xmlns:a16="http://schemas.microsoft.com/office/drawing/2014/main" id="{AB32533E-D827-97F8-7638-265C1AB4D5F6}"/>
              </a:ext>
            </a:extLst>
          </p:cNvPr>
          <p:cNvSpPr txBox="1">
            <a:spLocks/>
          </p:cNvSpPr>
          <p:nvPr/>
        </p:nvSpPr>
        <p:spPr>
          <a:xfrm>
            <a:off x="6240896" y="1082866"/>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Introduction</a:t>
            </a:r>
          </a:p>
        </p:txBody>
      </p:sp>
      <p:sp>
        <p:nvSpPr>
          <p:cNvPr id="7" name="Text Placeholder 8">
            <a:extLst>
              <a:ext uri="{FF2B5EF4-FFF2-40B4-BE49-F238E27FC236}">
                <a16:creationId xmlns:a16="http://schemas.microsoft.com/office/drawing/2014/main" id="{31A0AE57-6F81-A30F-FC73-638F7DCCC9A8}"/>
              </a:ext>
            </a:extLst>
          </p:cNvPr>
          <p:cNvSpPr txBox="1">
            <a:spLocks/>
          </p:cNvSpPr>
          <p:nvPr/>
        </p:nvSpPr>
        <p:spPr>
          <a:xfrm>
            <a:off x="8421856" y="1122624"/>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Mining &amp; EDA</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280224" y="4583362"/>
            <a:ext cx="1913128" cy="1075689"/>
          </a:xfrm>
        </p:spPr>
        <p:txBody>
          <a:bodyPr/>
          <a:lstStyle/>
          <a:p>
            <a:r>
              <a:rPr lang="en-US" dirty="0"/>
              <a:t>Ethical Considerations</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ea typeface="+mj-lt"/>
                <a:cs typeface="+mj-lt"/>
              </a:rPr>
              <a:t>Chi-Squared (X2) Test - 5 Best features</a:t>
            </a:r>
            <a:endParaRPr lang="en-US" dirty="0"/>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391478" y="4176125"/>
            <a:ext cx="2046241" cy="506399"/>
          </a:xfrm>
        </p:spPr>
        <p:txBody>
          <a:bodyPr/>
          <a:lstStyle/>
          <a:p>
            <a:r>
              <a:rPr lang="en-US" b="0" dirty="0"/>
              <a:t>Total Working Years</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819469"/>
            <a:ext cx="1877575" cy="506399"/>
          </a:xfrm>
        </p:spPr>
        <p:txBody>
          <a:bodyPr/>
          <a:lstStyle/>
          <a:p>
            <a:r>
              <a:rPr lang="en-US" b="0" dirty="0"/>
              <a:t>Years At Company</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30" y="4906404"/>
            <a:ext cx="1877575" cy="506399"/>
          </a:xfrm>
        </p:spPr>
        <p:txBody>
          <a:bodyPr/>
          <a:lstStyle/>
          <a:p>
            <a:r>
              <a:rPr lang="en-US" b="0" dirty="0"/>
              <a:t>Monthly Income</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840140"/>
            <a:ext cx="1877575" cy="506399"/>
          </a:xfrm>
        </p:spPr>
        <p:txBody>
          <a:bodyPr/>
          <a:lstStyle/>
          <a:p>
            <a:r>
              <a:rPr lang="en-US" b="0" dirty="0"/>
              <a:t>Daily Rate</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1200" u="none" strike="noStrike" kern="1200" cap="none" spc="0" normalizeH="0" baseline="0" noProof="0" dirty="0">
              <a:ln>
                <a:noFill/>
              </a:ln>
              <a:solidFill>
                <a:schemeClr val="bg1"/>
              </a:solidFill>
              <a:effectLst/>
              <a:uLnTx/>
              <a:uFillTx/>
            </a:endParaRPr>
          </a:p>
        </p:txBody>
      </p:sp>
      <p:sp>
        <p:nvSpPr>
          <p:cNvPr id="20" name="Text Placeholder 19">
            <a:extLst>
              <a:ext uri="{FF2B5EF4-FFF2-40B4-BE49-F238E27FC236}">
                <a16:creationId xmlns:a16="http://schemas.microsoft.com/office/drawing/2014/main" id="{9A278333-3451-3D72-FA01-78073E585DB1}"/>
              </a:ext>
            </a:extLst>
          </p:cNvPr>
          <p:cNvSpPr>
            <a:spLocks noGrp="1"/>
          </p:cNvSpPr>
          <p:nvPr>
            <p:ph type="body" sz="quarter" idx="44"/>
          </p:nvPr>
        </p:nvSpPr>
        <p:spPr>
          <a:xfrm>
            <a:off x="8825949" y="2819469"/>
            <a:ext cx="1537251" cy="506399"/>
          </a:xfrm>
        </p:spPr>
        <p:txBody>
          <a:bodyPr/>
          <a:lstStyle/>
          <a:p>
            <a:r>
              <a:rPr lang="en-US" sz="1800" b="0" dirty="0">
                <a:effectLst/>
                <a:latin typeface="Calibri" panose="020F0502020204030204" pitchFamily="34" charset="0"/>
                <a:ea typeface="Times New Roman" panose="02020603050405020304" pitchFamily="18" charset="0"/>
              </a:rPr>
              <a:t>Years In Current Role</a:t>
            </a:r>
            <a:endParaRPr lang="en-US" b="0" dirty="0"/>
          </a:p>
        </p:txBody>
      </p:sp>
    </p:spTree>
    <p:extLst>
      <p:ext uri="{BB962C8B-B14F-4D97-AF65-F5344CB8AC3E}">
        <p14:creationId xmlns:p14="http://schemas.microsoft.com/office/powerpoint/2010/main" val="3760906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578913" y="726705"/>
            <a:ext cx="11073847" cy="784756"/>
          </a:xfrm>
        </p:spPr>
        <p:txBody>
          <a:bodyPr/>
          <a:lstStyle/>
          <a:p>
            <a:r>
              <a:rPr lang="en-US" sz="3600" dirty="0">
                <a:ea typeface="+mj-lt"/>
                <a:cs typeface="+mj-lt"/>
              </a:rPr>
              <a:t>Feature Importance of Random Forest Classifier </a:t>
            </a:r>
            <a:endParaRPr lang="en-US" sz="3600" dirty="0"/>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391478" y="4176125"/>
            <a:ext cx="2046241" cy="506399"/>
          </a:xfrm>
        </p:spPr>
        <p:txBody>
          <a:bodyPr/>
          <a:lstStyle/>
          <a:p>
            <a:r>
              <a:rPr lang="en-US" b="0" dirty="0"/>
              <a:t>Job Satisfaction</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819469"/>
            <a:ext cx="1877575" cy="506399"/>
          </a:xfrm>
        </p:spPr>
        <p:txBody>
          <a:bodyPr/>
          <a:lstStyle/>
          <a:p>
            <a:r>
              <a:rPr lang="en-US" b="0" dirty="0"/>
              <a:t>Monthly Income</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30" y="4906404"/>
            <a:ext cx="1877575" cy="506399"/>
          </a:xfrm>
        </p:spPr>
        <p:txBody>
          <a:bodyPr/>
          <a:lstStyle/>
          <a:p>
            <a:r>
              <a:rPr lang="en-US" b="0" dirty="0"/>
              <a:t>Job Involvement</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840140"/>
            <a:ext cx="1877575" cy="506399"/>
          </a:xfrm>
        </p:spPr>
        <p:txBody>
          <a:bodyPr/>
          <a:lstStyle/>
          <a:p>
            <a:r>
              <a:rPr lang="en-US" b="0" dirty="0"/>
              <a:t>Job Level</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CN" altLang="en-US" sz="1200" u="none" strike="noStrike" kern="1200" cap="none" spc="0" normalizeH="0" baseline="0" noProof="0" dirty="0">
              <a:ln>
                <a:noFill/>
              </a:ln>
              <a:solidFill>
                <a:schemeClr val="bg1"/>
              </a:solidFill>
              <a:effectLst/>
              <a:uLnTx/>
              <a:uFillTx/>
            </a:endParaRPr>
          </a:p>
        </p:txBody>
      </p:sp>
      <p:sp>
        <p:nvSpPr>
          <p:cNvPr id="20" name="Text Placeholder 19">
            <a:extLst>
              <a:ext uri="{FF2B5EF4-FFF2-40B4-BE49-F238E27FC236}">
                <a16:creationId xmlns:a16="http://schemas.microsoft.com/office/drawing/2014/main" id="{9A278333-3451-3D72-FA01-78073E585DB1}"/>
              </a:ext>
            </a:extLst>
          </p:cNvPr>
          <p:cNvSpPr>
            <a:spLocks noGrp="1"/>
          </p:cNvSpPr>
          <p:nvPr>
            <p:ph type="body" sz="quarter" idx="44"/>
          </p:nvPr>
        </p:nvSpPr>
        <p:spPr>
          <a:xfrm>
            <a:off x="8825949" y="2819469"/>
            <a:ext cx="1537251" cy="506399"/>
          </a:xfrm>
        </p:spPr>
        <p:txBody>
          <a:bodyPr/>
          <a:lstStyle/>
          <a:p>
            <a:r>
              <a:rPr lang="en-US" sz="1800" b="0" dirty="0">
                <a:effectLst/>
                <a:latin typeface="Calibri" panose="020F0502020204030204" pitchFamily="34" charset="0"/>
                <a:ea typeface="Times New Roman" panose="02020603050405020304" pitchFamily="18" charset="0"/>
              </a:rPr>
              <a:t>Years At Company</a:t>
            </a:r>
            <a:endParaRPr lang="en-US" b="0" dirty="0"/>
          </a:p>
        </p:txBody>
      </p:sp>
    </p:spTree>
    <p:extLst>
      <p:ext uri="{BB962C8B-B14F-4D97-AF65-F5344CB8AC3E}">
        <p14:creationId xmlns:p14="http://schemas.microsoft.com/office/powerpoint/2010/main" val="409494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18352" y="518150"/>
            <a:ext cx="4427144" cy="1434854"/>
          </a:xfrm>
        </p:spPr>
        <p:txBody>
          <a:bodyPr/>
          <a:lstStyle/>
          <a:p>
            <a:r>
              <a:rPr lang="en-US" dirty="0"/>
              <a:t>Findings and Recommendation</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a:xfrm>
            <a:off x="4720920" y="1221181"/>
            <a:ext cx="507778" cy="565882"/>
          </a:xfrm>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b="0" dirty="0"/>
              <a:t>Model</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1469069"/>
            <a:ext cx="5162709" cy="810305"/>
          </a:xfrm>
        </p:spPr>
        <p:txBody>
          <a:bodyPr/>
          <a:lstStyle/>
          <a:p>
            <a:r>
              <a:rPr lang="en-US" sz="1800" dirty="0">
                <a:latin typeface="Calibri" panose="020F0502020204030204" pitchFamily="34" charset="0"/>
                <a:cs typeface="Latha" panose="020B0604020202020204" pitchFamily="34" charset="0"/>
              </a:rPr>
              <a:t>Random Forest Classifier is </a:t>
            </a:r>
            <a:r>
              <a:rPr lang="en-US" sz="1800" dirty="0">
                <a:effectLst/>
                <a:latin typeface="Calibri" panose="020F0502020204030204" pitchFamily="34" charset="0"/>
                <a:ea typeface="Calibri" panose="020F0502020204030204" pitchFamily="34" charset="0"/>
                <a:cs typeface="Latha" panose="020B0604020202020204" pitchFamily="34" charset="0"/>
              </a:rPr>
              <a:t>the best model to predict the employee attrition</a:t>
            </a:r>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71609" y="2984685"/>
            <a:ext cx="6191521" cy="420683"/>
          </a:xfrm>
        </p:spPr>
        <p:txBody>
          <a:bodyPr/>
          <a:lstStyle/>
          <a:p>
            <a:r>
              <a:rPr lang="en-US" b="0" dirty="0"/>
              <a:t>Features having high impact on the target variable “Attrition”</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Job Satisfaction - Job Satisfaction of the employees</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Monthly Income - Monthly Income earned by the employees</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Years At Company - Employee’s experience</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Over time - Over time</a:t>
            </a:r>
          </a:p>
          <a:p>
            <a:pPr marL="342900" marR="0" lvl="0" indent="-342900" algn="just">
              <a:lnSpc>
                <a:spcPct val="115000"/>
              </a:lnSpc>
              <a:spcBef>
                <a:spcPts val="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Years in Current Role - Number of years in current role</a:t>
            </a:r>
          </a:p>
          <a:p>
            <a:pPr marL="0" indent="0">
              <a:buNone/>
            </a:pPr>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5240" y="792470"/>
            <a:ext cx="4251960" cy="1434854"/>
          </a:xfrm>
        </p:spPr>
        <p:txBody>
          <a:bodyPr/>
          <a:lstStyle/>
          <a:p>
            <a:r>
              <a:rPr lang="en-US" dirty="0"/>
              <a:t>Ethical Considerations</a:t>
            </a:r>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zh-CN" altLang="en-US" sz="1200" u="none" strike="noStrike" kern="1200" cap="none" spc="0" normalizeH="0" baseline="0" noProof="0" dirty="0">
              <a:ln>
                <a:noFill/>
              </a:ln>
              <a:solidFill>
                <a:schemeClr val="bg1"/>
              </a:solidFill>
              <a:effectLst/>
              <a:uLnTx/>
              <a:uFillTx/>
            </a:endParaRPr>
          </a:p>
        </p:txBody>
      </p:sp>
      <p:sp>
        <p:nvSpPr>
          <p:cNvPr id="7" name="Text Placeholder 6">
            <a:extLst>
              <a:ext uri="{FF2B5EF4-FFF2-40B4-BE49-F238E27FC236}">
                <a16:creationId xmlns:a16="http://schemas.microsoft.com/office/drawing/2014/main" id="{BAAFBB96-801D-DAB5-8163-4F02A443A4E2}"/>
              </a:ext>
            </a:extLst>
          </p:cNvPr>
          <p:cNvSpPr>
            <a:spLocks noGrp="1"/>
          </p:cNvSpPr>
          <p:nvPr>
            <p:ph type="body" sz="quarter" idx="28"/>
          </p:nvPr>
        </p:nvSpPr>
        <p:spPr>
          <a:xfrm>
            <a:off x="4251960" y="754521"/>
            <a:ext cx="6563357" cy="4257146"/>
          </a:xfrm>
        </p:spPr>
        <p:txBody>
          <a:bodyPr/>
          <a:lstStyle/>
          <a:p>
            <a:pPr algn="just"/>
            <a:r>
              <a:rPr lang="en-US" sz="1800" dirty="0"/>
              <a:t>Consideration of result from the analysis in decision making. </a:t>
            </a:r>
            <a:r>
              <a:rPr lang="en-US" sz="1800" dirty="0">
                <a:effectLst/>
                <a:ea typeface="Calibri" panose="020F0502020204030204" pitchFamily="34" charset="0"/>
                <a:cs typeface="Latha" panose="020B0604020202020204" pitchFamily="34" charset="0"/>
              </a:rPr>
              <a:t>Some of the conclusions make from this project’s study could be incorrect or misrepresented due to insufficient or incorrect data. </a:t>
            </a:r>
            <a:r>
              <a:rPr lang="en-US" sz="1800" dirty="0">
                <a:effectLst/>
                <a:latin typeface="Calibri" panose="020F0502020204030204" pitchFamily="34" charset="0"/>
                <a:ea typeface="Calibri" panose="020F0502020204030204" pitchFamily="34" charset="0"/>
                <a:cs typeface="Latha" panose="020B0604020202020204" pitchFamily="34" charset="0"/>
              </a:rPr>
              <a:t>So, while sharing the outcome of this project to larger audience, the underlying assumptions and data considerations should be shared.</a:t>
            </a:r>
          </a:p>
          <a:p>
            <a:pPr algn="just"/>
            <a:endParaRPr lang="en-US" sz="1800" dirty="0">
              <a:latin typeface="Calibri" panose="020F0502020204030204" pitchFamily="34" charset="0"/>
              <a:cs typeface="Latha" panose="020B0604020202020204" pitchFamily="34" charset="0"/>
            </a:endParaRPr>
          </a:p>
          <a:p>
            <a:pPr algn="just"/>
            <a:endParaRPr lang="en-US" sz="1800" dirty="0">
              <a:latin typeface="Calibri" panose="020F0502020204030204" pitchFamily="34" charset="0"/>
              <a:cs typeface="Latha" panose="020B0604020202020204" pitchFamily="34" charset="0"/>
            </a:endParaRPr>
          </a:p>
          <a:p>
            <a:pPr algn="just"/>
            <a:r>
              <a:rPr lang="en-US" sz="1800" dirty="0">
                <a:cs typeface="Latha" panose="020B0604020202020204" pitchFamily="34" charset="0"/>
              </a:rPr>
              <a:t>No personal and sensitive information is used in the dataset. . Since this dataset is fictional created by IBM data scientists, this is already taken care by them and personal identifying information (like gender, age) is broad enough which is untraceable to any individual. </a:t>
            </a:r>
          </a:p>
          <a:p>
            <a:endParaRPr lang="en-US" sz="1800" dirty="0"/>
          </a:p>
        </p:txBody>
      </p:sp>
    </p:spTree>
    <p:extLst>
      <p:ext uri="{BB962C8B-B14F-4D97-AF65-F5344CB8AC3E}">
        <p14:creationId xmlns:p14="http://schemas.microsoft.com/office/powerpoint/2010/main" val="291882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384905" y="274956"/>
            <a:ext cx="9823998" cy="718958"/>
          </a:xfrm>
        </p:spPr>
        <p:txBody>
          <a:bodyPr/>
          <a:lstStyle/>
          <a:p>
            <a:r>
              <a:rPr lang="en-US" altLang="zh-CN" dirty="0"/>
              <a:t>References</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1113183"/>
            <a:ext cx="9461460" cy="4147095"/>
          </a:xfrm>
        </p:spPr>
        <p:txBody>
          <a:bodyPr/>
          <a:lstStyle/>
          <a:p>
            <a:pPr marL="285750" marR="0" indent="-285750">
              <a:lnSpc>
                <a:spcPct val="150000"/>
              </a:lnSpc>
              <a:spcBef>
                <a:spcPts val="0"/>
              </a:spcBef>
              <a:spcAft>
                <a:spcPts val="800"/>
              </a:spcAft>
              <a:buFont typeface="Wingdings" panose="05000000000000000000" pitchFamily="2" charset="2"/>
              <a:buChar char="Ø"/>
            </a:pPr>
            <a:r>
              <a:rPr lang="en-US" sz="1800" dirty="0" err="1">
                <a:effectLst/>
                <a:latin typeface="Calibri" panose="020F0502020204030204" pitchFamily="34" charset="0"/>
                <a:ea typeface="Calibri" panose="020F0502020204030204" pitchFamily="34" charset="0"/>
                <a:cs typeface="Latha" panose="020B0604020202020204" pitchFamily="34" charset="0"/>
              </a:rPr>
              <a:t>Pavansubhash</a:t>
            </a:r>
            <a:r>
              <a:rPr lang="en-US" sz="1800" dirty="0">
                <a:effectLst/>
                <a:latin typeface="Calibri" panose="020F0502020204030204" pitchFamily="34" charset="0"/>
                <a:ea typeface="Calibri" panose="020F0502020204030204" pitchFamily="34" charset="0"/>
                <a:cs typeface="Latha" panose="020B0604020202020204" pitchFamily="34" charset="0"/>
              </a:rPr>
              <a:t> (2017). IBM HR Analytics Employee Attrition &amp; Performance.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2"/>
              </a:rPr>
              <a:t>https://www.kaggle.com/datasets/pavansubhasht/ibm-hr-analytics-attrition-dataset</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120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Emily Killham (January 25, 2022). Employee Attrition Analytics: The Who, When &amp; Why Of Employee Turnover.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3"/>
              </a:rPr>
              <a:t>https://blog.perceptyx.com/employee-attrition-analytics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Maggie </a:t>
            </a:r>
            <a:r>
              <a:rPr lang="en-US" sz="1800" dirty="0" err="1">
                <a:effectLst/>
                <a:latin typeface="Calibri" panose="020F0502020204030204" pitchFamily="34" charset="0"/>
                <a:ea typeface="Calibri" panose="020F0502020204030204" pitchFamily="34" charset="0"/>
                <a:cs typeface="Latha" panose="020B0604020202020204" pitchFamily="34" charset="0"/>
              </a:rPr>
              <a:t>Wooll</a:t>
            </a:r>
            <a:r>
              <a:rPr lang="en-US" sz="1800" dirty="0">
                <a:effectLst/>
                <a:latin typeface="Calibri" panose="020F0502020204030204" pitchFamily="34" charset="0"/>
                <a:ea typeface="Calibri" panose="020F0502020204030204" pitchFamily="34" charset="0"/>
                <a:cs typeface="Latha" panose="020B0604020202020204" pitchFamily="34" charset="0"/>
              </a:rPr>
              <a:t> (January 24, 2022). Fighting employee attrition: What is within your control?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4"/>
              </a:rPr>
              <a:t>https://www.betterup.com/blog/employee-attrition</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Unites States Depart of Labor. Annual quits rates by industry and region, not seasonally adjusted.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5"/>
              </a:rPr>
              <a:t>https://www.bls.gov/news.release/jolts.t18.htm</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415753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76373" y="274955"/>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24641" y="1600518"/>
            <a:ext cx="4260180" cy="4128453"/>
          </a:xfrm>
        </p:spPr>
        <p:txBody>
          <a:bodyPr/>
          <a:lstStyle/>
          <a:p>
            <a:pPr algn="just"/>
            <a:r>
              <a:rPr lang="en-US" sz="1800" dirty="0">
                <a:effectLst/>
                <a:latin typeface="Calibri" panose="020F0502020204030204" pitchFamily="34" charset="0"/>
                <a:ea typeface="Calibri" panose="020F0502020204030204" pitchFamily="34" charset="0"/>
                <a:cs typeface="Latha" panose="020B0604020202020204" pitchFamily="34" charset="0"/>
              </a:rPr>
              <a:t>Employee retention strategies are integral to the success and well-being of a company. Attrition is a problem that impacts all businesses, irrespective of geography, industry, and size of the company. </a:t>
            </a:r>
          </a:p>
          <a:p>
            <a:pPr algn="just"/>
            <a:r>
              <a:rPr lang="en-US" sz="1800" dirty="0">
                <a:effectLst/>
                <a:latin typeface="Calibri" panose="020F0502020204030204" pitchFamily="34" charset="0"/>
                <a:ea typeface="Calibri" panose="020F0502020204030204" pitchFamily="34" charset="0"/>
                <a:cs typeface="Latha" panose="020B0604020202020204" pitchFamily="34" charset="0"/>
              </a:rPr>
              <a:t>Employee attrition leads to significant costs for a business, including the cost of business disruption, hiring new staff, and training new staff. </a:t>
            </a:r>
          </a:p>
          <a:p>
            <a:pPr algn="just"/>
            <a:r>
              <a:rPr lang="en-US" sz="1800" dirty="0">
                <a:effectLst/>
                <a:latin typeface="Calibri" panose="020F0502020204030204" pitchFamily="34" charset="0"/>
                <a:ea typeface="Calibri" panose="020F0502020204030204" pitchFamily="34" charset="0"/>
                <a:cs typeface="Latha" panose="020B0604020202020204" pitchFamily="34" charset="0"/>
              </a:rPr>
              <a:t>There are often many reasons why employees leave an organization, and in this case study, I will explore some of the key drivers of employee attrition</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pic>
        <p:nvPicPr>
          <p:cNvPr id="7" name="Picture Placeholder 6">
            <a:extLst>
              <a:ext uri="{FF2B5EF4-FFF2-40B4-BE49-F238E27FC236}">
                <a16:creationId xmlns:a16="http://schemas.microsoft.com/office/drawing/2014/main" id="{8104983E-E017-3008-F45A-ED1E45832888}"/>
              </a:ext>
            </a:extLst>
          </p:cNvPr>
          <p:cNvPicPr>
            <a:picLocks noGrp="1" noChangeAspect="1"/>
          </p:cNvPicPr>
          <p:nvPr>
            <p:ph type="pic" sz="quarter" idx="51"/>
          </p:nvPr>
        </p:nvPicPr>
        <p:blipFill rotWithShape="1">
          <a:blip r:embed="rId2"/>
          <a:srcRect l="-1249" r="1529"/>
          <a:stretch/>
        </p:blipFill>
        <p:spPr>
          <a:xfrm>
            <a:off x="5626736" y="-56357"/>
            <a:ext cx="6565264" cy="6983805"/>
          </a:xfr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776771" y="1446735"/>
            <a:ext cx="4874172" cy="2775857"/>
          </a:xfrm>
        </p:spPr>
        <p:txBody>
          <a:bodyPr/>
          <a:lstStyle/>
          <a:p>
            <a:r>
              <a:rPr lang="en-US" dirty="0"/>
              <a:t>Employee Attrition Prediction Life Cycle</a:t>
            </a:r>
          </a:p>
        </p:txBody>
      </p:sp>
      <p:pic>
        <p:nvPicPr>
          <p:cNvPr id="2" name="Picture 2" descr="Data Science project life cycle. Detailed Tour with Step by Step… | by  Co-Learner | Co-Learning Lounge | Medium">
            <a:extLst>
              <a:ext uri="{FF2B5EF4-FFF2-40B4-BE49-F238E27FC236}">
                <a16:creationId xmlns:a16="http://schemas.microsoft.com/office/drawing/2014/main" id="{816F3926-02E9-CD03-0710-D9E09FD4F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57" y="599770"/>
            <a:ext cx="5281730" cy="533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Data Mining - Data Structure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37" name="Table 36">
            <a:extLst>
              <a:ext uri="{FF2B5EF4-FFF2-40B4-BE49-F238E27FC236}">
                <a16:creationId xmlns:a16="http://schemas.microsoft.com/office/drawing/2014/main" id="{17BFD1AC-962D-3AA3-945C-54B9897339CA}"/>
              </a:ext>
            </a:extLst>
          </p:cNvPr>
          <p:cNvGraphicFramePr>
            <a:graphicFrameLocks noGrp="1"/>
          </p:cNvGraphicFramePr>
          <p:nvPr>
            <p:extLst>
              <p:ext uri="{D42A27DB-BD31-4B8C-83A1-F6EECF244321}">
                <p14:modId xmlns:p14="http://schemas.microsoft.com/office/powerpoint/2010/main" val="2050216365"/>
              </p:ext>
            </p:extLst>
          </p:nvPr>
        </p:nvGraphicFramePr>
        <p:xfrm>
          <a:off x="304799" y="974033"/>
          <a:ext cx="5433392" cy="5289223"/>
        </p:xfrm>
        <a:graphic>
          <a:graphicData uri="http://schemas.openxmlformats.org/drawingml/2006/table">
            <a:tbl>
              <a:tblPr firstRow="1" firstCol="1" bandRow="1">
                <a:tableStyleId>{5C22544A-7EE6-4342-B048-85BDC9FD1C3A}</a:tableStyleId>
              </a:tblPr>
              <a:tblGrid>
                <a:gridCol w="1787104">
                  <a:extLst>
                    <a:ext uri="{9D8B030D-6E8A-4147-A177-3AD203B41FA5}">
                      <a16:colId xmlns:a16="http://schemas.microsoft.com/office/drawing/2014/main" val="3260551570"/>
                    </a:ext>
                  </a:extLst>
                </a:gridCol>
                <a:gridCol w="2538378">
                  <a:extLst>
                    <a:ext uri="{9D8B030D-6E8A-4147-A177-3AD203B41FA5}">
                      <a16:colId xmlns:a16="http://schemas.microsoft.com/office/drawing/2014/main" val="2862090528"/>
                    </a:ext>
                  </a:extLst>
                </a:gridCol>
                <a:gridCol w="1107910">
                  <a:extLst>
                    <a:ext uri="{9D8B030D-6E8A-4147-A177-3AD203B41FA5}">
                      <a16:colId xmlns:a16="http://schemas.microsoft.com/office/drawing/2014/main" val="3306952145"/>
                    </a:ext>
                  </a:extLst>
                </a:gridCol>
              </a:tblGrid>
              <a:tr h="290956">
                <a:tc>
                  <a:txBody>
                    <a:bodyPr/>
                    <a:lstStyle/>
                    <a:p>
                      <a:pPr marL="0" marR="0">
                        <a:lnSpc>
                          <a:spcPct val="106000"/>
                        </a:lnSpc>
                        <a:spcBef>
                          <a:spcPts val="0"/>
                        </a:spcBef>
                        <a:spcAft>
                          <a:spcPts val="0"/>
                        </a:spcAft>
                      </a:pPr>
                      <a:r>
                        <a:rPr lang="en-US" sz="1200" dirty="0">
                          <a:effectLst/>
                        </a:rPr>
                        <a:t>Feature Name</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a:effectLst/>
                        </a:rPr>
                        <a:t>Feature Description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a:effectLst/>
                        </a:rPr>
                        <a:t>Feature Type</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029486774"/>
                  </a:ext>
                </a:extLst>
              </a:tr>
              <a:tr h="290956">
                <a:tc>
                  <a:txBody>
                    <a:bodyPr/>
                    <a:lstStyle/>
                    <a:p>
                      <a:pPr marL="0" marR="0">
                        <a:lnSpc>
                          <a:spcPct val="106000"/>
                        </a:lnSpc>
                        <a:spcBef>
                          <a:spcPts val="0"/>
                        </a:spcBef>
                        <a:spcAft>
                          <a:spcPts val="0"/>
                        </a:spcAft>
                      </a:pPr>
                      <a:r>
                        <a:rPr lang="en-US" sz="1200" b="0" dirty="0">
                          <a:effectLst/>
                        </a:rPr>
                        <a:t>Attrition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Person has left the company or not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Target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655706499"/>
                  </a:ext>
                </a:extLst>
              </a:tr>
              <a:tr h="290956">
                <a:tc>
                  <a:txBody>
                    <a:bodyPr/>
                    <a:lstStyle/>
                    <a:p>
                      <a:pPr marL="0" marR="0">
                        <a:lnSpc>
                          <a:spcPct val="106000"/>
                        </a:lnSpc>
                        <a:spcBef>
                          <a:spcPts val="0"/>
                        </a:spcBef>
                        <a:spcAft>
                          <a:spcPts val="0"/>
                        </a:spcAft>
                      </a:pPr>
                      <a:r>
                        <a:rPr lang="en-US" sz="1200" b="0" dirty="0">
                          <a:effectLst/>
                        </a:rPr>
                        <a:t>Age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Age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748321683"/>
                  </a:ext>
                </a:extLst>
              </a:tr>
              <a:tr h="401021">
                <a:tc>
                  <a:txBody>
                    <a:bodyPr/>
                    <a:lstStyle/>
                    <a:p>
                      <a:pPr marL="0" marR="0">
                        <a:lnSpc>
                          <a:spcPct val="106000"/>
                        </a:lnSpc>
                        <a:spcBef>
                          <a:spcPts val="0"/>
                        </a:spcBef>
                        <a:spcAft>
                          <a:spcPts val="0"/>
                        </a:spcAft>
                      </a:pPr>
                      <a:r>
                        <a:rPr lang="en-US" sz="1200" b="0" dirty="0" err="1">
                          <a:effectLst/>
                        </a:rPr>
                        <a:t>BusinessTravel</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How frequently the person travels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468179695"/>
                  </a:ext>
                </a:extLst>
              </a:tr>
              <a:tr h="290956">
                <a:tc>
                  <a:txBody>
                    <a:bodyPr/>
                    <a:lstStyle/>
                    <a:p>
                      <a:pPr marL="0" marR="0">
                        <a:lnSpc>
                          <a:spcPct val="106000"/>
                        </a:lnSpc>
                        <a:spcBef>
                          <a:spcPts val="0"/>
                        </a:spcBef>
                        <a:spcAft>
                          <a:spcPts val="0"/>
                        </a:spcAft>
                      </a:pPr>
                      <a:r>
                        <a:rPr lang="en-US" sz="1200" b="0" dirty="0" err="1">
                          <a:effectLst/>
                        </a:rPr>
                        <a:t>DailyRate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Daily Rate for the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604578069"/>
                  </a:ext>
                </a:extLst>
              </a:tr>
              <a:tr h="290956">
                <a:tc>
                  <a:txBody>
                    <a:bodyPr/>
                    <a:lstStyle/>
                    <a:p>
                      <a:pPr marL="0" marR="0">
                        <a:lnSpc>
                          <a:spcPct val="106000"/>
                        </a:lnSpc>
                        <a:spcBef>
                          <a:spcPts val="0"/>
                        </a:spcBef>
                        <a:spcAft>
                          <a:spcPts val="0"/>
                        </a:spcAft>
                      </a:pPr>
                      <a:r>
                        <a:rPr lang="en-US" sz="1200" b="0">
                          <a:effectLst/>
                        </a:rPr>
                        <a:t>Department</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Department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Discrete</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000885101"/>
                  </a:ext>
                </a:extLst>
              </a:tr>
              <a:tr h="440588">
                <a:tc>
                  <a:txBody>
                    <a:bodyPr/>
                    <a:lstStyle/>
                    <a:p>
                      <a:pPr marL="0" marR="0">
                        <a:lnSpc>
                          <a:spcPct val="106000"/>
                        </a:lnSpc>
                        <a:spcBef>
                          <a:spcPts val="0"/>
                        </a:spcBef>
                        <a:spcAft>
                          <a:spcPts val="0"/>
                        </a:spcAft>
                      </a:pPr>
                      <a:r>
                        <a:rPr lang="en-US" sz="1200" b="0">
                          <a:effectLst/>
                        </a:rPr>
                        <a:t>DistanceFromHome</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Distance of the company from home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664968467"/>
                  </a:ext>
                </a:extLst>
              </a:tr>
              <a:tr h="425836">
                <a:tc>
                  <a:txBody>
                    <a:bodyPr/>
                    <a:lstStyle/>
                    <a:p>
                      <a:pPr marL="0" marR="0">
                        <a:lnSpc>
                          <a:spcPct val="106000"/>
                        </a:lnSpc>
                        <a:spcBef>
                          <a:spcPts val="0"/>
                        </a:spcBef>
                        <a:spcAft>
                          <a:spcPts val="0"/>
                        </a:spcAft>
                      </a:pPr>
                      <a:r>
                        <a:rPr lang="en-US" sz="1200" b="0">
                          <a:effectLst/>
                        </a:rPr>
                        <a:t>Education</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Education of the person</a:t>
                      </a: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085482564"/>
                  </a:ext>
                </a:extLst>
              </a:tr>
              <a:tr h="290956">
                <a:tc>
                  <a:txBody>
                    <a:bodyPr/>
                    <a:lstStyle/>
                    <a:p>
                      <a:pPr marL="0" marR="0">
                        <a:lnSpc>
                          <a:spcPct val="106000"/>
                        </a:lnSpc>
                        <a:spcBef>
                          <a:spcPts val="0"/>
                        </a:spcBef>
                        <a:spcAft>
                          <a:spcPts val="0"/>
                        </a:spcAft>
                      </a:pPr>
                      <a:r>
                        <a:rPr lang="en-US" sz="1200" b="0">
                          <a:effectLst/>
                        </a:rPr>
                        <a:t>EducationField</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Education field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512707722"/>
                  </a:ext>
                </a:extLst>
              </a:tr>
              <a:tr h="290956">
                <a:tc>
                  <a:txBody>
                    <a:bodyPr/>
                    <a:lstStyle/>
                    <a:p>
                      <a:pPr marL="0" marR="0">
                        <a:lnSpc>
                          <a:spcPct val="106000"/>
                        </a:lnSpc>
                        <a:spcBef>
                          <a:spcPts val="0"/>
                        </a:spcBef>
                        <a:spcAft>
                          <a:spcPts val="0"/>
                        </a:spcAft>
                      </a:pPr>
                      <a:r>
                        <a:rPr lang="en-US" sz="1200" b="0">
                          <a:effectLst/>
                        </a:rPr>
                        <a:t>EmployeeCount</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Count of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257084404"/>
                  </a:ext>
                </a:extLst>
              </a:tr>
              <a:tr h="290956">
                <a:tc>
                  <a:txBody>
                    <a:bodyPr/>
                    <a:lstStyle/>
                    <a:p>
                      <a:pPr marL="0" marR="0">
                        <a:lnSpc>
                          <a:spcPct val="106000"/>
                        </a:lnSpc>
                        <a:spcBef>
                          <a:spcPts val="0"/>
                        </a:spcBef>
                        <a:spcAft>
                          <a:spcPts val="0"/>
                        </a:spcAft>
                      </a:pPr>
                      <a:r>
                        <a:rPr lang="en-US" sz="1200" b="0">
                          <a:effectLst/>
                        </a:rPr>
                        <a:t>EmployeeNumber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Employee id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Continuous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529849918"/>
                  </a:ext>
                </a:extLst>
              </a:tr>
              <a:tr h="530306">
                <a:tc>
                  <a:txBody>
                    <a:bodyPr/>
                    <a:lstStyle/>
                    <a:p>
                      <a:pPr marL="0" marR="0">
                        <a:lnSpc>
                          <a:spcPct val="106000"/>
                        </a:lnSpc>
                        <a:spcBef>
                          <a:spcPts val="0"/>
                        </a:spcBef>
                        <a:spcAft>
                          <a:spcPts val="0"/>
                        </a:spcAft>
                      </a:pPr>
                      <a:r>
                        <a:rPr lang="en-US" sz="1200" b="0">
                          <a:effectLst/>
                        </a:rPr>
                        <a:t>EnvironmentSatisfaction</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Environment Satisfaction</a:t>
                      </a: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751165518"/>
                  </a:ext>
                </a:extLst>
              </a:tr>
              <a:tr h="290956">
                <a:tc>
                  <a:txBody>
                    <a:bodyPr/>
                    <a:lstStyle/>
                    <a:p>
                      <a:pPr marL="0" marR="0">
                        <a:lnSpc>
                          <a:spcPct val="106000"/>
                        </a:lnSpc>
                        <a:spcBef>
                          <a:spcPts val="0"/>
                        </a:spcBef>
                        <a:spcAft>
                          <a:spcPts val="0"/>
                        </a:spcAft>
                      </a:pPr>
                      <a:r>
                        <a:rPr lang="en-US" sz="1200" b="0">
                          <a:effectLst/>
                        </a:rPr>
                        <a:t>Gender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Gender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592949883"/>
                  </a:ext>
                </a:extLst>
              </a:tr>
              <a:tr h="290956">
                <a:tc>
                  <a:txBody>
                    <a:bodyPr/>
                    <a:lstStyle/>
                    <a:p>
                      <a:pPr marL="0" marR="0">
                        <a:lnSpc>
                          <a:spcPct val="106000"/>
                        </a:lnSpc>
                        <a:spcBef>
                          <a:spcPts val="0"/>
                        </a:spcBef>
                        <a:spcAft>
                          <a:spcPts val="0"/>
                        </a:spcAft>
                      </a:pPr>
                      <a:r>
                        <a:rPr lang="en-US" sz="1200" b="0" dirty="0" err="1">
                          <a:effectLst/>
                        </a:rPr>
                        <a:t>HourlyRate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Hourly rate for the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Continuous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3580263801"/>
                  </a:ext>
                </a:extLst>
              </a:tr>
              <a:tr h="290956">
                <a:tc>
                  <a:txBody>
                    <a:bodyPr/>
                    <a:lstStyle/>
                    <a:p>
                      <a:pPr marL="0" marR="0">
                        <a:lnSpc>
                          <a:spcPct val="106000"/>
                        </a:lnSpc>
                        <a:spcBef>
                          <a:spcPts val="0"/>
                        </a:spcBef>
                        <a:spcAft>
                          <a:spcPts val="0"/>
                        </a:spcAft>
                      </a:pPr>
                      <a:r>
                        <a:rPr lang="en-US" sz="1200" b="0" dirty="0" err="1">
                          <a:effectLst/>
                          <a:latin typeface="Calibri" panose="020F0502020204030204" pitchFamily="34" charset="0"/>
                          <a:ea typeface="Calibri" panose="020F0502020204030204" pitchFamily="34" charset="0"/>
                          <a:cs typeface="Latha" panose="020B0604020202020204" pitchFamily="34" charset="0"/>
                        </a:rPr>
                        <a:t>JobInvolvement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Involvement in Job</a:t>
                      </a: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Discrete</a:t>
                      </a:r>
                    </a:p>
                  </a:txBody>
                  <a:tcPr marL="25494" marR="25494" marT="0" marB="0" anchor="b"/>
                </a:tc>
                <a:extLst>
                  <a:ext uri="{0D108BD9-81ED-4DB2-BD59-A6C34878D82A}">
                    <a16:rowId xmlns:a16="http://schemas.microsoft.com/office/drawing/2014/main" val="1449015661"/>
                  </a:ext>
                </a:extLst>
              </a:tr>
              <a:tr h="290956">
                <a:tc>
                  <a:txBody>
                    <a:bodyPr/>
                    <a:lstStyle/>
                    <a:p>
                      <a:pPr marL="0" marR="0">
                        <a:lnSpc>
                          <a:spcPct val="106000"/>
                        </a:lnSpc>
                        <a:spcBef>
                          <a:spcPts val="0"/>
                        </a:spcBef>
                        <a:spcAft>
                          <a:spcPts val="0"/>
                        </a:spcAft>
                      </a:pPr>
                      <a:r>
                        <a:rPr lang="en-US" sz="1200" b="0" dirty="0" err="1">
                          <a:effectLst/>
                          <a:latin typeface="Calibri" panose="020F0502020204030204" pitchFamily="34" charset="0"/>
                          <a:ea typeface="Calibri" panose="020F0502020204030204" pitchFamily="34" charset="0"/>
                          <a:cs typeface="Latha" panose="020B0604020202020204" pitchFamily="34" charset="0"/>
                        </a:rPr>
                        <a:t>JobLevel</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Job Level</a:t>
                      </a: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Discrete</a:t>
                      </a:r>
                    </a:p>
                  </a:txBody>
                  <a:tcPr marL="25494" marR="25494" marT="0" marB="0" anchor="b"/>
                </a:tc>
                <a:extLst>
                  <a:ext uri="{0D108BD9-81ED-4DB2-BD59-A6C34878D82A}">
                    <a16:rowId xmlns:a16="http://schemas.microsoft.com/office/drawing/2014/main" val="116250919"/>
                  </a:ext>
                </a:extLst>
              </a:tr>
            </a:tbl>
          </a:graphicData>
        </a:graphic>
      </p:graphicFrame>
      <p:graphicFrame>
        <p:nvGraphicFramePr>
          <p:cNvPr id="38" name="Table 37">
            <a:extLst>
              <a:ext uri="{FF2B5EF4-FFF2-40B4-BE49-F238E27FC236}">
                <a16:creationId xmlns:a16="http://schemas.microsoft.com/office/drawing/2014/main" id="{F447F1C7-A010-E4C9-B201-DD21D378E968}"/>
              </a:ext>
            </a:extLst>
          </p:cNvPr>
          <p:cNvGraphicFramePr>
            <a:graphicFrameLocks noGrp="1"/>
          </p:cNvGraphicFramePr>
          <p:nvPr>
            <p:extLst>
              <p:ext uri="{D42A27DB-BD31-4B8C-83A1-F6EECF244321}">
                <p14:modId xmlns:p14="http://schemas.microsoft.com/office/powerpoint/2010/main" val="1444005981"/>
              </p:ext>
            </p:extLst>
          </p:nvPr>
        </p:nvGraphicFramePr>
        <p:xfrm>
          <a:off x="5995939" y="974033"/>
          <a:ext cx="5891262" cy="5303513"/>
        </p:xfrm>
        <a:graphic>
          <a:graphicData uri="http://schemas.openxmlformats.org/drawingml/2006/table">
            <a:tbl>
              <a:tblPr firstRow="1" firstCol="1" bandRow="1">
                <a:tableStyleId>{5C22544A-7EE6-4342-B048-85BDC9FD1C3A}</a:tableStyleId>
              </a:tblPr>
              <a:tblGrid>
                <a:gridCol w="1823169">
                  <a:extLst>
                    <a:ext uri="{9D8B030D-6E8A-4147-A177-3AD203B41FA5}">
                      <a16:colId xmlns:a16="http://schemas.microsoft.com/office/drawing/2014/main" val="1506097366"/>
                    </a:ext>
                  </a:extLst>
                </a:gridCol>
                <a:gridCol w="2892902">
                  <a:extLst>
                    <a:ext uri="{9D8B030D-6E8A-4147-A177-3AD203B41FA5}">
                      <a16:colId xmlns:a16="http://schemas.microsoft.com/office/drawing/2014/main" val="1532531954"/>
                    </a:ext>
                  </a:extLst>
                </a:gridCol>
                <a:gridCol w="1175191">
                  <a:extLst>
                    <a:ext uri="{9D8B030D-6E8A-4147-A177-3AD203B41FA5}">
                      <a16:colId xmlns:a16="http://schemas.microsoft.com/office/drawing/2014/main" val="2414225004"/>
                    </a:ext>
                  </a:extLst>
                </a:gridCol>
              </a:tblGrid>
              <a:tr h="306669">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Features</a:t>
                      </a:r>
                    </a:p>
                  </a:txBody>
                  <a:tcPr marL="25494" marR="25494" marT="0" marB="0" anchor="b"/>
                </a:tc>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 Description</a:t>
                      </a:r>
                    </a:p>
                  </a:txBody>
                  <a:tcPr marL="25494" marR="25494" marT="0" marB="0" anchor="b"/>
                </a:tc>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 Type</a:t>
                      </a:r>
                    </a:p>
                  </a:txBody>
                  <a:tcPr marL="25494" marR="25494" marT="0" marB="0" anchor="b"/>
                </a:tc>
                <a:extLst>
                  <a:ext uri="{0D108BD9-81ED-4DB2-BD59-A6C34878D82A}">
                    <a16:rowId xmlns:a16="http://schemas.microsoft.com/office/drawing/2014/main" val="2816024386"/>
                  </a:ext>
                </a:extLst>
              </a:tr>
              <a:tr h="220696">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JobRole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Job Role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09372472"/>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JobSatisfaction</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Job Satisfaction</a:t>
                      </a: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731463347"/>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MaritalStatus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Marital Status of Employee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701417638"/>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MonthlyIncome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Monthly Income of the person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429688629"/>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MonthlyRate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Monthly Rate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947134892"/>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NumCompaniesWorked</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Number of Companies worked</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605190546"/>
                  </a:ext>
                </a:extLst>
              </a:tr>
              <a:tr h="197884">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Over18</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Over 18 years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237254321"/>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OverTime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Worked over time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833164548"/>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PercentSalaryHike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Percentage of Salary Hike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202510737"/>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PerformanceRating</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Performance Rating</a:t>
                      </a: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773367414"/>
                  </a:ext>
                </a:extLst>
              </a:tr>
              <a:tr h="404231">
                <a:tc>
                  <a:txBody>
                    <a:bodyPr/>
                    <a:lstStyle/>
                    <a:p>
                      <a:pPr marL="0" marR="0">
                        <a:lnSpc>
                          <a:spcPct val="106000"/>
                        </a:lnSpc>
                        <a:spcBef>
                          <a:spcPts val="0"/>
                        </a:spcBef>
                        <a:spcAft>
                          <a:spcPts val="0"/>
                        </a:spcAft>
                      </a:pPr>
                      <a:r>
                        <a:rPr lang="en-US" sz="1100" b="0">
                          <a:effectLst/>
                          <a:latin typeface="+mn-lt"/>
                          <a:cs typeface="Arial" panose="020B0604020202020204" pitchFamily="34" charset="0"/>
                        </a:rPr>
                        <a:t>RelationshipSatisfaction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Relationship Satisfaction for the employee</a:t>
                      </a: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351044715"/>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StandardHours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Standard work hours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392959584"/>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StockOptionLevel</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Stock Option Level given to the employee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943554806"/>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TotalWorkingYears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Total Number of years worked</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431801292"/>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TrainingTimesLastYear</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Training times attended during last year</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23453513"/>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WorkLifeBalance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Work Life Balance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4102217776"/>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YearsAtCompany</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with current company</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240957369"/>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YearsInCurrentRole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in the current role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819153797"/>
                  </a:ext>
                </a:extLst>
              </a:tr>
              <a:tr h="18086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YearsSinceLastPromotion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since last promotion</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310940212"/>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YearsWithCurrManager</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with current manager</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496500569"/>
                  </a:ext>
                </a:extLst>
              </a:tr>
            </a:tbl>
          </a:graphicData>
        </a:graphic>
      </p:graphicFrame>
    </p:spTree>
    <p:extLst>
      <p:ext uri="{BB962C8B-B14F-4D97-AF65-F5344CB8AC3E}">
        <p14:creationId xmlns:p14="http://schemas.microsoft.com/office/powerpoint/2010/main" val="210788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Data Cleaning</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3" name="Text Placeholder 19">
            <a:extLst>
              <a:ext uri="{FF2B5EF4-FFF2-40B4-BE49-F238E27FC236}">
                <a16:creationId xmlns:a16="http://schemas.microsoft.com/office/drawing/2014/main" id="{9D7FA2B1-67DD-2315-3CCF-9232FBB796EC}"/>
              </a:ext>
            </a:extLst>
          </p:cNvPr>
          <p:cNvSpPr txBox="1">
            <a:spLocks/>
          </p:cNvSpPr>
          <p:nvPr/>
        </p:nvSpPr>
        <p:spPr>
          <a:xfrm>
            <a:off x="324640" y="1314328"/>
            <a:ext cx="7268856" cy="4901337"/>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800" dirty="0"/>
              <a:t>Missing/Null Check - No missing value present in any of the feature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Duplicate Check - No duplicate value in the dataset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Unwanted features Removal – The below irrelevant features are removed from the dataset</a:t>
            </a:r>
          </a:p>
          <a:p>
            <a:pPr marL="971550" lvl="1" indent="-285750" algn="just">
              <a:lnSpc>
                <a:spcPct val="150000"/>
              </a:lnSpc>
              <a:buFont typeface="Wingdings" panose="05000000000000000000" pitchFamily="2" charset="2"/>
              <a:buChar char="Ø"/>
            </a:pPr>
            <a:r>
              <a:rPr lang="en-US" sz="1400" dirty="0" err="1"/>
              <a:t>EmployeeCount</a:t>
            </a:r>
            <a:r>
              <a:rPr lang="en-US" sz="1400" dirty="0"/>
              <a:t> - constant value "1“</a:t>
            </a:r>
          </a:p>
          <a:p>
            <a:pPr marL="971550" lvl="1" indent="-285750" algn="just">
              <a:lnSpc>
                <a:spcPct val="150000"/>
              </a:lnSpc>
              <a:buFont typeface="Wingdings" panose="05000000000000000000" pitchFamily="2" charset="2"/>
              <a:buChar char="Ø"/>
            </a:pPr>
            <a:r>
              <a:rPr lang="en-US" sz="1400" dirty="0" err="1"/>
              <a:t>StandardHours</a:t>
            </a:r>
            <a:r>
              <a:rPr lang="en-US" sz="1400" dirty="0"/>
              <a:t> - constant value "80“</a:t>
            </a:r>
          </a:p>
          <a:p>
            <a:pPr marL="971550" lvl="1" indent="-285750" algn="just">
              <a:lnSpc>
                <a:spcPct val="150000"/>
              </a:lnSpc>
              <a:buFont typeface="Wingdings" panose="05000000000000000000" pitchFamily="2" charset="2"/>
              <a:buChar char="Ø"/>
            </a:pPr>
            <a:r>
              <a:rPr lang="en-US" sz="1400" dirty="0"/>
              <a:t>Over18 - constant value "True“</a:t>
            </a:r>
          </a:p>
          <a:p>
            <a:pPr marL="971550" lvl="1" indent="-285750" algn="just">
              <a:lnSpc>
                <a:spcPct val="150000"/>
              </a:lnSpc>
              <a:buFont typeface="Wingdings" panose="05000000000000000000" pitchFamily="2" charset="2"/>
              <a:buChar char="Ø"/>
            </a:pPr>
            <a:r>
              <a:rPr lang="en-US" sz="1400" dirty="0" err="1"/>
              <a:t>EmployeeNumber</a:t>
            </a:r>
            <a:r>
              <a:rPr lang="en-US" sz="1400" dirty="0"/>
              <a:t> - Employee number is key column which can also be removed</a:t>
            </a:r>
          </a:p>
          <a:p>
            <a:pPr marL="971550" lvl="1" indent="-285750" algn="just">
              <a:lnSpc>
                <a:spcPct val="150000"/>
              </a:lnSpc>
              <a:buFont typeface="Wingdings" panose="05000000000000000000" pitchFamily="2" charset="2"/>
              <a:buChar char="Ø"/>
            </a:pPr>
            <a:r>
              <a:rPr lang="en-US" sz="1400" dirty="0" err="1"/>
              <a:t>StockOptionLevel</a:t>
            </a:r>
            <a:r>
              <a:rPr lang="en-US" sz="1400" dirty="0"/>
              <a:t> - I believe this is stock options given to the employees having values between 1 to 3;</a:t>
            </a:r>
          </a:p>
          <a:p>
            <a:pPr marL="1028700" lvl="1" indent="-342900" algn="just">
              <a:buFont typeface="Wingdings" panose="05000000000000000000" pitchFamily="2" charset="2"/>
              <a:buChar char="Ø"/>
            </a:pPr>
            <a:endParaRPr lang="en-US" sz="1600" b="1" dirty="0"/>
          </a:p>
        </p:txBody>
      </p:sp>
      <p:pic>
        <p:nvPicPr>
          <p:cNvPr id="6150" name="Picture 6" descr="Data Quality in Hindi - Data Quality Kya Hai?">
            <a:extLst>
              <a:ext uri="{FF2B5EF4-FFF2-40B4-BE49-F238E27FC236}">
                <a16:creationId xmlns:a16="http://schemas.microsoft.com/office/drawing/2014/main" id="{08864840-C079-74EC-5C98-6FC0EE3B1D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754"/>
          <a:stretch/>
        </p:blipFill>
        <p:spPr bwMode="auto">
          <a:xfrm>
            <a:off x="7951304" y="1314327"/>
            <a:ext cx="3472161" cy="48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37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EDA - Numerical Variables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pic>
        <p:nvPicPr>
          <p:cNvPr id="2" name="Picture 1">
            <a:extLst>
              <a:ext uri="{FF2B5EF4-FFF2-40B4-BE49-F238E27FC236}">
                <a16:creationId xmlns:a16="http://schemas.microsoft.com/office/drawing/2014/main" id="{A80D46B0-A0F4-9773-2473-7286E6ECC9FE}"/>
              </a:ext>
            </a:extLst>
          </p:cNvPr>
          <p:cNvPicPr>
            <a:picLocks noChangeAspect="1"/>
          </p:cNvPicPr>
          <p:nvPr/>
        </p:nvPicPr>
        <p:blipFill>
          <a:blip r:embed="rId3"/>
          <a:stretch>
            <a:fillRect/>
          </a:stretch>
        </p:blipFill>
        <p:spPr>
          <a:xfrm>
            <a:off x="4120292" y="1102062"/>
            <a:ext cx="7532469" cy="5113603"/>
          </a:xfrm>
          <a:prstGeom prst="rect">
            <a:avLst/>
          </a:prstGeom>
        </p:spPr>
      </p:pic>
      <p:sp>
        <p:nvSpPr>
          <p:cNvPr id="3" name="Text Placeholder 19">
            <a:extLst>
              <a:ext uri="{FF2B5EF4-FFF2-40B4-BE49-F238E27FC236}">
                <a16:creationId xmlns:a16="http://schemas.microsoft.com/office/drawing/2014/main" id="{9D7FA2B1-67DD-2315-3CCF-9232FBB796EC}"/>
              </a:ext>
            </a:extLst>
          </p:cNvPr>
          <p:cNvSpPr txBox="1">
            <a:spLocks/>
          </p:cNvSpPr>
          <p:nvPr/>
        </p:nvSpPr>
        <p:spPr>
          <a:xfrm>
            <a:off x="324641" y="1115545"/>
            <a:ext cx="3266698" cy="4626909"/>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t>Age</a:t>
            </a:r>
          </a:p>
          <a:p>
            <a:pPr marL="285750" indent="-285750" algn="just">
              <a:buFont typeface="Arial" panose="020B0604020202020204" pitchFamily="34" charset="0"/>
              <a:buChar char="•"/>
            </a:pPr>
            <a:r>
              <a:rPr lang="en-US" sz="1600" dirty="0"/>
              <a:t>Daily Rate</a:t>
            </a:r>
          </a:p>
          <a:p>
            <a:pPr marL="285750" indent="-285750" algn="just">
              <a:buFont typeface="Arial" panose="020B0604020202020204" pitchFamily="34" charset="0"/>
              <a:buChar char="•"/>
            </a:pPr>
            <a:r>
              <a:rPr lang="en-US" sz="1600" dirty="0"/>
              <a:t>Education</a:t>
            </a:r>
          </a:p>
          <a:p>
            <a:pPr marL="285750" indent="-285750" algn="just">
              <a:buFont typeface="Arial" panose="020B0604020202020204" pitchFamily="34" charset="0"/>
              <a:buChar char="•"/>
            </a:pPr>
            <a:r>
              <a:rPr lang="en-US" sz="1600" dirty="0"/>
              <a:t>Hourly Rate</a:t>
            </a:r>
          </a:p>
          <a:p>
            <a:pPr marL="285750" indent="-285750" algn="just">
              <a:buFont typeface="Arial" panose="020B0604020202020204" pitchFamily="34" charset="0"/>
              <a:buChar char="•"/>
            </a:pPr>
            <a:r>
              <a:rPr lang="en-US" sz="1600" dirty="0"/>
              <a:t>Monthly Income</a:t>
            </a:r>
          </a:p>
          <a:p>
            <a:pPr marL="285750" indent="-285750" algn="just">
              <a:buFont typeface="Arial" panose="020B0604020202020204" pitchFamily="34" charset="0"/>
              <a:buChar char="•"/>
            </a:pPr>
            <a:r>
              <a:rPr lang="en-US" sz="1600" dirty="0"/>
              <a:t>Monthly Rate</a:t>
            </a:r>
          </a:p>
          <a:p>
            <a:pPr marL="285750" indent="-285750" algn="just">
              <a:buFont typeface="Arial" panose="020B0604020202020204" pitchFamily="34" charset="0"/>
              <a:buChar char="•"/>
            </a:pPr>
            <a:r>
              <a:rPr lang="en-US" sz="1600" dirty="0" err="1"/>
              <a:t>TotalWorkingYears</a:t>
            </a:r>
            <a:endParaRPr lang="en-US" sz="1600" dirty="0"/>
          </a:p>
          <a:p>
            <a:pPr marL="285750" indent="-285750" algn="just">
              <a:buFont typeface="Arial" panose="020B0604020202020204" pitchFamily="34" charset="0"/>
              <a:buChar char="•"/>
            </a:pPr>
            <a:r>
              <a:rPr lang="en-US" sz="1600" dirty="0" err="1"/>
              <a:t>PerformanceRating</a:t>
            </a:r>
            <a:endParaRPr lang="en-US" sz="1600" dirty="0"/>
          </a:p>
          <a:p>
            <a:pPr marL="285750" indent="-285750" algn="just">
              <a:buFont typeface="Arial" panose="020B0604020202020204" pitchFamily="34" charset="0"/>
              <a:buChar char="•"/>
            </a:pPr>
            <a:r>
              <a:rPr lang="en-US" sz="1600" dirty="0" err="1"/>
              <a:t>NumCompaniesWorked</a:t>
            </a:r>
            <a:endParaRPr lang="en-US" sz="1600" dirty="0"/>
          </a:p>
          <a:p>
            <a:pPr marL="285750" indent="-285750" algn="just">
              <a:buFont typeface="Arial" panose="020B0604020202020204" pitchFamily="34" charset="0"/>
              <a:buChar char="•"/>
            </a:pPr>
            <a:r>
              <a:rPr lang="en-US" sz="1600" dirty="0" err="1"/>
              <a:t>YearsAtCompany</a:t>
            </a:r>
            <a:endParaRPr lang="en-US" sz="1600" dirty="0"/>
          </a:p>
          <a:p>
            <a:pPr marL="285750" indent="-285750" algn="just">
              <a:buFont typeface="Arial" panose="020B0604020202020204" pitchFamily="34" charset="0"/>
              <a:buChar char="•"/>
            </a:pPr>
            <a:r>
              <a:rPr lang="en-US" sz="1600" dirty="0" err="1"/>
              <a:t>YearsInCurrentRole</a:t>
            </a:r>
            <a:endParaRPr lang="en-US" sz="1600" dirty="0"/>
          </a:p>
          <a:p>
            <a:pPr marL="285750" indent="-285750" algn="just">
              <a:buFont typeface="Arial" panose="020B0604020202020204" pitchFamily="34" charset="0"/>
              <a:buChar char="•"/>
            </a:pPr>
            <a:r>
              <a:rPr lang="en-US" sz="1600" dirty="0" err="1"/>
              <a:t>YearsSinceLastPromotion</a:t>
            </a:r>
            <a:endParaRPr lang="en-US" sz="1600" dirty="0"/>
          </a:p>
        </p:txBody>
      </p:sp>
    </p:spTree>
    <p:extLst>
      <p:ext uri="{BB962C8B-B14F-4D97-AF65-F5344CB8AC3E}">
        <p14:creationId xmlns:p14="http://schemas.microsoft.com/office/powerpoint/2010/main" val="250506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EDA - Categorical Variables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pic>
        <p:nvPicPr>
          <p:cNvPr id="3" name="Picture 2">
            <a:extLst>
              <a:ext uri="{FF2B5EF4-FFF2-40B4-BE49-F238E27FC236}">
                <a16:creationId xmlns:a16="http://schemas.microsoft.com/office/drawing/2014/main" id="{5546964B-492C-9064-8779-2BB80A058E6D}"/>
              </a:ext>
            </a:extLst>
          </p:cNvPr>
          <p:cNvPicPr>
            <a:picLocks noChangeAspect="1"/>
          </p:cNvPicPr>
          <p:nvPr/>
        </p:nvPicPr>
        <p:blipFill>
          <a:blip r:embed="rId3"/>
          <a:stretch>
            <a:fillRect/>
          </a:stretch>
        </p:blipFill>
        <p:spPr>
          <a:xfrm>
            <a:off x="331306" y="1223506"/>
            <a:ext cx="6838122" cy="4896913"/>
          </a:xfrm>
          <a:prstGeom prst="rect">
            <a:avLst/>
          </a:prstGeom>
        </p:spPr>
      </p:pic>
      <p:sp>
        <p:nvSpPr>
          <p:cNvPr id="5" name="Text Placeholder 19">
            <a:extLst>
              <a:ext uri="{FF2B5EF4-FFF2-40B4-BE49-F238E27FC236}">
                <a16:creationId xmlns:a16="http://schemas.microsoft.com/office/drawing/2014/main" id="{27075971-C538-4327-5340-C9089B0CF923}"/>
              </a:ext>
            </a:extLst>
          </p:cNvPr>
          <p:cNvSpPr txBox="1">
            <a:spLocks/>
          </p:cNvSpPr>
          <p:nvPr/>
        </p:nvSpPr>
        <p:spPr>
          <a:xfrm>
            <a:off x="7865128" y="974034"/>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r>
              <a:rPr lang="en-US" sz="1600" dirty="0"/>
              <a:t>Business Travel</a:t>
            </a:r>
          </a:p>
          <a:p>
            <a:pPr marL="285750" indent="-285750" algn="just">
              <a:lnSpc>
                <a:spcPct val="200000"/>
              </a:lnSpc>
              <a:buFont typeface="Arial" panose="020B0604020202020204" pitchFamily="34" charset="0"/>
              <a:buChar char="•"/>
            </a:pPr>
            <a:r>
              <a:rPr lang="en-US" sz="1600" dirty="0"/>
              <a:t>Department</a:t>
            </a:r>
          </a:p>
          <a:p>
            <a:pPr marL="285750" indent="-285750" algn="just">
              <a:lnSpc>
                <a:spcPct val="200000"/>
              </a:lnSpc>
              <a:buFont typeface="Arial" panose="020B0604020202020204" pitchFamily="34" charset="0"/>
              <a:buChar char="•"/>
            </a:pPr>
            <a:r>
              <a:rPr lang="en-US" sz="1600" dirty="0" err="1"/>
              <a:t>EducationField</a:t>
            </a:r>
            <a:endParaRPr lang="en-US" sz="1600" dirty="0"/>
          </a:p>
          <a:p>
            <a:pPr marL="285750" indent="-285750" algn="just">
              <a:lnSpc>
                <a:spcPct val="200000"/>
              </a:lnSpc>
              <a:buFont typeface="Arial" panose="020B0604020202020204" pitchFamily="34" charset="0"/>
              <a:buChar char="•"/>
            </a:pPr>
            <a:r>
              <a:rPr lang="en-US" sz="1600" dirty="0" err="1"/>
              <a:t>JobRole</a:t>
            </a:r>
            <a:endParaRPr lang="en-US" sz="1600" dirty="0"/>
          </a:p>
          <a:p>
            <a:pPr marL="285750" indent="-285750" algn="just">
              <a:lnSpc>
                <a:spcPct val="200000"/>
              </a:lnSpc>
              <a:buFont typeface="Arial" panose="020B0604020202020204" pitchFamily="34" charset="0"/>
              <a:buChar char="•"/>
            </a:pPr>
            <a:r>
              <a:rPr lang="en-US" sz="1600" dirty="0" err="1"/>
              <a:t>MaritalStatus</a:t>
            </a:r>
            <a:endParaRPr lang="en-US" sz="1600" dirty="0"/>
          </a:p>
          <a:p>
            <a:pPr marL="285750" indent="-285750" algn="just">
              <a:lnSpc>
                <a:spcPct val="200000"/>
              </a:lnSpc>
              <a:buFont typeface="Arial" panose="020B0604020202020204" pitchFamily="34" charset="0"/>
              <a:buChar char="•"/>
            </a:pPr>
            <a:r>
              <a:rPr lang="en-US" sz="1600" dirty="0"/>
              <a:t>Gender</a:t>
            </a:r>
          </a:p>
        </p:txBody>
      </p:sp>
    </p:spTree>
    <p:extLst>
      <p:ext uri="{BB962C8B-B14F-4D97-AF65-F5344CB8AC3E}">
        <p14:creationId xmlns:p14="http://schemas.microsoft.com/office/powerpoint/2010/main" val="302859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sz="3600" dirty="0"/>
              <a:t>EDA - Target Variable “Attrition” Analysis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4" name="Text Placeholder 19">
            <a:extLst>
              <a:ext uri="{FF2B5EF4-FFF2-40B4-BE49-F238E27FC236}">
                <a16:creationId xmlns:a16="http://schemas.microsoft.com/office/drawing/2014/main" id="{65438839-AD2D-5802-CA9C-147DA4319CC3}"/>
              </a:ext>
            </a:extLst>
          </p:cNvPr>
          <p:cNvSpPr txBox="1">
            <a:spLocks/>
          </p:cNvSpPr>
          <p:nvPr/>
        </p:nvSpPr>
        <p:spPr>
          <a:xfrm>
            <a:off x="536676" y="1318752"/>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D178B30F-7110-4CE5-6EE1-76FAF7C38EFA}"/>
              </a:ext>
            </a:extLst>
          </p:cNvPr>
          <p:cNvPicPr>
            <a:picLocks noChangeAspect="1"/>
          </p:cNvPicPr>
          <p:nvPr/>
        </p:nvPicPr>
        <p:blipFill>
          <a:blip r:embed="rId3"/>
          <a:stretch>
            <a:fillRect/>
          </a:stretch>
        </p:blipFill>
        <p:spPr>
          <a:xfrm>
            <a:off x="5234608" y="1131852"/>
            <a:ext cx="6501015" cy="2553785"/>
          </a:xfrm>
          <a:prstGeom prst="rect">
            <a:avLst/>
          </a:prstGeom>
        </p:spPr>
      </p:pic>
      <p:pic>
        <p:nvPicPr>
          <p:cNvPr id="7" name="Picture 6">
            <a:extLst>
              <a:ext uri="{FF2B5EF4-FFF2-40B4-BE49-F238E27FC236}">
                <a16:creationId xmlns:a16="http://schemas.microsoft.com/office/drawing/2014/main" id="{C1BDC587-D2C3-9C15-BD9B-6706AF0BD3B0}"/>
              </a:ext>
            </a:extLst>
          </p:cNvPr>
          <p:cNvPicPr>
            <a:picLocks noChangeAspect="1"/>
          </p:cNvPicPr>
          <p:nvPr/>
        </p:nvPicPr>
        <p:blipFill>
          <a:blip r:embed="rId4"/>
          <a:stretch>
            <a:fillRect/>
          </a:stretch>
        </p:blipFill>
        <p:spPr>
          <a:xfrm>
            <a:off x="237271" y="1131852"/>
            <a:ext cx="4705790" cy="2512453"/>
          </a:xfrm>
          <a:prstGeom prst="rect">
            <a:avLst/>
          </a:prstGeom>
        </p:spPr>
      </p:pic>
      <p:pic>
        <p:nvPicPr>
          <p:cNvPr id="8" name="Picture 7">
            <a:extLst>
              <a:ext uri="{FF2B5EF4-FFF2-40B4-BE49-F238E27FC236}">
                <a16:creationId xmlns:a16="http://schemas.microsoft.com/office/drawing/2014/main" id="{C058A0E0-9C27-753D-8FAD-D867F64F7386}"/>
              </a:ext>
            </a:extLst>
          </p:cNvPr>
          <p:cNvPicPr>
            <a:picLocks noChangeAspect="1"/>
          </p:cNvPicPr>
          <p:nvPr/>
        </p:nvPicPr>
        <p:blipFill>
          <a:blip r:embed="rId5"/>
          <a:stretch>
            <a:fillRect/>
          </a:stretch>
        </p:blipFill>
        <p:spPr>
          <a:xfrm>
            <a:off x="263775" y="3802123"/>
            <a:ext cx="4679286" cy="2596104"/>
          </a:xfrm>
          <a:prstGeom prst="rect">
            <a:avLst/>
          </a:prstGeom>
        </p:spPr>
      </p:pic>
      <p:pic>
        <p:nvPicPr>
          <p:cNvPr id="9" name="Picture 8">
            <a:extLst>
              <a:ext uri="{FF2B5EF4-FFF2-40B4-BE49-F238E27FC236}">
                <a16:creationId xmlns:a16="http://schemas.microsoft.com/office/drawing/2014/main" id="{45D750A5-EC74-0D49-7A78-E87B20A3D12B}"/>
              </a:ext>
            </a:extLst>
          </p:cNvPr>
          <p:cNvPicPr>
            <a:picLocks noChangeAspect="1"/>
          </p:cNvPicPr>
          <p:nvPr/>
        </p:nvPicPr>
        <p:blipFill>
          <a:blip r:embed="rId6"/>
          <a:stretch>
            <a:fillRect/>
          </a:stretch>
        </p:blipFill>
        <p:spPr>
          <a:xfrm>
            <a:off x="5234608" y="3844442"/>
            <a:ext cx="6501015" cy="2553785"/>
          </a:xfrm>
          <a:prstGeom prst="rect">
            <a:avLst/>
          </a:prstGeom>
        </p:spPr>
      </p:pic>
    </p:spTree>
    <p:extLst>
      <p:ext uri="{BB962C8B-B14F-4D97-AF65-F5344CB8AC3E}">
        <p14:creationId xmlns:p14="http://schemas.microsoft.com/office/powerpoint/2010/main" val="1364427229"/>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2.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3132</TotalTime>
  <Words>3062</Words>
  <Application>Microsoft Macintosh PowerPoint</Application>
  <PresentationFormat>Widescreen</PresentationFormat>
  <Paragraphs>352</Paragraphs>
  <Slides>24</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等线</vt:lpstr>
      <vt:lpstr>Abadi</vt:lpstr>
      <vt:lpstr>Arial</vt:lpstr>
      <vt:lpstr>Calibri</vt:lpstr>
      <vt:lpstr>Posterama Text Black</vt:lpstr>
      <vt:lpstr>Posterama Text SemiBold</vt:lpstr>
      <vt:lpstr>Segoe UI</vt:lpstr>
      <vt:lpstr>Symbol</vt:lpstr>
      <vt:lpstr>Times New Roman</vt:lpstr>
      <vt:lpstr>urw-din</vt:lpstr>
      <vt:lpstr>Wingdings</vt:lpstr>
      <vt:lpstr>Office 主题​​</vt:lpstr>
      <vt:lpstr>HR Analytics and Prediction of Employee Attrition</vt:lpstr>
      <vt:lpstr>Summary</vt:lpstr>
      <vt:lpstr>Introduction</vt:lpstr>
      <vt:lpstr>Employee Attrition Prediction Life Cycle</vt:lpstr>
      <vt:lpstr>Data Mining - Data Structure</vt:lpstr>
      <vt:lpstr>Data Cleaning</vt:lpstr>
      <vt:lpstr>EDA - Numerical Variables</vt:lpstr>
      <vt:lpstr>EDA - Categorical Variables</vt:lpstr>
      <vt:lpstr>EDA - Target Variable “Attrition” Analysis</vt:lpstr>
      <vt:lpstr>EDA - Distribution of Monthly Income by Work Life Balance and Job Role</vt:lpstr>
      <vt:lpstr>EDA – Scatter Plot for Monthly Income with total number of years worked and Job Role</vt:lpstr>
      <vt:lpstr>Feature Engineering</vt:lpstr>
      <vt:lpstr>Predictive Modeling</vt:lpstr>
      <vt:lpstr>Confusion Matrix</vt:lpstr>
      <vt:lpstr>Model Efficiency Measures</vt:lpstr>
      <vt:lpstr>Model Efficiency</vt:lpstr>
      <vt:lpstr>Model Efficiency – Score Chart</vt:lpstr>
      <vt:lpstr>Analysis - Best Performing Features</vt:lpstr>
      <vt:lpstr>Pearson’s Correlation Matrix</vt:lpstr>
      <vt:lpstr>Chi-Squared (X2) Test - 5 Best features</vt:lpstr>
      <vt:lpstr>Feature Importance of Random Forest Classifier </vt:lpstr>
      <vt:lpstr>Findings and Recommendation</vt:lpstr>
      <vt:lpstr>Ethical 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and Prediction of Employee Attrition</dc:title>
  <dc:creator>Kesav Adithya Venkidusamy</dc:creator>
  <cp:lastModifiedBy>Anjani Bonda</cp:lastModifiedBy>
  <cp:revision>37</cp:revision>
  <dcterms:created xsi:type="dcterms:W3CDTF">2022-09-19T14:13:49Z</dcterms:created>
  <dcterms:modified xsi:type="dcterms:W3CDTF">2023-04-10T03:57:38Z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