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
      <p:font typeface="Lato"/>
      <p:regular r:id="rId34"/>
      <p:bold r:id="rId35"/>
      <p:italic r:id="rId36"/>
      <p:boldItalic r:id="rId37"/>
    </p:embeddedFont>
    <p:embeddedFont>
      <p:font typeface="Merriweather"/>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20" Type="http://schemas.openxmlformats.org/officeDocument/2006/relationships/slide" Target="slides/slide15.xml"/><Relationship Id="rId41" Type="http://schemas.openxmlformats.org/officeDocument/2006/relationships/font" Target="fonts/Merriweather-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39" Type="http://schemas.openxmlformats.org/officeDocument/2006/relationships/font" Target="fonts/Merriweather-bold.fntdata"/><Relationship Id="rId16" Type="http://schemas.openxmlformats.org/officeDocument/2006/relationships/slide" Target="slides/slide11.xml"/><Relationship Id="rId38" Type="http://schemas.openxmlformats.org/officeDocument/2006/relationships/font" Target="fonts/Merriweather-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73414aad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73414aad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73414aadd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73414aadd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73414aad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73414aad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935567390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935567390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kaggle code -- a</a:t>
            </a:r>
            <a:r>
              <a:rPr lang="en"/>
              <a:t>dd results -- visualizations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93556739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93556739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935567390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935567390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7341463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7341463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93556739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93556739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latin typeface="Roboto"/>
                <a:ea typeface="Roboto"/>
                <a:cs typeface="Roboto"/>
                <a:sym typeface="Roboto"/>
              </a:rPr>
              <a:t>The Cloud Natural Language API provides natural language understanding technologies to developers, including sentiment analysis, entity analysis, entity sentiment analysis, content classification, and syntax analysis. This API is part of the larger Cloud Machine Learning API family.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93556739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93556739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video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93556739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93556739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9355673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9355673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highlight>
                  <a:srgbClr val="FFFFFF"/>
                </a:highlight>
              </a:rPr>
              <a:t>dataset of comments from Wikipedia’s talk page edits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93556739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93556739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93556739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93556739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93556739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93556739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73414aadd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73414aadd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73414aad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73414aad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93556739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93556739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kaggle code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73414aadd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73414aad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73414aadd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73414aadd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21950" y="457200"/>
            <a:ext cx="7114500" cy="764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6" name="Google Shape;46;p4"/>
          <p:cNvSpPr txBox="1"/>
          <p:nvPr>
            <p:ph idx="1" type="body"/>
          </p:nvPr>
        </p:nvSpPr>
        <p:spPr>
          <a:xfrm>
            <a:off x="1222050" y="1567550"/>
            <a:ext cx="71145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Font typeface="Montserrat"/>
              <a:buChar char="●"/>
              <a:defRPr>
                <a:latin typeface="Montserrat"/>
                <a:ea typeface="Montserrat"/>
                <a:cs typeface="Montserrat"/>
                <a:sym typeface="Montserrat"/>
              </a:defRPr>
            </a:lvl1pPr>
            <a:lvl2pPr indent="-298450" lvl="1" marL="914400">
              <a:spcBef>
                <a:spcPts val="1600"/>
              </a:spcBef>
              <a:spcAft>
                <a:spcPts val="0"/>
              </a:spcAft>
              <a:buSzPts val="1100"/>
              <a:buFont typeface="Montserrat"/>
              <a:buChar char="○"/>
              <a:defRPr>
                <a:latin typeface="Montserrat"/>
                <a:ea typeface="Montserrat"/>
                <a:cs typeface="Montserrat"/>
                <a:sym typeface="Montserrat"/>
              </a:defRPr>
            </a:lvl2pPr>
            <a:lvl3pPr indent="-298450" lvl="2" marL="1371600">
              <a:spcBef>
                <a:spcPts val="1600"/>
              </a:spcBef>
              <a:spcAft>
                <a:spcPts val="0"/>
              </a:spcAft>
              <a:buSzPts val="1100"/>
              <a:buFont typeface="Montserrat"/>
              <a:buChar char="■"/>
              <a:defRPr>
                <a:latin typeface="Montserrat"/>
                <a:ea typeface="Montserrat"/>
                <a:cs typeface="Montserrat"/>
                <a:sym typeface="Montserrat"/>
              </a:defRPr>
            </a:lvl3pPr>
            <a:lvl4pPr indent="-298450" lvl="3" marL="1828800">
              <a:spcBef>
                <a:spcPts val="1600"/>
              </a:spcBef>
              <a:spcAft>
                <a:spcPts val="0"/>
              </a:spcAft>
              <a:buSzPts val="1100"/>
              <a:buFont typeface="Montserrat"/>
              <a:buChar char="●"/>
              <a:defRPr>
                <a:latin typeface="Montserrat"/>
                <a:ea typeface="Montserrat"/>
                <a:cs typeface="Montserrat"/>
                <a:sym typeface="Montserrat"/>
              </a:defRPr>
            </a:lvl4pPr>
            <a:lvl5pPr indent="-298450" lvl="4" marL="2286000">
              <a:spcBef>
                <a:spcPts val="1600"/>
              </a:spcBef>
              <a:spcAft>
                <a:spcPts val="0"/>
              </a:spcAft>
              <a:buSzPts val="1100"/>
              <a:buFont typeface="Montserrat"/>
              <a:buChar char="○"/>
              <a:defRPr>
                <a:latin typeface="Montserrat"/>
                <a:ea typeface="Montserrat"/>
                <a:cs typeface="Montserrat"/>
                <a:sym typeface="Montserrat"/>
              </a:defRPr>
            </a:lvl5pPr>
            <a:lvl6pPr indent="-298450" lvl="5" marL="2743200">
              <a:spcBef>
                <a:spcPts val="1600"/>
              </a:spcBef>
              <a:spcAft>
                <a:spcPts val="0"/>
              </a:spcAft>
              <a:buSzPts val="1100"/>
              <a:buFont typeface="Montserrat"/>
              <a:buChar char="■"/>
              <a:defRPr>
                <a:latin typeface="Montserrat"/>
                <a:ea typeface="Montserrat"/>
                <a:cs typeface="Montserrat"/>
                <a:sym typeface="Montserrat"/>
              </a:defRPr>
            </a:lvl6pPr>
            <a:lvl7pPr indent="-298450" lvl="6" marL="3200400">
              <a:spcBef>
                <a:spcPts val="1600"/>
              </a:spcBef>
              <a:spcAft>
                <a:spcPts val="0"/>
              </a:spcAft>
              <a:buSzPts val="1100"/>
              <a:buFont typeface="Montserrat"/>
              <a:buChar char="●"/>
              <a:defRPr>
                <a:latin typeface="Montserrat"/>
                <a:ea typeface="Montserrat"/>
                <a:cs typeface="Montserrat"/>
                <a:sym typeface="Montserrat"/>
              </a:defRPr>
            </a:lvl7pPr>
            <a:lvl8pPr indent="-298450" lvl="7" marL="3657600">
              <a:spcBef>
                <a:spcPts val="1600"/>
              </a:spcBef>
              <a:spcAft>
                <a:spcPts val="0"/>
              </a:spcAft>
              <a:buSzPts val="1100"/>
              <a:buFont typeface="Montserrat"/>
              <a:buChar char="○"/>
              <a:defRPr>
                <a:latin typeface="Montserrat"/>
                <a:ea typeface="Montserrat"/>
                <a:cs typeface="Montserrat"/>
                <a:sym typeface="Montserrat"/>
              </a:defRPr>
            </a:lvl8pPr>
            <a:lvl9pPr indent="-298450" lvl="8" marL="4114800">
              <a:spcBef>
                <a:spcPts val="1600"/>
              </a:spcBef>
              <a:spcAft>
                <a:spcPts val="1600"/>
              </a:spcAft>
              <a:buSzPts val="1100"/>
              <a:buFont typeface="Montserrat"/>
              <a:buChar char="■"/>
              <a:defRPr>
                <a:latin typeface="Montserrat"/>
                <a:ea typeface="Montserrat"/>
                <a:cs typeface="Montserrat"/>
                <a:sym typeface="Montserrat"/>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drive.google.com/file/d/1j8VEcSDSOEeFpkym7qcMO6gBltJiJgHE/view" TargetMode="External"/><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kaggle.com/c/jigsaw-toxic-comment-classification-challenge" TargetMode="External"/><Relationship Id="rId4" Type="http://schemas.openxmlformats.org/officeDocument/2006/relationships/hyperlink" Target="https://thoughtbot.com/blog/how-to-make-a-chrome-extension" TargetMode="External"/><Relationship Id="rId5" Type="http://schemas.openxmlformats.org/officeDocument/2006/relationships/hyperlink" Target="https://medium.com/@subodhgarg/how-to-build-chrome-extension-with-angularjs-googles-natural-language-api-370f9a4953e" TargetMode="External"/><Relationship Id="rId6" Type="http://schemas.openxmlformats.org/officeDocument/2006/relationships/hyperlink" Target="https://cloud.google.com/do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992850"/>
            <a:ext cx="5017500" cy="1578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Toxic Comment Classification</a:t>
            </a:r>
            <a:endParaRPr/>
          </a:p>
        </p:txBody>
      </p:sp>
      <p:sp>
        <p:nvSpPr>
          <p:cNvPr id="135" name="Google Shape;135;p13"/>
          <p:cNvSpPr txBox="1"/>
          <p:nvPr>
            <p:ph idx="1" type="subTitle"/>
          </p:nvPr>
        </p:nvSpPr>
        <p:spPr>
          <a:xfrm>
            <a:off x="5083950" y="2782575"/>
            <a:ext cx="3470700" cy="110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600">
                <a:latin typeface="Montserrat"/>
                <a:ea typeface="Montserrat"/>
                <a:cs typeface="Montserrat"/>
                <a:sym typeface="Montserrat"/>
              </a:rPr>
              <a:t>Krishna Priya Gajula</a:t>
            </a:r>
            <a:endParaRPr sz="1600">
              <a:latin typeface="Montserrat"/>
              <a:ea typeface="Montserrat"/>
              <a:cs typeface="Montserrat"/>
              <a:sym typeface="Montserrat"/>
            </a:endParaRPr>
          </a:p>
          <a:p>
            <a:pPr indent="0" lvl="0" marL="0" rtl="0" algn="r">
              <a:spcBef>
                <a:spcPts val="0"/>
              </a:spcBef>
              <a:spcAft>
                <a:spcPts val="0"/>
              </a:spcAft>
              <a:buNone/>
            </a:pPr>
            <a:r>
              <a:rPr lang="en" sz="1600">
                <a:latin typeface="Montserrat"/>
                <a:ea typeface="Montserrat"/>
                <a:cs typeface="Montserrat"/>
                <a:sym typeface="Montserrat"/>
              </a:rPr>
              <a:t>Brian Hoang</a:t>
            </a:r>
            <a:endParaRPr sz="1600">
              <a:latin typeface="Montserrat"/>
              <a:ea typeface="Montserrat"/>
              <a:cs typeface="Montserrat"/>
              <a:sym typeface="Montserrat"/>
            </a:endParaRPr>
          </a:p>
          <a:p>
            <a:pPr indent="0" lvl="0" marL="0" rtl="0" algn="r">
              <a:spcBef>
                <a:spcPts val="0"/>
              </a:spcBef>
              <a:spcAft>
                <a:spcPts val="0"/>
              </a:spcAft>
              <a:buNone/>
            </a:pPr>
            <a:r>
              <a:rPr lang="en" sz="1600">
                <a:latin typeface="Montserrat"/>
                <a:ea typeface="Montserrat"/>
                <a:cs typeface="Montserrat"/>
                <a:sym typeface="Montserrat"/>
              </a:rPr>
              <a:t>Anjani Mallampati</a:t>
            </a:r>
            <a:endParaRPr sz="1600">
              <a:latin typeface="Montserrat"/>
              <a:ea typeface="Montserrat"/>
              <a:cs typeface="Montserrat"/>
              <a:sym typeface="Montserrat"/>
            </a:endParaRPr>
          </a:p>
          <a:p>
            <a:pPr indent="0" lvl="0" marL="0" rtl="0" algn="r">
              <a:spcBef>
                <a:spcPts val="0"/>
              </a:spcBef>
              <a:spcAft>
                <a:spcPts val="0"/>
              </a:spcAft>
              <a:buNone/>
            </a:pPr>
            <a:r>
              <a:rPr lang="en" sz="1600">
                <a:latin typeface="Montserrat"/>
                <a:ea typeface="Montserrat"/>
                <a:cs typeface="Montserrat"/>
                <a:sym typeface="Montserrat"/>
              </a:rPr>
              <a:t>Archana Yadawa</a:t>
            </a:r>
            <a:endParaRPr sz="1600">
              <a:latin typeface="Montserrat"/>
              <a:ea typeface="Montserrat"/>
              <a:cs typeface="Montserrat"/>
              <a:sym typeface="Montserrat"/>
            </a:endParaRPr>
          </a:p>
        </p:txBody>
      </p:sp>
      <p:sp>
        <p:nvSpPr>
          <p:cNvPr id="136" name="Google Shape;136;p13"/>
          <p:cNvSpPr txBox="1"/>
          <p:nvPr/>
        </p:nvSpPr>
        <p:spPr>
          <a:xfrm>
            <a:off x="5134625" y="4548300"/>
            <a:ext cx="3420000" cy="435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Montserrat"/>
                <a:ea typeface="Montserrat"/>
                <a:cs typeface="Montserrat"/>
                <a:sym typeface="Montserrat"/>
              </a:rPr>
              <a:t>Instructor:  Professor Sithu Aung</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21950" y="457200"/>
            <a:ext cx="7114500" cy="7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(Long Short Term Memory)</a:t>
            </a:r>
            <a:endParaRPr/>
          </a:p>
        </p:txBody>
      </p:sp>
      <p:sp>
        <p:nvSpPr>
          <p:cNvPr id="190" name="Google Shape;190;p22"/>
          <p:cNvSpPr txBox="1"/>
          <p:nvPr>
            <p:ph idx="1" type="body"/>
          </p:nvPr>
        </p:nvSpPr>
        <p:spPr>
          <a:xfrm>
            <a:off x="1221950" y="1417800"/>
            <a:ext cx="7114500" cy="3150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Recurrent neural network that addresses machine learning’s inability to </a:t>
            </a:r>
            <a:r>
              <a:rPr lang="en" sz="1600"/>
              <a:t>evaluate</a:t>
            </a:r>
            <a:r>
              <a:rPr lang="en" sz="1600"/>
              <a:t> words based on meaning of previous words.</a:t>
            </a:r>
            <a:endParaRPr sz="1600"/>
          </a:p>
          <a:p>
            <a:pPr indent="-330200" lvl="1" marL="914400" rtl="0" algn="l">
              <a:spcBef>
                <a:spcPts val="0"/>
              </a:spcBef>
              <a:spcAft>
                <a:spcPts val="0"/>
              </a:spcAft>
              <a:buSzPts val="1600"/>
              <a:buChar char="○"/>
            </a:pPr>
            <a:r>
              <a:rPr lang="en" sz="1600"/>
              <a:t>Capable of learning long-term </a:t>
            </a:r>
            <a:r>
              <a:rPr lang="en" sz="1600"/>
              <a:t>dependencies</a:t>
            </a:r>
            <a:r>
              <a:rPr lang="en" sz="1600"/>
              <a:t>.</a:t>
            </a:r>
            <a:endParaRPr sz="1600"/>
          </a:p>
          <a:p>
            <a:pPr indent="-330200" lvl="0" marL="457200" rtl="0" algn="l">
              <a:spcBef>
                <a:spcPts val="0"/>
              </a:spcBef>
              <a:spcAft>
                <a:spcPts val="0"/>
              </a:spcAft>
              <a:buSzPts val="1600"/>
              <a:buChar char="●"/>
            </a:pPr>
            <a:r>
              <a:rPr lang="en" sz="1600"/>
              <a:t>Core structure relies on cell states. Information is regulated through gates.</a:t>
            </a:r>
            <a:endParaRPr sz="1600"/>
          </a:p>
          <a:p>
            <a:pPr indent="-330200" lvl="1" marL="914400" rtl="0" algn="l">
              <a:spcBef>
                <a:spcPts val="0"/>
              </a:spcBef>
              <a:spcAft>
                <a:spcPts val="0"/>
              </a:spcAft>
              <a:buSzPts val="1600"/>
              <a:buChar char="○"/>
            </a:pPr>
            <a:r>
              <a:rPr lang="en" sz="1600"/>
              <a:t>Gates comprised of sigmoid and pointwise </a:t>
            </a:r>
            <a:r>
              <a:rPr lang="en" sz="1600"/>
              <a:t>multiplication</a:t>
            </a:r>
            <a:r>
              <a:rPr lang="en" sz="1600"/>
              <a:t> operation.</a:t>
            </a:r>
            <a:endParaRPr sz="1600"/>
          </a:p>
          <a:p>
            <a:pPr indent="-330200" lvl="1" marL="914400" rtl="0" algn="l">
              <a:spcBef>
                <a:spcPts val="0"/>
              </a:spcBef>
              <a:spcAft>
                <a:spcPts val="0"/>
              </a:spcAft>
              <a:buSzPts val="1600"/>
              <a:buChar char="○"/>
            </a:pPr>
            <a:r>
              <a:rPr lang="en" sz="1600"/>
              <a:t>Sigmoid value (between 0-1) determines how much data can be added to cell state.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21950" y="457200"/>
            <a:ext cx="7114500" cy="7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(Long Short Term Memory)</a:t>
            </a:r>
            <a:endParaRPr/>
          </a:p>
        </p:txBody>
      </p:sp>
      <p:sp>
        <p:nvSpPr>
          <p:cNvPr id="196" name="Google Shape;196;p23"/>
          <p:cNvSpPr txBox="1"/>
          <p:nvPr/>
        </p:nvSpPr>
        <p:spPr>
          <a:xfrm>
            <a:off x="4452100" y="1577775"/>
            <a:ext cx="4192200" cy="2889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Montserrat"/>
              <a:buAutoNum type="arabicPeriod"/>
            </a:pPr>
            <a:r>
              <a:rPr lang="en" sz="1800">
                <a:solidFill>
                  <a:srgbClr val="FFFFFF"/>
                </a:solidFill>
                <a:latin typeface="Montserrat"/>
                <a:ea typeface="Montserrat"/>
                <a:cs typeface="Montserrat"/>
                <a:sym typeface="Montserrat"/>
              </a:rPr>
              <a:t>Sigmoid layer called the “input gate layer” decides which values will be updated. </a:t>
            </a:r>
            <a:endParaRPr sz="1800">
              <a:solidFill>
                <a:srgbClr val="FFFFFF"/>
              </a:solidFill>
              <a:latin typeface="Montserrat"/>
              <a:ea typeface="Montserrat"/>
              <a:cs typeface="Montserrat"/>
              <a:sym typeface="Montserrat"/>
            </a:endParaRPr>
          </a:p>
          <a:p>
            <a:pPr indent="-342900" lvl="0" marL="457200" rtl="0" algn="l">
              <a:spcBef>
                <a:spcPts val="0"/>
              </a:spcBef>
              <a:spcAft>
                <a:spcPts val="0"/>
              </a:spcAft>
              <a:buClr>
                <a:srgbClr val="FFFFFF"/>
              </a:buClr>
              <a:buSzPts val="1800"/>
              <a:buFont typeface="Montserrat"/>
              <a:buAutoNum type="arabicPeriod"/>
            </a:pPr>
            <a:r>
              <a:rPr lang="en" sz="1800">
                <a:solidFill>
                  <a:srgbClr val="FFFFFF"/>
                </a:solidFill>
                <a:latin typeface="Montserrat"/>
                <a:ea typeface="Montserrat"/>
                <a:cs typeface="Montserrat"/>
                <a:sym typeface="Montserrat"/>
              </a:rPr>
              <a:t>tanh layer creates a vector of new candidate values, C~t, that could be added to the state. </a:t>
            </a:r>
            <a:endParaRPr sz="1800">
              <a:solidFill>
                <a:srgbClr val="FFFFFF"/>
              </a:solidFill>
              <a:latin typeface="Montserrat"/>
              <a:ea typeface="Montserrat"/>
              <a:cs typeface="Montserrat"/>
              <a:sym typeface="Montserrat"/>
            </a:endParaRPr>
          </a:p>
          <a:p>
            <a:pPr indent="-342900" lvl="0" marL="457200" rtl="0" algn="l">
              <a:spcBef>
                <a:spcPts val="0"/>
              </a:spcBef>
              <a:spcAft>
                <a:spcPts val="0"/>
              </a:spcAft>
              <a:buClr>
                <a:srgbClr val="FFFFFF"/>
              </a:buClr>
              <a:buSzPts val="1800"/>
              <a:buFont typeface="Montserrat"/>
              <a:buAutoNum type="arabicPeriod"/>
            </a:pPr>
            <a:r>
              <a:rPr lang="en" sz="1800">
                <a:solidFill>
                  <a:srgbClr val="FFFFFF"/>
                </a:solidFill>
                <a:latin typeface="Montserrat"/>
                <a:ea typeface="Montserrat"/>
                <a:cs typeface="Montserrat"/>
                <a:sym typeface="Montserrat"/>
              </a:rPr>
              <a:t>Previous steps  combined to create an update to the state.</a:t>
            </a:r>
            <a:endParaRPr sz="1800">
              <a:solidFill>
                <a:srgbClr val="FFFFFF"/>
              </a:solidFill>
              <a:latin typeface="Montserrat"/>
              <a:ea typeface="Montserrat"/>
              <a:cs typeface="Montserrat"/>
              <a:sym typeface="Montserrat"/>
            </a:endParaRPr>
          </a:p>
        </p:txBody>
      </p:sp>
      <p:pic>
        <p:nvPicPr>
          <p:cNvPr id="197" name="Google Shape;197;p23"/>
          <p:cNvPicPr preferRelativeResize="0"/>
          <p:nvPr/>
        </p:nvPicPr>
        <p:blipFill>
          <a:blip r:embed="rId3">
            <a:alphaModFix/>
          </a:blip>
          <a:stretch>
            <a:fillRect/>
          </a:stretch>
        </p:blipFill>
        <p:spPr>
          <a:xfrm>
            <a:off x="337375" y="1801413"/>
            <a:ext cx="3918900" cy="2442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Google Shape;202;p24"/>
          <p:cNvPicPr preferRelativeResize="0"/>
          <p:nvPr/>
        </p:nvPicPr>
        <p:blipFill>
          <a:blip r:embed="rId3">
            <a:alphaModFix/>
          </a:blip>
          <a:stretch>
            <a:fillRect/>
          </a:stretch>
        </p:blipFill>
        <p:spPr>
          <a:xfrm>
            <a:off x="1973750" y="315525"/>
            <a:ext cx="6728798" cy="4512449"/>
          </a:xfrm>
          <a:prstGeom prst="rect">
            <a:avLst/>
          </a:prstGeom>
          <a:noFill/>
          <a:ln>
            <a:noFill/>
          </a:ln>
        </p:spPr>
      </p:pic>
      <p:sp>
        <p:nvSpPr>
          <p:cNvPr id="203" name="Google Shape;203;p24"/>
          <p:cNvSpPr txBox="1"/>
          <p:nvPr/>
        </p:nvSpPr>
        <p:spPr>
          <a:xfrm>
            <a:off x="488100" y="2571750"/>
            <a:ext cx="9831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a:ea typeface="Montserrat"/>
                <a:cs typeface="Montserrat"/>
                <a:sym typeface="Montserrat"/>
              </a:rPr>
              <a:t>Model</a:t>
            </a:r>
            <a:endParaRPr sz="1800">
              <a:solidFill>
                <a:srgbClr val="FFFFFF"/>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21950" y="457200"/>
            <a:ext cx="7114500" cy="7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Results </a:t>
            </a:r>
            <a:endParaRPr sz="3200"/>
          </a:p>
        </p:txBody>
      </p:sp>
      <p:pic>
        <p:nvPicPr>
          <p:cNvPr id="209" name="Google Shape;209;p25"/>
          <p:cNvPicPr preferRelativeResize="0"/>
          <p:nvPr/>
        </p:nvPicPr>
        <p:blipFill>
          <a:blip r:embed="rId3">
            <a:alphaModFix/>
          </a:blip>
          <a:stretch>
            <a:fillRect/>
          </a:stretch>
        </p:blipFill>
        <p:spPr>
          <a:xfrm>
            <a:off x="2516094" y="1124650"/>
            <a:ext cx="6205407" cy="1447100"/>
          </a:xfrm>
          <a:prstGeom prst="rect">
            <a:avLst/>
          </a:prstGeom>
          <a:noFill/>
          <a:ln>
            <a:noFill/>
          </a:ln>
        </p:spPr>
      </p:pic>
      <p:pic>
        <p:nvPicPr>
          <p:cNvPr id="210" name="Google Shape;210;p25"/>
          <p:cNvPicPr preferRelativeResize="0"/>
          <p:nvPr/>
        </p:nvPicPr>
        <p:blipFill>
          <a:blip r:embed="rId4">
            <a:alphaModFix/>
          </a:blip>
          <a:stretch>
            <a:fillRect/>
          </a:stretch>
        </p:blipFill>
        <p:spPr>
          <a:xfrm>
            <a:off x="393925" y="2653345"/>
            <a:ext cx="3461000" cy="2342830"/>
          </a:xfrm>
          <a:prstGeom prst="rect">
            <a:avLst/>
          </a:prstGeom>
          <a:noFill/>
          <a:ln>
            <a:noFill/>
          </a:ln>
        </p:spPr>
      </p:pic>
      <p:pic>
        <p:nvPicPr>
          <p:cNvPr id="211" name="Google Shape;211;p25"/>
          <p:cNvPicPr preferRelativeResize="0"/>
          <p:nvPr/>
        </p:nvPicPr>
        <p:blipFill>
          <a:blip r:embed="rId5">
            <a:alphaModFix/>
          </a:blip>
          <a:stretch>
            <a:fillRect/>
          </a:stretch>
        </p:blipFill>
        <p:spPr>
          <a:xfrm>
            <a:off x="4960850" y="3581775"/>
            <a:ext cx="3461000" cy="541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Part 2:</a:t>
            </a:r>
            <a:endParaRPr sz="3200"/>
          </a:p>
          <a:p>
            <a:pPr indent="0" lvl="0" marL="0" rtl="0" algn="l">
              <a:spcBef>
                <a:spcPts val="0"/>
              </a:spcBef>
              <a:spcAft>
                <a:spcPts val="0"/>
              </a:spcAft>
              <a:buNone/>
            </a:pPr>
            <a:r>
              <a:rPr lang="en" sz="3200"/>
              <a:t>Chrome Extension</a:t>
            </a:r>
            <a:endParaRPr sz="3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221950" y="457200"/>
            <a:ext cx="7114500" cy="7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Chrome Extension Basics</a:t>
            </a:r>
            <a:endParaRPr/>
          </a:p>
        </p:txBody>
      </p:sp>
      <p:sp>
        <p:nvSpPr>
          <p:cNvPr id="222" name="Google Shape;222;p27"/>
          <p:cNvSpPr txBox="1"/>
          <p:nvPr>
            <p:ph idx="1" type="body"/>
          </p:nvPr>
        </p:nvSpPr>
        <p:spPr>
          <a:xfrm>
            <a:off x="1222050" y="1567550"/>
            <a:ext cx="7114500" cy="32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Languages: HTML, CSS, Javascript</a:t>
            </a:r>
            <a:endParaRPr b="1" sz="1800"/>
          </a:p>
          <a:p>
            <a:pPr indent="0" lvl="0" marL="0" rtl="0" algn="l">
              <a:spcBef>
                <a:spcPts val="1600"/>
              </a:spcBef>
              <a:spcAft>
                <a:spcPts val="0"/>
              </a:spcAft>
              <a:buNone/>
            </a:pPr>
            <a:r>
              <a:rPr lang="en" sz="1800"/>
              <a:t>HTML - Format of plugin </a:t>
            </a:r>
            <a:endParaRPr sz="1800"/>
          </a:p>
          <a:p>
            <a:pPr indent="0" lvl="0" marL="0" rtl="0" algn="l">
              <a:spcBef>
                <a:spcPts val="1600"/>
              </a:spcBef>
              <a:spcAft>
                <a:spcPts val="0"/>
              </a:spcAft>
              <a:buNone/>
            </a:pPr>
            <a:r>
              <a:rPr lang="en" sz="1800"/>
              <a:t>CSS - Styling </a:t>
            </a:r>
            <a:endParaRPr sz="1800"/>
          </a:p>
          <a:p>
            <a:pPr indent="0" lvl="0" marL="0" rtl="0" algn="l">
              <a:spcBef>
                <a:spcPts val="1600"/>
              </a:spcBef>
              <a:spcAft>
                <a:spcPts val="0"/>
              </a:spcAft>
              <a:buNone/>
            </a:pPr>
            <a:r>
              <a:rPr lang="en" sz="1800"/>
              <a:t>Javascript - used API key for http, calculation of toxic or harmless percentages</a:t>
            </a:r>
            <a:endParaRPr sz="1800"/>
          </a:p>
          <a:p>
            <a:pPr indent="0" lvl="0" marL="0" rtl="0" algn="l">
              <a:spcBef>
                <a:spcPts val="1600"/>
              </a:spcBef>
              <a:spcAft>
                <a:spcPts val="0"/>
              </a:spcAft>
              <a:buNone/>
            </a:pPr>
            <a:r>
              <a:t/>
            </a:r>
            <a:endParaRPr sz="1800"/>
          </a:p>
          <a:p>
            <a:pPr indent="0" lvl="0" marL="45720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1221950" y="457200"/>
            <a:ext cx="7114500" cy="7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Chrome Extension Structure</a:t>
            </a:r>
            <a:endParaRPr/>
          </a:p>
          <a:p>
            <a:pPr indent="0" lvl="0" marL="0" rtl="0" algn="l">
              <a:spcBef>
                <a:spcPts val="0"/>
              </a:spcBef>
              <a:spcAft>
                <a:spcPts val="0"/>
              </a:spcAft>
              <a:buNone/>
            </a:pPr>
            <a:r>
              <a:t/>
            </a:r>
            <a:endParaRPr/>
          </a:p>
        </p:txBody>
      </p:sp>
      <p:pic>
        <p:nvPicPr>
          <p:cNvPr id="228" name="Google Shape;228;p28"/>
          <p:cNvPicPr preferRelativeResize="0"/>
          <p:nvPr/>
        </p:nvPicPr>
        <p:blipFill>
          <a:blip r:embed="rId3">
            <a:alphaModFix/>
          </a:blip>
          <a:stretch>
            <a:fillRect/>
          </a:stretch>
        </p:blipFill>
        <p:spPr>
          <a:xfrm>
            <a:off x="1221950" y="1221900"/>
            <a:ext cx="7486000" cy="38307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1221950" y="457200"/>
            <a:ext cx="7114500" cy="7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Existing APIs</a:t>
            </a:r>
            <a:endParaRPr sz="3200"/>
          </a:p>
        </p:txBody>
      </p:sp>
      <p:sp>
        <p:nvSpPr>
          <p:cNvPr id="234" name="Google Shape;234;p29"/>
          <p:cNvSpPr txBox="1"/>
          <p:nvPr>
            <p:ph idx="1" type="body"/>
          </p:nvPr>
        </p:nvSpPr>
        <p:spPr>
          <a:xfrm>
            <a:off x="1222050" y="1567550"/>
            <a:ext cx="7114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Google’s Cloud Natural Language API provides natural language understanding technologies to developers.</a:t>
            </a:r>
            <a:endParaRPr sz="1800">
              <a:solidFill>
                <a:srgbClr val="FFFFFF"/>
              </a:solidFill>
            </a:endParaRPr>
          </a:p>
          <a:p>
            <a:pPr indent="-342900" lvl="0" marL="914400" rtl="0" algn="l">
              <a:spcBef>
                <a:spcPts val="1600"/>
              </a:spcBef>
              <a:spcAft>
                <a:spcPts val="0"/>
              </a:spcAft>
              <a:buClr>
                <a:srgbClr val="FFFFFF"/>
              </a:buClr>
              <a:buSzPts val="1800"/>
              <a:buChar char="●"/>
            </a:pPr>
            <a:r>
              <a:rPr lang="en" sz="1800">
                <a:solidFill>
                  <a:srgbClr val="FFFFFF"/>
                </a:solidFill>
              </a:rPr>
              <a:t>sentiment analysis</a:t>
            </a:r>
            <a:endParaRPr sz="1800">
              <a:solidFill>
                <a:srgbClr val="FFFFFF"/>
              </a:solidFill>
            </a:endParaRPr>
          </a:p>
          <a:p>
            <a:pPr indent="-342900" lvl="0" marL="914400" rtl="0" algn="l">
              <a:spcBef>
                <a:spcPts val="0"/>
              </a:spcBef>
              <a:spcAft>
                <a:spcPts val="0"/>
              </a:spcAft>
              <a:buClr>
                <a:srgbClr val="FFFFFF"/>
              </a:buClr>
              <a:buSzPts val="1800"/>
              <a:buChar char="●"/>
            </a:pPr>
            <a:r>
              <a:rPr lang="en" sz="1800">
                <a:solidFill>
                  <a:srgbClr val="FFFFFF"/>
                </a:solidFill>
              </a:rPr>
              <a:t>entity analysis</a:t>
            </a:r>
            <a:endParaRPr sz="1800">
              <a:solidFill>
                <a:srgbClr val="FFFFFF"/>
              </a:solidFill>
            </a:endParaRPr>
          </a:p>
          <a:p>
            <a:pPr indent="-342900" lvl="0" marL="914400" rtl="0" algn="l">
              <a:spcBef>
                <a:spcPts val="0"/>
              </a:spcBef>
              <a:spcAft>
                <a:spcPts val="0"/>
              </a:spcAft>
              <a:buClr>
                <a:srgbClr val="FFFFFF"/>
              </a:buClr>
              <a:buSzPts val="1800"/>
              <a:buChar char="●"/>
            </a:pPr>
            <a:r>
              <a:rPr lang="en" sz="1800">
                <a:solidFill>
                  <a:srgbClr val="FFFFFF"/>
                </a:solidFill>
              </a:rPr>
              <a:t>entity sentiment analysis</a:t>
            </a:r>
            <a:endParaRPr sz="1800">
              <a:solidFill>
                <a:srgbClr val="FFFFFF"/>
              </a:solidFill>
            </a:endParaRPr>
          </a:p>
          <a:p>
            <a:pPr indent="-342900" lvl="0" marL="914400" rtl="0" algn="l">
              <a:spcBef>
                <a:spcPts val="0"/>
              </a:spcBef>
              <a:spcAft>
                <a:spcPts val="0"/>
              </a:spcAft>
              <a:buClr>
                <a:srgbClr val="FFFFFF"/>
              </a:buClr>
              <a:buSzPts val="1800"/>
              <a:buChar char="●"/>
            </a:pPr>
            <a:r>
              <a:rPr lang="en" sz="1800">
                <a:solidFill>
                  <a:srgbClr val="FFFFFF"/>
                </a:solidFill>
              </a:rPr>
              <a:t>content classification</a:t>
            </a:r>
            <a:endParaRPr sz="1800">
              <a:solidFill>
                <a:srgbClr val="FFFFFF"/>
              </a:solidFill>
            </a:endParaRPr>
          </a:p>
          <a:p>
            <a:pPr indent="-342900" lvl="0" marL="914400" rtl="0" algn="l">
              <a:spcBef>
                <a:spcPts val="0"/>
              </a:spcBef>
              <a:spcAft>
                <a:spcPts val="0"/>
              </a:spcAft>
              <a:buClr>
                <a:srgbClr val="FFFFFF"/>
              </a:buClr>
              <a:buSzPts val="1800"/>
              <a:buChar char="●"/>
            </a:pPr>
            <a:r>
              <a:rPr lang="en" sz="1800">
                <a:solidFill>
                  <a:srgbClr val="FFFFFF"/>
                </a:solidFill>
              </a:rPr>
              <a:t>syntax analysis</a:t>
            </a:r>
            <a:endParaRPr sz="18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pic>
        <p:nvPicPr>
          <p:cNvPr id="239" name="Google Shape;239;p30" title="255 Demo Video.mov">
            <a:hlinkClick r:id="rId3"/>
          </p:cNvPr>
          <p:cNvPicPr preferRelativeResize="0"/>
          <p:nvPr/>
        </p:nvPicPr>
        <p:blipFill>
          <a:blip r:embed="rId4">
            <a:alphaModFix/>
          </a:blip>
          <a:stretch>
            <a:fillRect/>
          </a:stretch>
        </p:blipFill>
        <p:spPr>
          <a:xfrm>
            <a:off x="1244600" y="76200"/>
            <a:ext cx="6654800" cy="4991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1221950" y="457200"/>
            <a:ext cx="7114500" cy="7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References</a:t>
            </a:r>
            <a:endParaRPr sz="3200"/>
          </a:p>
        </p:txBody>
      </p:sp>
      <p:sp>
        <p:nvSpPr>
          <p:cNvPr id="245" name="Google Shape;245;p31"/>
          <p:cNvSpPr txBox="1"/>
          <p:nvPr>
            <p:ph idx="1" type="body"/>
          </p:nvPr>
        </p:nvSpPr>
        <p:spPr>
          <a:xfrm>
            <a:off x="1222050" y="1567550"/>
            <a:ext cx="7114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latin typeface="Arial"/>
                <a:ea typeface="Arial"/>
                <a:cs typeface="Arial"/>
                <a:sym typeface="Arial"/>
                <a:hlinkClick r:id="rId3"/>
              </a:rPr>
              <a:t>https://www.kaggle.com/c/jigsaw-toxic-comment-classification-challenge</a:t>
            </a:r>
            <a:endParaRPr sz="1600"/>
          </a:p>
          <a:p>
            <a:pPr indent="0" lvl="0" marL="0" rtl="0" algn="l">
              <a:spcBef>
                <a:spcPts val="1600"/>
              </a:spcBef>
              <a:spcAft>
                <a:spcPts val="0"/>
              </a:spcAft>
              <a:buNone/>
            </a:pPr>
            <a:r>
              <a:rPr lang="en" sz="1600" u="sng">
                <a:solidFill>
                  <a:schemeClr val="hlink"/>
                </a:solidFill>
                <a:latin typeface="Arial"/>
                <a:ea typeface="Arial"/>
                <a:cs typeface="Arial"/>
                <a:sym typeface="Arial"/>
                <a:hlinkClick r:id="rId4"/>
              </a:rPr>
              <a:t>https://thoughtbot.com/blog/how-to-make-a-chrome-extension</a:t>
            </a:r>
            <a:endParaRPr sz="1600"/>
          </a:p>
          <a:p>
            <a:pPr indent="0" lvl="0" marL="0" rtl="0" algn="l">
              <a:spcBef>
                <a:spcPts val="1600"/>
              </a:spcBef>
              <a:spcAft>
                <a:spcPts val="0"/>
              </a:spcAft>
              <a:buNone/>
            </a:pPr>
            <a:r>
              <a:rPr lang="en" sz="1600" u="sng">
                <a:solidFill>
                  <a:schemeClr val="hlink"/>
                </a:solidFill>
                <a:latin typeface="Arial"/>
                <a:ea typeface="Arial"/>
                <a:cs typeface="Arial"/>
                <a:sym typeface="Arial"/>
                <a:hlinkClick r:id="rId5"/>
              </a:rPr>
              <a:t>https://medium.com/@subodhgarg/how-to-build-chrome-extension-with-angularjs-googles-natural-language-api-370f9a4953e</a:t>
            </a:r>
            <a:endParaRPr sz="1600"/>
          </a:p>
          <a:p>
            <a:pPr indent="0" lvl="0" marL="0" rtl="0" algn="l">
              <a:spcBef>
                <a:spcPts val="1600"/>
              </a:spcBef>
              <a:spcAft>
                <a:spcPts val="0"/>
              </a:spcAft>
              <a:buNone/>
            </a:pPr>
            <a:r>
              <a:rPr lang="en" sz="1600" u="sng">
                <a:solidFill>
                  <a:schemeClr val="hlink"/>
                </a:solidFill>
                <a:latin typeface="Arial"/>
                <a:ea typeface="Arial"/>
                <a:cs typeface="Arial"/>
                <a:sym typeface="Arial"/>
                <a:hlinkClick r:id="rId6"/>
              </a:rPr>
              <a:t>https://cloud.google.com/docs/</a:t>
            </a:r>
            <a:endParaRPr sz="1600"/>
          </a:p>
          <a:p>
            <a:pPr indent="0" lvl="0" marL="0" rtl="0" algn="l">
              <a:spcBef>
                <a:spcPts val="1600"/>
              </a:spcBef>
              <a:spcAft>
                <a:spcPts val="16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21950" y="457200"/>
            <a:ext cx="7114500" cy="7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Introduction</a:t>
            </a:r>
            <a:endParaRPr sz="3200"/>
          </a:p>
        </p:txBody>
      </p:sp>
      <p:sp>
        <p:nvSpPr>
          <p:cNvPr id="142" name="Google Shape;142;p14"/>
          <p:cNvSpPr txBox="1"/>
          <p:nvPr>
            <p:ph idx="1" type="body"/>
          </p:nvPr>
        </p:nvSpPr>
        <p:spPr>
          <a:xfrm>
            <a:off x="1222050" y="1567550"/>
            <a:ext cx="7114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Montserrat"/>
                <a:ea typeface="Montserrat"/>
                <a:cs typeface="Montserrat"/>
                <a:sym typeface="Montserrat"/>
              </a:rPr>
              <a:t>Purpose: </a:t>
            </a:r>
            <a:r>
              <a:rPr lang="en" sz="1800">
                <a:solidFill>
                  <a:srgbClr val="FFFFFF"/>
                </a:solidFill>
                <a:latin typeface="Montserrat"/>
                <a:ea typeface="Montserrat"/>
                <a:cs typeface="Montserrat"/>
                <a:sym typeface="Montserrat"/>
              </a:rPr>
              <a:t>It is a common struggle and necessity for many social media platforms to be able to identify toxic comments</a:t>
            </a:r>
            <a:endParaRPr sz="1800">
              <a:solidFill>
                <a:srgbClr val="FFFFFF"/>
              </a:solidFill>
              <a:latin typeface="Montserrat"/>
              <a:ea typeface="Montserrat"/>
              <a:cs typeface="Montserrat"/>
              <a:sym typeface="Montserrat"/>
            </a:endParaRPr>
          </a:p>
          <a:p>
            <a:pPr indent="0" lvl="0" marL="0" rtl="0" algn="l">
              <a:spcBef>
                <a:spcPts val="1600"/>
              </a:spcBef>
              <a:spcAft>
                <a:spcPts val="0"/>
              </a:spcAft>
              <a:buNone/>
            </a:pPr>
            <a:r>
              <a:rPr b="1" lang="en" sz="1800">
                <a:latin typeface="Montserrat"/>
                <a:ea typeface="Montserrat"/>
                <a:cs typeface="Montserrat"/>
                <a:sym typeface="Montserrat"/>
              </a:rPr>
              <a:t>Kaggle Competition: </a:t>
            </a:r>
            <a:r>
              <a:rPr lang="en" sz="1800">
                <a:solidFill>
                  <a:srgbClr val="FFFFFF"/>
                </a:solidFill>
                <a:latin typeface="Montserrat"/>
                <a:ea typeface="Montserrat"/>
                <a:cs typeface="Montserrat"/>
                <a:sym typeface="Montserrat"/>
              </a:rPr>
              <a:t>Toxic Comment Classification Challenge</a:t>
            </a:r>
            <a:endParaRPr sz="1800">
              <a:solidFill>
                <a:srgbClr val="FFFFFF"/>
              </a:solidFill>
              <a:latin typeface="Montserrat"/>
              <a:ea typeface="Montserrat"/>
              <a:cs typeface="Montserrat"/>
              <a:sym typeface="Montserrat"/>
            </a:endParaRPr>
          </a:p>
          <a:p>
            <a:pPr indent="0" lvl="0" marL="0" rtl="0" algn="l">
              <a:spcBef>
                <a:spcPts val="1600"/>
              </a:spcBef>
              <a:spcAft>
                <a:spcPts val="1600"/>
              </a:spcAft>
              <a:buNone/>
            </a:pPr>
            <a:r>
              <a:rPr b="1" lang="en" sz="1800">
                <a:latin typeface="Montserrat"/>
                <a:ea typeface="Montserrat"/>
                <a:cs typeface="Montserrat"/>
                <a:sym typeface="Montserrat"/>
              </a:rPr>
              <a:t>Dataset: </a:t>
            </a:r>
            <a:r>
              <a:rPr lang="en" sz="1800">
                <a:solidFill>
                  <a:srgbClr val="FFFFFF"/>
                </a:solidFill>
                <a:latin typeface="Montserrat"/>
                <a:ea typeface="Montserrat"/>
                <a:cs typeface="Montserrat"/>
                <a:sym typeface="Montserrat"/>
              </a:rPr>
              <a:t>comments from </a:t>
            </a:r>
            <a:r>
              <a:rPr lang="en" sz="1800">
                <a:solidFill>
                  <a:srgbClr val="FFFFFF"/>
                </a:solidFill>
              </a:rPr>
              <a:t>Wikipedia</a:t>
            </a:r>
            <a:endParaRPr sz="18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Thank You!</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21950" y="457200"/>
            <a:ext cx="7114500" cy="7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Overview</a:t>
            </a:r>
            <a:endParaRPr sz="3200"/>
          </a:p>
        </p:txBody>
      </p:sp>
      <p:sp>
        <p:nvSpPr>
          <p:cNvPr id="148" name="Google Shape;148;p15"/>
          <p:cNvSpPr txBox="1"/>
          <p:nvPr>
            <p:ph idx="1" type="body"/>
          </p:nvPr>
        </p:nvSpPr>
        <p:spPr>
          <a:xfrm>
            <a:off x="1222050" y="1567550"/>
            <a:ext cx="7114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Part 1: Kaggle Competition</a:t>
            </a:r>
            <a:endParaRPr sz="1800">
              <a:latin typeface="Montserrat"/>
              <a:ea typeface="Montserrat"/>
              <a:cs typeface="Montserrat"/>
              <a:sym typeface="Montserrat"/>
            </a:endParaRPr>
          </a:p>
          <a:p>
            <a:pPr indent="0" lvl="0" marL="0" rtl="0" algn="l">
              <a:spcBef>
                <a:spcPts val="1600"/>
              </a:spcBef>
              <a:spcAft>
                <a:spcPts val="1600"/>
              </a:spcAft>
              <a:buNone/>
            </a:pPr>
            <a:r>
              <a:rPr lang="en" sz="1800">
                <a:latin typeface="Montserrat"/>
                <a:ea typeface="Montserrat"/>
                <a:cs typeface="Montserrat"/>
                <a:sym typeface="Montserrat"/>
              </a:rPr>
              <a:t>Part 2: Chrome Extension</a:t>
            </a:r>
            <a:endParaRPr sz="18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Part 1:</a:t>
            </a:r>
            <a:endParaRPr sz="3200"/>
          </a:p>
          <a:p>
            <a:pPr indent="0" lvl="0" marL="0" rtl="0" algn="l">
              <a:spcBef>
                <a:spcPts val="0"/>
              </a:spcBef>
              <a:spcAft>
                <a:spcPts val="0"/>
              </a:spcAft>
              <a:buNone/>
            </a:pPr>
            <a:r>
              <a:rPr lang="en" sz="3200"/>
              <a:t>Kaggle Competition</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17"/>
          <p:cNvPicPr preferRelativeResize="0"/>
          <p:nvPr/>
        </p:nvPicPr>
        <p:blipFill>
          <a:blip r:embed="rId3">
            <a:alphaModFix/>
          </a:blip>
          <a:stretch>
            <a:fillRect/>
          </a:stretch>
        </p:blipFill>
        <p:spPr>
          <a:xfrm>
            <a:off x="3461353" y="214238"/>
            <a:ext cx="5041099" cy="4715025"/>
          </a:xfrm>
          <a:prstGeom prst="rect">
            <a:avLst/>
          </a:prstGeom>
          <a:noFill/>
          <a:ln>
            <a:noFill/>
          </a:ln>
        </p:spPr>
      </p:pic>
      <p:sp>
        <p:nvSpPr>
          <p:cNvPr id="159" name="Google Shape;159;p17"/>
          <p:cNvSpPr txBox="1"/>
          <p:nvPr/>
        </p:nvSpPr>
        <p:spPr>
          <a:xfrm>
            <a:off x="442450" y="2378175"/>
            <a:ext cx="2411400" cy="5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a:ea typeface="Montserrat"/>
                <a:cs typeface="Montserrat"/>
                <a:sym typeface="Montserrat"/>
              </a:rPr>
              <a:t>Correlation Matrix</a:t>
            </a:r>
            <a:endParaRPr sz="1800">
              <a:solidFill>
                <a:srgbClr val="FFFF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18"/>
          <p:cNvPicPr preferRelativeResize="0"/>
          <p:nvPr/>
        </p:nvPicPr>
        <p:blipFill>
          <a:blip r:embed="rId3">
            <a:alphaModFix/>
          </a:blip>
          <a:stretch>
            <a:fillRect/>
          </a:stretch>
        </p:blipFill>
        <p:spPr>
          <a:xfrm>
            <a:off x="3462592" y="381675"/>
            <a:ext cx="5074662" cy="4380149"/>
          </a:xfrm>
          <a:prstGeom prst="rect">
            <a:avLst/>
          </a:prstGeom>
          <a:noFill/>
          <a:ln>
            <a:noFill/>
          </a:ln>
        </p:spPr>
      </p:pic>
      <p:sp>
        <p:nvSpPr>
          <p:cNvPr id="165" name="Google Shape;165;p18"/>
          <p:cNvSpPr txBox="1"/>
          <p:nvPr/>
        </p:nvSpPr>
        <p:spPr>
          <a:xfrm>
            <a:off x="442450" y="2378175"/>
            <a:ext cx="2411400" cy="5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ontserrat"/>
                <a:ea typeface="Montserrat"/>
                <a:cs typeface="Montserrat"/>
                <a:sym typeface="Montserrat"/>
              </a:rPr>
              <a:t>Class Distribution</a:t>
            </a:r>
            <a:endParaRPr sz="1800">
              <a:solidFill>
                <a:srgbClr val="FFFFFF"/>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21950" y="457200"/>
            <a:ext cx="7114500" cy="7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Data Preprocessing</a:t>
            </a:r>
            <a:endParaRPr sz="3200"/>
          </a:p>
        </p:txBody>
      </p:sp>
      <p:sp>
        <p:nvSpPr>
          <p:cNvPr id="171" name="Google Shape;171;p19"/>
          <p:cNvSpPr txBox="1"/>
          <p:nvPr>
            <p:ph idx="1" type="body"/>
          </p:nvPr>
        </p:nvSpPr>
        <p:spPr>
          <a:xfrm>
            <a:off x="1222050" y="1570625"/>
            <a:ext cx="7114500" cy="2908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rabicParenBoth"/>
            </a:pPr>
            <a:r>
              <a:rPr lang="en" sz="1800"/>
              <a:t>Check for null values and remove</a:t>
            </a:r>
            <a:endParaRPr sz="1800"/>
          </a:p>
          <a:p>
            <a:pPr indent="0" lvl="0" marL="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AutoNum type="arabicParenBoth"/>
            </a:pPr>
            <a:r>
              <a:rPr lang="en" sz="1800"/>
              <a:t>Convert into lowercase</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AutoNum type="arabicParenBoth"/>
            </a:pPr>
            <a:r>
              <a:rPr lang="en" sz="1800"/>
              <a:t>Remove stop words</a:t>
            </a:r>
            <a:endParaRPr sz="1800"/>
          </a:p>
          <a:p>
            <a:pPr indent="0" lvl="0" marL="457200" rtl="0" algn="l">
              <a:lnSpc>
                <a:spcPct val="100000"/>
              </a:lnSpc>
              <a:spcBef>
                <a:spcPts val="0"/>
              </a:spcBef>
              <a:spcAft>
                <a:spcPts val="0"/>
              </a:spcAft>
              <a:buNone/>
            </a:pPr>
            <a:r>
              <a:t/>
            </a:r>
            <a:endParaRPr sz="1800"/>
          </a:p>
          <a:p>
            <a:pPr indent="0" lvl="0" marL="45720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t/>
            </a:r>
            <a:endParaRPr sz="1800"/>
          </a:p>
          <a:p>
            <a:pPr indent="0" lvl="0" marL="457200" rtl="0" algn="l">
              <a:lnSpc>
                <a:spcPct val="100000"/>
              </a:lnSpc>
              <a:spcBef>
                <a:spcPts val="0"/>
              </a:spcBef>
              <a:spcAft>
                <a:spcPts val="0"/>
              </a:spcAft>
              <a:buNone/>
            </a:pPr>
            <a:r>
              <a:t/>
            </a:r>
            <a:endParaRPr sz="1800"/>
          </a:p>
        </p:txBody>
      </p:sp>
      <p:pic>
        <p:nvPicPr>
          <p:cNvPr id="172" name="Google Shape;172;p19"/>
          <p:cNvPicPr preferRelativeResize="0"/>
          <p:nvPr/>
        </p:nvPicPr>
        <p:blipFill>
          <a:blip r:embed="rId3">
            <a:alphaModFix/>
          </a:blip>
          <a:stretch>
            <a:fillRect/>
          </a:stretch>
        </p:blipFill>
        <p:spPr>
          <a:xfrm>
            <a:off x="1826475" y="2615425"/>
            <a:ext cx="4125376" cy="577875"/>
          </a:xfrm>
          <a:prstGeom prst="rect">
            <a:avLst/>
          </a:prstGeom>
          <a:noFill/>
          <a:ln>
            <a:noFill/>
          </a:ln>
        </p:spPr>
      </p:pic>
      <p:pic>
        <p:nvPicPr>
          <p:cNvPr id="173" name="Google Shape;173;p19"/>
          <p:cNvPicPr preferRelativeResize="0"/>
          <p:nvPr/>
        </p:nvPicPr>
        <p:blipFill>
          <a:blip r:embed="rId4">
            <a:alphaModFix/>
          </a:blip>
          <a:stretch>
            <a:fillRect/>
          </a:stretch>
        </p:blipFill>
        <p:spPr>
          <a:xfrm>
            <a:off x="6306475" y="1294075"/>
            <a:ext cx="2609450" cy="1825375"/>
          </a:xfrm>
          <a:prstGeom prst="rect">
            <a:avLst/>
          </a:prstGeom>
          <a:noFill/>
          <a:ln>
            <a:noFill/>
          </a:ln>
        </p:spPr>
      </p:pic>
      <p:pic>
        <p:nvPicPr>
          <p:cNvPr id="174" name="Google Shape;174;p19"/>
          <p:cNvPicPr preferRelativeResize="0"/>
          <p:nvPr/>
        </p:nvPicPr>
        <p:blipFill>
          <a:blip r:embed="rId5">
            <a:alphaModFix/>
          </a:blip>
          <a:stretch>
            <a:fillRect/>
          </a:stretch>
        </p:blipFill>
        <p:spPr>
          <a:xfrm>
            <a:off x="1826475" y="3705225"/>
            <a:ext cx="4617549" cy="644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idx="1" type="body"/>
          </p:nvPr>
        </p:nvSpPr>
        <p:spPr>
          <a:xfrm>
            <a:off x="1258000" y="380250"/>
            <a:ext cx="7114500" cy="4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rPr>
              <a:t>(5) 	</a:t>
            </a:r>
            <a:r>
              <a:rPr b="1" lang="en" sz="1800">
                <a:solidFill>
                  <a:srgbClr val="FFFFFF"/>
                </a:solidFill>
              </a:rPr>
              <a:t>Tokenizer</a:t>
            </a:r>
            <a:endParaRPr b="1" sz="1800">
              <a:solidFill>
                <a:srgbClr val="FFFFFF"/>
              </a:solidFill>
            </a:endParaRPr>
          </a:p>
          <a:p>
            <a:pPr indent="0" lvl="0" marL="0" rtl="0" algn="l">
              <a:spcBef>
                <a:spcPts val="1600"/>
              </a:spcBef>
              <a:spcAft>
                <a:spcPts val="0"/>
              </a:spcAft>
              <a:buNone/>
            </a:pPr>
            <a:r>
              <a:rPr lang="en" sz="1800">
                <a:solidFill>
                  <a:srgbClr val="FFFFFF"/>
                </a:solidFill>
              </a:rPr>
              <a:t>This class allows to vectorize a text corpus, by turning each text into either a sequence of words or tokens.A filter is applied to remove punctuations.</a:t>
            </a:r>
            <a:endParaRPr/>
          </a:p>
          <a:p>
            <a:pPr indent="0" lvl="0" marL="0" rtl="0" algn="l">
              <a:spcBef>
                <a:spcPts val="1600"/>
              </a:spcBef>
              <a:spcAft>
                <a:spcPts val="0"/>
              </a:spcAft>
              <a:buNone/>
            </a:pPr>
            <a:r>
              <a:rPr b="1" lang="en" sz="1800">
                <a:solidFill>
                  <a:srgbClr val="FFFFFF"/>
                </a:solidFill>
              </a:rPr>
              <a:t>(6) 	Keras Pad Sequence</a:t>
            </a:r>
            <a:endParaRPr b="1" sz="1800">
              <a:solidFill>
                <a:srgbClr val="FFFFFF"/>
              </a:solidFill>
            </a:endParaRPr>
          </a:p>
          <a:p>
            <a:pPr indent="0" lvl="0" marL="0" rtl="0" algn="l">
              <a:spcBef>
                <a:spcPts val="1600"/>
              </a:spcBef>
              <a:spcAft>
                <a:spcPts val="1600"/>
              </a:spcAft>
              <a:buNone/>
            </a:pPr>
            <a:r>
              <a:rPr lang="en" sz="1800">
                <a:solidFill>
                  <a:srgbClr val="FFFFFF"/>
                </a:solidFill>
              </a:rPr>
              <a:t>pad_sequences is used to ensure that all sequences in a list have the same length. By default this is done by padding 0 in the beginning of each sequence until each sequence has the same length as the longest sequence.</a:t>
            </a:r>
            <a:endParaRPr sz="18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idx="1" type="body"/>
          </p:nvPr>
        </p:nvSpPr>
        <p:spPr>
          <a:xfrm>
            <a:off x="1258000" y="380250"/>
            <a:ext cx="7114500" cy="4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rPr>
              <a:t>(7) 	GloVe Embedding(Global Vector for Word Representation)</a:t>
            </a:r>
            <a:endParaRPr sz="1800"/>
          </a:p>
          <a:p>
            <a:pPr indent="-342900" lvl="0" marL="457200" rtl="0" algn="l">
              <a:lnSpc>
                <a:spcPct val="115000"/>
              </a:lnSpc>
              <a:spcBef>
                <a:spcPts val="1600"/>
              </a:spcBef>
              <a:spcAft>
                <a:spcPts val="0"/>
              </a:spcAft>
              <a:buSzPts val="1800"/>
              <a:buChar char="●"/>
            </a:pPr>
            <a:r>
              <a:rPr lang="en" sz="1800"/>
              <a:t>GloVe aims to achieve two goals:</a:t>
            </a:r>
            <a:endParaRPr sz="1800"/>
          </a:p>
          <a:p>
            <a:pPr indent="-342900" lvl="1" marL="914400" rtl="0" algn="l">
              <a:lnSpc>
                <a:spcPct val="115000"/>
              </a:lnSpc>
              <a:spcBef>
                <a:spcPts val="0"/>
              </a:spcBef>
              <a:spcAft>
                <a:spcPts val="0"/>
              </a:spcAft>
              <a:buSzPts val="1800"/>
              <a:buChar char="○"/>
            </a:pPr>
            <a:r>
              <a:rPr lang="en" sz="1800"/>
              <a:t>(1) Create word vectors that capture meaning in vector space</a:t>
            </a:r>
            <a:endParaRPr sz="1800"/>
          </a:p>
          <a:p>
            <a:pPr indent="-342900" lvl="1" marL="914400" rtl="0" algn="l">
              <a:lnSpc>
                <a:spcPct val="115000"/>
              </a:lnSpc>
              <a:spcBef>
                <a:spcPts val="0"/>
              </a:spcBef>
              <a:spcAft>
                <a:spcPts val="0"/>
              </a:spcAft>
              <a:buSzPts val="1800"/>
              <a:buChar char="○"/>
            </a:pPr>
            <a:r>
              <a:rPr lang="en" sz="1800"/>
              <a:t>(2) Takes advantage of global count statistics instead of only local information</a:t>
            </a:r>
            <a:endParaRPr sz="1800"/>
          </a:p>
          <a:p>
            <a:pPr indent="-342900" lvl="0" marL="457200" rtl="0" algn="l">
              <a:lnSpc>
                <a:spcPct val="115000"/>
              </a:lnSpc>
              <a:spcBef>
                <a:spcPts val="0"/>
              </a:spcBef>
              <a:spcAft>
                <a:spcPts val="0"/>
              </a:spcAft>
              <a:buSzPts val="1800"/>
              <a:buChar char="●"/>
            </a:pPr>
            <a:r>
              <a:rPr lang="en" sz="1800"/>
              <a:t>Unlike word2vec – which learns by streaming sentences – GloVe learns based on a co-occurrence matrix and trains word vectors so their differences predict co-occurrence ratios</a:t>
            </a:r>
            <a:endParaRPr sz="1800"/>
          </a:p>
          <a:p>
            <a:pPr indent="-342900" lvl="0" marL="457200" rtl="0" algn="l">
              <a:lnSpc>
                <a:spcPct val="115000"/>
              </a:lnSpc>
              <a:spcBef>
                <a:spcPts val="0"/>
              </a:spcBef>
              <a:spcAft>
                <a:spcPts val="0"/>
              </a:spcAft>
              <a:buSzPts val="1800"/>
              <a:buChar char="●"/>
            </a:pPr>
            <a:r>
              <a:rPr lang="en" sz="1800"/>
              <a:t>GloVe weights the loss based on word frequency</a:t>
            </a:r>
            <a:endParaRPr sz="1800">
              <a:solidFill>
                <a:srgbClr val="1A1A1A"/>
              </a:solidFill>
              <a:latin typeface="Merriweather"/>
              <a:ea typeface="Merriweather"/>
              <a:cs typeface="Merriweather"/>
              <a:sym typeface="Merriweather"/>
            </a:endParaRPr>
          </a:p>
          <a:p>
            <a:pPr indent="0" lvl="0" marL="0" rtl="0" algn="l">
              <a:spcBef>
                <a:spcPts val="0"/>
              </a:spcBef>
              <a:spcAft>
                <a:spcPts val="0"/>
              </a:spcAft>
              <a:buNone/>
            </a:pPr>
            <a:r>
              <a:t/>
            </a:r>
            <a:endParaRPr sz="1800"/>
          </a:p>
          <a:p>
            <a:pPr indent="0" lvl="0" marL="0" rtl="0" algn="l">
              <a:spcBef>
                <a:spcPts val="1600"/>
              </a:spcBef>
              <a:spcAft>
                <a:spcPts val="1600"/>
              </a:spcAft>
              <a:buNone/>
            </a:pPr>
            <a:r>
              <a:t/>
            </a:r>
            <a:endParaRPr b="1" sz="18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