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radient_descen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909b6b4d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909b6b4d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6e754ee2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6e754ee2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Step 7 </a:t>
            </a:r>
            <a:r>
              <a:rPr lang="en" sz="1200">
                <a:solidFill>
                  <a:srgbClr val="202124"/>
                </a:solidFill>
                <a:highlight>
                  <a:srgbClr val="FFFFFF"/>
                </a:highlight>
                <a:latin typeface="Roboto"/>
                <a:ea typeface="Roboto"/>
                <a:cs typeface="Roboto"/>
                <a:sym typeface="Roboto"/>
              </a:rPr>
              <a:t>Training the linear model requires a coach</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will pass hundreds of labels for each glove sensor data where </a:t>
            </a:r>
            <a:r>
              <a:rPr lang="en" sz="1050">
                <a:solidFill>
                  <a:srgbClr val="6E6F7D"/>
                </a:solidFill>
                <a:highlight>
                  <a:srgbClr val="F5F5F5"/>
                </a:highlight>
                <a:latin typeface="Courier New"/>
                <a:ea typeface="Courier New"/>
                <a:cs typeface="Courier New"/>
                <a:sym typeface="Courier New"/>
              </a:rPr>
              <a:t>[1 0 0] </a:t>
            </a:r>
            <a:r>
              <a:rPr lang="en" sz="1200">
                <a:solidFill>
                  <a:srgbClr val="202124"/>
                </a:solidFill>
                <a:highlight>
                  <a:srgbClr val="FFFFFF"/>
                </a:highlight>
                <a:latin typeface="Roboto"/>
                <a:ea typeface="Roboto"/>
                <a:cs typeface="Roboto"/>
                <a:sym typeface="Roboto"/>
              </a:rPr>
              <a:t>represents rock, </a:t>
            </a:r>
            <a:r>
              <a:rPr lang="en" sz="1050">
                <a:solidFill>
                  <a:srgbClr val="6E6F7D"/>
                </a:solidFill>
                <a:highlight>
                  <a:srgbClr val="F5F5F5"/>
                </a:highlight>
                <a:latin typeface="Courier New"/>
                <a:ea typeface="Courier New"/>
                <a:cs typeface="Courier New"/>
                <a:sym typeface="Courier New"/>
              </a:rPr>
              <a:t>[0 1 0]</a:t>
            </a:r>
            <a:r>
              <a:rPr lang="en" sz="1200">
                <a:solidFill>
                  <a:srgbClr val="202124"/>
                </a:solidFill>
                <a:highlight>
                  <a:srgbClr val="FFFFFF"/>
                </a:highlight>
                <a:latin typeface="Roboto"/>
                <a:ea typeface="Roboto"/>
                <a:cs typeface="Roboto"/>
                <a:sym typeface="Roboto"/>
              </a:rPr>
              <a:t> is paper, and </a:t>
            </a:r>
            <a:r>
              <a:rPr lang="en" sz="1050">
                <a:solidFill>
                  <a:srgbClr val="6E6F7D"/>
                </a:solidFill>
                <a:highlight>
                  <a:srgbClr val="F5F5F5"/>
                </a:highlight>
                <a:latin typeface="Courier New"/>
                <a:ea typeface="Courier New"/>
                <a:cs typeface="Courier New"/>
                <a:sym typeface="Courier New"/>
              </a:rPr>
              <a:t>[0 0 1]</a:t>
            </a:r>
            <a:r>
              <a:rPr lang="en" sz="1200">
                <a:solidFill>
                  <a:srgbClr val="202124"/>
                </a:solidFill>
                <a:highlight>
                  <a:srgbClr val="FFFFFF"/>
                </a:highlight>
                <a:latin typeface="Roboto"/>
                <a:ea typeface="Roboto"/>
                <a:cs typeface="Roboto"/>
                <a:sym typeface="Roboto"/>
              </a:rPr>
              <a:t> is scissors.</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define the loss function - the combination of softmax and cross entropy in this case</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softmax</a:t>
            </a:r>
            <a:r>
              <a:rPr lang="en" sz="1200">
                <a:solidFill>
                  <a:srgbClr val="202124"/>
                </a:solidFill>
                <a:highlight>
                  <a:srgbClr val="FFFFFF"/>
                </a:highlight>
                <a:latin typeface="Roboto"/>
                <a:ea typeface="Roboto"/>
                <a:cs typeface="Roboto"/>
                <a:sym typeface="Roboto"/>
              </a:rPr>
              <a:t> squishes the numbers in rps_data into a range of 0.0 to 1.0 accordingly, so that we can use them as estimated probabilities for rock, paper and scissors.</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cross entropy</a:t>
            </a:r>
            <a:r>
              <a:rPr lang="en" sz="1200">
                <a:solidFill>
                  <a:srgbClr val="202124"/>
                </a:solidFill>
                <a:highlight>
                  <a:srgbClr val="FFFFFF"/>
                </a:highlight>
                <a:latin typeface="Roboto"/>
                <a:ea typeface="Roboto"/>
                <a:cs typeface="Roboto"/>
                <a:sym typeface="Roboto"/>
              </a:rPr>
              <a:t> returns the difference between two probability distributions: the one-hot labels in rps_labels (the ground truth) and the estimated probabilities from the softmax.</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loss function</a:t>
            </a:r>
            <a:r>
              <a:rPr lang="en" sz="1200">
                <a:solidFill>
                  <a:srgbClr val="202124"/>
                </a:solidFill>
                <a:highlight>
                  <a:srgbClr val="FFFFFF"/>
                </a:highlight>
                <a:latin typeface="Roboto"/>
                <a:ea typeface="Roboto"/>
                <a:cs typeface="Roboto"/>
                <a:sym typeface="Roboto"/>
              </a:rPr>
              <a:t> is a function that measures how much error the model has</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This function will be the "coach" for TensorFlow that leads it in the right direction to find the best parameters</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143a617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143a617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Step 8 TensorFlow that uses </a:t>
            </a:r>
            <a:r>
              <a:rPr lang="en" sz="1200" u="sng">
                <a:solidFill>
                  <a:srgbClr val="7B1FA2"/>
                </a:solidFill>
                <a:highlight>
                  <a:srgbClr val="FFFFFF"/>
                </a:highlight>
                <a:latin typeface="Roboto"/>
                <a:ea typeface="Roboto"/>
                <a:cs typeface="Roboto"/>
                <a:sym typeface="Roboto"/>
                <a:hlinkClick r:id="rId2"/>
              </a:rPr>
              <a:t>Gradient Descent algorithm</a:t>
            </a:r>
            <a:r>
              <a:rPr lang="en" sz="1200">
                <a:solidFill>
                  <a:srgbClr val="202124"/>
                </a:solidFill>
                <a:highlight>
                  <a:srgbClr val="FFFFFF"/>
                </a:highlight>
                <a:latin typeface="Roboto"/>
                <a:ea typeface="Roboto"/>
                <a:cs typeface="Roboto"/>
                <a:sym typeface="Roboto"/>
              </a:rPr>
              <a:t> to modify the parameters so that it can minimize the error returned by the loss function.</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To run the actual training, you need to create a Session and call its run method to pass the glove sensor data and labels to the optimizer.</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Since the optimizer will change the parameter values little by little (at the specified learning rate), you need to call the method thousands of times.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After the training, you will have a good set of weights and biases that can map the glove sensor data into the rock-paper-scissors space with softmax probabilities.</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6e754ee2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6e754ee2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Archana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we get a solid way to classify the the glove’s sensor data we have to make sure the Arduino is able to use the linear model we just trained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do this we have to pass the trained data into the Arduino using weights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 linear model on the Arduino can map the glove sensor data into the rock-paper-scissors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can compute matrix multiplication between the data and the weights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 have the multiplication matrix, we can compare the values and find the highest one to determine the the hand posture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 hand posture is determined, the Servo can then control the machine hand to win the game.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9d4e161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9d4e161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cfcdf2c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cfcdf2c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8cfcdf2c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8cfcdf2c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8cfcdf2c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8cfcdf2c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topic is a rock paper scissors application that predicts whether the hardware glove is showing rock paper or scissors. This application consists of both hardware and software parts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e754e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e754e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Nunito"/>
              <a:buChar char="●"/>
            </a:pPr>
            <a:r>
              <a:rPr lang="en" sz="1000">
                <a:latin typeface="Nunito"/>
                <a:ea typeface="Nunito"/>
                <a:cs typeface="Nunito"/>
                <a:sym typeface="Nunito"/>
              </a:rPr>
              <a:t>Original dataset captured using Arduino board with sensor peripheries.</a:t>
            </a:r>
            <a:endParaRPr sz="1000">
              <a:latin typeface="Nunito"/>
              <a:ea typeface="Nunito"/>
              <a:cs typeface="Nunito"/>
              <a:sym typeface="Nunito"/>
            </a:endParaRPr>
          </a:p>
          <a:p>
            <a:pPr indent="-292100" lvl="1" marL="914400" rtl="0" algn="l">
              <a:lnSpc>
                <a:spcPct val="115000"/>
              </a:lnSpc>
              <a:spcBef>
                <a:spcPts val="0"/>
              </a:spcBef>
              <a:spcAft>
                <a:spcPts val="0"/>
              </a:spcAft>
              <a:buClr>
                <a:srgbClr val="000000"/>
              </a:buClr>
              <a:buSzPts val="1000"/>
              <a:buFont typeface="Nunito"/>
              <a:buChar char="○"/>
            </a:pPr>
            <a:r>
              <a:rPr lang="en" sz="1000">
                <a:latin typeface="Nunito"/>
                <a:ea typeface="Nunito"/>
                <a:cs typeface="Nunito"/>
                <a:sym typeface="Nunito"/>
              </a:rPr>
              <a:t>Different game selections monitored in relation to combinations of ‘finger bends’, captured by associated Arduino sensors.</a:t>
            </a:r>
            <a:endParaRPr sz="1000">
              <a:latin typeface="Nunito"/>
              <a:ea typeface="Nunito"/>
              <a:cs typeface="Nunito"/>
              <a:sym typeface="Nunito"/>
            </a:endParaRPr>
          </a:p>
          <a:p>
            <a:pPr indent="-292100" lvl="1" marL="914400" rtl="0" algn="l">
              <a:lnSpc>
                <a:spcPct val="115000"/>
              </a:lnSpc>
              <a:spcBef>
                <a:spcPts val="0"/>
              </a:spcBef>
              <a:spcAft>
                <a:spcPts val="0"/>
              </a:spcAft>
              <a:buClr>
                <a:srgbClr val="000000"/>
              </a:buClr>
              <a:buSzPts val="1000"/>
              <a:buFont typeface="Nunito"/>
              <a:buChar char="○"/>
            </a:pPr>
            <a:r>
              <a:rPr lang="en" sz="1000">
                <a:latin typeface="Nunito"/>
                <a:ea typeface="Nunito"/>
                <a:cs typeface="Nunito"/>
                <a:sym typeface="Nunito"/>
              </a:rPr>
              <a:t>Removes need for hardcoded ‘if’ statements to determine which category set of sensor data falls under.</a:t>
            </a:r>
            <a:endParaRPr sz="1000">
              <a:latin typeface="Nunito"/>
              <a:ea typeface="Nunito"/>
              <a:cs typeface="Nunito"/>
              <a:sym typeface="Nunito"/>
            </a:endParaRPr>
          </a:p>
          <a:p>
            <a:pPr indent="-292100" lvl="0" marL="457200" rtl="0" algn="l">
              <a:lnSpc>
                <a:spcPct val="115000"/>
              </a:lnSpc>
              <a:spcBef>
                <a:spcPts val="0"/>
              </a:spcBef>
              <a:spcAft>
                <a:spcPts val="0"/>
              </a:spcAft>
              <a:buClr>
                <a:srgbClr val="000000"/>
              </a:buClr>
              <a:buSzPts val="1000"/>
              <a:buFont typeface="Nunito"/>
              <a:buChar char="●"/>
            </a:pPr>
            <a:r>
              <a:rPr lang="en" sz="1000">
                <a:latin typeface="Nunito"/>
                <a:ea typeface="Nunito"/>
                <a:cs typeface="Nunito"/>
                <a:sym typeface="Nunito"/>
              </a:rPr>
              <a:t>TensorFlow used to draw patterns with connected data and determine various weights of importance for various finger sensors in overall solution. Is used to derive the linear equation used to map sensor data.</a:t>
            </a:r>
            <a:endParaRPr sz="1000">
              <a:latin typeface="Nunito"/>
              <a:ea typeface="Nunito"/>
              <a:cs typeface="Nunito"/>
              <a:sym typeface="Nunito"/>
            </a:endParaRPr>
          </a:p>
          <a:p>
            <a:pPr indent="0" lvl="0" marL="0" rtl="0" algn="l">
              <a:spcBef>
                <a:spcPts val="160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909b6b4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909b6b4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22222"/>
                </a:solidFill>
                <a:highlight>
                  <a:srgbClr val="FFFFFF"/>
                </a:highlight>
              </a:rPr>
              <a:t>Arduino</a:t>
            </a:r>
            <a:r>
              <a:rPr lang="en" sz="1200">
                <a:solidFill>
                  <a:srgbClr val="222222"/>
                </a:solidFill>
                <a:highlight>
                  <a:srgbClr val="FFFFFF"/>
                </a:highlight>
              </a:rPr>
              <a:t> consists of both a physical programmable circuit board (often referred to as a </a:t>
            </a:r>
            <a:r>
              <a:rPr b="1" lang="en" sz="1200">
                <a:solidFill>
                  <a:srgbClr val="222222"/>
                </a:solidFill>
                <a:highlight>
                  <a:srgbClr val="FFFFFF"/>
                </a:highlight>
              </a:rPr>
              <a:t>microcontroller</a:t>
            </a:r>
            <a:r>
              <a:rPr lang="en" sz="1200">
                <a:solidFill>
                  <a:srgbClr val="222222"/>
                </a:solidFill>
                <a:highlight>
                  <a:srgbClr val="FFFFFF"/>
                </a:highlight>
              </a:rPr>
              <a:t>) and a piece of software, or IDE (Integrated Development Environment) that runs on your computer, used to write and upload computer code to the physical board.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909b6b4d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909b6b4d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9d4e161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9d4e161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e754ee2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e754ee2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da0db4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da0db4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dbc134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dbc134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Font typeface="Nunito"/>
              <a:buNone/>
              <a:defRPr sz="5200">
                <a:latin typeface="Nunito"/>
                <a:ea typeface="Nunito"/>
                <a:cs typeface="Nunito"/>
                <a:sym typeface="Nuni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Font typeface="Nunito"/>
              <a:buNone/>
              <a:defRPr sz="2800">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Font typeface="Nunito"/>
              <a:buNone/>
              <a:defRPr sz="3600">
                <a:latin typeface="Nunito"/>
                <a:ea typeface="Nunito"/>
                <a:cs typeface="Nunito"/>
                <a:sym typeface="Nunit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1pPr>
            <a:lvl2pPr lvl="1">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2pPr>
            <a:lvl3pPr lvl="2">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3pPr>
            <a:lvl4pPr lvl="3">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4pPr>
            <a:lvl5pPr lvl="4">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5pPr>
            <a:lvl6pPr lvl="5">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6pPr>
            <a:lvl7pPr lvl="6">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7pPr>
            <a:lvl8pPr lvl="7">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8pPr>
            <a:lvl9pPr lvl="8">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Nunito"/>
              <a:buChar char="●"/>
              <a:defRPr sz="1800">
                <a:solidFill>
                  <a:schemeClr val="lt2"/>
                </a:solidFill>
                <a:latin typeface="Nunito"/>
                <a:ea typeface="Nunito"/>
                <a:cs typeface="Nunito"/>
                <a:sym typeface="Nunito"/>
              </a:defRPr>
            </a:lvl1pPr>
            <a:lvl2pPr indent="-317500" lvl="1" marL="9144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2pPr>
            <a:lvl3pPr indent="-317500" lvl="2" marL="13716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3pPr>
            <a:lvl4pPr indent="-317500" lvl="3" marL="18288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4pPr>
            <a:lvl5pPr indent="-317500" lvl="4" marL="22860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5pPr>
            <a:lvl6pPr indent="-317500" lvl="5" marL="27432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6pPr>
            <a:lvl7pPr indent="-317500" lvl="6" marL="32004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7pPr>
            <a:lvl8pPr indent="-317500" lvl="7" marL="3657600">
              <a:lnSpc>
                <a:spcPct val="115000"/>
              </a:lnSpc>
              <a:spcBef>
                <a:spcPts val="1600"/>
              </a:spcBef>
              <a:spcAft>
                <a:spcPts val="0"/>
              </a:spcAft>
              <a:buClr>
                <a:schemeClr val="lt2"/>
              </a:buClr>
              <a:buSzPts val="1400"/>
              <a:buFont typeface="Nunito"/>
              <a:buChar char="○"/>
              <a:defRPr>
                <a:solidFill>
                  <a:schemeClr val="lt2"/>
                </a:solidFill>
                <a:latin typeface="Nunito"/>
                <a:ea typeface="Nunito"/>
                <a:cs typeface="Nunito"/>
                <a:sym typeface="Nunito"/>
              </a:defRPr>
            </a:lvl8pPr>
            <a:lvl9pPr indent="-317500" lvl="8" marL="4114800">
              <a:lnSpc>
                <a:spcPct val="115000"/>
              </a:lnSpc>
              <a:spcBef>
                <a:spcPts val="1600"/>
              </a:spcBef>
              <a:spcAft>
                <a:spcPts val="1600"/>
              </a:spcAft>
              <a:buClr>
                <a:schemeClr val="lt2"/>
              </a:buClr>
              <a:buSzPts val="1400"/>
              <a:buFont typeface="Nunito"/>
              <a:buChar char="■"/>
              <a:defRPr>
                <a:solidFill>
                  <a:schemeClr val="lt2"/>
                </a:solidFill>
                <a:latin typeface="Nunito"/>
                <a:ea typeface="Nunito"/>
                <a:cs typeface="Nunito"/>
                <a:sym typeface="Nuni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hyperlink" Target="http://drive.google.com/file/d/1z65sjKlu8hXLWO6Fme8tzeok3SAX2_wf/view" TargetMode="Externa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kazunori279/ml-misc/tree/master/glove-sensor" TargetMode="External"/><Relationship Id="rId4" Type="http://schemas.openxmlformats.org/officeDocument/2006/relationships/hyperlink" Target="https://cloud.google.com/blog/products/gcp/my-summer-project-a-rock-paper-scissors-machine-built-on-tensorflo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42125"/>
            <a:ext cx="8520600" cy="157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Rock, Paper, Scissors </a:t>
            </a:r>
            <a:r>
              <a:rPr lang="en" sz="4500">
                <a:latin typeface="Nunito"/>
                <a:ea typeface="Nunito"/>
                <a:cs typeface="Nunito"/>
                <a:sym typeface="Nunito"/>
              </a:rPr>
              <a:t>Machine Learning Application</a:t>
            </a:r>
            <a:endParaRPr sz="4500">
              <a:latin typeface="Nunito"/>
              <a:ea typeface="Nunito"/>
              <a:cs typeface="Nunito"/>
              <a:sym typeface="Nunito"/>
            </a:endParaRPr>
          </a:p>
        </p:txBody>
      </p:sp>
      <p:sp>
        <p:nvSpPr>
          <p:cNvPr id="55" name="Google Shape;55;p13"/>
          <p:cNvSpPr txBox="1"/>
          <p:nvPr>
            <p:ph idx="1" type="subTitle"/>
          </p:nvPr>
        </p:nvSpPr>
        <p:spPr>
          <a:xfrm>
            <a:off x="311700" y="2605525"/>
            <a:ext cx="8520600" cy="217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t>CMPE 255 Data Mining</a:t>
            </a:r>
            <a:endParaRPr b="1" sz="2200"/>
          </a:p>
          <a:p>
            <a:pPr indent="0" lvl="0" marL="0" rtl="0" algn="ctr">
              <a:spcBef>
                <a:spcPts val="0"/>
              </a:spcBef>
              <a:spcAft>
                <a:spcPts val="0"/>
              </a:spcAft>
              <a:buNone/>
            </a:pPr>
            <a:r>
              <a:rPr b="1" lang="en" sz="2200"/>
              <a:t>Professor Sithu Aung</a:t>
            </a:r>
            <a:endParaRPr b="1" sz="2200"/>
          </a:p>
          <a:p>
            <a:pPr indent="0" lvl="0" marL="0" rtl="0" algn="ctr">
              <a:spcBef>
                <a:spcPts val="0"/>
              </a:spcBef>
              <a:spcAft>
                <a:spcPts val="0"/>
              </a:spcAft>
              <a:buNone/>
            </a:pPr>
            <a:r>
              <a:rPr lang="en" sz="2200"/>
              <a:t>Krishna P</a:t>
            </a:r>
            <a:r>
              <a:rPr lang="en" sz="2200">
                <a:latin typeface="Nunito"/>
                <a:ea typeface="Nunito"/>
                <a:cs typeface="Nunito"/>
                <a:sym typeface="Nunito"/>
              </a:rPr>
              <a:t>riya Gajula</a:t>
            </a:r>
            <a:endParaRPr sz="2200">
              <a:latin typeface="Nunito"/>
              <a:ea typeface="Nunito"/>
              <a:cs typeface="Nunito"/>
              <a:sym typeface="Nunito"/>
            </a:endParaRPr>
          </a:p>
          <a:p>
            <a:pPr indent="0" lvl="0" marL="0" rtl="0" algn="ctr">
              <a:spcBef>
                <a:spcPts val="0"/>
              </a:spcBef>
              <a:spcAft>
                <a:spcPts val="0"/>
              </a:spcAft>
              <a:buNone/>
            </a:pPr>
            <a:r>
              <a:rPr lang="en" sz="2200">
                <a:latin typeface="Nunito"/>
                <a:ea typeface="Nunito"/>
                <a:cs typeface="Nunito"/>
                <a:sym typeface="Nunito"/>
              </a:rPr>
              <a:t>Brian Hoang</a:t>
            </a:r>
            <a:endParaRPr sz="2200">
              <a:latin typeface="Nunito"/>
              <a:ea typeface="Nunito"/>
              <a:cs typeface="Nunito"/>
              <a:sym typeface="Nunito"/>
            </a:endParaRPr>
          </a:p>
          <a:p>
            <a:pPr indent="0" lvl="0" marL="0" rtl="0" algn="ctr">
              <a:spcBef>
                <a:spcPts val="0"/>
              </a:spcBef>
              <a:spcAft>
                <a:spcPts val="0"/>
              </a:spcAft>
              <a:buNone/>
            </a:pPr>
            <a:r>
              <a:rPr lang="en" sz="2200">
                <a:latin typeface="Nunito"/>
                <a:ea typeface="Nunito"/>
                <a:cs typeface="Nunito"/>
                <a:sym typeface="Nunito"/>
              </a:rPr>
              <a:t>Anjani Mallampati</a:t>
            </a:r>
            <a:endParaRPr sz="2200">
              <a:latin typeface="Nunito"/>
              <a:ea typeface="Nunito"/>
              <a:cs typeface="Nunito"/>
              <a:sym typeface="Nunito"/>
            </a:endParaRPr>
          </a:p>
          <a:p>
            <a:pPr indent="0" lvl="0" marL="0" rtl="0" algn="ctr">
              <a:spcBef>
                <a:spcPts val="0"/>
              </a:spcBef>
              <a:spcAft>
                <a:spcPts val="0"/>
              </a:spcAft>
              <a:buNone/>
            </a:pPr>
            <a:r>
              <a:rPr lang="en" sz="2200">
                <a:latin typeface="Nunito"/>
                <a:ea typeface="Nunito"/>
                <a:cs typeface="Nunito"/>
                <a:sym typeface="Nunito"/>
              </a:rPr>
              <a:t>Archana Yadawa</a:t>
            </a:r>
            <a:endParaRPr sz="2200">
              <a:latin typeface="Nunito"/>
              <a:ea typeface="Nunito"/>
              <a:cs typeface="Nunito"/>
              <a:sym typeface="Nunito"/>
            </a:endParaRPr>
          </a:p>
          <a:p>
            <a:pPr indent="0" lvl="0" marL="0" rtl="0" algn="ctr">
              <a:spcBef>
                <a:spcPts val="0"/>
              </a:spcBef>
              <a:spcAft>
                <a:spcPts val="0"/>
              </a:spcAft>
              <a:buNone/>
            </a:pPr>
            <a:r>
              <a:t/>
            </a:r>
            <a:endParaRPr sz="26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Linearly Mapping 3D Data (cont.)</a:t>
            </a:r>
            <a:endParaRPr/>
          </a:p>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 = wx + B</a:t>
            </a:r>
            <a:endParaRPr/>
          </a:p>
          <a:p>
            <a:pPr indent="-342900" lvl="0" marL="457200" rtl="0" algn="l">
              <a:spcBef>
                <a:spcPts val="0"/>
              </a:spcBef>
              <a:spcAft>
                <a:spcPts val="0"/>
              </a:spcAft>
              <a:buSzPts val="1800"/>
              <a:buChar char="●"/>
            </a:pPr>
            <a:r>
              <a:rPr lang="en"/>
              <a:t>3 x 3 weight matrix dynamically determined by Tensorflow algorithms.</a:t>
            </a:r>
            <a:endParaRPr/>
          </a:p>
          <a:p>
            <a:pPr indent="-342900" lvl="0" marL="457200" rtl="0" algn="l">
              <a:spcBef>
                <a:spcPts val="0"/>
              </a:spcBef>
              <a:spcAft>
                <a:spcPts val="0"/>
              </a:spcAft>
              <a:buSzPts val="1800"/>
              <a:buChar char="●"/>
            </a:pPr>
            <a:r>
              <a:rPr lang="en"/>
              <a:t>1 x 3 glove matrix </a:t>
            </a:r>
            <a:r>
              <a:rPr lang="en"/>
              <a:t>representation</a:t>
            </a:r>
            <a:r>
              <a:rPr lang="en"/>
              <a:t> of data gathered by sensors. Represents the linear </a:t>
            </a:r>
            <a:r>
              <a:rPr lang="en"/>
              <a:t>equations’</a:t>
            </a:r>
            <a:r>
              <a:rPr lang="en"/>
              <a:t> </a:t>
            </a:r>
            <a:r>
              <a:rPr lang="en"/>
              <a:t>independent</a:t>
            </a:r>
            <a:r>
              <a:rPr lang="en"/>
              <a:t> variable.</a:t>
            </a:r>
            <a:endParaRPr/>
          </a:p>
          <a:p>
            <a:pPr indent="-342900" lvl="0" marL="457200" rtl="0" algn="l">
              <a:spcBef>
                <a:spcPts val="0"/>
              </a:spcBef>
              <a:spcAft>
                <a:spcPts val="0"/>
              </a:spcAft>
              <a:buSzPts val="1800"/>
              <a:buChar char="●"/>
            </a:pPr>
            <a:r>
              <a:rPr lang="en"/>
              <a:t>Bias dynamically determined by predicting any potential skewing present in dataset.</a:t>
            </a:r>
            <a:endParaRPr/>
          </a:p>
        </p:txBody>
      </p:sp>
      <p:pic>
        <p:nvPicPr>
          <p:cNvPr id="114" name="Google Shape;114;p22"/>
          <p:cNvPicPr preferRelativeResize="0"/>
          <p:nvPr/>
        </p:nvPicPr>
        <p:blipFill>
          <a:blip r:embed="rId3">
            <a:alphaModFix/>
          </a:blip>
          <a:stretch>
            <a:fillRect/>
          </a:stretch>
        </p:blipFill>
        <p:spPr>
          <a:xfrm>
            <a:off x="4757750" y="1757375"/>
            <a:ext cx="4170976" cy="201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 : Training the Model</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Define a “coach” for the training</a:t>
            </a:r>
            <a:endParaRPr/>
          </a:p>
          <a:p>
            <a:pPr indent="-317500" lvl="1" marL="914400" rtl="0" algn="l">
              <a:lnSpc>
                <a:spcPct val="100000"/>
              </a:lnSpc>
              <a:spcBef>
                <a:spcPts val="1000"/>
              </a:spcBef>
              <a:spcAft>
                <a:spcPts val="0"/>
              </a:spcAft>
              <a:buSzPts val="1400"/>
              <a:buChar char="○"/>
            </a:pPr>
            <a:r>
              <a:rPr lang="en"/>
              <a:t>Pass hundreds of labels (one-hot labels) for each glove sensor data</a:t>
            </a:r>
            <a:endParaRPr/>
          </a:p>
          <a:p>
            <a:pPr indent="-317500" lvl="2" marL="1371600" rtl="0" algn="l">
              <a:lnSpc>
                <a:spcPct val="100000"/>
              </a:lnSpc>
              <a:spcBef>
                <a:spcPts val="1000"/>
              </a:spcBef>
              <a:spcAft>
                <a:spcPts val="0"/>
              </a:spcAft>
              <a:buSzPts val="1400"/>
              <a:buChar char="■"/>
            </a:pPr>
            <a:r>
              <a:rPr lang="en"/>
              <a:t>[ 1 0 0 ] for rock</a:t>
            </a:r>
            <a:endParaRPr/>
          </a:p>
          <a:p>
            <a:pPr indent="-317500" lvl="2" marL="1371600" rtl="0" algn="l">
              <a:lnSpc>
                <a:spcPct val="100000"/>
              </a:lnSpc>
              <a:spcBef>
                <a:spcPts val="1000"/>
              </a:spcBef>
              <a:spcAft>
                <a:spcPts val="0"/>
              </a:spcAft>
              <a:buSzPts val="1400"/>
              <a:buChar char="■"/>
            </a:pPr>
            <a:r>
              <a:rPr lang="en"/>
              <a:t>[ 0 1 0 ] for paper</a:t>
            </a:r>
            <a:endParaRPr/>
          </a:p>
          <a:p>
            <a:pPr indent="-317500" lvl="2" marL="1371600" rtl="0" algn="l">
              <a:lnSpc>
                <a:spcPct val="100000"/>
              </a:lnSpc>
              <a:spcBef>
                <a:spcPts val="1000"/>
              </a:spcBef>
              <a:spcAft>
                <a:spcPts val="0"/>
              </a:spcAft>
              <a:buSzPts val="1400"/>
              <a:buChar char="■"/>
            </a:pPr>
            <a:r>
              <a:rPr lang="en"/>
              <a:t>[ 0 0 1 ] for scissors</a:t>
            </a:r>
            <a:endParaRPr/>
          </a:p>
          <a:p>
            <a:pPr indent="-317500" lvl="1" marL="914400" rtl="0" algn="l">
              <a:lnSpc>
                <a:spcPct val="100000"/>
              </a:lnSpc>
              <a:spcBef>
                <a:spcPts val="1000"/>
              </a:spcBef>
              <a:spcAft>
                <a:spcPts val="0"/>
              </a:spcAft>
              <a:buSzPts val="1400"/>
              <a:buChar char="○"/>
            </a:pPr>
            <a:r>
              <a:rPr lang="en"/>
              <a:t>Define the loss function (how much error the model has) with a combination of softmax and cross entropy</a:t>
            </a:r>
            <a:endParaRPr/>
          </a:p>
          <a:p>
            <a:pPr indent="-317500" lvl="2" marL="1371600" rtl="0" algn="l">
              <a:lnSpc>
                <a:spcPct val="100000"/>
              </a:lnSpc>
              <a:spcBef>
                <a:spcPts val="1000"/>
              </a:spcBef>
              <a:spcAft>
                <a:spcPts val="0"/>
              </a:spcAft>
              <a:buSzPts val="1400"/>
              <a:buChar char="■"/>
            </a:pPr>
            <a:r>
              <a:rPr lang="en"/>
              <a:t>Softmax: squish data into range of 0.0 to 1.0 -- estimated probabilities</a:t>
            </a:r>
            <a:endParaRPr/>
          </a:p>
          <a:p>
            <a:pPr indent="-317500" lvl="2" marL="1371600" rtl="0" algn="l">
              <a:lnSpc>
                <a:spcPct val="100000"/>
              </a:lnSpc>
              <a:spcBef>
                <a:spcPts val="1000"/>
              </a:spcBef>
              <a:spcAft>
                <a:spcPts val="0"/>
              </a:spcAft>
              <a:buSzPts val="1400"/>
              <a:buChar char="■"/>
            </a:pPr>
            <a:r>
              <a:rPr lang="en"/>
              <a:t>Cross entropy: returns difference between one-hot labels and estimated probabilities </a:t>
            </a:r>
            <a:endParaRPr/>
          </a:p>
          <a:p>
            <a:pPr indent="-317500" lvl="1" marL="914400" rtl="0" algn="l">
              <a:lnSpc>
                <a:spcPct val="100000"/>
              </a:lnSpc>
              <a:spcBef>
                <a:spcPts val="1000"/>
              </a:spcBef>
              <a:spcAft>
                <a:spcPts val="1000"/>
              </a:spcAft>
              <a:buSzPts val="1400"/>
              <a:buChar char="○"/>
            </a:pPr>
            <a:r>
              <a:rPr lang="en"/>
              <a:t>This function will create the “coach” for Tensorflow that will guide it to find the best parameters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 : Training the Model (cont.)</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Train the Linear Model</a:t>
            </a:r>
            <a:endParaRPr/>
          </a:p>
          <a:p>
            <a:pPr indent="-317500" lvl="1" marL="914400" rtl="0" algn="l">
              <a:lnSpc>
                <a:spcPct val="100000"/>
              </a:lnSpc>
              <a:spcBef>
                <a:spcPts val="1000"/>
              </a:spcBef>
              <a:spcAft>
                <a:spcPts val="0"/>
              </a:spcAft>
              <a:buSzPts val="1400"/>
              <a:buChar char="○"/>
            </a:pPr>
            <a:r>
              <a:rPr lang="en"/>
              <a:t>Run Tensorflow to train the model using an optimizer - </a:t>
            </a:r>
            <a:r>
              <a:rPr lang="en"/>
              <a:t>Gradient Descent algorithm</a:t>
            </a:r>
            <a:endParaRPr/>
          </a:p>
          <a:p>
            <a:pPr indent="-317500" lvl="1" marL="914400" rtl="0" algn="l">
              <a:lnSpc>
                <a:spcPct val="100000"/>
              </a:lnSpc>
              <a:spcBef>
                <a:spcPts val="1000"/>
              </a:spcBef>
              <a:spcAft>
                <a:spcPts val="0"/>
              </a:spcAft>
              <a:buSzPts val="1400"/>
              <a:buChar char="○"/>
            </a:pPr>
            <a:r>
              <a:rPr lang="en"/>
              <a:t>To run the actual training:</a:t>
            </a:r>
            <a:endParaRPr/>
          </a:p>
          <a:p>
            <a:pPr indent="-317500" lvl="2" marL="1371600" rtl="0" algn="l">
              <a:lnSpc>
                <a:spcPct val="100000"/>
              </a:lnSpc>
              <a:spcBef>
                <a:spcPts val="1000"/>
              </a:spcBef>
              <a:spcAft>
                <a:spcPts val="0"/>
              </a:spcAft>
              <a:buSzPts val="1400"/>
              <a:buChar char="■"/>
            </a:pPr>
            <a:r>
              <a:rPr lang="en"/>
              <a:t>create a Session</a:t>
            </a:r>
            <a:endParaRPr/>
          </a:p>
          <a:p>
            <a:pPr indent="-317500" lvl="2" marL="1371600" rtl="0" algn="l">
              <a:lnSpc>
                <a:spcPct val="100000"/>
              </a:lnSpc>
              <a:spcBef>
                <a:spcPts val="1000"/>
              </a:spcBef>
              <a:spcAft>
                <a:spcPts val="0"/>
              </a:spcAft>
              <a:buSzPts val="1400"/>
              <a:buChar char="■"/>
            </a:pPr>
            <a:r>
              <a:rPr lang="en"/>
              <a:t>call run method to pass the glove sensor data and labels to the optimizer</a:t>
            </a:r>
            <a:endParaRPr/>
          </a:p>
          <a:p>
            <a:pPr indent="-317500" lvl="2" marL="1371600" rtl="0" algn="l">
              <a:lnSpc>
                <a:spcPct val="100000"/>
              </a:lnSpc>
              <a:spcBef>
                <a:spcPts val="1000"/>
              </a:spcBef>
              <a:spcAft>
                <a:spcPts val="0"/>
              </a:spcAft>
              <a:buSzPts val="1400"/>
              <a:buChar char="■"/>
            </a:pPr>
            <a:r>
              <a:rPr lang="en"/>
              <a:t>call run method thousands of times</a:t>
            </a:r>
            <a:endParaRPr/>
          </a:p>
          <a:p>
            <a:pPr indent="-317500" lvl="1" marL="914400" rtl="0" algn="l">
              <a:lnSpc>
                <a:spcPct val="100000"/>
              </a:lnSpc>
              <a:spcBef>
                <a:spcPts val="1000"/>
              </a:spcBef>
              <a:spcAft>
                <a:spcPts val="1000"/>
              </a:spcAft>
              <a:buSzPts val="1400"/>
              <a:buChar char="○"/>
            </a:pPr>
            <a:r>
              <a:rPr lang="en"/>
              <a:t>Result of training: good set of weights and biases that can map the glove sensor data into the rock paper scissors space with softmax probabilities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 : Use Linear Model on Arduino</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Weighted data from the linear model is fed into the Arduino</a:t>
            </a:r>
            <a:endParaRPr sz="2000"/>
          </a:p>
          <a:p>
            <a:pPr indent="-355600" lvl="0" marL="457200" rtl="0" algn="l">
              <a:lnSpc>
                <a:spcPct val="100000"/>
              </a:lnSpc>
              <a:spcBef>
                <a:spcPts val="1000"/>
              </a:spcBef>
              <a:spcAft>
                <a:spcPts val="0"/>
              </a:spcAft>
              <a:buSzPts val="2000"/>
              <a:buChar char="●"/>
            </a:pPr>
            <a:r>
              <a:rPr lang="en" sz="2000"/>
              <a:t>Then the linear model on the Arduino maps the glove sensor data into the rock paper and scissors space by doing matrix multiplication on the weights and biases</a:t>
            </a:r>
            <a:endParaRPr sz="2000"/>
          </a:p>
          <a:p>
            <a:pPr indent="-355600" lvl="0" marL="457200" rtl="0" algn="l">
              <a:lnSpc>
                <a:spcPct val="100000"/>
              </a:lnSpc>
              <a:spcBef>
                <a:spcPts val="1000"/>
              </a:spcBef>
              <a:spcAft>
                <a:spcPts val="0"/>
              </a:spcAft>
              <a:buSzPts val="2000"/>
              <a:buChar char="●"/>
            </a:pPr>
            <a:r>
              <a:rPr lang="en" sz="2000"/>
              <a:t>From the matrix multiplication we can get the highest value to predict whether it is rock paper or scissors</a:t>
            </a:r>
            <a:endParaRPr sz="2000"/>
          </a:p>
          <a:p>
            <a:pPr indent="-355600" lvl="0" marL="457200" rtl="0" algn="l">
              <a:lnSpc>
                <a:spcPct val="100000"/>
              </a:lnSpc>
              <a:spcBef>
                <a:spcPts val="1000"/>
              </a:spcBef>
              <a:spcAft>
                <a:spcPts val="1000"/>
              </a:spcAft>
              <a:buSzPts val="2000"/>
              <a:buChar char="●"/>
            </a:pPr>
            <a:r>
              <a:rPr lang="en" sz="2000"/>
              <a:t>Depending on the prediction of the input, the Arduino will determine which output the servo should point to in order to win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6" title="videoplayback.mp4">
            <a:hlinkClick r:id="rId3"/>
          </p:cNvPr>
          <p:cNvPicPr preferRelativeResize="0"/>
          <p:nvPr/>
        </p:nvPicPr>
        <p:blipFill>
          <a:blip r:embed="rId4">
            <a:alphaModFix/>
          </a:blip>
          <a:stretch>
            <a:fillRect/>
          </a:stretch>
        </p:blipFill>
        <p:spPr>
          <a:xfrm>
            <a:off x="992975" y="150838"/>
            <a:ext cx="7158050" cy="453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accent5"/>
                </a:solidFill>
                <a:hlinkClick r:id="rId3"/>
              </a:rPr>
              <a:t>https://github.com/kazunori279/ml-misc/tree/master/glove-sensor</a:t>
            </a:r>
            <a:r>
              <a:rPr lang="en"/>
              <a:t> </a:t>
            </a:r>
            <a:endParaRPr/>
          </a:p>
          <a:p>
            <a:pPr indent="0" lvl="0" marL="0" rtl="0" algn="l">
              <a:spcBef>
                <a:spcPts val="1600"/>
              </a:spcBef>
              <a:spcAft>
                <a:spcPts val="1600"/>
              </a:spcAft>
              <a:buNone/>
            </a:pPr>
            <a:r>
              <a:rPr lang="en" sz="1100" u="sng">
                <a:solidFill>
                  <a:schemeClr val="accent5"/>
                </a:solidFill>
                <a:latin typeface="Arial"/>
                <a:ea typeface="Arial"/>
                <a:cs typeface="Arial"/>
                <a:sym typeface="Arial"/>
                <a:hlinkClick r:id="rId4"/>
              </a:rPr>
              <a:t>https://cloud.google.com/blog/products/gcp/my-summer-project-a-rock-paper-scissors-machine-built-on-tensorflow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1941000"/>
            <a:ext cx="8520600" cy="112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Thank You</a:t>
            </a:r>
            <a:endParaRPr sz="6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765350"/>
            <a:ext cx="8520600" cy="161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Rock, Paper, Scissors application utilizes both hardware and software components to capture/predict responses for a typical game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Diagram</a:t>
            </a:r>
            <a:endParaRPr/>
          </a:p>
        </p:txBody>
      </p:sp>
      <p:pic>
        <p:nvPicPr>
          <p:cNvPr id="67" name="Google Shape;67;p15"/>
          <p:cNvPicPr preferRelativeResize="0"/>
          <p:nvPr/>
        </p:nvPicPr>
        <p:blipFill>
          <a:blip r:embed="rId3">
            <a:alphaModFix/>
          </a:blip>
          <a:stretch>
            <a:fillRect/>
          </a:stretch>
        </p:blipFill>
        <p:spPr>
          <a:xfrm>
            <a:off x="2230575" y="1017725"/>
            <a:ext cx="5233550"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Setup 1</a:t>
            </a:r>
            <a:endParaRPr/>
          </a:p>
        </p:txBody>
      </p:sp>
      <p:sp>
        <p:nvSpPr>
          <p:cNvPr id="73" name="Google Shape;73;p16"/>
          <p:cNvSpPr txBox="1"/>
          <p:nvPr>
            <p:ph idx="1" type="body"/>
          </p:nvPr>
        </p:nvSpPr>
        <p:spPr>
          <a:xfrm>
            <a:off x="311700" y="1164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hardware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74" name="Google Shape;74;p16"/>
          <p:cNvPicPr preferRelativeResize="0"/>
          <p:nvPr/>
        </p:nvPicPr>
        <p:blipFill>
          <a:blip r:embed="rId3">
            <a:alphaModFix/>
          </a:blip>
          <a:stretch>
            <a:fillRect/>
          </a:stretch>
        </p:blipFill>
        <p:spPr>
          <a:xfrm>
            <a:off x="1121775" y="1670750"/>
            <a:ext cx="6515900" cy="316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Setup 2</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Connection between flex sensors and Arduino microcontroller:</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1506125" y="2004900"/>
            <a:ext cx="6131725" cy="250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setup 2:</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Connections between a </a:t>
            </a:r>
            <a:r>
              <a:rPr lang="en"/>
              <a:t>Arduino microcontroller and Servo motor:</a:t>
            </a:r>
            <a:endParaRPr/>
          </a:p>
        </p:txBody>
      </p:sp>
      <p:pic>
        <p:nvPicPr>
          <p:cNvPr id="88" name="Google Shape;88;p18"/>
          <p:cNvPicPr preferRelativeResize="0"/>
          <p:nvPr/>
        </p:nvPicPr>
        <p:blipFill>
          <a:blip r:embed="rId3">
            <a:alphaModFix/>
          </a:blip>
          <a:stretch>
            <a:fillRect/>
          </a:stretch>
        </p:blipFill>
        <p:spPr>
          <a:xfrm>
            <a:off x="975125" y="1746650"/>
            <a:ext cx="6375801" cy="259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 Getting the Data </a:t>
            </a:r>
            <a:endParaRPr/>
          </a:p>
        </p:txBody>
      </p:sp>
      <p:sp>
        <p:nvSpPr>
          <p:cNvPr id="94" name="Google Shape;94;p19"/>
          <p:cNvSpPr txBox="1"/>
          <p:nvPr>
            <p:ph idx="1" type="body"/>
          </p:nvPr>
        </p:nvSpPr>
        <p:spPr>
          <a:xfrm>
            <a:off x="311700" y="1394225"/>
            <a:ext cx="8520600" cy="3250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Coding is done on the Arduino module so that it reads data from the bend sensors</a:t>
            </a:r>
            <a:endParaRPr/>
          </a:p>
          <a:p>
            <a:pPr indent="-342900" lvl="0" marL="457200" rtl="0" algn="l">
              <a:lnSpc>
                <a:spcPct val="100000"/>
              </a:lnSpc>
              <a:spcBef>
                <a:spcPts val="1000"/>
              </a:spcBef>
              <a:spcAft>
                <a:spcPts val="0"/>
              </a:spcAft>
              <a:buSzPts val="1800"/>
              <a:buChar char="●"/>
            </a:pPr>
            <a:r>
              <a:rPr lang="en"/>
              <a:t>The data is read from the flex sensors every 0.1s and then logged on the serial console</a:t>
            </a:r>
            <a:r>
              <a:rPr lang="en"/>
              <a:t> </a:t>
            </a:r>
            <a:endParaRPr/>
          </a:p>
          <a:p>
            <a:pPr indent="-342900" lvl="0" marL="457200" rtl="0" algn="l">
              <a:lnSpc>
                <a:spcPct val="100000"/>
              </a:lnSpc>
              <a:spcBef>
                <a:spcPts val="1000"/>
              </a:spcBef>
              <a:spcAft>
                <a:spcPts val="0"/>
              </a:spcAft>
              <a:buSzPts val="1800"/>
              <a:buChar char="●"/>
            </a:pPr>
            <a:r>
              <a:rPr lang="en"/>
              <a:t>The Arduino module converts the input signal voltage (0V - 5V) to numbers ranging from 0 to 1023 </a:t>
            </a:r>
            <a:endParaRPr/>
          </a:p>
          <a:p>
            <a:pPr indent="-342900" lvl="0" marL="457200" rtl="0" algn="l">
              <a:lnSpc>
                <a:spcPct val="100000"/>
              </a:lnSpc>
              <a:spcBef>
                <a:spcPts val="1000"/>
              </a:spcBef>
              <a:spcAft>
                <a:spcPts val="1000"/>
              </a:spcAft>
              <a:buSzPts val="1800"/>
              <a:buChar char="●"/>
            </a:pPr>
            <a:r>
              <a:rPr lang="en"/>
              <a:t>The data of rock, paper, and scissors is stored in three different csv files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 Visualizing the Data</a:t>
            </a:r>
            <a:endParaRPr/>
          </a:p>
        </p:txBody>
      </p:sp>
      <p:pic>
        <p:nvPicPr>
          <p:cNvPr id="100" name="Google Shape;100;p20"/>
          <p:cNvPicPr preferRelativeResize="0"/>
          <p:nvPr/>
        </p:nvPicPr>
        <p:blipFill>
          <a:blip r:embed="rId3">
            <a:alphaModFix/>
          </a:blip>
          <a:stretch>
            <a:fillRect/>
          </a:stretch>
        </p:blipFill>
        <p:spPr>
          <a:xfrm>
            <a:off x="1710550" y="1347625"/>
            <a:ext cx="508410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Linearly Mapping 3D Data with TensorFlow</a:t>
            </a:r>
            <a:endParaRPr/>
          </a:p>
        </p:txBody>
      </p:sp>
      <p:sp>
        <p:nvSpPr>
          <p:cNvPr id="106" name="Google Shape;106;p21"/>
          <p:cNvSpPr txBox="1"/>
          <p:nvPr>
            <p:ph idx="1" type="body"/>
          </p:nvPr>
        </p:nvSpPr>
        <p:spPr>
          <a:xfrm>
            <a:off x="311700" y="1152475"/>
            <a:ext cx="8520600" cy="236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Significant to this project as it allows dynamic determination of dataset values (without need to hardcode ranges).</a:t>
            </a:r>
            <a:endParaRPr/>
          </a:p>
          <a:p>
            <a:pPr indent="-342900" lvl="0" marL="457200" rtl="0" algn="l">
              <a:spcBef>
                <a:spcPts val="0"/>
              </a:spcBef>
              <a:spcAft>
                <a:spcPts val="0"/>
              </a:spcAft>
              <a:buSzPts val="1800"/>
              <a:buChar char="●"/>
            </a:pPr>
            <a:r>
              <a:rPr lang="en"/>
              <a:t>TensorFlow attempts to find the best weights and biases that will fit into the linear </a:t>
            </a:r>
            <a:r>
              <a:rPr lang="en"/>
              <a:t>transformation</a:t>
            </a:r>
            <a:r>
              <a:rPr lang="en"/>
              <a:t> by calculating them backward in the graph (training the model).</a:t>
            </a:r>
            <a:endParaRPr/>
          </a:p>
          <a:p>
            <a:pPr indent="-342900" lvl="0" marL="457200" rtl="0" algn="l">
              <a:spcBef>
                <a:spcPts val="0"/>
              </a:spcBef>
              <a:spcAft>
                <a:spcPts val="0"/>
              </a:spcAft>
              <a:buSzPts val="1800"/>
              <a:buChar char="●"/>
            </a:pPr>
            <a:r>
              <a:rPr lang="en"/>
              <a:t>Formula when </a:t>
            </a:r>
            <a:r>
              <a:rPr lang="en"/>
              <a:t>transforming</a:t>
            </a:r>
            <a:r>
              <a:rPr lang="en"/>
              <a:t> 3D data into a linear representation:</a:t>
            </a:r>
            <a:endParaRPr/>
          </a:p>
        </p:txBody>
      </p:sp>
      <p:pic>
        <p:nvPicPr>
          <p:cNvPr id="107" name="Google Shape;107;p21"/>
          <p:cNvPicPr preferRelativeResize="0"/>
          <p:nvPr/>
        </p:nvPicPr>
        <p:blipFill>
          <a:blip r:embed="rId3">
            <a:alphaModFix/>
          </a:blip>
          <a:stretch>
            <a:fillRect/>
          </a:stretch>
        </p:blipFill>
        <p:spPr>
          <a:xfrm>
            <a:off x="2285225" y="3335000"/>
            <a:ext cx="4573525" cy="132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