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4" r:id="rId4"/>
    <p:sldId id="266" r:id="rId5"/>
    <p:sldId id="263" r:id="rId6"/>
    <p:sldId id="265" r:id="rId7"/>
    <p:sldId id="268"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A87A1A-7D0B-46CE-926F-718A48586F0E}"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7CE39C65-1DC7-4C7C-AF1E-60CE9A1ECE09}">
      <dgm:prSet phldrT="[Text]" custT="1"/>
      <dgm:spPr/>
      <dgm:t>
        <a:bodyPr/>
        <a:lstStyle/>
        <a:p>
          <a:r>
            <a:rPr lang="en-US" sz="2000" b="1" dirty="0" smtClean="0"/>
            <a:t> Power Query</a:t>
          </a:r>
          <a:r>
            <a:rPr lang="en-US" sz="1900" dirty="0" smtClean="0"/>
            <a:t> – </a:t>
          </a:r>
          <a:r>
            <a:rPr lang="en-US" sz="1900" dirty="0" smtClean="0">
              <a:latin typeface="Calibri" panose="020F0502020204030204" pitchFamily="34" charset="0"/>
              <a:cs typeface="Calibri" panose="020F0502020204030204" pitchFamily="34" charset="0"/>
            </a:rPr>
            <a:t>Clean the data/Data transformation &amp; Mash-up Engine</a:t>
          </a:r>
          <a:endParaRPr lang="en-US" sz="1900" dirty="0"/>
        </a:p>
      </dgm:t>
    </dgm:pt>
    <dgm:pt modelId="{18AD0A6D-9C26-4102-8875-50581F030671}" type="parTrans" cxnId="{22CC19D0-C624-4638-9EC8-90577D92D4BC}">
      <dgm:prSet/>
      <dgm:spPr/>
      <dgm:t>
        <a:bodyPr/>
        <a:lstStyle/>
        <a:p>
          <a:endParaRPr lang="en-US"/>
        </a:p>
      </dgm:t>
    </dgm:pt>
    <dgm:pt modelId="{26718E1D-D52D-421B-9D52-2D5091C25984}" type="sibTrans" cxnId="{22CC19D0-C624-4638-9EC8-90577D92D4BC}">
      <dgm:prSet/>
      <dgm:spPr/>
      <dgm:t>
        <a:bodyPr/>
        <a:lstStyle/>
        <a:p>
          <a:endParaRPr lang="en-US"/>
        </a:p>
      </dgm:t>
    </dgm:pt>
    <dgm:pt modelId="{EBF9F5FF-D976-42C7-8B97-2C8ABF82C9EA}">
      <dgm:prSet phldrT="[Text]" custT="1"/>
      <dgm:spPr/>
      <dgm:t>
        <a:bodyPr/>
        <a:lstStyle/>
        <a:p>
          <a:r>
            <a:rPr lang="en-US" sz="2000" b="1" dirty="0" smtClean="0"/>
            <a:t>Power Pivot </a:t>
          </a:r>
          <a:r>
            <a:rPr lang="en-US" sz="1900" dirty="0" smtClean="0"/>
            <a:t>- </a:t>
          </a:r>
          <a:r>
            <a:rPr lang="en-US" sz="1900" dirty="0" smtClean="0">
              <a:latin typeface="Calibri" panose="020F0502020204030204" pitchFamily="34" charset="0"/>
              <a:cs typeface="Calibri" panose="020F0502020204030204" pitchFamily="34" charset="0"/>
            </a:rPr>
            <a:t>Data Modeling &amp; Calculation Engine</a:t>
          </a:r>
          <a:endParaRPr lang="en-US" sz="1900" dirty="0"/>
        </a:p>
      </dgm:t>
    </dgm:pt>
    <dgm:pt modelId="{D156C785-0697-48C5-A763-93DE023DE48C}" type="parTrans" cxnId="{18665C32-343D-4F20-BCD3-39E68AF2BA10}">
      <dgm:prSet/>
      <dgm:spPr/>
      <dgm:t>
        <a:bodyPr/>
        <a:lstStyle/>
        <a:p>
          <a:endParaRPr lang="en-US"/>
        </a:p>
      </dgm:t>
    </dgm:pt>
    <dgm:pt modelId="{63D18F48-36DD-4B66-9EF6-BDC55734A6AC}" type="sibTrans" cxnId="{18665C32-343D-4F20-BCD3-39E68AF2BA10}">
      <dgm:prSet/>
      <dgm:spPr/>
      <dgm:t>
        <a:bodyPr/>
        <a:lstStyle/>
        <a:p>
          <a:endParaRPr lang="en-US"/>
        </a:p>
      </dgm:t>
    </dgm:pt>
    <dgm:pt modelId="{9EA696F4-5FC4-4EAB-85B6-E165A7323C57}">
      <dgm:prSet phldrT="[Text]" custT="1"/>
      <dgm:spPr/>
      <dgm:t>
        <a:bodyPr/>
        <a:lstStyle/>
        <a:p>
          <a:r>
            <a:rPr lang="en-US" sz="2000" b="1" dirty="0" smtClean="0"/>
            <a:t>Power View </a:t>
          </a:r>
          <a:r>
            <a:rPr lang="en-US" sz="1900" dirty="0" smtClean="0"/>
            <a:t>- </a:t>
          </a:r>
          <a:r>
            <a:rPr lang="en-US" sz="1900" dirty="0" smtClean="0">
              <a:latin typeface="Calibri" panose="020F0502020204030204" pitchFamily="34" charset="0"/>
              <a:cs typeface="Calibri" panose="020F0502020204030204" pitchFamily="34" charset="0"/>
            </a:rPr>
            <a:t>Visualization data</a:t>
          </a:r>
          <a:endParaRPr lang="en-US" sz="1900" dirty="0"/>
        </a:p>
      </dgm:t>
    </dgm:pt>
    <dgm:pt modelId="{DD6C42A7-B1D5-470B-8AF9-A1991A966BF9}" type="parTrans" cxnId="{D3928EF0-38C9-46C2-A720-A982D5DDCA74}">
      <dgm:prSet/>
      <dgm:spPr/>
      <dgm:t>
        <a:bodyPr/>
        <a:lstStyle/>
        <a:p>
          <a:endParaRPr lang="en-US"/>
        </a:p>
      </dgm:t>
    </dgm:pt>
    <dgm:pt modelId="{97F7A9F9-B35B-4564-A4A8-34D3744AA70C}" type="sibTrans" cxnId="{D3928EF0-38C9-46C2-A720-A982D5DDCA74}">
      <dgm:prSet/>
      <dgm:spPr/>
      <dgm:t>
        <a:bodyPr/>
        <a:lstStyle/>
        <a:p>
          <a:endParaRPr lang="en-US"/>
        </a:p>
      </dgm:t>
    </dgm:pt>
    <dgm:pt modelId="{CC347DEF-F919-4853-AE93-BF9C28AF8AF1}">
      <dgm:prSet phldrT="[Text]" custT="1"/>
      <dgm:spPr/>
      <dgm:t>
        <a:bodyPr/>
        <a:lstStyle/>
        <a:p>
          <a:r>
            <a:rPr lang="en-US" sz="2000" b="1" dirty="0" smtClean="0"/>
            <a:t>Power Map </a:t>
          </a:r>
          <a:r>
            <a:rPr lang="en-US" sz="1900" dirty="0" smtClean="0"/>
            <a:t>- </a:t>
          </a:r>
          <a:r>
            <a:rPr lang="en-US" sz="1900" dirty="0" smtClean="0">
              <a:latin typeface="Calibri" panose="020F0502020204030204" pitchFamily="34" charset="0"/>
              <a:cs typeface="Calibri" panose="020F0502020204030204" pitchFamily="34" charset="0"/>
            </a:rPr>
            <a:t>Visualize geospatial data in 3D mode</a:t>
          </a:r>
          <a:endParaRPr lang="en-US" sz="1900" dirty="0"/>
        </a:p>
      </dgm:t>
    </dgm:pt>
    <dgm:pt modelId="{FBDB7D8B-73C4-4973-8797-9265079CDDFB}" type="parTrans" cxnId="{433A8F60-FBA9-4C96-823E-41E8BA70794A}">
      <dgm:prSet/>
      <dgm:spPr/>
      <dgm:t>
        <a:bodyPr/>
        <a:lstStyle/>
        <a:p>
          <a:endParaRPr lang="en-US"/>
        </a:p>
      </dgm:t>
    </dgm:pt>
    <dgm:pt modelId="{CA921401-014E-4A0F-A376-5F15A100185B}" type="sibTrans" cxnId="{433A8F60-FBA9-4C96-823E-41E8BA70794A}">
      <dgm:prSet custLinFactNeighborX="-1791" custLinFactNeighborY="-358"/>
      <dgm:spPr/>
      <dgm:t>
        <a:bodyPr/>
        <a:lstStyle/>
        <a:p>
          <a:endParaRPr lang="en-US"/>
        </a:p>
      </dgm:t>
    </dgm:pt>
    <dgm:pt modelId="{3FFF9520-B6E2-400F-8F27-4ADBA57243DF}">
      <dgm:prSet phldrT="[Text]" custT="1"/>
      <dgm:spPr/>
      <dgm:t>
        <a:bodyPr/>
        <a:lstStyle/>
        <a:p>
          <a:r>
            <a:rPr lang="en-US" sz="2000" b="1" dirty="0" smtClean="0"/>
            <a:t>SharePoint </a:t>
          </a:r>
          <a:r>
            <a:rPr lang="en-US" sz="1800" dirty="0" smtClean="0"/>
            <a:t>– Delivery, Collaboration</a:t>
          </a:r>
          <a:endParaRPr lang="en-US" sz="1800" dirty="0"/>
        </a:p>
      </dgm:t>
    </dgm:pt>
    <dgm:pt modelId="{5AF001B3-21EB-4B36-BFC7-E141E5FAC88E}" type="parTrans" cxnId="{84CF5474-A47F-4B96-A524-50AB309EF416}">
      <dgm:prSet/>
      <dgm:spPr/>
      <dgm:t>
        <a:bodyPr/>
        <a:lstStyle/>
        <a:p>
          <a:endParaRPr lang="en-US"/>
        </a:p>
      </dgm:t>
    </dgm:pt>
    <dgm:pt modelId="{7153E21B-50B0-41B9-AE65-46870A3BA236}" type="sibTrans" cxnId="{84CF5474-A47F-4B96-A524-50AB309EF416}">
      <dgm:prSet/>
      <dgm:spPr/>
      <dgm:t>
        <a:bodyPr/>
        <a:lstStyle/>
        <a:p>
          <a:endParaRPr lang="en-US"/>
        </a:p>
      </dgm:t>
    </dgm:pt>
    <dgm:pt modelId="{454D5A21-98C7-495F-8656-D810449625D7}">
      <dgm:prSet phldrT="[Text]" custT="1"/>
      <dgm:spPr/>
      <dgm:t>
        <a:bodyPr/>
        <a:lstStyle/>
        <a:p>
          <a:r>
            <a:rPr lang="en-US" sz="2000" b="1" dirty="0" smtClean="0"/>
            <a:t>Power Q&amp;A </a:t>
          </a:r>
          <a:r>
            <a:rPr lang="en-US" sz="1800" dirty="0" smtClean="0"/>
            <a:t>- </a:t>
          </a:r>
          <a:r>
            <a:rPr lang="en-US" sz="1800" dirty="0" smtClean="0">
              <a:latin typeface="Calibri" panose="020F0502020204030204" pitchFamily="34" charset="0"/>
              <a:cs typeface="Calibri" panose="020F0502020204030204" pitchFamily="34" charset="0"/>
            </a:rPr>
            <a:t>A Natural Language engine for Q&amp;A to your data model</a:t>
          </a:r>
          <a:endParaRPr lang="en-US" sz="1800" dirty="0"/>
        </a:p>
      </dgm:t>
    </dgm:pt>
    <dgm:pt modelId="{E9A8BC14-3077-4E6F-AE61-2D29E6005A2D}" type="parTrans" cxnId="{9E373CB0-169F-4483-86AE-6A1052BC090E}">
      <dgm:prSet/>
      <dgm:spPr/>
      <dgm:t>
        <a:bodyPr/>
        <a:lstStyle/>
        <a:p>
          <a:endParaRPr lang="en-US"/>
        </a:p>
      </dgm:t>
    </dgm:pt>
    <dgm:pt modelId="{4ABDE5A0-7CDA-4EF6-BC17-2E535D0114CB}" type="sibTrans" cxnId="{9E373CB0-169F-4483-86AE-6A1052BC090E}">
      <dgm:prSet/>
      <dgm:spPr/>
      <dgm:t>
        <a:bodyPr/>
        <a:lstStyle/>
        <a:p>
          <a:endParaRPr lang="en-US"/>
        </a:p>
      </dgm:t>
    </dgm:pt>
    <dgm:pt modelId="{9E791AB7-B318-44C7-BD19-5424DF2A07EE}" type="pres">
      <dgm:prSet presAssocID="{66A87A1A-7D0B-46CE-926F-718A48586F0E}" presName="Name0" presStyleCnt="0">
        <dgm:presLayoutVars>
          <dgm:chMax val="7"/>
          <dgm:chPref val="7"/>
          <dgm:dir/>
        </dgm:presLayoutVars>
      </dgm:prSet>
      <dgm:spPr/>
      <dgm:t>
        <a:bodyPr/>
        <a:lstStyle/>
        <a:p>
          <a:endParaRPr lang="en-US"/>
        </a:p>
      </dgm:t>
    </dgm:pt>
    <dgm:pt modelId="{1BA4713D-DA18-4208-A975-72BF2967268E}" type="pres">
      <dgm:prSet presAssocID="{66A87A1A-7D0B-46CE-926F-718A48586F0E}" presName="Name1" presStyleCnt="0"/>
      <dgm:spPr/>
    </dgm:pt>
    <dgm:pt modelId="{EEA35CE7-28A5-4B6B-9B93-53F677F3CFC7}" type="pres">
      <dgm:prSet presAssocID="{66A87A1A-7D0B-46CE-926F-718A48586F0E}" presName="cycle" presStyleCnt="0"/>
      <dgm:spPr/>
    </dgm:pt>
    <dgm:pt modelId="{2031607C-BE9B-4370-9C36-C5F2E7342E2C}" type="pres">
      <dgm:prSet presAssocID="{66A87A1A-7D0B-46CE-926F-718A48586F0E}" presName="srcNode" presStyleLbl="node1" presStyleIdx="0" presStyleCnt="6"/>
      <dgm:spPr/>
    </dgm:pt>
    <dgm:pt modelId="{327F99ED-BD20-46A6-89FF-C974B7E9E415}" type="pres">
      <dgm:prSet presAssocID="{66A87A1A-7D0B-46CE-926F-718A48586F0E}" presName="conn" presStyleLbl="parChTrans1D2" presStyleIdx="0" presStyleCnt="1" custLinFactNeighborX="-1791" custLinFactNeighborY="-358"/>
      <dgm:spPr/>
      <dgm:t>
        <a:bodyPr/>
        <a:lstStyle/>
        <a:p>
          <a:endParaRPr lang="en-US"/>
        </a:p>
      </dgm:t>
    </dgm:pt>
    <dgm:pt modelId="{F8DE0B0A-49C8-4BC1-86D5-7B19D849CC2E}" type="pres">
      <dgm:prSet presAssocID="{66A87A1A-7D0B-46CE-926F-718A48586F0E}" presName="extraNode" presStyleLbl="node1" presStyleIdx="0" presStyleCnt="6"/>
      <dgm:spPr/>
    </dgm:pt>
    <dgm:pt modelId="{45526C53-917C-443B-B256-E5F3B27B9E76}" type="pres">
      <dgm:prSet presAssocID="{66A87A1A-7D0B-46CE-926F-718A48586F0E}" presName="dstNode" presStyleLbl="node1" presStyleIdx="0" presStyleCnt="6"/>
      <dgm:spPr/>
    </dgm:pt>
    <dgm:pt modelId="{35900579-BA31-4FF7-9CE3-5B887071687C}" type="pres">
      <dgm:prSet presAssocID="{7CE39C65-1DC7-4C7C-AF1E-60CE9A1ECE09}" presName="text_1" presStyleLbl="node1" presStyleIdx="0" presStyleCnt="6" custLinFactNeighborX="-45" custLinFactNeighborY="-2411">
        <dgm:presLayoutVars>
          <dgm:bulletEnabled val="1"/>
        </dgm:presLayoutVars>
      </dgm:prSet>
      <dgm:spPr/>
      <dgm:t>
        <a:bodyPr/>
        <a:lstStyle/>
        <a:p>
          <a:endParaRPr lang="en-US"/>
        </a:p>
      </dgm:t>
    </dgm:pt>
    <dgm:pt modelId="{6736AC55-122A-471C-BD3C-CBC737CD5A37}" type="pres">
      <dgm:prSet presAssocID="{7CE39C65-1DC7-4C7C-AF1E-60CE9A1ECE09}" presName="accent_1" presStyleCnt="0"/>
      <dgm:spPr/>
    </dgm:pt>
    <dgm:pt modelId="{EC390487-AB93-4D4B-9D48-3EAD045B72A5}" type="pres">
      <dgm:prSet presAssocID="{7CE39C65-1DC7-4C7C-AF1E-60CE9A1ECE09}" presName="accentRepeatNode" presStyleLbl="solidFgAcc1" presStyleIdx="0" presStyleCnt="6" custLinFactNeighborX="-9643" custLinFactNeighborY="-1929"/>
      <dgm:spPr/>
    </dgm:pt>
    <dgm:pt modelId="{9F2FCD09-CCFE-4000-AAE0-7B1CDF218F0C}" type="pres">
      <dgm:prSet presAssocID="{EBF9F5FF-D976-42C7-8B97-2C8ABF82C9EA}" presName="text_2" presStyleLbl="node1" presStyleIdx="1" presStyleCnt="6">
        <dgm:presLayoutVars>
          <dgm:bulletEnabled val="1"/>
        </dgm:presLayoutVars>
      </dgm:prSet>
      <dgm:spPr/>
      <dgm:t>
        <a:bodyPr/>
        <a:lstStyle/>
        <a:p>
          <a:endParaRPr lang="en-US"/>
        </a:p>
      </dgm:t>
    </dgm:pt>
    <dgm:pt modelId="{B0CE8D8D-CCF5-4CD5-B330-BDD4FADDAB73}" type="pres">
      <dgm:prSet presAssocID="{EBF9F5FF-D976-42C7-8B97-2C8ABF82C9EA}" presName="accent_2" presStyleCnt="0"/>
      <dgm:spPr/>
    </dgm:pt>
    <dgm:pt modelId="{31E5B4B1-50F3-4E98-BEE4-17368F69C110}" type="pres">
      <dgm:prSet presAssocID="{EBF9F5FF-D976-42C7-8B97-2C8ABF82C9EA}" presName="accentRepeatNode" presStyleLbl="solidFgAcc1" presStyleIdx="1" presStyleCnt="6"/>
      <dgm:spPr/>
    </dgm:pt>
    <dgm:pt modelId="{098E70F8-F94C-4767-A076-5B9DD6A67C11}" type="pres">
      <dgm:prSet presAssocID="{9EA696F4-5FC4-4EAB-85B6-E165A7323C57}" presName="text_3" presStyleLbl="node1" presStyleIdx="2" presStyleCnt="6" custScaleX="98621" custLinFactNeighborX="557">
        <dgm:presLayoutVars>
          <dgm:bulletEnabled val="1"/>
        </dgm:presLayoutVars>
      </dgm:prSet>
      <dgm:spPr/>
      <dgm:t>
        <a:bodyPr/>
        <a:lstStyle/>
        <a:p>
          <a:endParaRPr lang="en-US"/>
        </a:p>
      </dgm:t>
    </dgm:pt>
    <dgm:pt modelId="{1F164547-4DF7-4DAE-9533-8203DE1AA37F}" type="pres">
      <dgm:prSet presAssocID="{9EA696F4-5FC4-4EAB-85B6-E165A7323C57}" presName="accent_3" presStyleCnt="0"/>
      <dgm:spPr/>
    </dgm:pt>
    <dgm:pt modelId="{58BFAC18-6AE8-4A9F-86FB-C0B3E707F423}" type="pres">
      <dgm:prSet presAssocID="{9EA696F4-5FC4-4EAB-85B6-E165A7323C57}" presName="accentRepeatNode" presStyleLbl="solidFgAcc1" presStyleIdx="2" presStyleCnt="6"/>
      <dgm:spPr/>
    </dgm:pt>
    <dgm:pt modelId="{58933B8F-4ECF-4A92-9FC3-2C9586D69AF2}" type="pres">
      <dgm:prSet presAssocID="{CC347DEF-F919-4853-AE93-BF9C28AF8AF1}" presName="text_4" presStyleLbl="node1" presStyleIdx="3" presStyleCnt="6" custLinFactNeighborX="-119" custLinFactNeighborY="-2411">
        <dgm:presLayoutVars>
          <dgm:bulletEnabled val="1"/>
        </dgm:presLayoutVars>
      </dgm:prSet>
      <dgm:spPr/>
      <dgm:t>
        <a:bodyPr/>
        <a:lstStyle/>
        <a:p>
          <a:endParaRPr lang="en-US"/>
        </a:p>
      </dgm:t>
    </dgm:pt>
    <dgm:pt modelId="{80BD7D38-9135-41B8-9338-96FED516125A}" type="pres">
      <dgm:prSet presAssocID="{CC347DEF-F919-4853-AE93-BF9C28AF8AF1}" presName="accent_4" presStyleCnt="0"/>
      <dgm:spPr/>
    </dgm:pt>
    <dgm:pt modelId="{47D0D7A3-E410-43F5-8ED4-F89BB570F665}" type="pres">
      <dgm:prSet presAssocID="{CC347DEF-F919-4853-AE93-BF9C28AF8AF1}" presName="accentRepeatNode" presStyleLbl="solidFgAcc1" presStyleIdx="3" presStyleCnt="6" custLinFactNeighborX="-9643" custLinFactNeighborY="-1929"/>
      <dgm:spPr/>
    </dgm:pt>
    <dgm:pt modelId="{B2A785DC-7C84-423C-AA7C-C41C7C2F1C05}" type="pres">
      <dgm:prSet presAssocID="{3FFF9520-B6E2-400F-8F27-4ADBA57243DF}" presName="text_5" presStyleLbl="node1" presStyleIdx="4" presStyleCnt="6">
        <dgm:presLayoutVars>
          <dgm:bulletEnabled val="1"/>
        </dgm:presLayoutVars>
      </dgm:prSet>
      <dgm:spPr/>
      <dgm:t>
        <a:bodyPr/>
        <a:lstStyle/>
        <a:p>
          <a:endParaRPr lang="en-US"/>
        </a:p>
      </dgm:t>
    </dgm:pt>
    <dgm:pt modelId="{197E2575-9316-4C9F-82E7-C91F9C3059BB}" type="pres">
      <dgm:prSet presAssocID="{3FFF9520-B6E2-400F-8F27-4ADBA57243DF}" presName="accent_5" presStyleCnt="0"/>
      <dgm:spPr/>
    </dgm:pt>
    <dgm:pt modelId="{5D492414-CADD-4356-A47F-0138227CFA86}" type="pres">
      <dgm:prSet presAssocID="{3FFF9520-B6E2-400F-8F27-4ADBA57243DF}" presName="accentRepeatNode" presStyleLbl="solidFgAcc1" presStyleIdx="4" presStyleCnt="6"/>
      <dgm:spPr>
        <a:ln w="57150">
          <a:solidFill>
            <a:srgbClr val="FFC000"/>
          </a:solidFill>
        </a:ln>
      </dgm:spPr>
      <dgm:t>
        <a:bodyPr/>
        <a:lstStyle/>
        <a:p>
          <a:endParaRPr lang="en-US"/>
        </a:p>
      </dgm:t>
    </dgm:pt>
    <dgm:pt modelId="{B73DE134-0E6B-4E1D-857E-AEAEB3769228}" type="pres">
      <dgm:prSet presAssocID="{454D5A21-98C7-495F-8656-D810449625D7}" presName="text_6" presStyleLbl="node1" presStyleIdx="5" presStyleCnt="6">
        <dgm:presLayoutVars>
          <dgm:bulletEnabled val="1"/>
        </dgm:presLayoutVars>
      </dgm:prSet>
      <dgm:spPr/>
      <dgm:t>
        <a:bodyPr/>
        <a:lstStyle/>
        <a:p>
          <a:endParaRPr lang="en-US"/>
        </a:p>
      </dgm:t>
    </dgm:pt>
    <dgm:pt modelId="{4B65D3B0-E898-4251-AC40-DF9A439D9BE8}" type="pres">
      <dgm:prSet presAssocID="{454D5A21-98C7-495F-8656-D810449625D7}" presName="accent_6" presStyleCnt="0"/>
      <dgm:spPr/>
    </dgm:pt>
    <dgm:pt modelId="{76F95346-CEF3-43C5-8682-672F425C9F87}" type="pres">
      <dgm:prSet presAssocID="{454D5A21-98C7-495F-8656-D810449625D7}" presName="accentRepeatNode" presStyleLbl="solidFgAcc1" presStyleIdx="5" presStyleCnt="6"/>
      <dgm:spPr/>
    </dgm:pt>
  </dgm:ptLst>
  <dgm:cxnLst>
    <dgm:cxn modelId="{61BC9F4C-E7C6-46DE-BD7A-648B27B44211}" type="presOf" srcId="{CC347DEF-F919-4853-AE93-BF9C28AF8AF1}" destId="{58933B8F-4ECF-4A92-9FC3-2C9586D69AF2}" srcOrd="0" destOrd="0" presId="urn:microsoft.com/office/officeart/2008/layout/VerticalCurvedList"/>
    <dgm:cxn modelId="{FFE0A4B4-A0D1-4C35-AF0B-4F631190FE77}" type="presOf" srcId="{454D5A21-98C7-495F-8656-D810449625D7}" destId="{B73DE134-0E6B-4E1D-857E-AEAEB3769228}" srcOrd="0" destOrd="0" presId="urn:microsoft.com/office/officeart/2008/layout/VerticalCurvedList"/>
    <dgm:cxn modelId="{84CF5474-A47F-4B96-A524-50AB309EF416}" srcId="{66A87A1A-7D0B-46CE-926F-718A48586F0E}" destId="{3FFF9520-B6E2-400F-8F27-4ADBA57243DF}" srcOrd="4" destOrd="0" parTransId="{5AF001B3-21EB-4B36-BFC7-E141E5FAC88E}" sibTransId="{7153E21B-50B0-41B9-AE65-46870A3BA236}"/>
    <dgm:cxn modelId="{063FE3DF-3419-4EFA-A07D-B0A0BB5AA7FF}" type="presOf" srcId="{9EA696F4-5FC4-4EAB-85B6-E165A7323C57}" destId="{098E70F8-F94C-4767-A076-5B9DD6A67C11}" srcOrd="0" destOrd="0" presId="urn:microsoft.com/office/officeart/2008/layout/VerticalCurvedList"/>
    <dgm:cxn modelId="{F24B142F-B899-496F-8184-51D193D25360}" type="presOf" srcId="{7CE39C65-1DC7-4C7C-AF1E-60CE9A1ECE09}" destId="{35900579-BA31-4FF7-9CE3-5B887071687C}" srcOrd="0" destOrd="0" presId="urn:microsoft.com/office/officeart/2008/layout/VerticalCurvedList"/>
    <dgm:cxn modelId="{7B5C6970-364B-4ADC-BE82-491C209B87A6}" type="presOf" srcId="{26718E1D-D52D-421B-9D52-2D5091C25984}" destId="{327F99ED-BD20-46A6-89FF-C974B7E9E415}" srcOrd="0" destOrd="0" presId="urn:microsoft.com/office/officeart/2008/layout/VerticalCurvedList"/>
    <dgm:cxn modelId="{D5C2789C-C362-418E-9C0B-B1794C0E33AC}" type="presOf" srcId="{3FFF9520-B6E2-400F-8F27-4ADBA57243DF}" destId="{B2A785DC-7C84-423C-AA7C-C41C7C2F1C05}" srcOrd="0" destOrd="0" presId="urn:microsoft.com/office/officeart/2008/layout/VerticalCurvedList"/>
    <dgm:cxn modelId="{18665C32-343D-4F20-BCD3-39E68AF2BA10}" srcId="{66A87A1A-7D0B-46CE-926F-718A48586F0E}" destId="{EBF9F5FF-D976-42C7-8B97-2C8ABF82C9EA}" srcOrd="1" destOrd="0" parTransId="{D156C785-0697-48C5-A763-93DE023DE48C}" sibTransId="{63D18F48-36DD-4B66-9EF6-BDC55734A6AC}"/>
    <dgm:cxn modelId="{433A8F60-FBA9-4C96-823E-41E8BA70794A}" srcId="{66A87A1A-7D0B-46CE-926F-718A48586F0E}" destId="{CC347DEF-F919-4853-AE93-BF9C28AF8AF1}" srcOrd="3" destOrd="0" parTransId="{FBDB7D8B-73C4-4973-8797-9265079CDDFB}" sibTransId="{CA921401-014E-4A0F-A376-5F15A100185B}"/>
    <dgm:cxn modelId="{92DE3524-3057-48A1-91B0-3D96098EC298}" type="presOf" srcId="{EBF9F5FF-D976-42C7-8B97-2C8ABF82C9EA}" destId="{9F2FCD09-CCFE-4000-AAE0-7B1CDF218F0C}" srcOrd="0" destOrd="0" presId="urn:microsoft.com/office/officeart/2008/layout/VerticalCurvedList"/>
    <dgm:cxn modelId="{22CC19D0-C624-4638-9EC8-90577D92D4BC}" srcId="{66A87A1A-7D0B-46CE-926F-718A48586F0E}" destId="{7CE39C65-1DC7-4C7C-AF1E-60CE9A1ECE09}" srcOrd="0" destOrd="0" parTransId="{18AD0A6D-9C26-4102-8875-50581F030671}" sibTransId="{26718E1D-D52D-421B-9D52-2D5091C25984}"/>
    <dgm:cxn modelId="{E10E596C-2664-432D-94B1-434740094B82}" type="presOf" srcId="{66A87A1A-7D0B-46CE-926F-718A48586F0E}" destId="{9E791AB7-B318-44C7-BD19-5424DF2A07EE}" srcOrd="0" destOrd="0" presId="urn:microsoft.com/office/officeart/2008/layout/VerticalCurvedList"/>
    <dgm:cxn modelId="{D3928EF0-38C9-46C2-A720-A982D5DDCA74}" srcId="{66A87A1A-7D0B-46CE-926F-718A48586F0E}" destId="{9EA696F4-5FC4-4EAB-85B6-E165A7323C57}" srcOrd="2" destOrd="0" parTransId="{DD6C42A7-B1D5-470B-8AF9-A1991A966BF9}" sibTransId="{97F7A9F9-B35B-4564-A4A8-34D3744AA70C}"/>
    <dgm:cxn modelId="{9E373CB0-169F-4483-86AE-6A1052BC090E}" srcId="{66A87A1A-7D0B-46CE-926F-718A48586F0E}" destId="{454D5A21-98C7-495F-8656-D810449625D7}" srcOrd="5" destOrd="0" parTransId="{E9A8BC14-3077-4E6F-AE61-2D29E6005A2D}" sibTransId="{4ABDE5A0-7CDA-4EF6-BC17-2E535D0114CB}"/>
    <dgm:cxn modelId="{9BDB1337-5B34-436B-8F97-311536B41AB9}" type="presParOf" srcId="{9E791AB7-B318-44C7-BD19-5424DF2A07EE}" destId="{1BA4713D-DA18-4208-A975-72BF2967268E}" srcOrd="0" destOrd="0" presId="urn:microsoft.com/office/officeart/2008/layout/VerticalCurvedList"/>
    <dgm:cxn modelId="{9DC9E694-489E-407D-84DE-ED49D9E72105}" type="presParOf" srcId="{1BA4713D-DA18-4208-A975-72BF2967268E}" destId="{EEA35CE7-28A5-4B6B-9B93-53F677F3CFC7}" srcOrd="0" destOrd="0" presId="urn:microsoft.com/office/officeart/2008/layout/VerticalCurvedList"/>
    <dgm:cxn modelId="{201598BE-D3CD-4710-A496-7A44BDAD4F59}" type="presParOf" srcId="{EEA35CE7-28A5-4B6B-9B93-53F677F3CFC7}" destId="{2031607C-BE9B-4370-9C36-C5F2E7342E2C}" srcOrd="0" destOrd="0" presId="urn:microsoft.com/office/officeart/2008/layout/VerticalCurvedList"/>
    <dgm:cxn modelId="{1C98F340-C458-4B78-80B7-29B14500AE4B}" type="presParOf" srcId="{EEA35CE7-28A5-4B6B-9B93-53F677F3CFC7}" destId="{327F99ED-BD20-46A6-89FF-C974B7E9E415}" srcOrd="1" destOrd="0" presId="urn:microsoft.com/office/officeart/2008/layout/VerticalCurvedList"/>
    <dgm:cxn modelId="{21B8A20E-3745-4FF9-9FDA-16E90677C75B}" type="presParOf" srcId="{EEA35CE7-28A5-4B6B-9B93-53F677F3CFC7}" destId="{F8DE0B0A-49C8-4BC1-86D5-7B19D849CC2E}" srcOrd="2" destOrd="0" presId="urn:microsoft.com/office/officeart/2008/layout/VerticalCurvedList"/>
    <dgm:cxn modelId="{5C10D3E0-C02A-4A72-A11C-F19FCBB2D7DE}" type="presParOf" srcId="{EEA35CE7-28A5-4B6B-9B93-53F677F3CFC7}" destId="{45526C53-917C-443B-B256-E5F3B27B9E76}" srcOrd="3" destOrd="0" presId="urn:microsoft.com/office/officeart/2008/layout/VerticalCurvedList"/>
    <dgm:cxn modelId="{5F65BDF5-4E1B-4B73-B230-4B621E810EF5}" type="presParOf" srcId="{1BA4713D-DA18-4208-A975-72BF2967268E}" destId="{35900579-BA31-4FF7-9CE3-5B887071687C}" srcOrd="1" destOrd="0" presId="urn:microsoft.com/office/officeart/2008/layout/VerticalCurvedList"/>
    <dgm:cxn modelId="{EC7C20CA-B1B1-4BA4-B5C0-B7B8B4E178EE}" type="presParOf" srcId="{1BA4713D-DA18-4208-A975-72BF2967268E}" destId="{6736AC55-122A-471C-BD3C-CBC737CD5A37}" srcOrd="2" destOrd="0" presId="urn:microsoft.com/office/officeart/2008/layout/VerticalCurvedList"/>
    <dgm:cxn modelId="{903B3BD5-3411-4482-B03F-4D989F85BCE3}" type="presParOf" srcId="{6736AC55-122A-471C-BD3C-CBC737CD5A37}" destId="{EC390487-AB93-4D4B-9D48-3EAD045B72A5}" srcOrd="0" destOrd="0" presId="urn:microsoft.com/office/officeart/2008/layout/VerticalCurvedList"/>
    <dgm:cxn modelId="{AD0C2970-641D-43FD-98C4-D2F5CB50E0F3}" type="presParOf" srcId="{1BA4713D-DA18-4208-A975-72BF2967268E}" destId="{9F2FCD09-CCFE-4000-AAE0-7B1CDF218F0C}" srcOrd="3" destOrd="0" presId="urn:microsoft.com/office/officeart/2008/layout/VerticalCurvedList"/>
    <dgm:cxn modelId="{F14638A4-4C80-49BA-8744-58B9719DD946}" type="presParOf" srcId="{1BA4713D-DA18-4208-A975-72BF2967268E}" destId="{B0CE8D8D-CCF5-4CD5-B330-BDD4FADDAB73}" srcOrd="4" destOrd="0" presId="urn:microsoft.com/office/officeart/2008/layout/VerticalCurvedList"/>
    <dgm:cxn modelId="{EA33F1CD-8470-4AA9-A207-C03784AB7ED3}" type="presParOf" srcId="{B0CE8D8D-CCF5-4CD5-B330-BDD4FADDAB73}" destId="{31E5B4B1-50F3-4E98-BEE4-17368F69C110}" srcOrd="0" destOrd="0" presId="urn:microsoft.com/office/officeart/2008/layout/VerticalCurvedList"/>
    <dgm:cxn modelId="{4B62C3F4-7B67-4E14-A387-86FED68D3623}" type="presParOf" srcId="{1BA4713D-DA18-4208-A975-72BF2967268E}" destId="{098E70F8-F94C-4767-A076-5B9DD6A67C11}" srcOrd="5" destOrd="0" presId="urn:microsoft.com/office/officeart/2008/layout/VerticalCurvedList"/>
    <dgm:cxn modelId="{A7D2DFC3-F07B-43BC-BED8-1A3D78357568}" type="presParOf" srcId="{1BA4713D-DA18-4208-A975-72BF2967268E}" destId="{1F164547-4DF7-4DAE-9533-8203DE1AA37F}" srcOrd="6" destOrd="0" presId="urn:microsoft.com/office/officeart/2008/layout/VerticalCurvedList"/>
    <dgm:cxn modelId="{FD889854-47A6-4F9C-9BC0-109CAC3ED4C9}" type="presParOf" srcId="{1F164547-4DF7-4DAE-9533-8203DE1AA37F}" destId="{58BFAC18-6AE8-4A9F-86FB-C0B3E707F423}" srcOrd="0" destOrd="0" presId="urn:microsoft.com/office/officeart/2008/layout/VerticalCurvedList"/>
    <dgm:cxn modelId="{5CC02AF4-7718-4A1B-A8EF-AA93916A7B33}" type="presParOf" srcId="{1BA4713D-DA18-4208-A975-72BF2967268E}" destId="{58933B8F-4ECF-4A92-9FC3-2C9586D69AF2}" srcOrd="7" destOrd="0" presId="urn:microsoft.com/office/officeart/2008/layout/VerticalCurvedList"/>
    <dgm:cxn modelId="{CDC295DF-2D00-4C82-AE6F-CF38D8155D22}" type="presParOf" srcId="{1BA4713D-DA18-4208-A975-72BF2967268E}" destId="{80BD7D38-9135-41B8-9338-96FED516125A}" srcOrd="8" destOrd="0" presId="urn:microsoft.com/office/officeart/2008/layout/VerticalCurvedList"/>
    <dgm:cxn modelId="{EBC4E8EC-AFB3-47F8-B55A-81C0B24694C5}" type="presParOf" srcId="{80BD7D38-9135-41B8-9338-96FED516125A}" destId="{47D0D7A3-E410-43F5-8ED4-F89BB570F665}" srcOrd="0" destOrd="0" presId="urn:microsoft.com/office/officeart/2008/layout/VerticalCurvedList"/>
    <dgm:cxn modelId="{D8D5EF18-DD76-4046-A9E6-7905C2C57CFB}" type="presParOf" srcId="{1BA4713D-DA18-4208-A975-72BF2967268E}" destId="{B2A785DC-7C84-423C-AA7C-C41C7C2F1C05}" srcOrd="9" destOrd="0" presId="urn:microsoft.com/office/officeart/2008/layout/VerticalCurvedList"/>
    <dgm:cxn modelId="{FBEE4EAD-2291-4942-A83B-67A166FEEB77}" type="presParOf" srcId="{1BA4713D-DA18-4208-A975-72BF2967268E}" destId="{197E2575-9316-4C9F-82E7-C91F9C3059BB}" srcOrd="10" destOrd="0" presId="urn:microsoft.com/office/officeart/2008/layout/VerticalCurvedList"/>
    <dgm:cxn modelId="{85E12238-E7A7-43B9-B018-A70082FDC20A}" type="presParOf" srcId="{197E2575-9316-4C9F-82E7-C91F9C3059BB}" destId="{5D492414-CADD-4356-A47F-0138227CFA86}" srcOrd="0" destOrd="0" presId="urn:microsoft.com/office/officeart/2008/layout/VerticalCurvedList"/>
    <dgm:cxn modelId="{3749211D-45D9-4199-825D-CA1D271B49E3}" type="presParOf" srcId="{1BA4713D-DA18-4208-A975-72BF2967268E}" destId="{B73DE134-0E6B-4E1D-857E-AEAEB3769228}" srcOrd="11" destOrd="0" presId="urn:microsoft.com/office/officeart/2008/layout/VerticalCurvedList"/>
    <dgm:cxn modelId="{ACFB9DB1-0F48-4ACF-80A9-049B71497A00}" type="presParOf" srcId="{1BA4713D-DA18-4208-A975-72BF2967268E}" destId="{4B65D3B0-E898-4251-AC40-DF9A439D9BE8}" srcOrd="12" destOrd="0" presId="urn:microsoft.com/office/officeart/2008/layout/VerticalCurvedList"/>
    <dgm:cxn modelId="{BBD494B7-6428-4FBC-9EB7-B4F5608C4232}" type="presParOf" srcId="{4B65D3B0-E898-4251-AC40-DF9A439D9BE8}" destId="{76F95346-CEF3-43C5-8682-672F425C9F8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F99ED-BD20-46A6-89FF-C974B7E9E415}">
      <dsp:nvSpPr>
        <dsp:cNvPr id="0" name=""/>
        <dsp:cNvSpPr/>
      </dsp:nvSpPr>
      <dsp:spPr>
        <a:xfrm>
          <a:off x="-5423215" y="-853537"/>
          <a:ext cx="6457465" cy="6457465"/>
        </a:xfrm>
        <a:prstGeom prst="blockArc">
          <a:avLst>
            <a:gd name="adj1" fmla="val 18900000"/>
            <a:gd name="adj2" fmla="val 2700000"/>
            <a:gd name="adj3" fmla="val 334"/>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900579-BA31-4FF7-9CE3-5B887071687C}">
      <dsp:nvSpPr>
        <dsp:cNvPr id="0" name=""/>
        <dsp:cNvSpPr/>
      </dsp:nvSpPr>
      <dsp:spPr>
        <a:xfrm>
          <a:off x="382065" y="240415"/>
          <a:ext cx="7774154" cy="5049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835"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 Power Query</a:t>
          </a:r>
          <a:r>
            <a:rPr lang="en-US" sz="1900" kern="1200" dirty="0" smtClean="0"/>
            <a:t> – </a:t>
          </a:r>
          <a:r>
            <a:rPr lang="en-US" sz="1900" kern="1200" dirty="0" smtClean="0">
              <a:latin typeface="Calibri" panose="020F0502020204030204" pitchFamily="34" charset="0"/>
              <a:cs typeface="Calibri" panose="020F0502020204030204" pitchFamily="34" charset="0"/>
            </a:rPr>
            <a:t>Clean the data/Data transformation &amp; Mash-up Engine</a:t>
          </a:r>
          <a:endParaRPr lang="en-US" sz="1900" kern="1200" dirty="0"/>
        </a:p>
      </dsp:txBody>
      <dsp:txXfrm>
        <a:off x="382065" y="240415"/>
        <a:ext cx="7774154" cy="504988"/>
      </dsp:txXfrm>
    </dsp:sp>
    <dsp:sp modelId="{EC390487-AB93-4D4B-9D48-3EAD045B72A5}">
      <dsp:nvSpPr>
        <dsp:cNvPr id="0" name=""/>
        <dsp:cNvSpPr/>
      </dsp:nvSpPr>
      <dsp:spPr>
        <a:xfrm>
          <a:off x="9076" y="177290"/>
          <a:ext cx="631235" cy="63123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2FCD09-CCFE-4000-AAE0-7B1CDF218F0C}">
      <dsp:nvSpPr>
        <dsp:cNvPr id="0" name=""/>
        <dsp:cNvSpPr/>
      </dsp:nvSpPr>
      <dsp:spPr>
        <a:xfrm>
          <a:off x="800952" y="1009977"/>
          <a:ext cx="7358766" cy="504988"/>
        </a:xfrm>
        <a:prstGeom prst="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835"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Power Pivot </a:t>
          </a:r>
          <a:r>
            <a:rPr lang="en-US" sz="1900" kern="1200" dirty="0" smtClean="0"/>
            <a:t>- </a:t>
          </a:r>
          <a:r>
            <a:rPr lang="en-US" sz="1900" kern="1200" dirty="0" smtClean="0">
              <a:latin typeface="Calibri" panose="020F0502020204030204" pitchFamily="34" charset="0"/>
              <a:cs typeface="Calibri" panose="020F0502020204030204" pitchFamily="34" charset="0"/>
            </a:rPr>
            <a:t>Data Modeling &amp; Calculation Engine</a:t>
          </a:r>
          <a:endParaRPr lang="en-US" sz="1900" kern="1200" dirty="0"/>
        </a:p>
      </dsp:txBody>
      <dsp:txXfrm>
        <a:off x="800952" y="1009977"/>
        <a:ext cx="7358766" cy="504988"/>
      </dsp:txXfrm>
    </dsp:sp>
    <dsp:sp modelId="{31E5B4B1-50F3-4E98-BEE4-17368F69C110}">
      <dsp:nvSpPr>
        <dsp:cNvPr id="0" name=""/>
        <dsp:cNvSpPr/>
      </dsp:nvSpPr>
      <dsp:spPr>
        <a:xfrm>
          <a:off x="485334" y="946853"/>
          <a:ext cx="631235" cy="631235"/>
        </a:xfrm>
        <a:prstGeom prst="ellipse">
          <a:avLst/>
        </a:prstGeom>
        <a:solidFill>
          <a:schemeClr val="lt1">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8E70F8-F94C-4767-A076-5B9DD6A67C11}">
      <dsp:nvSpPr>
        <dsp:cNvPr id="0" name=""/>
        <dsp:cNvSpPr/>
      </dsp:nvSpPr>
      <dsp:spPr>
        <a:xfrm>
          <a:off x="1080257" y="1767364"/>
          <a:ext cx="7069961" cy="504988"/>
        </a:xfrm>
        <a:prstGeom prst="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835"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Power View </a:t>
          </a:r>
          <a:r>
            <a:rPr lang="en-US" sz="1900" kern="1200" dirty="0" smtClean="0"/>
            <a:t>- </a:t>
          </a:r>
          <a:r>
            <a:rPr lang="en-US" sz="1900" kern="1200" dirty="0" smtClean="0">
              <a:latin typeface="Calibri" panose="020F0502020204030204" pitchFamily="34" charset="0"/>
              <a:cs typeface="Calibri" panose="020F0502020204030204" pitchFamily="34" charset="0"/>
            </a:rPr>
            <a:t>Visualization data</a:t>
          </a:r>
          <a:endParaRPr lang="en-US" sz="1900" kern="1200" dirty="0"/>
        </a:p>
      </dsp:txBody>
      <dsp:txXfrm>
        <a:off x="1080257" y="1767364"/>
        <a:ext cx="7069961" cy="504988"/>
      </dsp:txXfrm>
    </dsp:sp>
    <dsp:sp modelId="{58BFAC18-6AE8-4A9F-86FB-C0B3E707F423}">
      <dsp:nvSpPr>
        <dsp:cNvPr id="0" name=""/>
        <dsp:cNvSpPr/>
      </dsp:nvSpPr>
      <dsp:spPr>
        <a:xfrm>
          <a:off x="675280" y="1704241"/>
          <a:ext cx="631235" cy="631235"/>
        </a:xfrm>
        <a:prstGeom prst="ellipse">
          <a:avLst/>
        </a:prstGeom>
        <a:solidFill>
          <a:schemeClr val="lt1">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58933B8F-4ECF-4A92-9FC3-2C9586D69AF2}">
      <dsp:nvSpPr>
        <dsp:cNvPr id="0" name=""/>
        <dsp:cNvSpPr/>
      </dsp:nvSpPr>
      <dsp:spPr>
        <a:xfrm>
          <a:off x="982367" y="2512097"/>
          <a:ext cx="7168819" cy="504988"/>
        </a:xfrm>
        <a:prstGeom prst="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835"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Power Map </a:t>
          </a:r>
          <a:r>
            <a:rPr lang="en-US" sz="1900" kern="1200" dirty="0" smtClean="0"/>
            <a:t>- </a:t>
          </a:r>
          <a:r>
            <a:rPr lang="en-US" sz="1900" kern="1200" dirty="0" smtClean="0">
              <a:latin typeface="Calibri" panose="020F0502020204030204" pitchFamily="34" charset="0"/>
              <a:cs typeface="Calibri" panose="020F0502020204030204" pitchFamily="34" charset="0"/>
            </a:rPr>
            <a:t>Visualize geospatial data in 3D mode</a:t>
          </a:r>
          <a:endParaRPr lang="en-US" sz="1900" kern="1200" dirty="0"/>
        </a:p>
      </dsp:txBody>
      <dsp:txXfrm>
        <a:off x="982367" y="2512097"/>
        <a:ext cx="7168819" cy="504988"/>
      </dsp:txXfrm>
    </dsp:sp>
    <dsp:sp modelId="{47D0D7A3-E410-43F5-8ED4-F89BB570F665}">
      <dsp:nvSpPr>
        <dsp:cNvPr id="0" name=""/>
        <dsp:cNvSpPr/>
      </dsp:nvSpPr>
      <dsp:spPr>
        <a:xfrm>
          <a:off x="614410" y="2448972"/>
          <a:ext cx="631235" cy="631235"/>
        </a:xfrm>
        <a:prstGeom prst="ellipse">
          <a:avLst/>
        </a:prstGeom>
        <a:solidFill>
          <a:schemeClr val="lt1">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A785DC-7C84-423C-AA7C-C41C7C2F1C05}">
      <dsp:nvSpPr>
        <dsp:cNvPr id="0" name=""/>
        <dsp:cNvSpPr/>
      </dsp:nvSpPr>
      <dsp:spPr>
        <a:xfrm>
          <a:off x="800952" y="3281659"/>
          <a:ext cx="7358766" cy="504988"/>
        </a:xfrm>
        <a:prstGeom prst="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835"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SharePoint </a:t>
          </a:r>
          <a:r>
            <a:rPr lang="en-US" sz="1800" kern="1200" dirty="0" smtClean="0"/>
            <a:t>– Delivery, Collaboration</a:t>
          </a:r>
          <a:endParaRPr lang="en-US" sz="1800" kern="1200" dirty="0"/>
        </a:p>
      </dsp:txBody>
      <dsp:txXfrm>
        <a:off x="800952" y="3281659"/>
        <a:ext cx="7358766" cy="504988"/>
      </dsp:txXfrm>
    </dsp:sp>
    <dsp:sp modelId="{5D492414-CADD-4356-A47F-0138227CFA86}">
      <dsp:nvSpPr>
        <dsp:cNvPr id="0" name=""/>
        <dsp:cNvSpPr/>
      </dsp:nvSpPr>
      <dsp:spPr>
        <a:xfrm>
          <a:off x="485334" y="3218536"/>
          <a:ext cx="631235" cy="631235"/>
        </a:xfrm>
        <a:prstGeom prst="ellipse">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sp>
    <dsp:sp modelId="{B73DE134-0E6B-4E1D-857E-AEAEB3769228}">
      <dsp:nvSpPr>
        <dsp:cNvPr id="0" name=""/>
        <dsp:cNvSpPr/>
      </dsp:nvSpPr>
      <dsp:spPr>
        <a:xfrm>
          <a:off x="385564" y="4039046"/>
          <a:ext cx="7774154" cy="504988"/>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835" tIns="50800" rIns="50800" bIns="50800" numCol="1" spcCol="1270" anchor="ctr" anchorCtr="0">
          <a:noAutofit/>
        </a:bodyPr>
        <a:lstStyle/>
        <a:p>
          <a:pPr lvl="0" algn="l" defTabSz="889000">
            <a:lnSpc>
              <a:spcPct val="90000"/>
            </a:lnSpc>
            <a:spcBef>
              <a:spcPct val="0"/>
            </a:spcBef>
            <a:spcAft>
              <a:spcPct val="35000"/>
            </a:spcAft>
          </a:pPr>
          <a:r>
            <a:rPr lang="en-US" sz="2000" b="1" kern="1200" dirty="0" smtClean="0"/>
            <a:t>Power Q&amp;A </a:t>
          </a:r>
          <a:r>
            <a:rPr lang="en-US" sz="1800" kern="1200" dirty="0" smtClean="0"/>
            <a:t>- </a:t>
          </a:r>
          <a:r>
            <a:rPr lang="en-US" sz="1800" kern="1200" dirty="0" smtClean="0">
              <a:latin typeface="Calibri" panose="020F0502020204030204" pitchFamily="34" charset="0"/>
              <a:cs typeface="Calibri" panose="020F0502020204030204" pitchFamily="34" charset="0"/>
            </a:rPr>
            <a:t>A Natural Language engine for Q&amp;A to your data model</a:t>
          </a:r>
          <a:endParaRPr lang="en-US" sz="1800" kern="1200" dirty="0"/>
        </a:p>
      </dsp:txBody>
      <dsp:txXfrm>
        <a:off x="385564" y="4039046"/>
        <a:ext cx="7774154" cy="504988"/>
      </dsp:txXfrm>
    </dsp:sp>
    <dsp:sp modelId="{76F95346-CEF3-43C5-8682-672F425C9F87}">
      <dsp:nvSpPr>
        <dsp:cNvPr id="0" name=""/>
        <dsp:cNvSpPr/>
      </dsp:nvSpPr>
      <dsp:spPr>
        <a:xfrm>
          <a:off x="69946" y="3975923"/>
          <a:ext cx="631235" cy="631235"/>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3CC431-FD1B-4489-8013-CAB646909B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1819782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3CC431-FD1B-4489-8013-CAB646909B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2363792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3CC431-FD1B-4489-8013-CAB646909B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4219345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3CC431-FD1B-4489-8013-CAB646909B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207704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3CC431-FD1B-4489-8013-CAB646909B97}" type="datetimeFigureOut">
              <a:rPr lang="en-IN" smtClean="0"/>
              <a:t>11-06-2021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3131587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3CC431-FD1B-4489-8013-CAB646909B97}"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1232443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3CC431-FD1B-4489-8013-CAB646909B97}" type="datetimeFigureOut">
              <a:rPr lang="en-IN" smtClean="0"/>
              <a:t>11-06-2021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94728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3CC431-FD1B-4489-8013-CAB646909B97}" type="datetimeFigureOut">
              <a:rPr lang="en-IN" smtClean="0"/>
              <a:t>11-06-2021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2301271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C431-FD1B-4489-8013-CAB646909B97}" type="datetimeFigureOut">
              <a:rPr lang="en-IN" smtClean="0"/>
              <a:t>11-06-2021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310690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3CC431-FD1B-4489-8013-CAB646909B97}"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133632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3CC431-FD1B-4489-8013-CAB646909B97}" type="datetimeFigureOut">
              <a:rPr lang="en-IN" smtClean="0"/>
              <a:t>11-06-2021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71698D-C58B-40DB-B6BB-2AD3D831033F}" type="slidenum">
              <a:rPr lang="en-IN" smtClean="0"/>
              <a:t>‹#›</a:t>
            </a:fld>
            <a:endParaRPr lang="en-IN"/>
          </a:p>
        </p:txBody>
      </p:sp>
    </p:spTree>
    <p:extLst>
      <p:ext uri="{BB962C8B-B14F-4D97-AF65-F5344CB8AC3E}">
        <p14:creationId xmlns:p14="http://schemas.microsoft.com/office/powerpoint/2010/main" val="231182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C431-FD1B-4489-8013-CAB646909B97}" type="datetimeFigureOut">
              <a:rPr lang="en-IN" smtClean="0"/>
              <a:t>11-06-2021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1698D-C58B-40DB-B6BB-2AD3D831033F}" type="slidenum">
              <a:rPr lang="en-IN" smtClean="0"/>
              <a:t>‹#›</a:t>
            </a:fld>
            <a:endParaRPr lang="en-IN"/>
          </a:p>
        </p:txBody>
      </p:sp>
    </p:spTree>
    <p:extLst>
      <p:ext uri="{BB962C8B-B14F-4D97-AF65-F5344CB8AC3E}">
        <p14:creationId xmlns:p14="http://schemas.microsoft.com/office/powerpoint/2010/main" val="1044352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s://www.youtube.com/watch?v=ePPi1LLX0s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C00"/>
        </a:solidFill>
        <a:effectLst/>
      </p:bgPr>
    </p:bg>
    <p:spTree>
      <p:nvGrpSpPr>
        <p:cNvPr id="1" name=""/>
        <p:cNvGrpSpPr/>
        <p:nvPr/>
      </p:nvGrpSpPr>
      <p:grpSpPr>
        <a:xfrm>
          <a:off x="0" y="0"/>
          <a:ext cx="0" cy="0"/>
          <a:chOff x="0" y="0"/>
          <a:chExt cx="0" cy="0"/>
        </a:xfrm>
      </p:grpSpPr>
      <p:sp>
        <p:nvSpPr>
          <p:cNvPr id="5" name="TextBox 4"/>
          <p:cNvSpPr txBox="1"/>
          <p:nvPr/>
        </p:nvSpPr>
        <p:spPr>
          <a:xfrm>
            <a:off x="992778" y="927463"/>
            <a:ext cx="10202091" cy="4493623"/>
          </a:xfrm>
          <a:prstGeom prst="rect">
            <a:avLst/>
          </a:prstGeom>
          <a:solidFill>
            <a:schemeClr val="bg1"/>
          </a:solidFill>
          <a:ln>
            <a:noFill/>
          </a:ln>
          <a:effectLst>
            <a:glow rad="63500">
              <a:schemeClr val="accent3">
                <a:satMod val="175000"/>
                <a:alpha val="40000"/>
              </a:schemeClr>
            </a:glow>
            <a:softEdge rad="12700"/>
          </a:effectLst>
          <a:scene3d>
            <a:camera prst="orthographicFront">
              <a:rot lat="0" lon="0" rev="0"/>
            </a:camera>
            <a:lightRig rig="balanced" dir="t">
              <a:rot lat="0" lon="0" rev="8700000"/>
            </a:lightRig>
          </a:scene3d>
          <a:sp3d>
            <a:bevelT w="190500" h="38100"/>
          </a:sp3d>
        </p:spPr>
        <p:txBody>
          <a:bodyPr wrap="square" rtlCol="0">
            <a:spAutoFit/>
          </a:bodyPr>
          <a:lstStyle/>
          <a:p>
            <a:endParaRPr lang="en-IN" dirty="0"/>
          </a:p>
        </p:txBody>
      </p:sp>
      <p:pic>
        <p:nvPicPr>
          <p:cNvPr id="3" name="Picture 2"/>
          <p:cNvPicPr>
            <a:picLocks noChangeAspect="1"/>
          </p:cNvPicPr>
          <p:nvPr/>
        </p:nvPicPr>
        <p:blipFill>
          <a:blip r:embed="rId2">
            <a:clrChange>
              <a:clrFrom>
                <a:srgbClr val="F2C812"/>
              </a:clrFrom>
              <a:clrTo>
                <a:srgbClr val="F2C812">
                  <a:alpha val="0"/>
                </a:srgbClr>
              </a:clrTo>
            </a:clrChange>
          </a:blip>
          <a:stretch>
            <a:fillRect/>
          </a:stretch>
        </p:blipFill>
        <p:spPr>
          <a:xfrm>
            <a:off x="3700296" y="1403524"/>
            <a:ext cx="4791409" cy="2640164"/>
          </a:xfrm>
          <a:prstGeom prst="rect">
            <a:avLst/>
          </a:prstGeom>
        </p:spPr>
      </p:pic>
    </p:spTree>
    <p:extLst>
      <p:ext uri="{BB962C8B-B14F-4D97-AF65-F5344CB8AC3E}">
        <p14:creationId xmlns:p14="http://schemas.microsoft.com/office/powerpoint/2010/main" val="41332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337625" y="317019"/>
            <a:ext cx="11535508" cy="6279215"/>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endParaRPr lang="en-IN" sz="2400" dirty="0" smtClean="0">
              <a:latin typeface="Calibri" panose="020F0502020204030204" pitchFamily="34" charset="0"/>
              <a:cs typeface="Calibri" panose="020F0502020204030204" pitchFamily="34" charset="0"/>
            </a:endParaRPr>
          </a:p>
          <a:p>
            <a:pPr algn="just"/>
            <a:endParaRPr lang="en-IN" sz="2400" dirty="0">
              <a:latin typeface="Calibri" panose="020F0502020204030204" pitchFamily="34" charset="0"/>
              <a:cs typeface="Calibri" panose="020F0502020204030204" pitchFamily="34" charset="0"/>
            </a:endParaRPr>
          </a:p>
          <a:p>
            <a:pPr algn="just"/>
            <a:endParaRPr lang="en-IN" sz="2400" dirty="0" smtClean="0">
              <a:latin typeface="Calibri" panose="020F0502020204030204" pitchFamily="34" charset="0"/>
              <a:cs typeface="Calibri" panose="020F0502020204030204" pitchFamily="34" charset="0"/>
            </a:endParaRPr>
          </a:p>
          <a:p>
            <a:pPr algn="just"/>
            <a:endParaRPr lang="en-IN" sz="2400" dirty="0">
              <a:latin typeface="Calibri" panose="020F0502020204030204" pitchFamily="34" charset="0"/>
              <a:cs typeface="Calibri" panose="020F0502020204030204" pitchFamily="34" charset="0"/>
            </a:endParaRPr>
          </a:p>
          <a:p>
            <a:pPr algn="just"/>
            <a:endParaRPr lang="en-IN" sz="2400" dirty="0" smtClean="0">
              <a:latin typeface="Calibri" panose="020F0502020204030204" pitchFamily="34" charset="0"/>
              <a:cs typeface="Calibri" panose="020F0502020204030204" pitchFamily="34" charset="0"/>
            </a:endParaRPr>
          </a:p>
          <a:p>
            <a:pPr algn="just"/>
            <a:endParaRPr lang="en-IN" sz="2400" dirty="0">
              <a:latin typeface="Calibri" panose="020F0502020204030204" pitchFamily="34" charset="0"/>
              <a:cs typeface="Calibri" panose="020F0502020204030204" pitchFamily="34" charset="0"/>
            </a:endParaRPr>
          </a:p>
          <a:p>
            <a:pPr algn="just"/>
            <a:endParaRPr lang="en-IN" sz="2400" dirty="0" smtClean="0">
              <a:latin typeface="Calibri" panose="020F0502020204030204" pitchFamily="34" charset="0"/>
              <a:cs typeface="Calibri" panose="020F0502020204030204" pitchFamily="34" charset="0"/>
            </a:endParaRPr>
          </a:p>
          <a:p>
            <a:pPr algn="just"/>
            <a:endParaRPr lang="en-IN" sz="2400" dirty="0">
              <a:latin typeface="Calibri" panose="020F0502020204030204" pitchFamily="34" charset="0"/>
              <a:cs typeface="Calibri" panose="020F0502020204030204" pitchFamily="34" charset="0"/>
            </a:endParaRPr>
          </a:p>
          <a:p>
            <a:pPr algn="just"/>
            <a:endParaRPr lang="en-IN" sz="2400" dirty="0" smtClean="0">
              <a:latin typeface="Calibri" panose="020F0502020204030204" pitchFamily="34" charset="0"/>
              <a:cs typeface="Calibri" panose="020F0502020204030204" pitchFamily="34" charset="0"/>
            </a:endParaRPr>
          </a:p>
          <a:p>
            <a:pPr algn="just"/>
            <a:endParaRPr lang="en-IN" sz="2400" dirty="0">
              <a:latin typeface="Calibri" panose="020F0502020204030204" pitchFamily="34" charset="0"/>
              <a:cs typeface="Calibri" panose="020F0502020204030204" pitchFamily="34" charset="0"/>
            </a:endParaRPr>
          </a:p>
          <a:p>
            <a:pPr algn="just"/>
            <a:endParaRPr lang="en-IN" sz="2400" dirty="0" smtClean="0">
              <a:latin typeface="Calibri" panose="020F0502020204030204" pitchFamily="34" charset="0"/>
              <a:cs typeface="Calibri" panose="020F0502020204030204" pitchFamily="34" charset="0"/>
            </a:endParaRPr>
          </a:p>
          <a:p>
            <a:pPr algn="just"/>
            <a:endParaRPr lang="en-IN" sz="2400" dirty="0">
              <a:latin typeface="Calibri" panose="020F0502020204030204" pitchFamily="34" charset="0"/>
              <a:cs typeface="Calibri" panose="020F0502020204030204" pitchFamily="34" charset="0"/>
            </a:endParaRPr>
          </a:p>
          <a:p>
            <a:pPr algn="just"/>
            <a:endParaRPr lang="en-IN" sz="2000" dirty="0">
              <a:latin typeface="Calibri" panose="020F0502020204030204" pitchFamily="34" charset="0"/>
              <a:cs typeface="Calibri" panose="020F0502020204030204" pitchFamily="34" charset="0"/>
            </a:endParaRPr>
          </a:p>
          <a:p>
            <a:pPr algn="just"/>
            <a:endParaRPr lang="en-IN"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IN" sz="2000" dirty="0" smtClean="0">
              <a:latin typeface="Calibri" panose="020F0502020204030204" pitchFamily="34" charset="0"/>
              <a:cs typeface="Calibri" panose="020F0502020204030204" pitchFamily="34" charset="0"/>
            </a:endParaRPr>
          </a:p>
          <a:p>
            <a:pPr algn="just"/>
            <a:endParaRPr lang="en-US" sz="2000" dirty="0" smtClean="0">
              <a:latin typeface="Calibri" panose="020F0502020204030204" pitchFamily="34" charset="0"/>
              <a:cs typeface="Calibri" panose="020F0502020204030204" pitchFamily="34" charset="0"/>
            </a:endParaRPr>
          </a:p>
          <a:p>
            <a:pPr algn="just"/>
            <a:endParaRPr lang="en-IN" sz="2000" dirty="0" smtClean="0">
              <a:latin typeface="Calibri" panose="020F0502020204030204" pitchFamily="34" charset="0"/>
              <a:cs typeface="Calibri" panose="020F0502020204030204" pitchFamily="34" charset="0"/>
            </a:endParaRPr>
          </a:p>
        </p:txBody>
      </p:sp>
      <p:sp>
        <p:nvSpPr>
          <p:cNvPr id="5" name="TextBox 4"/>
          <p:cNvSpPr txBox="1"/>
          <p:nvPr/>
        </p:nvSpPr>
        <p:spPr>
          <a:xfrm>
            <a:off x="337625" y="317604"/>
            <a:ext cx="4312752" cy="523220"/>
          </a:xfrm>
          <a:prstGeom prst="homePlate">
            <a:avLst>
              <a:gd name="adj" fmla="val 23916"/>
            </a:avLst>
          </a:prstGeom>
          <a:solidFill>
            <a:schemeClr val="accent4">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800" dirty="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Introduction</a:t>
            </a:r>
            <a:endParaRPr lang="en-IN" sz="280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2" name="TextBox 1"/>
          <p:cNvSpPr txBox="1"/>
          <p:nvPr/>
        </p:nvSpPr>
        <p:spPr>
          <a:xfrm>
            <a:off x="574766" y="914400"/>
            <a:ext cx="10659291" cy="4124206"/>
          </a:xfrm>
          <a:prstGeom prst="rect">
            <a:avLst/>
          </a:prstGeom>
          <a:noFill/>
        </p:spPr>
        <p:txBody>
          <a:bodyPr wrap="square" rtlCol="0">
            <a:spAutoFit/>
          </a:bodyPr>
          <a:lstStyle/>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Power BI is business intelligence (BI) and analytics tool created for the purposes of helping businesses/people to see, understand, and make decisions with data.</a:t>
            </a:r>
          </a:p>
          <a:p>
            <a:pPr marL="342900" indent="-342900" algn="just">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dirty="0">
                <a:latin typeface="Calibri" panose="020F0502020204030204" pitchFamily="34" charset="0"/>
                <a:cs typeface="Calibri" panose="020F0502020204030204" pitchFamily="34" charset="0"/>
              </a:rPr>
              <a:t>PBI is a Data Visualization tool which helps you to convert data from various data sources </a:t>
            </a:r>
          </a:p>
          <a:p>
            <a:pPr marL="342900" indent="-34290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dirty="0">
                <a:latin typeface="Calibri" panose="020F0502020204030204" pitchFamily="34" charset="0"/>
                <a:cs typeface="Calibri" panose="020F0502020204030204" pitchFamily="34" charset="0"/>
              </a:rPr>
              <a:t>It engages with their data, ask questions, solve problems and create value</a:t>
            </a:r>
            <a:r>
              <a:rPr lang="en-US"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dirty="0">
                <a:latin typeface="Calibri" panose="020F0502020204030204" pitchFamily="34" charset="0"/>
                <a:cs typeface="Calibri" panose="020F0502020204030204" pitchFamily="34" charset="0"/>
              </a:rPr>
              <a:t>It provides interactive visualizations and business intelligence capabilities with an interface simple enough for end users to create their own reports and dashboards.</a:t>
            </a:r>
          </a:p>
          <a:p>
            <a:pPr marL="342900" indent="-34290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IN" dirty="0">
                <a:latin typeface="Calibri" panose="020F0502020204030204" pitchFamily="34" charset="0"/>
                <a:cs typeface="Calibri" panose="020F0502020204030204" pitchFamily="34" charset="0"/>
              </a:rPr>
              <a:t>Excel (.</a:t>
            </a:r>
            <a:r>
              <a:rPr lang="en-IN" dirty="0" err="1">
                <a:latin typeface="Calibri" panose="020F0502020204030204" pitchFamily="34" charset="0"/>
                <a:cs typeface="Calibri" panose="020F0502020204030204" pitchFamily="34" charset="0"/>
              </a:rPr>
              <a:t>xlsx</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xlxm</a:t>
            </a:r>
            <a:r>
              <a:rPr lang="en-IN" dirty="0">
                <a:latin typeface="Calibri" panose="020F0502020204030204" pitchFamily="34" charset="0"/>
                <a:cs typeface="Calibri" panose="020F0502020204030204" pitchFamily="34" charset="0"/>
              </a:rPr>
              <a:t>), Comma Separated Value (.csv), Power BI Desktop (.</a:t>
            </a:r>
            <a:r>
              <a:rPr lang="en-IN" dirty="0" err="1">
                <a:latin typeface="Calibri" panose="020F0502020204030204" pitchFamily="34" charset="0"/>
                <a:cs typeface="Calibri" panose="020F0502020204030204" pitchFamily="34" charset="0"/>
              </a:rPr>
              <a:t>pbi</a:t>
            </a:r>
            <a:r>
              <a:rPr lang="en-IN" dirty="0">
                <a:latin typeface="Calibri" panose="020F0502020204030204" pitchFamily="34" charset="0"/>
                <a:cs typeface="Calibri" panose="020F0502020204030204" pitchFamily="34" charset="0"/>
              </a:rPr>
              <a:t>), Databases in the Cloud, Databases on-premises are important data sources used in Power BI. </a:t>
            </a:r>
          </a:p>
          <a:p>
            <a:pPr marL="342900" indent="-342900" algn="jus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endParaRPr lang="en-IN" dirty="0"/>
          </a:p>
        </p:txBody>
      </p:sp>
      <p:sp>
        <p:nvSpPr>
          <p:cNvPr id="4" name="TextBox 3"/>
          <p:cNvSpPr txBox="1"/>
          <p:nvPr/>
        </p:nvSpPr>
        <p:spPr>
          <a:xfrm>
            <a:off x="574765" y="4613920"/>
            <a:ext cx="10659291" cy="1477328"/>
          </a:xfrm>
          <a:prstGeom prst="rect">
            <a:avLst/>
          </a:prstGeom>
          <a:noFill/>
        </p:spPr>
        <p:txBody>
          <a:bodyPr wrap="square" rtlCol="0">
            <a:spAutoFit/>
          </a:bodyPr>
          <a:lstStyle/>
          <a:p>
            <a:r>
              <a:rPr lang="en-IN" b="1" dirty="0">
                <a:latin typeface="Calibri" panose="020F0502020204030204" pitchFamily="34" charset="0"/>
                <a:cs typeface="Calibri" panose="020F0502020204030204" pitchFamily="34" charset="0"/>
              </a:rPr>
              <a:t>What is BI?</a:t>
            </a:r>
            <a:endParaRPr lang="en-IN" sz="1600" b="1" dirty="0">
              <a:latin typeface="Calibri" panose="020F0502020204030204" pitchFamily="34" charset="0"/>
              <a:cs typeface="Calibri" panose="020F0502020204030204" pitchFamily="34" charset="0"/>
            </a:endParaRPr>
          </a:p>
          <a:p>
            <a:pPr lvl="1"/>
            <a:r>
              <a:rPr lang="en-US" dirty="0" smtClean="0">
                <a:latin typeface="Calibri" panose="020F0502020204030204" pitchFamily="34" charset="0"/>
                <a:cs typeface="Calibri" panose="020F0502020204030204" pitchFamily="34" charset="0"/>
              </a:rPr>
              <a:t>Business </a:t>
            </a:r>
            <a:r>
              <a:rPr lang="en-US" dirty="0">
                <a:latin typeface="Calibri" panose="020F0502020204030204" pitchFamily="34" charset="0"/>
                <a:cs typeface="Calibri" panose="020F0502020204030204" pitchFamily="34" charset="0"/>
              </a:rPr>
              <a:t>intelligence is a technology-driven method which helps you to analyze data and to provide </a:t>
            </a:r>
            <a:r>
              <a:rPr lang="en-US" dirty="0" smtClean="0">
                <a:latin typeface="Calibri" panose="020F0502020204030204" pitchFamily="34" charset="0"/>
                <a:cs typeface="Calibri" panose="020F0502020204030204" pitchFamily="34" charset="0"/>
              </a:rPr>
              <a:t>actionable </a:t>
            </a:r>
            <a:r>
              <a:rPr lang="en-US" dirty="0">
                <a:latin typeface="Calibri" panose="020F0502020204030204" pitchFamily="34" charset="0"/>
                <a:cs typeface="Calibri" panose="020F0502020204030204" pitchFamily="34" charset="0"/>
              </a:rPr>
              <a:t>information which helps corporate executives, business managers, and other users to make </a:t>
            </a:r>
            <a:r>
              <a:rPr lang="en-US" dirty="0" smtClean="0">
                <a:latin typeface="Calibri" panose="020F0502020204030204" pitchFamily="34" charset="0"/>
                <a:cs typeface="Calibri" panose="020F0502020204030204" pitchFamily="34" charset="0"/>
              </a:rPr>
              <a:t>business </a:t>
            </a:r>
            <a:r>
              <a:rPr lang="en-US" dirty="0">
                <a:latin typeface="Calibri" panose="020F0502020204030204" pitchFamily="34" charset="0"/>
                <a:cs typeface="Calibri" panose="020F0502020204030204" pitchFamily="34" charset="0"/>
              </a:rPr>
              <a:t>decisions. It also helps keep track of business data and draw valuable insights.</a:t>
            </a:r>
          </a:p>
          <a:p>
            <a:endParaRPr lang="en-IN" dirty="0"/>
          </a:p>
        </p:txBody>
      </p:sp>
    </p:spTree>
    <p:extLst>
      <p:ext uri="{BB962C8B-B14F-4D97-AF65-F5344CB8AC3E}">
        <p14:creationId xmlns:p14="http://schemas.microsoft.com/office/powerpoint/2010/main" val="3267977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337625" y="273317"/>
            <a:ext cx="11535508" cy="6175716"/>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endParaRPr lang="en-US" sz="1800" dirty="0" smtClean="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IN" sz="1800" dirty="0" smtClean="0">
              <a:latin typeface="Calibri" panose="020F0502020204030204" pitchFamily="34" charset="0"/>
              <a:cs typeface="Calibri" panose="020F0502020204030204" pitchFamily="34" charset="0"/>
            </a:endParaRPr>
          </a:p>
          <a:p>
            <a:pPr algn="l"/>
            <a:endParaRPr lang="en-IN" sz="1600" dirty="0">
              <a:latin typeface="Calibri" panose="020F0502020204030204" pitchFamily="34" charset="0"/>
              <a:cs typeface="Calibri" panose="020F0502020204030204" pitchFamily="34" charset="0"/>
            </a:endParaRPr>
          </a:p>
        </p:txBody>
      </p:sp>
      <p:sp>
        <p:nvSpPr>
          <p:cNvPr id="2" name="TextBox 1"/>
          <p:cNvSpPr txBox="1"/>
          <p:nvPr/>
        </p:nvSpPr>
        <p:spPr>
          <a:xfrm>
            <a:off x="431075" y="992777"/>
            <a:ext cx="10580914"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Power BI </a:t>
            </a:r>
            <a:r>
              <a:rPr lang="en-US" dirty="0">
                <a:latin typeface="Calibri" panose="020F0502020204030204" pitchFamily="34" charset="0"/>
                <a:cs typeface="Calibri" panose="020F0502020204030204" pitchFamily="34" charset="0"/>
              </a:rPr>
              <a:t>has the ability to access vast volumes of data from multiple sources. </a:t>
            </a:r>
          </a:p>
          <a:p>
            <a:pPr marL="285750" indent="-285750">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It </a:t>
            </a:r>
            <a:r>
              <a:rPr lang="en-US" dirty="0">
                <a:latin typeface="Calibri" panose="020F0502020204030204" pitchFamily="34" charset="0"/>
                <a:cs typeface="Calibri" panose="020F0502020204030204" pitchFamily="34" charset="0"/>
              </a:rPr>
              <a:t>allows you to </a:t>
            </a:r>
            <a:r>
              <a:rPr lang="en-US" dirty="0" smtClean="0">
                <a:latin typeface="Calibri" panose="020F0502020204030204" pitchFamily="34" charset="0"/>
                <a:cs typeface="Calibri" panose="020F0502020204030204" pitchFamily="34" charset="0"/>
              </a:rPr>
              <a:t>view, </a:t>
            </a:r>
            <a:r>
              <a:rPr lang="en-US" dirty="0">
                <a:latin typeface="Calibri" panose="020F0502020204030204" pitchFamily="34" charset="0"/>
                <a:cs typeface="Calibri" panose="020F0502020204030204" pitchFamily="34" charset="0"/>
              </a:rPr>
              <a:t>analyze and visualize huge quantities of data that cannot be opened in excel. </a:t>
            </a:r>
          </a:p>
          <a:p>
            <a:pPr marL="285750" indent="-285750">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Some </a:t>
            </a:r>
            <a:r>
              <a:rPr lang="en-US" dirty="0">
                <a:latin typeface="Calibri" panose="020F0502020204030204" pitchFamily="34" charset="0"/>
                <a:cs typeface="Calibri" panose="020F0502020204030204" pitchFamily="34" charset="0"/>
              </a:rPr>
              <a:t>of the important data sources available in PBI are Excel, CSV, XML</a:t>
            </a:r>
            <a:r>
              <a:rPr lang="en-US" dirty="0" smtClean="0">
                <a:latin typeface="Calibri" panose="020F0502020204030204" pitchFamily="34" charset="0"/>
                <a:cs typeface="Calibri" panose="020F0502020204030204" pitchFamily="34" charset="0"/>
              </a:rPr>
              <a:t>, PDF, SQL, Oracle etc</a:t>
            </a:r>
            <a:r>
              <a:rPr lang="en-US"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Power BI </a:t>
            </a:r>
            <a:r>
              <a:rPr lang="en-US" dirty="0">
                <a:latin typeface="Calibri" panose="020F0502020204030204" pitchFamily="34" charset="0"/>
                <a:cs typeface="Calibri" panose="020F0502020204030204" pitchFamily="34" charset="0"/>
              </a:rPr>
              <a:t>provides an </a:t>
            </a:r>
            <a:r>
              <a:rPr lang="en-US" dirty="0" smtClean="0">
                <a:latin typeface="Calibri" panose="020F0502020204030204" pitchFamily="34" charset="0"/>
                <a:cs typeface="Calibri" panose="020F0502020204030204" pitchFamily="34" charset="0"/>
              </a:rPr>
              <a:t>easy-to-use, </a:t>
            </a:r>
            <a:r>
              <a:rPr lang="en-US" dirty="0">
                <a:latin typeface="Calibri" panose="020F0502020204030204" pitchFamily="34" charset="0"/>
                <a:cs typeface="Calibri" panose="020F0502020204030204" pitchFamily="34" charset="0"/>
              </a:rPr>
              <a:t>drag-and-drop tool with features and functionalities that </a:t>
            </a:r>
            <a:r>
              <a:rPr lang="en-US" dirty="0" smtClean="0">
                <a:latin typeface="Calibri" panose="020F0502020204030204" pitchFamily="34" charset="0"/>
                <a:cs typeface="Calibri" panose="020F0502020204030204" pitchFamily="34" charset="0"/>
              </a:rPr>
              <a:t>allows </a:t>
            </a:r>
            <a:r>
              <a:rPr lang="en-US" dirty="0">
                <a:latin typeface="Calibri" panose="020F0502020204030204" pitchFamily="34" charset="0"/>
                <a:cs typeface="Calibri" panose="020F0502020204030204" pitchFamily="34" charset="0"/>
              </a:rPr>
              <a:t>you to copy all </a:t>
            </a:r>
            <a:r>
              <a:rPr lang="en-US" dirty="0" smtClean="0">
                <a:latin typeface="Calibri" panose="020F0502020204030204" pitchFamily="34" charset="0"/>
                <a:cs typeface="Calibri" panose="020F0502020204030204" pitchFamily="34" charset="0"/>
              </a:rPr>
              <a:t>formatting </a:t>
            </a:r>
            <a:r>
              <a:rPr lang="en-US" dirty="0">
                <a:latin typeface="Calibri" panose="020F0502020204030204" pitchFamily="34" charset="0"/>
                <a:cs typeface="Calibri" panose="020F0502020204030204" pitchFamily="34" charset="0"/>
              </a:rPr>
              <a:t>across similar visualizations. </a:t>
            </a: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PBI </a:t>
            </a:r>
            <a:r>
              <a:rPr lang="en-US" dirty="0">
                <a:latin typeface="Calibri" panose="020F0502020204030204" pitchFamily="34" charset="0"/>
                <a:cs typeface="Calibri" panose="020F0502020204030204" pitchFamily="34" charset="0"/>
              </a:rPr>
              <a:t>has exceptional integration with excel. It helps you gather, analyze, </a:t>
            </a:r>
            <a:r>
              <a:rPr lang="en-US" dirty="0" smtClean="0">
                <a:latin typeface="Calibri" panose="020F0502020204030204" pitchFamily="34" charset="0"/>
                <a:cs typeface="Calibri" panose="020F0502020204030204" pitchFamily="34" charset="0"/>
              </a:rPr>
              <a:t>publish </a:t>
            </a:r>
            <a:r>
              <a:rPr lang="en-US" dirty="0">
                <a:latin typeface="Calibri" panose="020F0502020204030204" pitchFamily="34" charset="0"/>
                <a:cs typeface="Calibri" panose="020F0502020204030204" pitchFamily="34" charset="0"/>
              </a:rPr>
              <a:t>and share excel business data. </a:t>
            </a:r>
          </a:p>
          <a:p>
            <a:pPr marL="285750" indent="-285750">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PBI </a:t>
            </a:r>
            <a:r>
              <a:rPr lang="en-US" dirty="0">
                <a:latin typeface="Calibri" panose="020F0502020204030204" pitchFamily="34" charset="0"/>
                <a:cs typeface="Calibri" panose="020F0502020204030204" pitchFamily="34" charset="0"/>
              </a:rPr>
              <a:t>helps to accelerate big data preparation with Azure. </a:t>
            </a:r>
          </a:p>
          <a:p>
            <a:pPr marL="285750" indent="-285750">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With </a:t>
            </a:r>
            <a:r>
              <a:rPr lang="en-US" dirty="0">
                <a:latin typeface="Calibri" panose="020F0502020204030204" pitchFamily="34" charset="0"/>
                <a:cs typeface="Calibri" panose="020F0502020204030204" pitchFamily="34" charset="0"/>
              </a:rPr>
              <a:t>Azure data, you can reduce the time it takes to get insights and increase collaboration between business </a:t>
            </a:r>
            <a:r>
              <a:rPr lang="en-US" dirty="0" smtClean="0">
                <a:latin typeface="Calibri" panose="020F0502020204030204" pitchFamily="34" charset="0"/>
                <a:cs typeface="Calibri" panose="020F0502020204030204" pitchFamily="34" charset="0"/>
              </a:rPr>
              <a:t>analysts</a:t>
            </a:r>
            <a:r>
              <a:rPr lang="en-US" dirty="0">
                <a:latin typeface="Calibri" panose="020F0502020204030204" pitchFamily="34" charset="0"/>
                <a:cs typeface="Calibri" panose="020F0502020204030204" pitchFamily="34" charset="0"/>
              </a:rPr>
              <a:t>, data engineers and data scientists. </a:t>
            </a:r>
          </a:p>
          <a:p>
            <a:pPr marL="285750" indent="-285750">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PBI </a:t>
            </a:r>
            <a:r>
              <a:rPr lang="en-US" dirty="0">
                <a:latin typeface="Calibri" panose="020F0502020204030204" pitchFamily="34" charset="0"/>
                <a:cs typeface="Calibri" panose="020F0502020204030204" pitchFamily="34" charset="0"/>
              </a:rPr>
              <a:t>allows you to get insights from data and </a:t>
            </a:r>
            <a:r>
              <a:rPr lang="en-US" dirty="0" smtClean="0">
                <a:latin typeface="Calibri" panose="020F0502020204030204" pitchFamily="34" charset="0"/>
                <a:cs typeface="Calibri" panose="020F0502020204030204" pitchFamily="34" charset="0"/>
              </a:rPr>
              <a:t>turns </a:t>
            </a:r>
            <a:r>
              <a:rPr lang="en-US" dirty="0">
                <a:latin typeface="Calibri" panose="020F0502020204030204" pitchFamily="34" charset="0"/>
                <a:cs typeface="Calibri" panose="020F0502020204030204" pitchFamily="34" charset="0"/>
              </a:rPr>
              <a:t>insights into actions to take data-driven business decisions. </a:t>
            </a:r>
          </a:p>
          <a:p>
            <a:pPr marL="285750" indent="-285750">
              <a:buFont typeface="Wingdings" panose="05000000000000000000" pitchFamily="2" charset="2"/>
              <a:buChar char="ü"/>
            </a:pPr>
            <a:r>
              <a:rPr lang="en-US" dirty="0" smtClean="0">
                <a:latin typeface="Calibri" panose="020F0502020204030204" pitchFamily="34" charset="0"/>
                <a:cs typeface="Calibri" panose="020F0502020204030204" pitchFamily="34" charset="0"/>
              </a:rPr>
              <a:t>PBI </a:t>
            </a:r>
            <a:r>
              <a:rPr lang="en-US" dirty="0">
                <a:latin typeface="Calibri" panose="020F0502020204030204" pitchFamily="34" charset="0"/>
                <a:cs typeface="Calibri" panose="020F0502020204030204" pitchFamily="34" charset="0"/>
              </a:rPr>
              <a:t>fetches data from factory sensors and social media sources to get access to real-time analytics so you are </a:t>
            </a:r>
            <a:r>
              <a:rPr lang="en-US" dirty="0" smtClean="0">
                <a:latin typeface="Calibri" panose="020F0502020204030204" pitchFamily="34" charset="0"/>
                <a:cs typeface="Calibri" panose="020F0502020204030204" pitchFamily="34" charset="0"/>
              </a:rPr>
              <a:t>always </a:t>
            </a:r>
            <a:r>
              <a:rPr lang="en-US" dirty="0">
                <a:latin typeface="Calibri" panose="020F0502020204030204" pitchFamily="34" charset="0"/>
                <a:cs typeface="Calibri" panose="020F0502020204030204" pitchFamily="34" charset="0"/>
              </a:rPr>
              <a:t>ready to make timely business decisions. </a:t>
            </a:r>
          </a:p>
        </p:txBody>
      </p:sp>
      <p:sp>
        <p:nvSpPr>
          <p:cNvPr id="6" name="TextBox 5"/>
          <p:cNvSpPr txBox="1"/>
          <p:nvPr/>
        </p:nvSpPr>
        <p:spPr>
          <a:xfrm>
            <a:off x="337625" y="278415"/>
            <a:ext cx="4312752" cy="523220"/>
          </a:xfrm>
          <a:prstGeom prst="homePlate">
            <a:avLst>
              <a:gd name="adj" fmla="val 23916"/>
            </a:avLst>
          </a:prstGeom>
          <a:solidFill>
            <a:schemeClr val="accent4">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sz="280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defRPr>
            </a:lvl1pPr>
          </a:lstStyle>
          <a:p>
            <a:r>
              <a:rPr lang="en-IN" dirty="0"/>
              <a:t>Why Power BI?</a:t>
            </a:r>
          </a:p>
        </p:txBody>
      </p:sp>
    </p:spTree>
    <p:extLst>
      <p:ext uri="{BB962C8B-B14F-4D97-AF65-F5344CB8AC3E}">
        <p14:creationId xmlns:p14="http://schemas.microsoft.com/office/powerpoint/2010/main" val="528565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267745" y="299443"/>
            <a:ext cx="11675268" cy="6175716"/>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endParaRPr lang="en-US" sz="1800" dirty="0" smtClean="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IN" sz="1800" dirty="0" smtClean="0">
              <a:latin typeface="Calibri" panose="020F0502020204030204" pitchFamily="34" charset="0"/>
              <a:cs typeface="Calibri" panose="020F0502020204030204" pitchFamily="34" charset="0"/>
            </a:endParaRPr>
          </a:p>
          <a:p>
            <a:pPr algn="l"/>
            <a:endParaRPr lang="en-IN" sz="1600" dirty="0">
              <a:latin typeface="Calibri" panose="020F0502020204030204" pitchFamily="34" charset="0"/>
              <a:cs typeface="Calibri" panose="020F0502020204030204" pitchFamily="34" charset="0"/>
            </a:endParaRPr>
          </a:p>
        </p:txBody>
      </p:sp>
      <p:graphicFrame>
        <p:nvGraphicFramePr>
          <p:cNvPr id="5" name="Diagram 4"/>
          <p:cNvGraphicFramePr/>
          <p:nvPr>
            <p:extLst>
              <p:ext uri="{D42A27DB-BD31-4B8C-83A1-F6EECF244321}">
                <p14:modId xmlns:p14="http://schemas.microsoft.com/office/powerpoint/2010/main" val="2421719964"/>
              </p:ext>
            </p:extLst>
          </p:nvPr>
        </p:nvGraphicFramePr>
        <p:xfrm>
          <a:off x="537139" y="988988"/>
          <a:ext cx="8226476" cy="4796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11499" y="304541"/>
            <a:ext cx="4365004" cy="523220"/>
          </a:xfrm>
          <a:prstGeom prst="homePlate">
            <a:avLst>
              <a:gd name="adj" fmla="val 23916"/>
            </a:avLst>
          </a:prstGeom>
          <a:solidFill>
            <a:schemeClr val="accent4">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sz="280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defRPr>
            </a:lvl1pPr>
          </a:lstStyle>
          <a:p>
            <a:r>
              <a:rPr lang="en-IN" dirty="0"/>
              <a:t>Components of Power BI</a:t>
            </a:r>
          </a:p>
        </p:txBody>
      </p:sp>
      <p:pic>
        <p:nvPicPr>
          <p:cNvPr id="2" name="Picture 1"/>
          <p:cNvPicPr>
            <a:picLocks noChangeAspect="1"/>
          </p:cNvPicPr>
          <p:nvPr/>
        </p:nvPicPr>
        <p:blipFill>
          <a:blip r:embed="rId7"/>
          <a:stretch>
            <a:fillRect/>
          </a:stretch>
        </p:blipFill>
        <p:spPr>
          <a:xfrm>
            <a:off x="529710" y="1103244"/>
            <a:ext cx="737712" cy="738473"/>
          </a:xfrm>
          <a:prstGeom prst="ellipse">
            <a:avLst/>
          </a:prstGeom>
        </p:spPr>
      </p:pic>
      <p:pic>
        <p:nvPicPr>
          <p:cNvPr id="4" name="Picture 3"/>
          <p:cNvPicPr>
            <a:picLocks noChangeAspect="1"/>
          </p:cNvPicPr>
          <p:nvPr/>
        </p:nvPicPr>
        <p:blipFill rotWithShape="1">
          <a:blip r:embed="rId8"/>
          <a:srcRect r="4791"/>
          <a:stretch/>
        </p:blipFill>
        <p:spPr>
          <a:xfrm>
            <a:off x="974472" y="1912100"/>
            <a:ext cx="754340" cy="695325"/>
          </a:xfrm>
          <a:prstGeom prst="ellipse">
            <a:avLst/>
          </a:prstGeom>
        </p:spPr>
      </p:pic>
      <p:pic>
        <p:nvPicPr>
          <p:cNvPr id="6" name="Picture 5"/>
          <p:cNvPicPr>
            <a:picLocks noChangeAspect="1"/>
          </p:cNvPicPr>
          <p:nvPr/>
        </p:nvPicPr>
        <p:blipFill>
          <a:blip r:embed="rId9"/>
          <a:stretch>
            <a:fillRect/>
          </a:stretch>
        </p:blipFill>
        <p:spPr>
          <a:xfrm>
            <a:off x="1184102" y="2677808"/>
            <a:ext cx="771232" cy="695325"/>
          </a:xfrm>
          <a:prstGeom prst="ellipse">
            <a:avLst/>
          </a:prstGeom>
        </p:spPr>
      </p:pic>
      <p:pic>
        <p:nvPicPr>
          <p:cNvPr id="8" name="Picture 7"/>
          <p:cNvPicPr>
            <a:picLocks noChangeAspect="1"/>
          </p:cNvPicPr>
          <p:nvPr/>
        </p:nvPicPr>
        <p:blipFill rotWithShape="1">
          <a:blip r:embed="rId10"/>
          <a:srcRect l="8746" t="-1664" b="215"/>
          <a:stretch/>
        </p:blipFill>
        <p:spPr>
          <a:xfrm>
            <a:off x="1150930" y="3430453"/>
            <a:ext cx="721378" cy="705395"/>
          </a:xfrm>
          <a:prstGeom prst="ellipse">
            <a:avLst/>
          </a:prstGeom>
        </p:spPr>
      </p:pic>
      <p:pic>
        <p:nvPicPr>
          <p:cNvPr id="9" name="Picture 8"/>
          <p:cNvPicPr>
            <a:picLocks noChangeAspect="1"/>
          </p:cNvPicPr>
          <p:nvPr/>
        </p:nvPicPr>
        <p:blipFill>
          <a:blip r:embed="rId11"/>
          <a:stretch>
            <a:fillRect/>
          </a:stretch>
        </p:blipFill>
        <p:spPr>
          <a:xfrm>
            <a:off x="555456" y="4944541"/>
            <a:ext cx="800980" cy="708571"/>
          </a:xfrm>
          <a:prstGeom prst="ellipse">
            <a:avLst/>
          </a:prstGeom>
        </p:spPr>
      </p:pic>
      <p:pic>
        <p:nvPicPr>
          <p:cNvPr id="10" name="Picture 9"/>
          <p:cNvPicPr>
            <a:picLocks noChangeAspect="1"/>
          </p:cNvPicPr>
          <p:nvPr/>
        </p:nvPicPr>
        <p:blipFill>
          <a:blip r:embed="rId12">
            <a:clrChange>
              <a:clrFrom>
                <a:srgbClr val="EFEFEF"/>
              </a:clrFrom>
              <a:clrTo>
                <a:srgbClr val="EFEFEF">
                  <a:alpha val="0"/>
                </a:srgbClr>
              </a:clrTo>
            </a:clrChange>
          </a:blip>
          <a:stretch>
            <a:fillRect/>
          </a:stretch>
        </p:blipFill>
        <p:spPr>
          <a:xfrm>
            <a:off x="1089247" y="4227289"/>
            <a:ext cx="641074" cy="563138"/>
          </a:xfrm>
          <a:prstGeom prst="rect">
            <a:avLst/>
          </a:prstGeom>
          <a:ln>
            <a:noFill/>
          </a:ln>
          <a:effectLst>
            <a:softEdge rad="112500"/>
          </a:effectLst>
        </p:spPr>
      </p:pic>
    </p:spTree>
    <p:extLst>
      <p:ext uri="{BB962C8B-B14F-4D97-AF65-F5344CB8AC3E}">
        <p14:creationId xmlns:p14="http://schemas.microsoft.com/office/powerpoint/2010/main" val="1535902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337625" y="301420"/>
            <a:ext cx="11535508" cy="6322693"/>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US" sz="2400" dirty="0" smtClean="0">
              <a:latin typeface="Calibri" panose="020F0502020204030204" pitchFamily="34" charset="0"/>
              <a:cs typeface="Calibri" panose="020F0502020204030204" pitchFamily="34" charset="0"/>
            </a:endParaRPr>
          </a:p>
          <a:p>
            <a:pPr algn="l"/>
            <a:endParaRPr lang="en-IN" sz="2400" dirty="0" smtClean="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a:p>
            <a:pPr algn="l"/>
            <a:endParaRPr lang="en-IN" sz="2400" dirty="0" smtClean="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a:p>
            <a:pPr algn="l"/>
            <a:endParaRPr lang="en-IN" sz="2400" dirty="0" smtClean="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p:txBody>
      </p:sp>
      <p:sp>
        <p:nvSpPr>
          <p:cNvPr id="6" name="Title 1"/>
          <p:cNvSpPr txBox="1">
            <a:spLocks/>
          </p:cNvSpPr>
          <p:nvPr/>
        </p:nvSpPr>
        <p:spPr>
          <a:xfrm>
            <a:off x="626331" y="3759009"/>
            <a:ext cx="10998924" cy="286489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smtClean="0">
                <a:latin typeface="Calibri" panose="020F0502020204030204" pitchFamily="34" charset="0"/>
                <a:cs typeface="Calibri" panose="020F0502020204030204" pitchFamily="34" charset="0"/>
              </a:rPr>
              <a:t>Data Integration:</a:t>
            </a:r>
            <a:br>
              <a:rPr lang="en-US" sz="1600" b="1"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An organization needs to work with data which comes from different sources which can be in various file formats. This data is integrated into one standard format in a common staging area. </a:t>
            </a:r>
            <a:r>
              <a:rPr lang="en-US" sz="1600" b="1" dirty="0" smtClean="0">
                <a:latin typeface="Calibri" panose="020F0502020204030204" pitchFamily="34" charset="0"/>
                <a:cs typeface="Calibri" panose="020F0502020204030204" pitchFamily="34" charset="0"/>
              </a:rPr>
              <a:t/>
            </a:r>
            <a:br>
              <a:rPr lang="en-US" sz="1600" b="1" dirty="0" smtClean="0">
                <a:latin typeface="Calibri" panose="020F0502020204030204" pitchFamily="34" charset="0"/>
                <a:cs typeface="Calibri" panose="020F0502020204030204" pitchFamily="34" charset="0"/>
              </a:rPr>
            </a:br>
            <a:r>
              <a:rPr lang="en-US" sz="1600" b="1" dirty="0" smtClean="0">
                <a:latin typeface="Calibri" panose="020F0502020204030204" pitchFamily="34" charset="0"/>
                <a:cs typeface="Calibri" panose="020F0502020204030204" pitchFamily="34" charset="0"/>
              </a:rPr>
              <a:t/>
            </a:r>
            <a:br>
              <a:rPr lang="en-US" sz="1600" b="1" dirty="0" smtClean="0">
                <a:latin typeface="Calibri" panose="020F0502020204030204" pitchFamily="34" charset="0"/>
                <a:cs typeface="Calibri" panose="020F0502020204030204" pitchFamily="34" charset="0"/>
              </a:rPr>
            </a:br>
            <a:r>
              <a:rPr lang="en-US" sz="1600" b="1" dirty="0" smtClean="0">
                <a:latin typeface="Calibri" panose="020F0502020204030204" pitchFamily="34" charset="0"/>
                <a:cs typeface="Calibri" panose="020F0502020204030204" pitchFamily="34" charset="0"/>
              </a:rPr>
              <a:t>Data Processing:</a:t>
            </a:r>
            <a:br>
              <a:rPr lang="en-US" sz="1600" b="1"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In this stage, the integrated data is still not prepared for visualization as the data needs processing. This data is pre-processed. For example, redundant values, missing values will be removed from the data set. </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The business rule should be applied to the data when the data is cleaned. You can load that data back to Data Warehouse. </a:t>
            </a:r>
            <a:br>
              <a:rPr lang="en-US" sz="1600" dirty="0" smtClean="0">
                <a:latin typeface="Calibri" panose="020F0502020204030204" pitchFamily="34" charset="0"/>
                <a:cs typeface="Calibri" panose="020F0502020204030204" pitchFamily="34" charset="0"/>
              </a:rPr>
            </a:br>
            <a:r>
              <a:rPr lang="en-US" sz="1600" b="1" dirty="0" smtClean="0">
                <a:latin typeface="Calibri" panose="020F0502020204030204" pitchFamily="34" charset="0"/>
                <a:cs typeface="Calibri" panose="020F0502020204030204" pitchFamily="34" charset="0"/>
              </a:rPr>
              <a:t/>
            </a:r>
            <a:br>
              <a:rPr lang="en-US" sz="1600" b="1" dirty="0" smtClean="0">
                <a:latin typeface="Calibri" panose="020F0502020204030204" pitchFamily="34" charset="0"/>
                <a:cs typeface="Calibri" panose="020F0502020204030204" pitchFamily="34" charset="0"/>
              </a:rPr>
            </a:br>
            <a:r>
              <a:rPr lang="en-US" sz="1600" b="1" dirty="0" smtClean="0">
                <a:latin typeface="Calibri" panose="020F0502020204030204" pitchFamily="34" charset="0"/>
                <a:cs typeface="Calibri" panose="020F0502020204030204" pitchFamily="34" charset="0"/>
              </a:rPr>
              <a:t>Data Presentation:</a:t>
            </a:r>
            <a:br>
              <a:rPr lang="en-US" sz="1600" b="1"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Once the data is loaded and processed, it can be visualized much better with use of various visualization that Power Bi has to offer. This visual report helps business end users to take business decision based on the insights. </a:t>
            </a:r>
            <a:endParaRPr lang="en-US" sz="16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rotWithShape="1">
          <a:blip r:embed="rId2"/>
          <a:srcRect t="10803"/>
          <a:stretch/>
        </p:blipFill>
        <p:spPr>
          <a:xfrm>
            <a:off x="2103121" y="611003"/>
            <a:ext cx="7785462" cy="3415397"/>
          </a:xfrm>
          <a:prstGeom prst="rect">
            <a:avLst/>
          </a:prstGeom>
        </p:spPr>
      </p:pic>
      <p:sp>
        <p:nvSpPr>
          <p:cNvPr id="8" name="TextBox 7"/>
          <p:cNvSpPr txBox="1"/>
          <p:nvPr/>
        </p:nvSpPr>
        <p:spPr>
          <a:xfrm>
            <a:off x="337625" y="296763"/>
            <a:ext cx="4312752" cy="523220"/>
          </a:xfrm>
          <a:prstGeom prst="homePlate">
            <a:avLst>
              <a:gd name="adj" fmla="val 23916"/>
            </a:avLst>
          </a:prstGeom>
          <a:solidFill>
            <a:schemeClr val="accent4">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sz="280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defRPr>
            </a:lvl1pPr>
          </a:lstStyle>
          <a:p>
            <a:r>
              <a:rPr lang="en-IN" dirty="0"/>
              <a:t>Power BI Architecture</a:t>
            </a:r>
          </a:p>
        </p:txBody>
      </p:sp>
    </p:spTree>
    <p:extLst>
      <p:ext uri="{BB962C8B-B14F-4D97-AF65-F5344CB8AC3E}">
        <p14:creationId xmlns:p14="http://schemas.microsoft.com/office/powerpoint/2010/main" val="1157751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337625" y="299442"/>
            <a:ext cx="11535508" cy="6175716"/>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endParaRPr lang="en-IN" sz="2400" dirty="0" smtClean="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a:p>
            <a:pPr algn="l"/>
            <a:endParaRPr lang="en-IN" sz="2400" dirty="0" smtClean="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p:txBody>
      </p:sp>
      <p:sp>
        <p:nvSpPr>
          <p:cNvPr id="4" name="TextBox 3"/>
          <p:cNvSpPr txBox="1"/>
          <p:nvPr/>
        </p:nvSpPr>
        <p:spPr>
          <a:xfrm>
            <a:off x="337625" y="304541"/>
            <a:ext cx="4312752" cy="523220"/>
          </a:xfrm>
          <a:prstGeom prst="homePlate">
            <a:avLst>
              <a:gd name="adj" fmla="val 23916"/>
            </a:avLst>
          </a:prstGeom>
          <a:solidFill>
            <a:schemeClr val="accent4">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sz="280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defRPr>
            </a:lvl1pPr>
          </a:lstStyle>
          <a:p>
            <a:r>
              <a:rPr lang="en-IN" dirty="0"/>
              <a:t>Data Types</a:t>
            </a:r>
          </a:p>
        </p:txBody>
      </p:sp>
      <p:sp>
        <p:nvSpPr>
          <p:cNvPr id="6" name="TextBox 5"/>
          <p:cNvSpPr txBox="1"/>
          <p:nvPr/>
        </p:nvSpPr>
        <p:spPr>
          <a:xfrm>
            <a:off x="431075" y="992777"/>
            <a:ext cx="10580914" cy="313932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Two main data types that you will always encounter </a:t>
            </a:r>
            <a:r>
              <a:rPr lang="en-US" dirty="0" smtClean="0">
                <a:latin typeface="Calibri" panose="020F0502020204030204" pitchFamily="34" charset="0"/>
                <a:cs typeface="Calibri" panose="020F0502020204030204" pitchFamily="34" charset="0"/>
              </a:rPr>
              <a:t>are</a:t>
            </a:r>
          </a:p>
          <a:p>
            <a:pPr marL="742950" lvl="1"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Dimension / </a:t>
            </a:r>
            <a:r>
              <a:rPr lang="en-US" dirty="0">
                <a:latin typeface="Calibri" panose="020F0502020204030204" pitchFamily="34" charset="0"/>
                <a:cs typeface="Calibri" panose="020F0502020204030204" pitchFamily="34" charset="0"/>
              </a:rPr>
              <a:t>Categorical </a:t>
            </a:r>
            <a:r>
              <a:rPr lang="en-US" dirty="0" smtClean="0">
                <a:latin typeface="Calibri" panose="020F0502020204030204" pitchFamily="34" charset="0"/>
                <a:cs typeface="Calibri" panose="020F0502020204030204" pitchFamily="34" charset="0"/>
              </a:rPr>
              <a:t>Data </a:t>
            </a:r>
          </a:p>
          <a:p>
            <a:pPr marL="742950" lvl="1"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Numerical </a:t>
            </a:r>
            <a:r>
              <a:rPr lang="en-US" dirty="0">
                <a:latin typeface="Calibri" panose="020F0502020204030204" pitchFamily="34" charset="0"/>
                <a:cs typeface="Calibri" panose="020F0502020204030204" pitchFamily="34" charset="0"/>
              </a:rPr>
              <a:t>/ Fact </a:t>
            </a:r>
            <a:r>
              <a:rPr lang="en-US" dirty="0" smtClean="0">
                <a:latin typeface="Calibri" panose="020F0502020204030204" pitchFamily="34" charset="0"/>
                <a:cs typeface="Calibri" panose="020F0502020204030204" pitchFamily="34" charset="0"/>
              </a:rPr>
              <a:t>Data</a:t>
            </a:r>
          </a:p>
          <a:p>
            <a:pPr marL="285750"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b="1" dirty="0" smtClean="0">
                <a:latin typeface="Calibri" panose="020F0502020204030204" pitchFamily="34" charset="0"/>
                <a:cs typeface="Calibri" panose="020F0502020204030204" pitchFamily="34" charset="0"/>
              </a:rPr>
              <a:t>Dimension data </a:t>
            </a:r>
            <a:r>
              <a:rPr lang="en-US" dirty="0" smtClean="0">
                <a:latin typeface="Calibri" panose="020F0502020204030204" pitchFamily="34" charset="0"/>
                <a:cs typeface="Calibri" panose="020F0502020204030204" pitchFamily="34" charset="0"/>
              </a:rPr>
              <a:t>– Non Numerical data. Examples are </a:t>
            </a:r>
            <a:r>
              <a:rPr lang="en-US" dirty="0">
                <a:latin typeface="Calibri" panose="020F0502020204030204" pitchFamily="34" charset="0"/>
                <a:cs typeface="Calibri" panose="020F0502020204030204" pitchFamily="34" charset="0"/>
              </a:rPr>
              <a:t>name, gender, eye color or </a:t>
            </a:r>
            <a:r>
              <a:rPr lang="en-US" dirty="0" smtClean="0">
                <a:latin typeface="Calibri" panose="020F0502020204030204" pitchFamily="34" charset="0"/>
                <a:cs typeface="Calibri" panose="020F0502020204030204" pitchFamily="34" charset="0"/>
              </a:rPr>
              <a:t>continents etc.</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b="1" dirty="0">
                <a:latin typeface="Calibri" panose="020F0502020204030204" pitchFamily="34" charset="0"/>
                <a:cs typeface="Calibri" panose="020F0502020204030204" pitchFamily="34" charset="0"/>
              </a:rPr>
              <a:t>Numerical data </a:t>
            </a:r>
            <a:r>
              <a:rPr lang="en-US" dirty="0">
                <a:latin typeface="Calibri" panose="020F0502020204030204" pitchFamily="34" charset="0"/>
                <a:cs typeface="Calibri" panose="020F0502020204030204" pitchFamily="34" charset="0"/>
              </a:rPr>
              <a:t>can be continuously measured. </a:t>
            </a:r>
            <a:r>
              <a:rPr lang="en-US" dirty="0" smtClean="0">
                <a:latin typeface="Calibri" panose="020F0502020204030204" pitchFamily="34" charset="0"/>
                <a:cs typeface="Calibri" panose="020F0502020204030204" pitchFamily="34" charset="0"/>
              </a:rPr>
              <a:t>Some </a:t>
            </a:r>
            <a:r>
              <a:rPr lang="en-US" dirty="0">
                <a:latin typeface="Calibri" panose="020F0502020204030204" pitchFamily="34" charset="0"/>
                <a:cs typeface="Calibri" panose="020F0502020204030204" pitchFamily="34" charset="0"/>
              </a:rPr>
              <a:t>common examples of numerical data include </a:t>
            </a:r>
            <a:r>
              <a:rPr lang="en-US" dirty="0" smtClean="0">
                <a:latin typeface="Calibri" panose="020F0502020204030204" pitchFamily="34" charset="0"/>
                <a:cs typeface="Calibri" panose="020F0502020204030204" pitchFamily="34" charset="0"/>
              </a:rPr>
              <a:t>temperature or height, age, sales etc.</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endParaRPr lang="en-US"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4672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337625" y="234128"/>
            <a:ext cx="11535508" cy="6175716"/>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endParaRPr lang="en-IN" sz="2400" dirty="0" smtClean="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a:p>
            <a:pPr algn="l"/>
            <a:endParaRPr lang="en-IN" sz="2400" dirty="0" smtClean="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p:txBody>
      </p:sp>
      <p:sp>
        <p:nvSpPr>
          <p:cNvPr id="4" name="TextBox 3"/>
          <p:cNvSpPr txBox="1"/>
          <p:nvPr/>
        </p:nvSpPr>
        <p:spPr>
          <a:xfrm>
            <a:off x="337625" y="304541"/>
            <a:ext cx="4312752" cy="523220"/>
          </a:xfrm>
          <a:prstGeom prst="homePlate">
            <a:avLst>
              <a:gd name="adj" fmla="val 23916"/>
            </a:avLst>
          </a:prstGeom>
          <a:solidFill>
            <a:schemeClr val="accent4">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sz="280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defRPr>
            </a:lvl1pPr>
          </a:lstStyle>
          <a:p>
            <a:r>
              <a:rPr lang="en-IN" dirty="0" smtClean="0"/>
              <a:t>Topics </a:t>
            </a:r>
            <a:endParaRPr lang="en-IN" dirty="0"/>
          </a:p>
        </p:txBody>
      </p:sp>
      <p:sp>
        <p:nvSpPr>
          <p:cNvPr id="6" name="TextBox 5"/>
          <p:cNvSpPr txBox="1"/>
          <p:nvPr/>
        </p:nvSpPr>
        <p:spPr>
          <a:xfrm>
            <a:off x="1005841" y="1005840"/>
            <a:ext cx="4506685"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a:ln w="0"/>
                <a:solidFill>
                  <a:schemeClr val="tx1"/>
                </a:solidFill>
                <a:effectLst>
                  <a:outerShdw blurRad="38100" dist="19050" dir="2700000" algn="tl" rotWithShape="0">
                    <a:schemeClr val="dk1">
                      <a:alpha val="40000"/>
                    </a:schemeClr>
                  </a:outerShdw>
                </a:effectLst>
              </a:rPr>
              <a:t>Introduction</a:t>
            </a:r>
          </a:p>
          <a:p>
            <a:r>
              <a:rPr lang="en-IN" sz="1600" dirty="0">
                <a:ln w="0"/>
                <a:solidFill>
                  <a:schemeClr val="tx1"/>
                </a:solidFill>
                <a:effectLst>
                  <a:outerShdw blurRad="38100" dist="19050" dir="2700000" algn="tl" rotWithShape="0">
                    <a:schemeClr val="dk1">
                      <a:alpha val="40000"/>
                    </a:schemeClr>
                  </a:outerShdw>
                </a:effectLst>
              </a:rPr>
              <a:t>Report View/Data View/Modelling View</a:t>
            </a:r>
          </a:p>
          <a:p>
            <a:r>
              <a:rPr lang="en-IN" sz="1600" dirty="0" smtClean="0">
                <a:ln w="0"/>
                <a:solidFill>
                  <a:schemeClr val="tx1"/>
                </a:solidFill>
                <a:effectLst>
                  <a:outerShdw blurRad="38100" dist="19050" dir="2700000" algn="tl" rotWithShape="0">
                    <a:schemeClr val="dk1">
                      <a:alpha val="40000"/>
                    </a:schemeClr>
                  </a:outerShdw>
                </a:effectLst>
              </a:rPr>
              <a:t>Filter/Visualization/Fields Pane</a:t>
            </a:r>
          </a:p>
          <a:p>
            <a:r>
              <a:rPr lang="en-IN" sz="1600" dirty="0" smtClean="0">
                <a:ln w="0"/>
                <a:solidFill>
                  <a:schemeClr val="tx1"/>
                </a:solidFill>
                <a:effectLst>
                  <a:outerShdw blurRad="38100" dist="19050" dir="2700000" algn="tl" rotWithShape="0">
                    <a:schemeClr val="dk1">
                      <a:alpha val="40000"/>
                    </a:schemeClr>
                  </a:outerShdw>
                </a:effectLst>
              </a:rPr>
              <a:t>Options on Ribbon</a:t>
            </a:r>
          </a:p>
          <a:p>
            <a:r>
              <a:rPr lang="en-IN" sz="1600" dirty="0">
                <a:ln w="0"/>
                <a:solidFill>
                  <a:schemeClr val="tx1"/>
                </a:solidFill>
                <a:effectLst>
                  <a:outerShdw blurRad="38100" dist="19050" dir="2700000" algn="tl" rotWithShape="0">
                    <a:schemeClr val="dk1">
                      <a:alpha val="40000"/>
                    </a:schemeClr>
                  </a:outerShdw>
                </a:effectLst>
              </a:rPr>
              <a:t>Different Visuals on PBI</a:t>
            </a:r>
          </a:p>
          <a:p>
            <a:r>
              <a:rPr lang="en-IN" sz="1600" dirty="0" smtClean="0">
                <a:ln w="0"/>
                <a:solidFill>
                  <a:schemeClr val="tx1"/>
                </a:solidFill>
                <a:effectLst>
                  <a:outerShdw blurRad="38100" dist="19050" dir="2700000" algn="tl" rotWithShape="0">
                    <a:schemeClr val="dk1">
                      <a:alpha val="40000"/>
                    </a:schemeClr>
                  </a:outerShdw>
                </a:effectLst>
              </a:rPr>
              <a:t>Relationships </a:t>
            </a:r>
            <a:r>
              <a:rPr lang="en-IN" sz="1600" dirty="0">
                <a:ln w="0"/>
                <a:solidFill>
                  <a:schemeClr val="tx1"/>
                </a:solidFill>
                <a:effectLst>
                  <a:outerShdw blurRad="38100" dist="19050" dir="2700000" algn="tl" rotWithShape="0">
                    <a:schemeClr val="dk1">
                      <a:alpha val="40000"/>
                    </a:schemeClr>
                  </a:outerShdw>
                </a:effectLst>
              </a:rPr>
              <a:t>– 4 Types</a:t>
            </a:r>
          </a:p>
          <a:p>
            <a:r>
              <a:rPr lang="en-IN" sz="1600" dirty="0">
                <a:ln w="0"/>
                <a:solidFill>
                  <a:schemeClr val="tx1"/>
                </a:solidFill>
                <a:effectLst>
                  <a:outerShdw blurRad="38100" dist="19050" dir="2700000" algn="tl" rotWithShape="0">
                    <a:schemeClr val="dk1">
                      <a:alpha val="40000"/>
                    </a:schemeClr>
                  </a:outerShdw>
                </a:effectLst>
              </a:rPr>
              <a:t>	One to One</a:t>
            </a:r>
          </a:p>
          <a:p>
            <a:r>
              <a:rPr lang="en-IN" sz="1600" dirty="0">
                <a:ln w="0"/>
                <a:solidFill>
                  <a:schemeClr val="tx1"/>
                </a:solidFill>
                <a:effectLst>
                  <a:outerShdw blurRad="38100" dist="19050" dir="2700000" algn="tl" rotWithShape="0">
                    <a:schemeClr val="dk1">
                      <a:alpha val="40000"/>
                    </a:schemeClr>
                  </a:outerShdw>
                </a:effectLst>
              </a:rPr>
              <a:t>	One to Many</a:t>
            </a:r>
          </a:p>
          <a:p>
            <a:r>
              <a:rPr lang="en-IN" sz="1600" dirty="0">
                <a:ln w="0"/>
                <a:solidFill>
                  <a:schemeClr val="tx1"/>
                </a:solidFill>
                <a:effectLst>
                  <a:outerShdw blurRad="38100" dist="19050" dir="2700000" algn="tl" rotWithShape="0">
                    <a:schemeClr val="dk1">
                      <a:alpha val="40000"/>
                    </a:schemeClr>
                  </a:outerShdw>
                </a:effectLst>
              </a:rPr>
              <a:t>	Many to One</a:t>
            </a:r>
          </a:p>
          <a:p>
            <a:r>
              <a:rPr lang="en-IN" sz="1600" dirty="0">
                <a:ln w="0"/>
                <a:solidFill>
                  <a:schemeClr val="tx1"/>
                </a:solidFill>
                <a:effectLst>
                  <a:outerShdw blurRad="38100" dist="19050" dir="2700000" algn="tl" rotWithShape="0">
                    <a:schemeClr val="dk1">
                      <a:alpha val="40000"/>
                    </a:schemeClr>
                  </a:outerShdw>
                </a:effectLst>
              </a:rPr>
              <a:t>	Many to Many</a:t>
            </a:r>
          </a:p>
          <a:p>
            <a:r>
              <a:rPr lang="en-IN" sz="1600" dirty="0" smtClean="0">
                <a:ln w="0"/>
                <a:solidFill>
                  <a:schemeClr val="tx1"/>
                </a:solidFill>
                <a:effectLst>
                  <a:outerShdw blurRad="38100" dist="19050" dir="2700000" algn="tl" rotWithShape="0">
                    <a:schemeClr val="dk1">
                      <a:alpha val="40000"/>
                    </a:schemeClr>
                  </a:outerShdw>
                </a:effectLst>
              </a:rPr>
              <a:t>Joins</a:t>
            </a:r>
          </a:p>
          <a:p>
            <a:r>
              <a:rPr lang="en-IN" sz="1600" dirty="0" smtClean="0">
                <a:ln w="0"/>
                <a:solidFill>
                  <a:schemeClr val="tx1"/>
                </a:solidFill>
                <a:effectLst>
                  <a:outerShdw blurRad="38100" dist="19050" dir="2700000" algn="tl" rotWithShape="0">
                    <a:schemeClr val="dk1">
                      <a:alpha val="40000"/>
                    </a:schemeClr>
                  </a:outerShdw>
                </a:effectLst>
              </a:rPr>
              <a:t>Query Editor and Options in it</a:t>
            </a:r>
          </a:p>
          <a:p>
            <a:r>
              <a:rPr lang="en-IN" sz="1600" dirty="0" smtClean="0">
                <a:ln w="0"/>
                <a:solidFill>
                  <a:schemeClr val="tx1"/>
                </a:solidFill>
                <a:effectLst>
                  <a:outerShdw blurRad="38100" dist="19050" dir="2700000" algn="tl" rotWithShape="0">
                    <a:schemeClr val="dk1">
                      <a:alpha val="40000"/>
                    </a:schemeClr>
                  </a:outerShdw>
                </a:effectLst>
              </a:rPr>
              <a:t>ToolTip</a:t>
            </a:r>
            <a:endParaRPr lang="en-IN" sz="1600" dirty="0">
              <a:ln w="0"/>
              <a:solidFill>
                <a:schemeClr val="tx1"/>
              </a:solidFill>
              <a:effectLst>
                <a:outerShdw blurRad="38100" dist="19050" dir="2700000" algn="tl" rotWithShape="0">
                  <a:schemeClr val="dk1">
                    <a:alpha val="40000"/>
                  </a:schemeClr>
                </a:outerShdw>
              </a:effectLst>
            </a:endParaRPr>
          </a:p>
          <a:p>
            <a:r>
              <a:rPr lang="en-IN" sz="1600" dirty="0" smtClean="0">
                <a:ln w="0"/>
                <a:solidFill>
                  <a:schemeClr val="tx1"/>
                </a:solidFill>
                <a:effectLst>
                  <a:outerShdw blurRad="38100" dist="19050" dir="2700000" algn="tl" rotWithShape="0">
                    <a:schemeClr val="dk1">
                      <a:alpha val="40000"/>
                    </a:schemeClr>
                  </a:outerShdw>
                </a:effectLst>
              </a:rPr>
              <a:t>Interactives </a:t>
            </a:r>
            <a:r>
              <a:rPr lang="en-IN" sz="1600" dirty="0">
                <a:ln w="0"/>
                <a:solidFill>
                  <a:schemeClr val="tx1"/>
                </a:solidFill>
                <a:effectLst>
                  <a:outerShdw blurRad="38100" dist="19050" dir="2700000" algn="tl" rotWithShape="0">
                    <a:schemeClr val="dk1">
                      <a:alpha val="40000"/>
                    </a:schemeClr>
                  </a:outerShdw>
                </a:effectLst>
              </a:rPr>
              <a:t>Filters</a:t>
            </a:r>
          </a:p>
          <a:p>
            <a:r>
              <a:rPr lang="en-IN" sz="1600" dirty="0">
                <a:ln w="0"/>
                <a:solidFill>
                  <a:schemeClr val="tx1"/>
                </a:solidFill>
                <a:effectLst>
                  <a:outerShdw blurRad="38100" dist="19050" dir="2700000" algn="tl" rotWithShape="0">
                    <a:schemeClr val="dk1">
                      <a:alpha val="40000"/>
                    </a:schemeClr>
                  </a:outerShdw>
                </a:effectLst>
              </a:rPr>
              <a:t>Hierarchy </a:t>
            </a:r>
          </a:p>
        </p:txBody>
      </p:sp>
      <p:sp>
        <p:nvSpPr>
          <p:cNvPr id="5" name="TextBox 4"/>
          <p:cNvSpPr txBox="1"/>
          <p:nvPr/>
        </p:nvSpPr>
        <p:spPr>
          <a:xfrm>
            <a:off x="5730241" y="1005840"/>
            <a:ext cx="4506685"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smtClean="0">
                <a:ln w="0"/>
                <a:solidFill>
                  <a:schemeClr val="tx1"/>
                </a:solidFill>
                <a:effectLst>
                  <a:outerShdw blurRad="38100" dist="19050" dir="2700000" algn="tl" rotWithShape="0">
                    <a:schemeClr val="dk1">
                      <a:alpha val="40000"/>
                    </a:schemeClr>
                  </a:outerShdw>
                </a:effectLst>
              </a:rPr>
              <a:t>Drill </a:t>
            </a:r>
            <a:r>
              <a:rPr lang="en-IN" sz="1600" dirty="0">
                <a:ln w="0"/>
                <a:solidFill>
                  <a:schemeClr val="tx1"/>
                </a:solidFill>
                <a:effectLst>
                  <a:outerShdw blurRad="38100" dist="19050" dir="2700000" algn="tl" rotWithShape="0">
                    <a:schemeClr val="dk1">
                      <a:alpha val="40000"/>
                    </a:schemeClr>
                  </a:outerShdw>
                </a:effectLst>
              </a:rPr>
              <a:t>up/Down </a:t>
            </a:r>
          </a:p>
          <a:p>
            <a:r>
              <a:rPr lang="en-IN" sz="1600" dirty="0">
                <a:ln w="0"/>
                <a:solidFill>
                  <a:schemeClr val="tx1"/>
                </a:solidFill>
                <a:effectLst>
                  <a:outerShdw blurRad="38100" dist="19050" dir="2700000" algn="tl" rotWithShape="0">
                    <a:schemeClr val="dk1">
                      <a:alpha val="40000"/>
                    </a:schemeClr>
                  </a:outerShdw>
                </a:effectLst>
              </a:rPr>
              <a:t>Drill Through</a:t>
            </a:r>
          </a:p>
          <a:p>
            <a:r>
              <a:rPr lang="en-IN" sz="1600" dirty="0">
                <a:ln w="0"/>
                <a:solidFill>
                  <a:schemeClr val="tx1"/>
                </a:solidFill>
                <a:effectLst>
                  <a:outerShdw blurRad="38100" dist="19050" dir="2700000" algn="tl" rotWithShape="0">
                    <a:schemeClr val="dk1">
                      <a:alpha val="40000"/>
                    </a:schemeClr>
                  </a:outerShdw>
                </a:effectLst>
              </a:rPr>
              <a:t>Append Tables</a:t>
            </a:r>
          </a:p>
          <a:p>
            <a:r>
              <a:rPr lang="en-IN" sz="1600" dirty="0">
                <a:ln w="0"/>
                <a:solidFill>
                  <a:schemeClr val="tx1"/>
                </a:solidFill>
                <a:effectLst>
                  <a:outerShdw blurRad="38100" dist="19050" dir="2700000" algn="tl" rotWithShape="0">
                    <a:schemeClr val="dk1">
                      <a:alpha val="40000"/>
                    </a:schemeClr>
                  </a:outerShdw>
                </a:effectLst>
              </a:rPr>
              <a:t>Merge Table</a:t>
            </a:r>
          </a:p>
          <a:p>
            <a:r>
              <a:rPr lang="en-IN" sz="1600" dirty="0">
                <a:ln w="0"/>
                <a:solidFill>
                  <a:schemeClr val="tx1"/>
                </a:solidFill>
                <a:effectLst>
                  <a:outerShdw blurRad="38100" dist="19050" dir="2700000" algn="tl" rotWithShape="0">
                    <a:schemeClr val="dk1">
                      <a:alpha val="40000"/>
                    </a:schemeClr>
                  </a:outerShdw>
                </a:effectLst>
              </a:rPr>
              <a:t>Conditional </a:t>
            </a:r>
            <a:r>
              <a:rPr lang="en-IN" sz="1600" dirty="0" smtClean="0">
                <a:ln w="0"/>
                <a:solidFill>
                  <a:schemeClr val="tx1"/>
                </a:solidFill>
                <a:effectLst>
                  <a:outerShdw blurRad="38100" dist="19050" dir="2700000" algn="tl" rotWithShape="0">
                    <a:schemeClr val="dk1">
                      <a:alpha val="40000"/>
                    </a:schemeClr>
                  </a:outerShdw>
                </a:effectLst>
              </a:rPr>
              <a:t>Column</a:t>
            </a:r>
          </a:p>
          <a:p>
            <a:r>
              <a:rPr lang="en-IN" sz="1600" dirty="0" smtClean="0">
                <a:ln w="0"/>
                <a:solidFill>
                  <a:schemeClr val="tx1"/>
                </a:solidFill>
                <a:effectLst>
                  <a:outerShdw blurRad="38100" dist="19050" dir="2700000" algn="tl" rotWithShape="0">
                    <a:schemeClr val="dk1">
                      <a:alpha val="40000"/>
                    </a:schemeClr>
                  </a:outerShdw>
                </a:effectLst>
              </a:rPr>
              <a:t>Conditional Formatting</a:t>
            </a:r>
            <a:endParaRPr lang="en-IN" sz="1600" dirty="0">
              <a:ln w="0"/>
              <a:solidFill>
                <a:schemeClr val="tx1"/>
              </a:solidFill>
              <a:effectLst>
                <a:outerShdw blurRad="38100" dist="19050" dir="2700000" algn="tl" rotWithShape="0">
                  <a:schemeClr val="dk1">
                    <a:alpha val="40000"/>
                  </a:schemeClr>
                </a:outerShdw>
              </a:effectLst>
            </a:endParaRPr>
          </a:p>
          <a:p>
            <a:r>
              <a:rPr lang="en-IN" sz="1600" dirty="0">
                <a:ln w="0"/>
                <a:solidFill>
                  <a:schemeClr val="tx1"/>
                </a:solidFill>
                <a:effectLst>
                  <a:outerShdw blurRad="38100" dist="19050" dir="2700000" algn="tl" rotWithShape="0">
                    <a:schemeClr val="dk1">
                      <a:alpha val="40000"/>
                    </a:schemeClr>
                  </a:outerShdw>
                </a:effectLst>
              </a:rPr>
              <a:t>DAX - Measures/Columns</a:t>
            </a:r>
          </a:p>
          <a:p>
            <a:r>
              <a:rPr lang="en-IN" sz="1600" dirty="0" smtClean="0">
                <a:ln w="0"/>
                <a:solidFill>
                  <a:schemeClr val="tx1"/>
                </a:solidFill>
                <a:effectLst>
                  <a:outerShdw blurRad="38100" dist="19050" dir="2700000" algn="tl" rotWithShape="0">
                    <a:schemeClr val="dk1">
                      <a:alpha val="40000"/>
                    </a:schemeClr>
                  </a:outerShdw>
                </a:effectLst>
              </a:rPr>
              <a:t>Bookmarks</a:t>
            </a:r>
            <a:endParaRPr lang="en-IN" sz="1600" dirty="0">
              <a:ln w="0"/>
              <a:solidFill>
                <a:schemeClr val="tx1"/>
              </a:solidFill>
              <a:effectLst>
                <a:outerShdw blurRad="38100" dist="19050" dir="2700000" algn="tl" rotWithShape="0">
                  <a:schemeClr val="dk1">
                    <a:alpha val="40000"/>
                  </a:schemeClr>
                </a:outerShdw>
              </a:effectLst>
            </a:endParaRPr>
          </a:p>
          <a:p>
            <a:r>
              <a:rPr lang="en-IN" sz="1600" dirty="0" smtClean="0">
                <a:ln w="0"/>
                <a:solidFill>
                  <a:schemeClr val="tx1"/>
                </a:solidFill>
                <a:effectLst>
                  <a:outerShdw blurRad="38100" dist="19050" dir="2700000" algn="tl" rotWithShape="0">
                    <a:schemeClr val="dk1">
                      <a:alpha val="40000"/>
                    </a:schemeClr>
                  </a:outerShdw>
                </a:effectLst>
              </a:rPr>
              <a:t>Parameters</a:t>
            </a:r>
          </a:p>
          <a:p>
            <a:r>
              <a:rPr lang="en-IN" sz="1600" dirty="0" smtClean="0">
                <a:ln w="0"/>
                <a:solidFill>
                  <a:schemeClr val="tx1"/>
                </a:solidFill>
                <a:effectLst>
                  <a:outerShdw blurRad="38100" dist="19050" dir="2700000" algn="tl" rotWithShape="0">
                    <a:schemeClr val="dk1">
                      <a:alpha val="40000"/>
                    </a:schemeClr>
                  </a:outerShdw>
                </a:effectLst>
              </a:rPr>
              <a:t>Dashboard </a:t>
            </a:r>
            <a:r>
              <a:rPr lang="en-IN" sz="1600" dirty="0">
                <a:ln w="0"/>
                <a:solidFill>
                  <a:schemeClr val="tx1"/>
                </a:solidFill>
                <a:effectLst>
                  <a:outerShdw blurRad="38100" dist="19050" dir="2700000" algn="tl" rotWithShape="0">
                    <a:schemeClr val="dk1">
                      <a:alpha val="40000"/>
                    </a:schemeClr>
                  </a:outerShdw>
                </a:effectLst>
              </a:rPr>
              <a:t>building</a:t>
            </a:r>
          </a:p>
          <a:p>
            <a:r>
              <a:rPr lang="en-IN" sz="1600" dirty="0" smtClean="0">
                <a:ln w="0"/>
                <a:solidFill>
                  <a:schemeClr val="tx1"/>
                </a:solidFill>
                <a:effectLst>
                  <a:outerShdw blurRad="38100" dist="19050" dir="2700000" algn="tl" rotWithShape="0">
                    <a:schemeClr val="dk1">
                      <a:alpha val="40000"/>
                    </a:schemeClr>
                  </a:outerShdw>
                </a:effectLst>
              </a:rPr>
              <a:t>Publish</a:t>
            </a:r>
          </a:p>
          <a:p>
            <a:r>
              <a:rPr lang="en-IN" sz="1600" dirty="0" smtClean="0">
                <a:ln w="0"/>
                <a:solidFill>
                  <a:schemeClr val="tx1"/>
                </a:solidFill>
                <a:effectLst>
                  <a:outerShdw blurRad="38100" dist="19050" dir="2700000" algn="tl" rotWithShape="0">
                    <a:schemeClr val="dk1">
                      <a:alpha val="40000"/>
                    </a:schemeClr>
                  </a:outerShdw>
                </a:effectLst>
              </a:rPr>
              <a:t>Natural Language Processing</a:t>
            </a:r>
          </a:p>
        </p:txBody>
      </p:sp>
    </p:spTree>
    <p:extLst>
      <p:ext uri="{BB962C8B-B14F-4D97-AF65-F5344CB8AC3E}">
        <p14:creationId xmlns:p14="http://schemas.microsoft.com/office/powerpoint/2010/main" val="822437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337625" y="273318"/>
            <a:ext cx="11535508" cy="6175716"/>
          </a:xfrm>
          <a:prstGeom prst="rect">
            <a:avLst/>
          </a:prstGeom>
          <a:solidFill>
            <a:schemeClr val="bg1"/>
          </a:solidFill>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buFont typeface="Arial" panose="020B0604020202020204" pitchFamily="34" charset="0"/>
              <a:buChar char="•"/>
            </a:pPr>
            <a:endParaRPr lang="en-IN" sz="2400" dirty="0" smtClean="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a:p>
            <a:pPr algn="l"/>
            <a:endParaRPr lang="en-IN" sz="2400" dirty="0" smtClean="0">
              <a:latin typeface="Calibri" panose="020F0502020204030204" pitchFamily="34" charset="0"/>
              <a:cs typeface="Calibri" panose="020F0502020204030204" pitchFamily="34" charset="0"/>
            </a:endParaRPr>
          </a:p>
          <a:p>
            <a:pPr algn="l"/>
            <a:endParaRPr lang="en-IN" sz="2400" dirty="0">
              <a:latin typeface="Calibri" panose="020F0502020204030204" pitchFamily="34" charset="0"/>
              <a:cs typeface="Calibri" panose="020F0502020204030204" pitchFamily="34" charset="0"/>
            </a:endParaRPr>
          </a:p>
        </p:txBody>
      </p:sp>
      <p:sp>
        <p:nvSpPr>
          <p:cNvPr id="4" name="TextBox 3"/>
          <p:cNvSpPr txBox="1"/>
          <p:nvPr/>
        </p:nvSpPr>
        <p:spPr>
          <a:xfrm>
            <a:off x="337625" y="278415"/>
            <a:ext cx="4312752" cy="523220"/>
          </a:xfrm>
          <a:prstGeom prst="homePlate">
            <a:avLst>
              <a:gd name="adj" fmla="val 23916"/>
            </a:avLst>
          </a:prstGeom>
          <a:solidFill>
            <a:schemeClr val="accent4">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sz="280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defRPr>
            </a:lvl1pPr>
          </a:lstStyle>
          <a:p>
            <a:r>
              <a:rPr lang="en-IN" dirty="0" smtClean="0"/>
              <a:t>Columns Vs Measures</a:t>
            </a:r>
            <a:endParaRPr lang="en-IN" dirty="0"/>
          </a:p>
        </p:txBody>
      </p:sp>
      <p:sp>
        <p:nvSpPr>
          <p:cNvPr id="6" name="TextBox 5"/>
          <p:cNvSpPr txBox="1"/>
          <p:nvPr/>
        </p:nvSpPr>
        <p:spPr>
          <a:xfrm>
            <a:off x="719909" y="1136468"/>
            <a:ext cx="5016136" cy="4585871"/>
          </a:xfrm>
          <a:prstGeom prst="rect">
            <a:avLst/>
          </a:prstGeom>
          <a:noFill/>
        </p:spPr>
        <p:txBody>
          <a:bodyPr wrap="square" rtlCol="0">
            <a:spAutoFit/>
          </a:bodyPr>
          <a:lstStyle/>
          <a:p>
            <a:pPr algn="ctr"/>
            <a:r>
              <a:rPr lang="en-US" sz="1600" b="1" u="sng" dirty="0" smtClean="0">
                <a:latin typeface="Calibri" panose="020F0502020204030204" pitchFamily="34" charset="0"/>
                <a:cs typeface="Calibri" panose="020F0502020204030204" pitchFamily="34" charset="0"/>
              </a:rPr>
              <a:t>COLUMNS</a:t>
            </a:r>
          </a:p>
          <a:p>
            <a:pPr algn="ctr"/>
            <a:endParaRPr lang="en-US" sz="1600" b="1" dirty="0" smtClean="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Used for Row by row calculations like excel</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Pre-calculated and stored</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Not recalculated (not dynamic) when filter changes on the dashboard</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Only recalculates on the data source refresh</a:t>
            </a:r>
          </a:p>
          <a:p>
            <a:pPr marL="285750" indent="-285750">
              <a:buFont typeface="Courier New" panose="02070309020205020404" pitchFamily="49" charset="0"/>
              <a:buChar char="o"/>
            </a:pPr>
            <a:r>
              <a:rPr lang="en-US" sz="1600" dirty="0">
                <a:latin typeface="Calibri" panose="020F0502020204030204" pitchFamily="34" charset="0"/>
                <a:cs typeface="Calibri" panose="020F0502020204030204" pitchFamily="34" charset="0"/>
              </a:rPr>
              <a:t>Calculated Columns return one value per </a:t>
            </a:r>
            <a:r>
              <a:rPr lang="en-US" sz="1600" dirty="0" smtClean="0">
                <a:latin typeface="Calibri" panose="020F0502020204030204" pitchFamily="34" charset="0"/>
                <a:cs typeface="Calibri" panose="020F0502020204030204" pitchFamily="34" charset="0"/>
              </a:rPr>
              <a:t>row</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Take up space in RAM memory</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Try avoiding calculated columns if we don’t need them</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Acts like a “Normal” column. Can be used in calculations and relationship</a:t>
            </a:r>
          </a:p>
          <a:p>
            <a:pPr marL="285750" indent="-285750">
              <a:buFont typeface="Courier New" panose="02070309020205020404" pitchFamily="49" charset="0"/>
              <a:buChar char="o"/>
            </a:pPr>
            <a:endParaRPr lang="en-US" sz="1600" dirty="0" smtClean="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sz="1600" dirty="0" smtClean="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endParaRPr lang="en-US" sz="1600" dirty="0" smtClean="0">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endParaRPr lang="en-US" sz="1600" dirty="0">
              <a:latin typeface="Calibri" panose="020F0502020204030204" pitchFamily="34" charset="0"/>
              <a:cs typeface="Calibri" panose="020F0502020204030204" pitchFamily="34" charset="0"/>
            </a:endParaRPr>
          </a:p>
        </p:txBody>
      </p:sp>
      <p:sp>
        <p:nvSpPr>
          <p:cNvPr id="7" name="TextBox 6"/>
          <p:cNvSpPr txBox="1"/>
          <p:nvPr/>
        </p:nvSpPr>
        <p:spPr>
          <a:xfrm>
            <a:off x="6455954" y="1136468"/>
            <a:ext cx="5016136" cy="5693866"/>
          </a:xfrm>
          <a:prstGeom prst="rect">
            <a:avLst/>
          </a:prstGeom>
          <a:noFill/>
        </p:spPr>
        <p:txBody>
          <a:bodyPr wrap="square" rtlCol="0">
            <a:spAutoFit/>
          </a:bodyPr>
          <a:lstStyle/>
          <a:p>
            <a:pPr algn="ctr"/>
            <a:r>
              <a:rPr lang="en-US" sz="1600" b="1" u="sng" dirty="0" smtClean="0">
                <a:latin typeface="Calibri" panose="020F0502020204030204" pitchFamily="34" charset="0"/>
                <a:cs typeface="Calibri" panose="020F0502020204030204" pitchFamily="34" charset="0"/>
              </a:rPr>
              <a:t>MEASURES</a:t>
            </a:r>
          </a:p>
          <a:p>
            <a:pPr algn="ctr"/>
            <a:endParaRPr lang="en-US" sz="1600" b="1" dirty="0" smtClean="0">
              <a:latin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Used for calculations across Row</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Not stored in RAM</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Calculated on the fly &amp; recalculated when the filters applied changes</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Returns different answers depending on the filter applied</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Takes up CPU Space</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Can be reused on other measures</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Can be moved between tables</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Cannot be used for relationships</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It returns only one single value (aggregate)</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We use aggregations for measures as we want to end up with one single value (ex: sum, min, max, count, </a:t>
            </a:r>
            <a:r>
              <a:rPr lang="en-US" sz="1600" dirty="0" err="1" smtClean="0">
                <a:latin typeface="Calibri" panose="020F0502020204030204" pitchFamily="34" charset="0"/>
                <a:cs typeface="Calibri" panose="020F0502020204030204" pitchFamily="34" charset="0"/>
              </a:rPr>
              <a:t>avg</a:t>
            </a:r>
            <a:r>
              <a:rPr lang="en-US" sz="1600" dirty="0" smtClean="0">
                <a:latin typeface="Calibri" panose="020F0502020204030204" pitchFamily="34" charset="0"/>
                <a:cs typeface="Calibri" panose="020F0502020204030204" pitchFamily="34" charset="0"/>
              </a:rPr>
              <a:t>…)</a:t>
            </a:r>
          </a:p>
          <a:p>
            <a:pPr marL="285750" indent="-285750">
              <a:buFont typeface="Courier New" panose="02070309020205020404" pitchFamily="49" charset="0"/>
              <a:buChar char="o"/>
            </a:pPr>
            <a:r>
              <a:rPr lang="en-US" sz="1600" dirty="0" smtClean="0">
                <a:latin typeface="Calibri" panose="020F0502020204030204" pitchFamily="34" charset="0"/>
                <a:cs typeface="Calibri" panose="020F0502020204030204" pitchFamily="34" charset="0"/>
              </a:rPr>
              <a:t>Cannot see the measure in the Data tab/view as it evaluates/calculates only when it is put in the report and are calculated on fly.</a:t>
            </a:r>
          </a:p>
          <a:p>
            <a:endParaRPr lang="en-US" sz="1600" dirty="0" smtClean="0">
              <a:latin typeface="Calibri" panose="020F0502020204030204" pitchFamily="34" charset="0"/>
              <a:cs typeface="Calibri" panose="020F0502020204030204" pitchFamily="34" charset="0"/>
            </a:endParaRPr>
          </a:p>
          <a:p>
            <a:endParaRPr lang="en-US" sz="16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endParaRPr lang="en-US" sz="16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7888605" y="1122180"/>
            <a:ext cx="438150" cy="419100"/>
          </a:xfrm>
          <a:prstGeom prst="rect">
            <a:avLst/>
          </a:prstGeom>
        </p:spPr>
      </p:pic>
      <p:pic>
        <p:nvPicPr>
          <p:cNvPr id="5" name="Picture 4"/>
          <p:cNvPicPr>
            <a:picLocks noChangeAspect="1"/>
          </p:cNvPicPr>
          <p:nvPr/>
        </p:nvPicPr>
        <p:blipFill>
          <a:blip r:embed="rId3"/>
          <a:stretch>
            <a:fillRect/>
          </a:stretch>
        </p:blipFill>
        <p:spPr>
          <a:xfrm>
            <a:off x="2276150" y="1136468"/>
            <a:ext cx="409575" cy="390525"/>
          </a:xfrm>
          <a:prstGeom prst="rect">
            <a:avLst/>
          </a:prstGeom>
        </p:spPr>
      </p:pic>
      <p:sp>
        <p:nvSpPr>
          <p:cNvPr id="8" name="TextBox 7"/>
          <p:cNvSpPr txBox="1"/>
          <p:nvPr/>
        </p:nvSpPr>
        <p:spPr>
          <a:xfrm>
            <a:off x="719909" y="5901020"/>
            <a:ext cx="6635931" cy="369332"/>
          </a:xfrm>
          <a:prstGeom prst="rect">
            <a:avLst/>
          </a:prstGeom>
          <a:noFill/>
        </p:spPr>
        <p:txBody>
          <a:bodyPr wrap="square" rtlCol="0">
            <a:spAutoFit/>
          </a:bodyPr>
          <a:lstStyle/>
          <a:p>
            <a:r>
              <a:rPr lang="en-US" dirty="0">
                <a:hlinkClick r:id="rId4"/>
              </a:rPr>
              <a:t>Measures vs. calculated columns in DAX and Power BI - YouTube</a:t>
            </a:r>
            <a:endParaRPr lang="en-IN" dirty="0"/>
          </a:p>
        </p:txBody>
      </p:sp>
    </p:spTree>
    <p:extLst>
      <p:ext uri="{BB962C8B-B14F-4D97-AF65-F5344CB8AC3E}">
        <p14:creationId xmlns:p14="http://schemas.microsoft.com/office/powerpoint/2010/main" val="2130048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2134</TotalTime>
  <Words>899</Words>
  <Application>Microsoft Office PowerPoint</Application>
  <PresentationFormat>Widescreen</PresentationFormat>
  <Paragraphs>131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Genpact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Kesanam, Ramadevi</dc:creator>
  <cp:lastModifiedBy>Kesanam, Ramadevi</cp:lastModifiedBy>
  <cp:revision>69</cp:revision>
  <dcterms:created xsi:type="dcterms:W3CDTF">2020-11-20T15:16:01Z</dcterms:created>
  <dcterms:modified xsi:type="dcterms:W3CDTF">2021-06-11T13:47:50Z</dcterms:modified>
</cp:coreProperties>
</file>