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70"/>
  </p:notesMasterIdLst>
  <p:sldIdLst>
    <p:sldId id="888" r:id="rId2"/>
    <p:sldId id="912" r:id="rId3"/>
    <p:sldId id="922" r:id="rId4"/>
    <p:sldId id="908" r:id="rId5"/>
    <p:sldId id="921" r:id="rId6"/>
    <p:sldId id="828" r:id="rId7"/>
    <p:sldId id="923" r:id="rId8"/>
    <p:sldId id="924" r:id="rId9"/>
    <p:sldId id="925" r:id="rId10"/>
    <p:sldId id="926" r:id="rId11"/>
    <p:sldId id="927" r:id="rId12"/>
    <p:sldId id="929" r:id="rId13"/>
    <p:sldId id="928" r:id="rId14"/>
    <p:sldId id="930" r:id="rId15"/>
    <p:sldId id="931" r:id="rId16"/>
    <p:sldId id="932" r:id="rId17"/>
    <p:sldId id="933" r:id="rId18"/>
    <p:sldId id="934" r:id="rId19"/>
    <p:sldId id="935" r:id="rId20"/>
    <p:sldId id="936" r:id="rId21"/>
    <p:sldId id="937" r:id="rId22"/>
    <p:sldId id="938" r:id="rId23"/>
    <p:sldId id="939" r:id="rId24"/>
    <p:sldId id="940" r:id="rId25"/>
    <p:sldId id="941" r:id="rId26"/>
    <p:sldId id="942" r:id="rId27"/>
    <p:sldId id="943" r:id="rId28"/>
    <p:sldId id="944" r:id="rId29"/>
    <p:sldId id="960" r:id="rId30"/>
    <p:sldId id="945" r:id="rId31"/>
    <p:sldId id="946" r:id="rId32"/>
    <p:sldId id="947" r:id="rId33"/>
    <p:sldId id="948" r:id="rId34"/>
    <p:sldId id="949" r:id="rId35"/>
    <p:sldId id="951" r:id="rId36"/>
    <p:sldId id="950" r:id="rId37"/>
    <p:sldId id="955" r:id="rId38"/>
    <p:sldId id="952" r:id="rId39"/>
    <p:sldId id="953" r:id="rId40"/>
    <p:sldId id="954" r:id="rId41"/>
    <p:sldId id="956" r:id="rId42"/>
    <p:sldId id="957" r:id="rId43"/>
    <p:sldId id="958" r:id="rId44"/>
    <p:sldId id="959" r:id="rId45"/>
    <p:sldId id="961" r:id="rId46"/>
    <p:sldId id="962" r:id="rId47"/>
    <p:sldId id="963" r:id="rId48"/>
    <p:sldId id="964" r:id="rId49"/>
    <p:sldId id="965" r:id="rId50"/>
    <p:sldId id="991" r:id="rId51"/>
    <p:sldId id="990" r:id="rId52"/>
    <p:sldId id="966" r:id="rId53"/>
    <p:sldId id="967" r:id="rId54"/>
    <p:sldId id="968" r:id="rId55"/>
    <p:sldId id="969" r:id="rId56"/>
    <p:sldId id="970" r:id="rId57"/>
    <p:sldId id="971" r:id="rId58"/>
    <p:sldId id="972" r:id="rId59"/>
    <p:sldId id="973" r:id="rId60"/>
    <p:sldId id="974" r:id="rId61"/>
    <p:sldId id="975" r:id="rId62"/>
    <p:sldId id="976" r:id="rId63"/>
    <p:sldId id="977" r:id="rId64"/>
    <p:sldId id="978" r:id="rId65"/>
    <p:sldId id="989" r:id="rId66"/>
    <p:sldId id="988" r:id="rId67"/>
    <p:sldId id="979" r:id="rId68"/>
    <p:sldId id="904" r:id="rId69"/>
  </p:sldIdLst>
  <p:sldSz cx="9144000" cy="6858000" type="screen4x3"/>
  <p:notesSz cx="7315200" cy="9601200"/>
  <p:defaultTextStyle>
    <a:defPPr>
      <a:defRPr lang="en-US"/>
    </a:defPPr>
    <a:lvl1pPr algn="l" rtl="0" fontAlgn="base">
      <a:spcBef>
        <a:spcPct val="0"/>
      </a:spcBef>
      <a:spcAft>
        <a:spcPct val="0"/>
      </a:spcAft>
      <a:defRPr sz="1400" b="1" kern="1200">
        <a:solidFill>
          <a:schemeClr val="tx1"/>
        </a:solidFill>
        <a:latin typeface="Arial" charset="0"/>
        <a:ea typeface="ＭＳ Ｐゴシック"/>
        <a:cs typeface="ＭＳ Ｐゴシック"/>
      </a:defRPr>
    </a:lvl1pPr>
    <a:lvl2pPr marL="457200" algn="l" rtl="0" fontAlgn="base">
      <a:spcBef>
        <a:spcPct val="0"/>
      </a:spcBef>
      <a:spcAft>
        <a:spcPct val="0"/>
      </a:spcAft>
      <a:defRPr sz="1400" b="1"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400" b="1"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400" b="1"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400" b="1" kern="1200">
        <a:solidFill>
          <a:schemeClr val="tx1"/>
        </a:solidFill>
        <a:latin typeface="Arial" charset="0"/>
        <a:ea typeface="ＭＳ Ｐゴシック"/>
        <a:cs typeface="ＭＳ Ｐゴシック"/>
      </a:defRPr>
    </a:lvl5pPr>
    <a:lvl6pPr marL="2286000" algn="l" defTabSz="914400" rtl="0" eaLnBrk="1" latinLnBrk="0" hangingPunct="1">
      <a:defRPr sz="1400" b="1" kern="1200">
        <a:solidFill>
          <a:schemeClr val="tx1"/>
        </a:solidFill>
        <a:latin typeface="Arial" charset="0"/>
        <a:ea typeface="ＭＳ Ｐゴシック"/>
        <a:cs typeface="ＭＳ Ｐゴシック"/>
      </a:defRPr>
    </a:lvl6pPr>
    <a:lvl7pPr marL="2743200" algn="l" defTabSz="914400" rtl="0" eaLnBrk="1" latinLnBrk="0" hangingPunct="1">
      <a:defRPr sz="1400" b="1" kern="1200">
        <a:solidFill>
          <a:schemeClr val="tx1"/>
        </a:solidFill>
        <a:latin typeface="Arial" charset="0"/>
        <a:ea typeface="ＭＳ Ｐゴシック"/>
        <a:cs typeface="ＭＳ Ｐゴシック"/>
      </a:defRPr>
    </a:lvl7pPr>
    <a:lvl8pPr marL="3200400" algn="l" defTabSz="914400" rtl="0" eaLnBrk="1" latinLnBrk="0" hangingPunct="1">
      <a:defRPr sz="1400" b="1" kern="1200">
        <a:solidFill>
          <a:schemeClr val="tx1"/>
        </a:solidFill>
        <a:latin typeface="Arial" charset="0"/>
        <a:ea typeface="ＭＳ Ｐゴシック"/>
        <a:cs typeface="ＭＳ Ｐゴシック"/>
      </a:defRPr>
    </a:lvl8pPr>
    <a:lvl9pPr marL="3657600" algn="l" defTabSz="914400" rtl="0" eaLnBrk="1" latinLnBrk="0" hangingPunct="1">
      <a:defRPr sz="1400" b="1" kern="1200">
        <a:solidFill>
          <a:schemeClr val="tx1"/>
        </a:solidFill>
        <a:latin typeface="Arial" charset="0"/>
        <a:ea typeface="ＭＳ Ｐゴシック"/>
        <a:cs typeface="ＭＳ Ｐゴシック"/>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703040633"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9AA"/>
    <a:srgbClr val="FF6600"/>
    <a:srgbClr val="00BDFF"/>
    <a:srgbClr val="F7902B"/>
    <a:srgbClr val="3478B6"/>
    <a:srgbClr val="87A22F"/>
    <a:srgbClr val="F8912C"/>
    <a:srgbClr val="000000"/>
    <a:srgbClr val="AFCA0B"/>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95113" autoAdjust="0"/>
  </p:normalViewPr>
  <p:slideViewPr>
    <p:cSldViewPr snapToGrid="0">
      <p:cViewPr>
        <p:scale>
          <a:sx n="71" d="100"/>
          <a:sy n="71" d="100"/>
        </p:scale>
        <p:origin x="-1494" y="-156"/>
      </p:cViewPr>
      <p:guideLst>
        <p:guide orient="horz" pos="4233"/>
        <p:guide orient="horz" pos="661"/>
        <p:guide orient="horz" pos="1078"/>
        <p:guide orient="horz" pos="4122"/>
        <p:guide orient="horz" pos="1161"/>
        <p:guide orient="horz" pos="1276"/>
        <p:guide pos="199"/>
        <p:guide pos="2882"/>
        <p:guide pos="55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4" d="100"/>
        <a:sy n="54" d="100"/>
      </p:scale>
      <p:origin x="0" y="0"/>
    </p:cViewPr>
  </p:sorterViewPr>
  <p:notesViewPr>
    <p:cSldViewPr snapToGrid="0">
      <p:cViewPr varScale="1">
        <p:scale>
          <a:sx n="57" d="100"/>
          <a:sy n="57" d="100"/>
        </p:scale>
        <p:origin x="-247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l"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5123"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r"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l" defTabSz="966788" eaLnBrk="0" hangingPunct="0">
              <a:buClrTx/>
              <a:buFontTx/>
              <a:buNone/>
              <a:defRPr sz="1300" b="0">
                <a:latin typeface="Arial" charset="0"/>
                <a:ea typeface="ＭＳ Ｐゴシック"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r" defTabSz="966788" eaLnBrk="0" hangingPunct="0">
              <a:buClrTx/>
              <a:buFontTx/>
              <a:buNone/>
              <a:defRPr sz="1300" b="0">
                <a:latin typeface="Arial" charset="0"/>
                <a:ea typeface="ＭＳ Ｐゴシック" charset="-128"/>
                <a:cs typeface="+mn-cs"/>
              </a:defRPr>
            </a:lvl1pPr>
          </a:lstStyle>
          <a:p>
            <a:pPr>
              <a:defRPr/>
            </a:pPr>
            <a:fld id="{9981C5AD-AD5D-4DA4-9FFA-6D62FD3D937C}" type="slidenum">
              <a:rPr lang="en-US"/>
              <a:pPr>
                <a:defRPr/>
              </a:pPr>
              <a:t>‹#›</a:t>
            </a:fld>
            <a:endParaRPr lang="en-US"/>
          </a:p>
        </p:txBody>
      </p:sp>
    </p:spTree>
    <p:extLst>
      <p:ext uri="{BB962C8B-B14F-4D97-AF65-F5344CB8AC3E}">
        <p14:creationId xmlns:p14="http://schemas.microsoft.com/office/powerpoint/2010/main" val="3400062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40" tIns="48321" rIns="96640" bIns="48321" anchor="b"/>
          <a:lstStyle/>
          <a:p>
            <a:pPr algn="r" defTabSz="1022350" eaLnBrk="0" hangingPunct="0"/>
            <a:fld id="{05434709-E8B2-4BC0-B6F4-C8B11A524035}" type="slidenum">
              <a:rPr lang="en-US" sz="1300" b="0">
                <a:solidFill>
                  <a:srgbClr val="000000"/>
                </a:solidFill>
              </a:rPr>
              <a:pPr algn="r" defTabSz="1022350" eaLnBrk="0" hangingPunct="0"/>
              <a:t>1</a:t>
            </a:fld>
            <a:endParaRPr lang="en-US" sz="1300" b="0">
              <a:solidFill>
                <a:srgbClr val="000000"/>
              </a:solidFill>
            </a:endParaRPr>
          </a:p>
        </p:txBody>
      </p:sp>
      <p:sp>
        <p:nvSpPr>
          <p:cNvPr id="9218" name="Rectangle 2"/>
          <p:cNvSpPr>
            <a:spLocks noGrp="1" noRot="1" noChangeAspect="1" noChangeArrowheads="1" noTextEdit="1"/>
          </p:cNvSpPr>
          <p:nvPr>
            <p:ph type="sldImg"/>
          </p:nvPr>
        </p:nvSpPr>
        <p:spPr>
          <a:xfrm>
            <a:off x="1257300" y="720725"/>
            <a:ext cx="4800600" cy="3600450"/>
          </a:xfrm>
          <a:ln/>
        </p:spPr>
      </p:sp>
      <p:sp>
        <p:nvSpPr>
          <p:cNvPr id="9219" name="Rectangle 3"/>
          <p:cNvSpPr>
            <a:spLocks noGrp="1" noChangeArrowheads="1"/>
          </p:cNvSpPr>
          <p:nvPr>
            <p:ph type="body" idx="1"/>
          </p:nvPr>
        </p:nvSpPr>
        <p:spPr>
          <a:xfrm>
            <a:off x="731838" y="4560888"/>
            <a:ext cx="5851525" cy="4319587"/>
          </a:xfrm>
          <a:noFill/>
          <a:ln/>
        </p:spPr>
        <p:txBody>
          <a:bodyPr lIns="96661" tIns="48331" rIns="96661" bIns="48331"/>
          <a:lstStyle/>
          <a:p>
            <a:pPr defTabSz="457200">
              <a:spcBef>
                <a:spcPct val="0"/>
              </a:spcBef>
            </a:pPr>
            <a:endParaRPr lang="en-US" dirty="0"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ＭＳ Ｐゴシック" pitchFamily="34" charset="-128"/>
                <a:cs typeface="ＭＳ Ｐゴシック"/>
              </a:rPr>
              <a:t>Every enterprise is a collection of common processes strung together by technologies that help deal with massive and mutating amounts of data from an increasingly complex and interconnected world. The intelligent enterprise differentiates itself and outcompetes by turning common processes into </a:t>
            </a:r>
            <a:r>
              <a:rPr lang="en-US" sz="1200" i="1" kern="1200" dirty="0" smtClean="0">
                <a:solidFill>
                  <a:schemeClr val="tx1"/>
                </a:solidFill>
                <a:effectLst/>
                <a:latin typeface="Arial" charset="0"/>
                <a:ea typeface="ＭＳ Ｐゴシック" pitchFamily="34" charset="-128"/>
                <a:cs typeface="ＭＳ Ｐゴシック"/>
              </a:rPr>
              <a:t>smarter processes</a:t>
            </a:r>
            <a:r>
              <a:rPr lang="en-US" sz="1200" kern="1200" dirty="0" smtClean="0">
                <a:solidFill>
                  <a:schemeClr val="tx1"/>
                </a:solidFill>
                <a:effectLst/>
                <a:latin typeface="Arial" charset="0"/>
                <a:ea typeface="ＭＳ Ｐゴシック" pitchFamily="34" charset="-128"/>
                <a:cs typeface="ＭＳ Ｐゴシック"/>
              </a:rPr>
              <a:t> with superior analytics and class-leading technology and in turn, delivering superior business outcomes. </a:t>
            </a:r>
          </a:p>
          <a:p>
            <a:endParaRPr lang="en-US" sz="1200" kern="1200" dirty="0" smtClean="0">
              <a:solidFill>
                <a:schemeClr val="tx1"/>
              </a:solidFill>
              <a:effectLst/>
              <a:latin typeface="Arial" charset="0"/>
              <a:ea typeface="ＭＳ Ｐゴシック" pitchFamily="34" charset="-128"/>
              <a:cs typeface="ＭＳ Ｐゴシック"/>
            </a:endParaRPr>
          </a:p>
          <a:p>
            <a:r>
              <a:rPr lang="en-US" sz="1200" b="1" i="1" kern="1200" dirty="0" smtClean="0">
                <a:solidFill>
                  <a:schemeClr val="tx1"/>
                </a:solidFill>
                <a:effectLst/>
                <a:latin typeface="Arial" charset="0"/>
                <a:ea typeface="ＭＳ Ｐゴシック" pitchFamily="34" charset="-128"/>
                <a:cs typeface="ＭＳ Ｐゴシック"/>
              </a:rPr>
              <a:t>Process</a:t>
            </a:r>
            <a:endParaRPr lang="en-US" sz="1200" kern="1200" dirty="0" smtClean="0">
              <a:solidFill>
                <a:schemeClr val="tx1"/>
              </a:solidFill>
              <a:effectLst/>
              <a:latin typeface="Arial" charset="0"/>
              <a:ea typeface="ＭＳ Ｐゴシック" pitchFamily="34" charset="-128"/>
              <a:cs typeface="ＭＳ Ｐゴシック"/>
            </a:endParaRPr>
          </a:p>
          <a:p>
            <a:r>
              <a:rPr lang="en-US" sz="1200" kern="1200" dirty="0" smtClean="0">
                <a:solidFill>
                  <a:schemeClr val="tx1"/>
                </a:solidFill>
                <a:effectLst/>
                <a:latin typeface="Arial" charset="0"/>
                <a:ea typeface="ＭＳ Ｐゴシック" pitchFamily="34" charset="-128"/>
                <a:cs typeface="ＭＳ Ｐゴシック"/>
              </a:rPr>
              <a:t>Companies structure themselves using functions and organizational policies; people and culture tune themselves to this functional view of the organization. Companies across all industries have a set of common, core enterprise-level processes that determine how they acquire new customers, retain them and grow existing relationships, hire and retain their workforce, develop and distribute their offerings and manage their supply chains. What differentiates the leaders from the laggards is how they view processes as a key component of business outcomes. For example, many organizations focus on driving process efficiencies -- saving money within the process -- and not effectiveness, which means setting enterprise-level strategies for processes to achieve desired business outcomes. </a:t>
            </a:r>
          </a:p>
          <a:p>
            <a:r>
              <a:rPr lang="en-US" sz="1200" kern="1200" dirty="0" smtClean="0">
                <a:solidFill>
                  <a:schemeClr val="tx1"/>
                </a:solidFill>
                <a:effectLst/>
                <a:latin typeface="Arial" charset="0"/>
                <a:ea typeface="ＭＳ Ｐゴシック" pitchFamily="34" charset="-128"/>
                <a:cs typeface="ＭＳ Ｐゴシック"/>
              </a:rPr>
              <a:t> </a:t>
            </a:r>
          </a:p>
          <a:p>
            <a:r>
              <a:rPr lang="en-US" sz="1200" i="1" kern="1200" dirty="0" smtClean="0">
                <a:solidFill>
                  <a:schemeClr val="tx1"/>
                </a:solidFill>
                <a:effectLst/>
                <a:latin typeface="Arial" charset="0"/>
                <a:ea typeface="ＭＳ Ｐゴシック" pitchFamily="34" charset="-128"/>
                <a:cs typeface="ＭＳ Ｐゴシック"/>
              </a:rPr>
              <a:t>Intelligent Enterprises</a:t>
            </a:r>
            <a:r>
              <a:rPr lang="en-US" sz="1200" kern="1200" dirty="0" smtClean="0">
                <a:solidFill>
                  <a:schemeClr val="tx1"/>
                </a:solidFill>
                <a:effectLst/>
                <a:latin typeface="Arial" charset="0"/>
                <a:ea typeface="ＭＳ Ｐゴシック" pitchFamily="34" charset="-128"/>
                <a:cs typeface="ＭＳ Ｐゴシック"/>
              </a:rPr>
              <a:t> understand very well that while efficiency of business processes is a necessary condition, effectiveness drives better business outcomes and allows them to outcompete in global markets. </a:t>
            </a:r>
          </a:p>
          <a:p>
            <a:r>
              <a:rPr lang="en-US" sz="1200" kern="1200" dirty="0" smtClean="0">
                <a:solidFill>
                  <a:schemeClr val="tx1"/>
                </a:solidFill>
                <a:effectLst/>
                <a:latin typeface="Arial" charset="0"/>
                <a:ea typeface="ＭＳ Ｐゴシック" pitchFamily="34" charset="-128"/>
                <a:cs typeface="ＭＳ Ｐゴシック"/>
              </a:rPr>
              <a:t> </a:t>
            </a:r>
          </a:p>
          <a:p>
            <a:r>
              <a:rPr lang="en-US" sz="1200" b="1" i="1" kern="1200" dirty="0" smtClean="0">
                <a:solidFill>
                  <a:schemeClr val="tx1"/>
                </a:solidFill>
                <a:effectLst/>
                <a:latin typeface="Arial" charset="0"/>
                <a:ea typeface="ＭＳ Ｐゴシック" pitchFamily="34" charset="-128"/>
                <a:cs typeface="ＭＳ Ｐゴシック"/>
              </a:rPr>
              <a:t>Analytics</a:t>
            </a:r>
            <a:endParaRPr lang="en-US" sz="1200" kern="1200" dirty="0" smtClean="0">
              <a:solidFill>
                <a:schemeClr val="tx1"/>
              </a:solidFill>
              <a:effectLst/>
              <a:latin typeface="Arial" charset="0"/>
              <a:ea typeface="ＭＳ Ｐゴシック" pitchFamily="34" charset="-128"/>
              <a:cs typeface="ＭＳ Ｐゴシック"/>
            </a:endParaRPr>
          </a:p>
          <a:p>
            <a:r>
              <a:rPr lang="en-US" sz="1200" kern="1200" dirty="0" smtClean="0">
                <a:solidFill>
                  <a:schemeClr val="tx1"/>
                </a:solidFill>
                <a:effectLst/>
                <a:latin typeface="Arial" charset="0"/>
                <a:ea typeface="ＭＳ Ｐゴシック" pitchFamily="34" charset="-128"/>
                <a:cs typeface="ＭＳ Ｐゴシック"/>
              </a:rPr>
              <a:t>The emergence </a:t>
            </a:r>
            <a:r>
              <a:rPr lang="en-US" sz="1200" i="1" kern="1200" dirty="0" smtClean="0">
                <a:solidFill>
                  <a:schemeClr val="tx1"/>
                </a:solidFill>
                <a:effectLst/>
                <a:latin typeface="Arial" charset="0"/>
                <a:ea typeface="ＭＳ Ｐゴシック" pitchFamily="34" charset="-128"/>
                <a:cs typeface="ＭＳ Ｐゴシック"/>
              </a:rPr>
              <a:t>of big data</a:t>
            </a:r>
            <a:r>
              <a:rPr lang="en-US" sz="1200" kern="1200" dirty="0" smtClean="0">
                <a:solidFill>
                  <a:schemeClr val="tx1"/>
                </a:solidFill>
                <a:effectLst/>
                <a:latin typeface="Arial" charset="0"/>
                <a:ea typeface="ＭＳ Ｐゴシック" pitchFamily="34" charset="-128"/>
                <a:cs typeface="ＭＳ Ｐゴシック"/>
              </a:rPr>
              <a:t>, regulatory changes and social media developments are causing a big shift in the way businesses operate. Most companies know data is an asset and yet, even as a majority of this data sits within their organization, they have not been able to tap its true potential. How one company harnesses this data compared to others, makes all the difference. </a:t>
            </a:r>
            <a:r>
              <a:rPr lang="en-US" sz="1200" i="1" kern="1200" dirty="0" smtClean="0">
                <a:solidFill>
                  <a:schemeClr val="tx1"/>
                </a:solidFill>
                <a:effectLst/>
                <a:latin typeface="Arial" charset="0"/>
                <a:ea typeface="ＭＳ Ｐゴシック" pitchFamily="34" charset="-128"/>
                <a:cs typeface="ＭＳ Ｐゴシック"/>
              </a:rPr>
              <a:t>Intelligent enterprises</a:t>
            </a:r>
            <a:r>
              <a:rPr lang="en-US" sz="1200" kern="1200" dirty="0" smtClean="0">
                <a:solidFill>
                  <a:schemeClr val="tx1"/>
                </a:solidFill>
                <a:effectLst/>
                <a:latin typeface="Arial" charset="0"/>
                <a:ea typeface="ＭＳ Ｐゴシック" pitchFamily="34" charset="-128"/>
                <a:cs typeface="ＭＳ Ｐゴシック"/>
              </a:rPr>
              <a:t> innovate with data and employ analytics to identify trends and issues, uncover new insights, identify and prevent future risks and fine-tune operations to meet business goals. </a:t>
            </a:r>
          </a:p>
          <a:p>
            <a:r>
              <a:rPr lang="en-US" sz="1200" b="1" i="1" kern="1200" dirty="0" smtClean="0">
                <a:solidFill>
                  <a:schemeClr val="tx1"/>
                </a:solidFill>
                <a:effectLst/>
                <a:latin typeface="Arial" charset="0"/>
                <a:ea typeface="ＭＳ Ｐゴシック" pitchFamily="34" charset="-128"/>
                <a:cs typeface="ＭＳ Ｐゴシック"/>
              </a:rPr>
              <a:t> </a:t>
            </a:r>
            <a:endParaRPr lang="en-US" sz="1200" kern="1200" dirty="0" smtClean="0">
              <a:solidFill>
                <a:schemeClr val="tx1"/>
              </a:solidFill>
              <a:effectLst/>
              <a:latin typeface="Arial" charset="0"/>
              <a:ea typeface="ＭＳ Ｐゴシック" pitchFamily="34" charset="-128"/>
              <a:cs typeface="ＭＳ Ｐゴシック"/>
            </a:endParaRPr>
          </a:p>
          <a:p>
            <a:r>
              <a:rPr lang="en-US" sz="1200" b="1" i="1" kern="1200" dirty="0" smtClean="0">
                <a:solidFill>
                  <a:schemeClr val="tx1"/>
                </a:solidFill>
                <a:effectLst/>
                <a:latin typeface="Arial" charset="0"/>
                <a:ea typeface="ＭＳ Ｐゴシック" pitchFamily="34" charset="-128"/>
                <a:cs typeface="ＭＳ Ｐゴシック"/>
              </a:rPr>
              <a:t>Technology</a:t>
            </a:r>
            <a:endParaRPr lang="en-US" sz="1200" kern="1200" dirty="0" smtClean="0">
              <a:solidFill>
                <a:schemeClr val="tx1"/>
              </a:solidFill>
              <a:effectLst/>
              <a:latin typeface="Arial" charset="0"/>
              <a:ea typeface="ＭＳ Ｐゴシック" pitchFamily="34" charset="-128"/>
              <a:cs typeface="ＭＳ Ｐゴシック"/>
            </a:endParaRPr>
          </a:p>
          <a:p>
            <a:r>
              <a:rPr lang="en-US" sz="1200" kern="1200" dirty="0" smtClean="0">
                <a:solidFill>
                  <a:schemeClr val="tx1"/>
                </a:solidFill>
                <a:effectLst/>
                <a:latin typeface="Arial" charset="0"/>
                <a:ea typeface="ＭＳ Ｐゴシック" pitchFamily="34" charset="-128"/>
                <a:cs typeface="ＭＳ Ｐゴシック"/>
              </a:rPr>
              <a:t>Technology has become a clear driver of flexibility and innovation in all business models. New technology and social connectivity are creating a deluge of opportunities, paving the way for cloud and other collaboration tools to transform internal operations, customer relationships and industry value chains. </a:t>
            </a:r>
            <a:r>
              <a:rPr lang="en-US" sz="1200" i="1" kern="1200" dirty="0" smtClean="0">
                <a:solidFill>
                  <a:schemeClr val="tx1"/>
                </a:solidFill>
                <a:effectLst/>
                <a:latin typeface="Arial" charset="0"/>
                <a:ea typeface="ＭＳ Ｐゴシック" pitchFamily="34" charset="-128"/>
                <a:cs typeface="ＭＳ Ｐゴシック"/>
              </a:rPr>
              <a:t>Intelligent enterprises</a:t>
            </a:r>
            <a:r>
              <a:rPr lang="en-US" sz="1200" kern="1200" dirty="0" smtClean="0">
                <a:solidFill>
                  <a:schemeClr val="tx1"/>
                </a:solidFill>
                <a:effectLst/>
                <a:latin typeface="Arial" charset="0"/>
                <a:ea typeface="ＭＳ Ｐゴシック" pitchFamily="34" charset="-128"/>
                <a:cs typeface="ＭＳ Ｐゴシック"/>
              </a:rPr>
              <a:t> must move quickly to seize the technology dividend. When applied intelligently – using insights from existing operations and emerging opportunities, with minimal capital expenditure along a variable cost model, and delivered in a scalable fashion using new mobile, </a:t>
            </a:r>
            <a:r>
              <a:rPr lang="en-US" sz="1200" kern="1200" dirty="0" err="1" smtClean="0">
                <a:solidFill>
                  <a:schemeClr val="tx1"/>
                </a:solidFill>
                <a:effectLst/>
                <a:latin typeface="Arial" charset="0"/>
                <a:ea typeface="ＭＳ Ｐゴシック" pitchFamily="34" charset="-128"/>
                <a:cs typeface="ＭＳ Ｐゴシック"/>
              </a:rPr>
              <a:t>SaaS</a:t>
            </a:r>
            <a:r>
              <a:rPr lang="en-US" sz="1200" kern="1200" dirty="0" smtClean="0">
                <a:solidFill>
                  <a:schemeClr val="tx1"/>
                </a:solidFill>
                <a:effectLst/>
                <a:latin typeface="Arial" charset="0"/>
                <a:ea typeface="ＭＳ Ｐゴシック" pitchFamily="34" charset="-128"/>
                <a:cs typeface="ＭＳ Ｐゴシック"/>
              </a:rPr>
              <a:t> and social media-based channels – technology can have an exponential impact on outcomes.</a:t>
            </a:r>
          </a:p>
          <a:p>
            <a:endParaRPr lang="en-US" dirty="0" smtClean="0">
              <a:ea typeface="ＭＳ Ｐゴシック"/>
            </a:endParaRPr>
          </a:p>
        </p:txBody>
      </p:sp>
      <p:sp>
        <p:nvSpPr>
          <p:cNvPr id="14339" name="Slide Number Placeholder 3"/>
          <p:cNvSpPr>
            <a:spLocks noGrp="1"/>
          </p:cNvSpPr>
          <p:nvPr>
            <p:ph type="sldNum" sz="quarter" idx="5"/>
          </p:nvPr>
        </p:nvSpPr>
        <p:spPr>
          <a:noFill/>
        </p:spPr>
        <p:txBody>
          <a:bodyPr/>
          <a:lstStyle/>
          <a:p>
            <a:fld id="{4EC64976-5A9D-4930-B272-0F66A2242636}" type="slidenum">
              <a:rPr lang="en-US" smtClean="0">
                <a:ea typeface="ＭＳ Ｐゴシック"/>
                <a:cs typeface="ＭＳ Ｐゴシック"/>
              </a:rPr>
              <a:pPr/>
              <a:t>6</a:t>
            </a:fld>
            <a:endParaRPr lang="en-US" smtClean="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41" name="Rectangle 1"/>
          <p:cNvSpPr/>
          <p:nvPr userDrawn="1"/>
        </p:nvSpPr>
        <p:spPr>
          <a:xfrm>
            <a:off x="315913" y="2030506"/>
            <a:ext cx="1295400" cy="6823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a:p>
        </p:txBody>
      </p:sp>
      <p:sp>
        <p:nvSpPr>
          <p:cNvPr id="42" name="Rectangle 5"/>
          <p:cNvSpPr>
            <a:spLocks noChangeArrowheads="1"/>
          </p:cNvSpPr>
          <p:nvPr userDrawn="1"/>
        </p:nvSpPr>
        <p:spPr bwMode="auto">
          <a:xfrm>
            <a:off x="468313" y="2186473"/>
            <a:ext cx="9906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R29 G29 B27</a:t>
            </a:r>
          </a:p>
        </p:txBody>
      </p:sp>
      <p:sp>
        <p:nvSpPr>
          <p:cNvPr id="43" name="Rectangle 42"/>
          <p:cNvSpPr/>
          <p:nvPr userDrawn="1"/>
        </p:nvSpPr>
        <p:spPr>
          <a:xfrm>
            <a:off x="1781969" y="2030506"/>
            <a:ext cx="1295400" cy="682355"/>
          </a:xfrm>
          <a:prstGeom prst="rect">
            <a:avLst/>
          </a:prstGeom>
          <a:solidFill>
            <a:srgbClr val="00BD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a:p>
        </p:txBody>
      </p:sp>
      <p:sp>
        <p:nvSpPr>
          <p:cNvPr id="44" name="Rectangle 5"/>
          <p:cNvSpPr>
            <a:spLocks noChangeArrowheads="1"/>
          </p:cNvSpPr>
          <p:nvPr userDrawn="1"/>
        </p:nvSpPr>
        <p:spPr bwMode="auto">
          <a:xfrm>
            <a:off x="1858169"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R0 G189 B255</a:t>
            </a:r>
          </a:p>
        </p:txBody>
      </p:sp>
      <p:sp>
        <p:nvSpPr>
          <p:cNvPr id="45" name="Rectangle 44"/>
          <p:cNvSpPr>
            <a:spLocks noChangeArrowheads="1"/>
          </p:cNvSpPr>
          <p:nvPr userDrawn="1"/>
        </p:nvSpPr>
        <p:spPr bwMode="auto">
          <a:xfrm>
            <a:off x="3211513" y="2030506"/>
            <a:ext cx="1295400" cy="682355"/>
          </a:xfrm>
          <a:prstGeom prst="rect">
            <a:avLst/>
          </a:prstGeom>
          <a:solidFill>
            <a:srgbClr val="9C9E9F"/>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46" name="Rectangle 5"/>
          <p:cNvSpPr>
            <a:spLocks noChangeArrowheads="1"/>
          </p:cNvSpPr>
          <p:nvPr userDrawn="1"/>
        </p:nvSpPr>
        <p:spPr bwMode="auto">
          <a:xfrm>
            <a:off x="3287713"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R156 G158 B159</a:t>
            </a:r>
          </a:p>
        </p:txBody>
      </p:sp>
      <p:sp>
        <p:nvSpPr>
          <p:cNvPr id="47" name="Rectangle 5"/>
          <p:cNvSpPr>
            <a:spLocks noChangeArrowheads="1"/>
          </p:cNvSpPr>
          <p:nvPr userDrawn="1"/>
        </p:nvSpPr>
        <p:spPr bwMode="auto">
          <a:xfrm>
            <a:off x="315912" y="1667061"/>
            <a:ext cx="2895601" cy="193498"/>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a:solidFill>
                  <a:srgbClr val="000000"/>
                </a:solidFill>
                <a:latin typeface="Verdana" pitchFamily="34" charset="0"/>
              </a:rPr>
              <a:t>Primary Color Palette</a:t>
            </a:r>
          </a:p>
        </p:txBody>
      </p:sp>
      <p:sp>
        <p:nvSpPr>
          <p:cNvPr id="48" name="Rectangle 1"/>
          <p:cNvSpPr>
            <a:spLocks noChangeArrowheads="1"/>
          </p:cNvSpPr>
          <p:nvPr userDrawn="1"/>
        </p:nvSpPr>
        <p:spPr bwMode="auto">
          <a:xfrm>
            <a:off x="315913" y="4337807"/>
            <a:ext cx="1295400" cy="593231"/>
          </a:xfrm>
          <a:prstGeom prst="rect">
            <a:avLst/>
          </a:prstGeom>
          <a:solidFill>
            <a:srgbClr val="F7902B"/>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49" name="Rectangle 5"/>
          <p:cNvSpPr>
            <a:spLocks noChangeArrowheads="1"/>
          </p:cNvSpPr>
          <p:nvPr userDrawn="1"/>
        </p:nvSpPr>
        <p:spPr bwMode="auto">
          <a:xfrm>
            <a:off x="392113"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R247 G144 B43</a:t>
            </a:r>
          </a:p>
        </p:txBody>
      </p:sp>
      <p:sp>
        <p:nvSpPr>
          <p:cNvPr id="50" name="Line 24"/>
          <p:cNvSpPr>
            <a:spLocks noChangeShapeType="1"/>
          </p:cNvSpPr>
          <p:nvPr userDrawn="1"/>
        </p:nvSpPr>
        <p:spPr bwMode="auto">
          <a:xfrm>
            <a:off x="315914" y="3984313"/>
            <a:ext cx="4191000" cy="0"/>
          </a:xfrm>
          <a:prstGeom prst="line">
            <a:avLst/>
          </a:prstGeom>
          <a:noFill/>
          <a:ln w="9525">
            <a:solidFill>
              <a:schemeClr val="bg2"/>
            </a:solidFill>
            <a:prstDash val="dash"/>
            <a:round/>
            <a:headEnd/>
            <a:tailEnd/>
          </a:ln>
        </p:spPr>
        <p:txBody>
          <a:bodyPr/>
          <a:lstStyle/>
          <a:p>
            <a:endParaRPr lang="en-US" noProof="0"/>
          </a:p>
        </p:txBody>
      </p:sp>
      <p:sp>
        <p:nvSpPr>
          <p:cNvPr id="51" name="Rectangle 16"/>
          <p:cNvSpPr>
            <a:spLocks noChangeArrowheads="1"/>
          </p:cNvSpPr>
          <p:nvPr userDrawn="1"/>
        </p:nvSpPr>
        <p:spPr bwMode="auto">
          <a:xfrm>
            <a:off x="1781969" y="4337807"/>
            <a:ext cx="1295400" cy="593231"/>
          </a:xfrm>
          <a:prstGeom prst="rect">
            <a:avLst/>
          </a:prstGeom>
          <a:solidFill>
            <a:srgbClr val="0069AA"/>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2" name="Rectangle 5"/>
          <p:cNvSpPr>
            <a:spLocks noChangeArrowheads="1"/>
          </p:cNvSpPr>
          <p:nvPr userDrawn="1"/>
        </p:nvSpPr>
        <p:spPr bwMode="auto">
          <a:xfrm>
            <a:off x="1858169"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R10 G105 B170</a:t>
            </a:r>
          </a:p>
        </p:txBody>
      </p:sp>
      <p:sp>
        <p:nvSpPr>
          <p:cNvPr id="53" name="Rectangle 16"/>
          <p:cNvSpPr>
            <a:spLocks noChangeArrowheads="1"/>
          </p:cNvSpPr>
          <p:nvPr userDrawn="1"/>
        </p:nvSpPr>
        <p:spPr bwMode="auto">
          <a:xfrm>
            <a:off x="1781969" y="2743497"/>
            <a:ext cx="1295400" cy="259016"/>
          </a:xfrm>
          <a:prstGeom prst="rect">
            <a:avLst/>
          </a:prstGeom>
          <a:solidFill>
            <a:srgbClr val="00BDF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4" name="Rectangle 53"/>
          <p:cNvSpPr>
            <a:spLocks noChangeArrowheads="1"/>
          </p:cNvSpPr>
          <p:nvPr userDrawn="1"/>
        </p:nvSpPr>
        <p:spPr bwMode="auto">
          <a:xfrm>
            <a:off x="3211513" y="2743497"/>
            <a:ext cx="1295400" cy="259016"/>
          </a:xfrm>
          <a:prstGeom prst="rect">
            <a:avLst/>
          </a:prstGeom>
          <a:solidFill>
            <a:srgbClr val="9C9E9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5" name="Rectangle 16"/>
          <p:cNvSpPr>
            <a:spLocks noChangeArrowheads="1"/>
          </p:cNvSpPr>
          <p:nvPr userDrawn="1"/>
        </p:nvSpPr>
        <p:spPr bwMode="auto">
          <a:xfrm>
            <a:off x="1781969" y="3033150"/>
            <a:ext cx="1295400" cy="259016"/>
          </a:xfrm>
          <a:prstGeom prst="rect">
            <a:avLst/>
          </a:prstGeom>
          <a:solidFill>
            <a:srgbClr val="00BDF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6" name="Rectangle 18"/>
          <p:cNvSpPr>
            <a:spLocks noChangeArrowheads="1"/>
          </p:cNvSpPr>
          <p:nvPr userDrawn="1"/>
        </p:nvSpPr>
        <p:spPr bwMode="auto">
          <a:xfrm>
            <a:off x="3211513" y="3033150"/>
            <a:ext cx="1295400" cy="259016"/>
          </a:xfrm>
          <a:prstGeom prst="rect">
            <a:avLst/>
          </a:prstGeom>
          <a:solidFill>
            <a:srgbClr val="9C9E9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7" name="Rectangle 16"/>
          <p:cNvSpPr>
            <a:spLocks noChangeArrowheads="1"/>
          </p:cNvSpPr>
          <p:nvPr userDrawn="1"/>
        </p:nvSpPr>
        <p:spPr bwMode="auto">
          <a:xfrm>
            <a:off x="1781969" y="3322803"/>
            <a:ext cx="1295400" cy="259016"/>
          </a:xfrm>
          <a:prstGeom prst="rect">
            <a:avLst/>
          </a:prstGeom>
          <a:solidFill>
            <a:srgbClr val="00BDF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8" name="Rectangle 18"/>
          <p:cNvSpPr>
            <a:spLocks noChangeArrowheads="1"/>
          </p:cNvSpPr>
          <p:nvPr userDrawn="1"/>
        </p:nvSpPr>
        <p:spPr bwMode="auto">
          <a:xfrm>
            <a:off x="3211513" y="3322803"/>
            <a:ext cx="1295400" cy="259016"/>
          </a:xfrm>
          <a:prstGeom prst="rect">
            <a:avLst/>
          </a:prstGeom>
          <a:solidFill>
            <a:srgbClr val="9C9E9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59" name="Rectangle 16"/>
          <p:cNvSpPr>
            <a:spLocks noChangeArrowheads="1"/>
          </p:cNvSpPr>
          <p:nvPr userDrawn="1"/>
        </p:nvSpPr>
        <p:spPr bwMode="auto">
          <a:xfrm>
            <a:off x="1781969" y="3612456"/>
            <a:ext cx="1295400" cy="259016"/>
          </a:xfrm>
          <a:prstGeom prst="rect">
            <a:avLst/>
          </a:prstGeom>
          <a:solidFill>
            <a:srgbClr val="00BDF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0" name="Rectangle 18"/>
          <p:cNvSpPr>
            <a:spLocks noChangeArrowheads="1"/>
          </p:cNvSpPr>
          <p:nvPr userDrawn="1"/>
        </p:nvSpPr>
        <p:spPr bwMode="auto">
          <a:xfrm>
            <a:off x="3211513" y="3612456"/>
            <a:ext cx="1295400" cy="259016"/>
          </a:xfrm>
          <a:prstGeom prst="rect">
            <a:avLst/>
          </a:prstGeom>
          <a:solidFill>
            <a:srgbClr val="9C9E9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1" name="Rectangle 1"/>
          <p:cNvSpPr>
            <a:spLocks noChangeArrowheads="1"/>
          </p:cNvSpPr>
          <p:nvPr userDrawn="1"/>
        </p:nvSpPr>
        <p:spPr bwMode="auto">
          <a:xfrm>
            <a:off x="315913" y="4972815"/>
            <a:ext cx="1295400" cy="236735"/>
          </a:xfrm>
          <a:prstGeom prst="rect">
            <a:avLst/>
          </a:prstGeom>
          <a:solidFill>
            <a:srgbClr val="F7902B">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2" name="Rectangle 16"/>
          <p:cNvSpPr>
            <a:spLocks noChangeArrowheads="1"/>
          </p:cNvSpPr>
          <p:nvPr userDrawn="1"/>
        </p:nvSpPr>
        <p:spPr bwMode="auto">
          <a:xfrm>
            <a:off x="1781969" y="4972815"/>
            <a:ext cx="1295400" cy="236735"/>
          </a:xfrm>
          <a:prstGeom prst="rect">
            <a:avLst/>
          </a:prstGeom>
          <a:solidFill>
            <a:srgbClr val="0069AA">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3" name="Rectangle 1"/>
          <p:cNvSpPr>
            <a:spLocks noChangeArrowheads="1"/>
          </p:cNvSpPr>
          <p:nvPr userDrawn="1"/>
        </p:nvSpPr>
        <p:spPr bwMode="auto">
          <a:xfrm>
            <a:off x="315913" y="5262468"/>
            <a:ext cx="1295400" cy="236735"/>
          </a:xfrm>
          <a:prstGeom prst="rect">
            <a:avLst/>
          </a:prstGeom>
          <a:solidFill>
            <a:srgbClr val="F7902B">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4" name="Rectangle 16"/>
          <p:cNvSpPr>
            <a:spLocks noChangeArrowheads="1"/>
          </p:cNvSpPr>
          <p:nvPr userDrawn="1"/>
        </p:nvSpPr>
        <p:spPr bwMode="auto">
          <a:xfrm>
            <a:off x="1781969" y="5262468"/>
            <a:ext cx="1295400" cy="236735"/>
          </a:xfrm>
          <a:prstGeom prst="rect">
            <a:avLst/>
          </a:prstGeom>
          <a:solidFill>
            <a:srgbClr val="0069AA">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5" name="Rectangle 1"/>
          <p:cNvSpPr>
            <a:spLocks noChangeArrowheads="1"/>
          </p:cNvSpPr>
          <p:nvPr userDrawn="1"/>
        </p:nvSpPr>
        <p:spPr bwMode="auto">
          <a:xfrm>
            <a:off x="315913" y="5552120"/>
            <a:ext cx="1295400" cy="236735"/>
          </a:xfrm>
          <a:prstGeom prst="rect">
            <a:avLst/>
          </a:prstGeom>
          <a:solidFill>
            <a:srgbClr val="F7902B">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6" name="Rectangle 16"/>
          <p:cNvSpPr>
            <a:spLocks noChangeArrowheads="1"/>
          </p:cNvSpPr>
          <p:nvPr userDrawn="1"/>
        </p:nvSpPr>
        <p:spPr bwMode="auto">
          <a:xfrm>
            <a:off x="1781969" y="5552120"/>
            <a:ext cx="1295400" cy="236735"/>
          </a:xfrm>
          <a:prstGeom prst="rect">
            <a:avLst/>
          </a:prstGeom>
          <a:solidFill>
            <a:srgbClr val="0069AA">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7" name="Rectangle 1"/>
          <p:cNvSpPr>
            <a:spLocks noChangeArrowheads="1"/>
          </p:cNvSpPr>
          <p:nvPr userDrawn="1"/>
        </p:nvSpPr>
        <p:spPr bwMode="auto">
          <a:xfrm>
            <a:off x="315913" y="5841773"/>
            <a:ext cx="1295400" cy="236735"/>
          </a:xfrm>
          <a:prstGeom prst="rect">
            <a:avLst/>
          </a:prstGeom>
          <a:solidFill>
            <a:srgbClr val="F7902B">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8" name="Rectangle 16"/>
          <p:cNvSpPr>
            <a:spLocks noChangeArrowheads="1"/>
          </p:cNvSpPr>
          <p:nvPr userDrawn="1"/>
        </p:nvSpPr>
        <p:spPr bwMode="auto">
          <a:xfrm>
            <a:off x="1781969" y="5841773"/>
            <a:ext cx="1295400" cy="236735"/>
          </a:xfrm>
          <a:prstGeom prst="rect">
            <a:avLst/>
          </a:prstGeom>
          <a:solidFill>
            <a:srgbClr val="0069AA">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69" name="Rectangle 16"/>
          <p:cNvSpPr>
            <a:spLocks noChangeArrowheads="1"/>
          </p:cNvSpPr>
          <p:nvPr userDrawn="1"/>
        </p:nvSpPr>
        <p:spPr bwMode="auto">
          <a:xfrm>
            <a:off x="3211513" y="4348947"/>
            <a:ext cx="1295400" cy="593231"/>
          </a:xfrm>
          <a:prstGeom prst="rect">
            <a:avLst/>
          </a:prstGeom>
          <a:solidFill>
            <a:srgbClr val="78A30D"/>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0" name="Rectangle 16"/>
          <p:cNvSpPr>
            <a:spLocks noChangeArrowheads="1"/>
          </p:cNvSpPr>
          <p:nvPr userDrawn="1"/>
        </p:nvSpPr>
        <p:spPr bwMode="auto">
          <a:xfrm>
            <a:off x="3211513" y="4983955"/>
            <a:ext cx="1295400" cy="236735"/>
          </a:xfrm>
          <a:prstGeom prst="rect">
            <a:avLst/>
          </a:prstGeom>
          <a:solidFill>
            <a:srgbClr val="78A30D">
              <a:alpha val="89803"/>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1" name="Rectangle 16"/>
          <p:cNvSpPr>
            <a:spLocks noChangeArrowheads="1"/>
          </p:cNvSpPr>
          <p:nvPr userDrawn="1"/>
        </p:nvSpPr>
        <p:spPr bwMode="auto">
          <a:xfrm>
            <a:off x="3211513" y="5273608"/>
            <a:ext cx="1295400" cy="236735"/>
          </a:xfrm>
          <a:prstGeom prst="rect">
            <a:avLst/>
          </a:prstGeom>
          <a:solidFill>
            <a:srgbClr val="78A30D">
              <a:alpha val="7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2" name="Rectangle 16"/>
          <p:cNvSpPr>
            <a:spLocks noChangeArrowheads="1"/>
          </p:cNvSpPr>
          <p:nvPr userDrawn="1"/>
        </p:nvSpPr>
        <p:spPr bwMode="auto">
          <a:xfrm>
            <a:off x="3211513" y="5563261"/>
            <a:ext cx="1295400" cy="236735"/>
          </a:xfrm>
          <a:prstGeom prst="rect">
            <a:avLst/>
          </a:prstGeom>
          <a:solidFill>
            <a:srgbClr val="78A30D">
              <a:alpha val="5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3" name="Rectangle 16"/>
          <p:cNvSpPr>
            <a:spLocks noChangeArrowheads="1"/>
          </p:cNvSpPr>
          <p:nvPr userDrawn="1"/>
        </p:nvSpPr>
        <p:spPr bwMode="auto">
          <a:xfrm>
            <a:off x="3211513" y="5852914"/>
            <a:ext cx="1295400" cy="236735"/>
          </a:xfrm>
          <a:prstGeom prst="rect">
            <a:avLst/>
          </a:prstGeom>
          <a:solidFill>
            <a:srgbClr val="78A30D">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a:solidFill>
                <a:schemeClr val="lt1"/>
              </a:solidFill>
              <a:latin typeface="+mn-lt"/>
              <a:ea typeface="+mn-ea"/>
              <a:cs typeface="+mn-cs"/>
            </a:endParaRPr>
          </a:p>
        </p:txBody>
      </p:sp>
      <p:sp>
        <p:nvSpPr>
          <p:cNvPr id="74" name="Rectangle 5"/>
          <p:cNvSpPr>
            <a:spLocks noChangeArrowheads="1"/>
          </p:cNvSpPr>
          <p:nvPr userDrawn="1"/>
        </p:nvSpPr>
        <p:spPr bwMode="auto">
          <a:xfrm>
            <a:off x="3287713" y="4471493"/>
            <a:ext cx="1143000" cy="311934"/>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a:solidFill>
                  <a:srgbClr val="FFFFFF"/>
                </a:solidFill>
                <a:latin typeface="Verdana" pitchFamily="34" charset="0"/>
              </a:rPr>
              <a:t>R120 G163 B13</a:t>
            </a:r>
          </a:p>
        </p:txBody>
      </p:sp>
      <p:sp>
        <p:nvSpPr>
          <p:cNvPr id="76" name="Rectangle 3"/>
          <p:cNvSpPr txBox="1">
            <a:spLocks noChangeArrowheads="1"/>
          </p:cNvSpPr>
          <p:nvPr/>
        </p:nvSpPr>
        <p:spPr bwMode="auto">
          <a:xfrm>
            <a:off x="5879073" y="1738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marL="0" indent="0" algn="l" defTabSz="973138" rtl="0" eaLnBrk="0" fontAlgn="base" hangingPunct="0">
              <a:spcBef>
                <a:spcPts val="1200"/>
              </a:spcBef>
              <a:spcAft>
                <a:spcPct val="0"/>
              </a:spcAft>
              <a:buClr>
                <a:srgbClr val="F8901F"/>
              </a:buClr>
              <a:buNone/>
              <a:tabLst>
                <a:tab pos="1374775" algn="l"/>
              </a:tabLst>
              <a:defRPr sz="1400" b="1">
                <a:solidFill>
                  <a:schemeClr val="accent2"/>
                </a:solidFill>
                <a:latin typeface="Arial" charset="0"/>
                <a:ea typeface="+mn-ea"/>
                <a:cs typeface="+mn-cs"/>
              </a:defRPr>
            </a:lvl1pPr>
            <a:lvl2pPr marL="171450" indent="-171450" algn="l" defTabSz="973138" rtl="0" eaLnBrk="0" fontAlgn="base" hangingPunct="0">
              <a:spcBef>
                <a:spcPts val="600"/>
              </a:spcBef>
              <a:spcAft>
                <a:spcPct val="0"/>
              </a:spcAft>
              <a:buClr>
                <a:schemeClr val="accent4"/>
              </a:buClr>
              <a:buFont typeface="Times" pitchFamily="18" charset="0"/>
              <a:buChar char="•"/>
              <a:tabLst>
                <a:tab pos="1374775" algn="l"/>
              </a:tabLst>
              <a:defRPr sz="1400">
                <a:solidFill>
                  <a:schemeClr val="tx1"/>
                </a:solidFill>
                <a:latin typeface="Arial" charset="0"/>
                <a:ea typeface="+mn-ea"/>
                <a:cs typeface="+mn-cs"/>
              </a:defRPr>
            </a:lvl2pPr>
            <a:lvl3pPr marL="511175" indent="-168275" algn="l" defTabSz="973138" rtl="0" eaLnBrk="0" fontAlgn="base" hangingPunct="0">
              <a:spcBef>
                <a:spcPts val="300"/>
              </a:spcBef>
              <a:spcAft>
                <a:spcPct val="0"/>
              </a:spcAft>
              <a:buClr>
                <a:schemeClr val="tx1"/>
              </a:buClr>
              <a:buFont typeface="Times" pitchFamily="18" charset="0"/>
              <a:buChar char="•"/>
              <a:tabLst>
                <a:tab pos="1374775" algn="l"/>
              </a:tabLst>
              <a:defRPr sz="1200">
                <a:solidFill>
                  <a:schemeClr val="tx1"/>
                </a:solidFill>
                <a:latin typeface="Arial" charset="0"/>
                <a:ea typeface="+mn-ea"/>
                <a:cs typeface="+mn-cs"/>
              </a:defRPr>
            </a:lvl3pPr>
            <a:lvl4pPr marL="857250" indent="-171450"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98563" indent="-173038"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9pPr>
          </a:lstStyle>
          <a:p>
            <a:pPr eaLnBrk="1" hangingPunct="1">
              <a:spcBef>
                <a:spcPts val="0"/>
              </a:spcBef>
              <a:buFont typeface="Times" charset="0"/>
              <a:buNone/>
            </a:pPr>
            <a:r>
              <a:rPr lang="en-US" sz="1200" b="1" noProof="0" smtClean="0">
                <a:solidFill>
                  <a:schemeClr val="tx1"/>
                </a:solidFill>
              </a:rPr>
              <a:t>Background</a:t>
            </a:r>
            <a:r>
              <a:rPr lang="en-US" sz="1200" b="0" noProof="0" smtClean="0">
                <a:solidFill>
                  <a:schemeClr val="tx1"/>
                </a:solidFill>
              </a:rPr>
              <a:t> </a:t>
            </a:r>
            <a:br>
              <a:rPr lang="en-US" sz="1200" b="0" noProof="0" smtClean="0">
                <a:solidFill>
                  <a:schemeClr val="tx1"/>
                </a:solidFill>
              </a:rPr>
            </a:br>
            <a:r>
              <a:rPr lang="en-US" sz="1200" b="0" noProof="0" smtClean="0">
                <a:solidFill>
                  <a:schemeClr val="tx1"/>
                </a:solidFill>
              </a:rPr>
              <a:t>(R:255, G:255; B:255)</a:t>
            </a:r>
          </a:p>
        </p:txBody>
      </p:sp>
      <p:sp>
        <p:nvSpPr>
          <p:cNvPr id="77" name="Rectangle 4"/>
          <p:cNvSpPr>
            <a:spLocks noChangeArrowheads="1"/>
          </p:cNvSpPr>
          <p:nvPr/>
        </p:nvSpPr>
        <p:spPr bwMode="auto">
          <a:xfrm>
            <a:off x="5269473" y="1694449"/>
            <a:ext cx="457200" cy="457200"/>
          </a:xfrm>
          <a:prstGeom prst="rect">
            <a:avLst/>
          </a:prstGeom>
          <a:solidFill>
            <a:schemeClr val="bg1"/>
          </a:solidFill>
          <a:ln w="6350">
            <a:solidFill>
              <a:schemeClr val="tx1"/>
            </a:solidFill>
            <a:miter lim="800000"/>
            <a:headEnd/>
            <a:tailEnd/>
          </a:ln>
        </p:spPr>
        <p:txBody>
          <a:bodyPr wrap="none" anchor="ctr"/>
          <a:lstStyle/>
          <a:p>
            <a:pPr algn="l">
              <a:buClr>
                <a:schemeClr val="accent2"/>
              </a:buClr>
              <a:buFontTx/>
              <a:buNone/>
            </a:pPr>
            <a:endParaRPr lang="en-US" b="0" noProof="0"/>
          </a:p>
        </p:txBody>
      </p:sp>
      <p:sp>
        <p:nvSpPr>
          <p:cNvPr id="78" name="Rectangle 5"/>
          <p:cNvSpPr>
            <a:spLocks noChangeArrowheads="1"/>
          </p:cNvSpPr>
          <p:nvPr userDrawn="1"/>
        </p:nvSpPr>
        <p:spPr bwMode="auto">
          <a:xfrm>
            <a:off x="315912" y="4089268"/>
            <a:ext cx="3704759" cy="267113"/>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a:solidFill>
                  <a:srgbClr val="000000"/>
                </a:solidFill>
                <a:latin typeface="Verdana" pitchFamily="34" charset="0"/>
              </a:rPr>
              <a:t>Complementary Color Palette</a:t>
            </a:r>
          </a:p>
        </p:txBody>
      </p:sp>
      <p:sp>
        <p:nvSpPr>
          <p:cNvPr id="80" name="Rectangle 8"/>
          <p:cNvSpPr>
            <a:spLocks noChangeArrowheads="1"/>
          </p:cNvSpPr>
          <p:nvPr/>
        </p:nvSpPr>
        <p:spPr bwMode="auto">
          <a:xfrm>
            <a:off x="5269473" y="2186699"/>
            <a:ext cx="457200" cy="457200"/>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1" name="Rectangle 3"/>
          <p:cNvSpPr txBox="1">
            <a:spLocks noChangeArrowheads="1"/>
          </p:cNvSpPr>
          <p:nvPr/>
        </p:nvSpPr>
        <p:spPr bwMode="auto">
          <a:xfrm>
            <a:off x="5879073" y="22306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Text</a:t>
            </a:r>
            <a:r>
              <a:rPr lang="en-US" b="0" noProof="0" smtClean="0">
                <a:solidFill>
                  <a:schemeClr val="tx1"/>
                </a:solidFill>
              </a:rPr>
              <a:t/>
            </a:r>
            <a:br>
              <a:rPr lang="en-US" b="0" noProof="0" smtClean="0">
                <a:solidFill>
                  <a:schemeClr val="tx1"/>
                </a:solidFill>
              </a:rPr>
            </a:br>
            <a:r>
              <a:rPr lang="en-US" b="0" noProof="0" smtClean="0">
                <a:solidFill>
                  <a:schemeClr val="tx1"/>
                </a:solidFill>
              </a:rPr>
              <a:t>(R:29, G:29, B:27)</a:t>
            </a:r>
            <a:endParaRPr lang="en-US" b="0" noProof="0">
              <a:solidFill>
                <a:schemeClr val="tx1"/>
              </a:solidFill>
            </a:endParaRPr>
          </a:p>
        </p:txBody>
      </p:sp>
      <p:sp>
        <p:nvSpPr>
          <p:cNvPr id="83" name="Rectangle 11"/>
          <p:cNvSpPr>
            <a:spLocks noChangeArrowheads="1"/>
          </p:cNvSpPr>
          <p:nvPr/>
        </p:nvSpPr>
        <p:spPr bwMode="auto">
          <a:xfrm>
            <a:off x="5269473" y="2678949"/>
            <a:ext cx="457200" cy="457200"/>
          </a:xfrm>
          <a:prstGeom prst="rect">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4" name="Rectangle 3"/>
          <p:cNvSpPr txBox="1">
            <a:spLocks noChangeArrowheads="1"/>
          </p:cNvSpPr>
          <p:nvPr/>
        </p:nvSpPr>
        <p:spPr bwMode="auto">
          <a:xfrm>
            <a:off x="5879073" y="27228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Lines and Shadows </a:t>
            </a:r>
            <a:br>
              <a:rPr lang="en-US" b="1" noProof="0" smtClean="0">
                <a:solidFill>
                  <a:schemeClr val="tx1"/>
                </a:solidFill>
              </a:rPr>
            </a:br>
            <a:r>
              <a:rPr lang="en-US" b="0" noProof="0" smtClean="0">
                <a:solidFill>
                  <a:schemeClr val="tx1"/>
                </a:solidFill>
              </a:rPr>
              <a:t>(R:156, G:158, B:159)</a:t>
            </a:r>
            <a:endParaRPr lang="en-US" b="0" noProof="0">
              <a:solidFill>
                <a:schemeClr val="tx1"/>
              </a:solidFill>
            </a:endParaRPr>
          </a:p>
        </p:txBody>
      </p:sp>
      <p:sp>
        <p:nvSpPr>
          <p:cNvPr id="86" name="Rectangle 12"/>
          <p:cNvSpPr>
            <a:spLocks noChangeArrowheads="1"/>
          </p:cNvSpPr>
          <p:nvPr/>
        </p:nvSpPr>
        <p:spPr bwMode="auto">
          <a:xfrm>
            <a:off x="5269473" y="3171199"/>
            <a:ext cx="457200" cy="457200"/>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87" name="Rectangle 3"/>
          <p:cNvSpPr txBox="1">
            <a:spLocks noChangeArrowheads="1"/>
          </p:cNvSpPr>
          <p:nvPr/>
        </p:nvSpPr>
        <p:spPr bwMode="auto">
          <a:xfrm>
            <a:off x="5879073" y="3215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Fills for boxes/table cells </a:t>
            </a:r>
            <a:r>
              <a:rPr lang="en-US" b="0" noProof="0" smtClean="0">
                <a:solidFill>
                  <a:schemeClr val="tx1"/>
                </a:solidFill>
              </a:rPr>
              <a:t/>
            </a:r>
            <a:br>
              <a:rPr lang="en-US" b="0" noProof="0" smtClean="0">
                <a:solidFill>
                  <a:schemeClr val="tx1"/>
                </a:solidFill>
              </a:rPr>
            </a:br>
            <a:r>
              <a:rPr lang="en-US" b="0" noProof="0" smtClean="0">
                <a:solidFill>
                  <a:schemeClr val="tx1"/>
                </a:solidFill>
              </a:rPr>
              <a:t>(R:0, G:189, B:255)</a:t>
            </a:r>
            <a:endParaRPr lang="en-US" b="0" noProof="0">
              <a:solidFill>
                <a:schemeClr val="tx1"/>
              </a:solidFill>
            </a:endParaRPr>
          </a:p>
        </p:txBody>
      </p:sp>
      <p:sp>
        <p:nvSpPr>
          <p:cNvPr id="89" name="Rectangle 13"/>
          <p:cNvSpPr>
            <a:spLocks noChangeArrowheads="1"/>
          </p:cNvSpPr>
          <p:nvPr/>
        </p:nvSpPr>
        <p:spPr bwMode="auto">
          <a:xfrm>
            <a:off x="5269473" y="36634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0" name="Rectangle 3"/>
          <p:cNvSpPr txBox="1">
            <a:spLocks noChangeArrowheads="1"/>
          </p:cNvSpPr>
          <p:nvPr/>
        </p:nvSpPr>
        <p:spPr bwMode="auto">
          <a:xfrm>
            <a:off x="5879073" y="3669228"/>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smtClean="0">
                <a:solidFill>
                  <a:schemeClr val="tx1"/>
                </a:solidFill>
              </a:rPr>
              <a:t>Highlight Text </a:t>
            </a:r>
            <a:br>
              <a:rPr lang="en-US" b="1" noProof="0" smtClean="0">
                <a:solidFill>
                  <a:schemeClr val="tx1"/>
                </a:solidFill>
              </a:rPr>
            </a:br>
            <a:r>
              <a:rPr lang="en-US" b="0" noProof="0" smtClean="0">
                <a:solidFill>
                  <a:schemeClr val="tx1"/>
                </a:solidFill>
              </a:rPr>
              <a:t>(R:52</a:t>
            </a:r>
            <a:r>
              <a:rPr lang="en-US" b="0" noProof="0">
                <a:solidFill>
                  <a:schemeClr val="tx1"/>
                </a:solidFill>
              </a:rPr>
              <a:t>, G:120, B:182)</a:t>
            </a:r>
          </a:p>
        </p:txBody>
      </p:sp>
      <p:sp>
        <p:nvSpPr>
          <p:cNvPr id="92" name="Rectangle 14"/>
          <p:cNvSpPr>
            <a:spLocks noChangeArrowheads="1"/>
          </p:cNvSpPr>
          <p:nvPr/>
        </p:nvSpPr>
        <p:spPr bwMode="auto">
          <a:xfrm>
            <a:off x="5269473" y="4155699"/>
            <a:ext cx="457200" cy="457200"/>
          </a:xfrm>
          <a:prstGeom prst="rect">
            <a:avLst/>
          </a:prstGeom>
          <a:solidFill>
            <a:schemeClr val="accent3"/>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3" name="Rectangle 3"/>
          <p:cNvSpPr txBox="1">
            <a:spLocks noChangeArrowheads="1"/>
          </p:cNvSpPr>
          <p:nvPr/>
        </p:nvSpPr>
        <p:spPr bwMode="auto">
          <a:xfrm>
            <a:off x="5879073" y="4199632"/>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Table headers/table backgrounds </a:t>
            </a:r>
            <a:r>
              <a:rPr lang="en-US" b="0" noProof="0" smtClean="0">
                <a:solidFill>
                  <a:schemeClr val="tx1"/>
                </a:solidFill>
              </a:rPr>
              <a:t/>
            </a:r>
            <a:br>
              <a:rPr lang="en-US" b="0" noProof="0" smtClean="0">
                <a:solidFill>
                  <a:schemeClr val="tx1"/>
                </a:solidFill>
              </a:rPr>
            </a:br>
            <a:r>
              <a:rPr lang="en-US" b="0" noProof="0" smtClean="0">
                <a:solidFill>
                  <a:schemeClr val="tx1"/>
                </a:solidFill>
              </a:rPr>
              <a:t>(R:10, G:105, B:170)</a:t>
            </a:r>
            <a:endParaRPr lang="en-US" b="0" noProof="0">
              <a:solidFill>
                <a:schemeClr val="tx1"/>
              </a:solidFill>
            </a:endParaRPr>
          </a:p>
        </p:txBody>
      </p:sp>
      <p:sp>
        <p:nvSpPr>
          <p:cNvPr id="95" name="Rectangle 15"/>
          <p:cNvSpPr>
            <a:spLocks noChangeArrowheads="1"/>
          </p:cNvSpPr>
          <p:nvPr/>
        </p:nvSpPr>
        <p:spPr bwMode="auto">
          <a:xfrm>
            <a:off x="5269473" y="5632449"/>
            <a:ext cx="457200" cy="457200"/>
          </a:xfrm>
          <a:prstGeom prst="rect">
            <a:avLst/>
          </a:prstGeom>
          <a:solidFill>
            <a:schemeClr val="accent6"/>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96" name="Rectangle 3"/>
          <p:cNvSpPr txBox="1">
            <a:spLocks noChangeArrowheads="1"/>
          </p:cNvSpPr>
          <p:nvPr/>
        </p:nvSpPr>
        <p:spPr bwMode="auto">
          <a:xfrm>
            <a:off x="5879073" y="5676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Primary Bullets </a:t>
            </a:r>
            <a:r>
              <a:rPr lang="en-US" b="0" noProof="0">
                <a:solidFill>
                  <a:schemeClr val="tx1"/>
                </a:solidFill>
              </a:rPr>
              <a:t/>
            </a:r>
            <a:br>
              <a:rPr lang="en-US" b="0" noProof="0">
                <a:solidFill>
                  <a:schemeClr val="tx1"/>
                </a:solidFill>
              </a:rPr>
            </a:br>
            <a:r>
              <a:rPr lang="en-US" b="0" noProof="0" smtClean="0">
                <a:solidFill>
                  <a:schemeClr val="tx1"/>
                </a:solidFill>
              </a:rPr>
              <a:t>(R:247, G:144, B:43)</a:t>
            </a:r>
            <a:endParaRPr lang="en-US" b="0" noProof="0">
              <a:solidFill>
                <a:schemeClr val="tx1"/>
              </a:solidFill>
            </a:endParaRPr>
          </a:p>
        </p:txBody>
      </p:sp>
      <p:sp>
        <p:nvSpPr>
          <p:cNvPr id="102" name="Rectangle 17"/>
          <p:cNvSpPr>
            <a:spLocks noChangeArrowheads="1"/>
          </p:cNvSpPr>
          <p:nvPr/>
        </p:nvSpPr>
        <p:spPr bwMode="auto">
          <a:xfrm>
            <a:off x="5269473" y="46479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103" name="Rectangle 3"/>
          <p:cNvSpPr txBox="1">
            <a:spLocks noChangeArrowheads="1"/>
          </p:cNvSpPr>
          <p:nvPr/>
        </p:nvSpPr>
        <p:spPr bwMode="auto">
          <a:xfrm>
            <a:off x="5879073" y="4648255"/>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Table backgrounds for comparison </a:t>
            </a:r>
            <a:r>
              <a:rPr lang="en-US" b="0" noProof="0" smtClean="0">
                <a:solidFill>
                  <a:schemeClr val="tx1"/>
                </a:solidFill>
              </a:rPr>
              <a:t>(R:52</a:t>
            </a:r>
            <a:r>
              <a:rPr lang="en-US" b="0" noProof="0">
                <a:solidFill>
                  <a:schemeClr val="tx1"/>
                </a:solidFill>
              </a:rPr>
              <a:t>, G:120, B:182)</a:t>
            </a:r>
          </a:p>
        </p:txBody>
      </p:sp>
      <p:sp>
        <p:nvSpPr>
          <p:cNvPr id="100" name="Rectangle 17"/>
          <p:cNvSpPr>
            <a:spLocks noChangeArrowheads="1"/>
          </p:cNvSpPr>
          <p:nvPr/>
        </p:nvSpPr>
        <p:spPr bwMode="auto">
          <a:xfrm>
            <a:off x="5269473" y="5140199"/>
            <a:ext cx="457200" cy="457200"/>
          </a:xfrm>
          <a:prstGeom prst="rect">
            <a:avLst/>
          </a:prstGeom>
          <a:solidFill>
            <a:schemeClr val="accent5"/>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a:p>
        </p:txBody>
      </p:sp>
      <p:sp>
        <p:nvSpPr>
          <p:cNvPr id="101" name="Rectangle 3"/>
          <p:cNvSpPr txBox="1">
            <a:spLocks noChangeArrowheads="1"/>
          </p:cNvSpPr>
          <p:nvPr/>
        </p:nvSpPr>
        <p:spPr bwMode="auto">
          <a:xfrm>
            <a:off x="5879073" y="5184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a:solidFill>
                  <a:schemeClr val="tx1"/>
                </a:solidFill>
              </a:rPr>
              <a:t>Pullout quotes </a:t>
            </a:r>
            <a:br>
              <a:rPr lang="en-US" b="1" noProof="0">
                <a:solidFill>
                  <a:schemeClr val="tx1"/>
                </a:solidFill>
              </a:rPr>
            </a:br>
            <a:r>
              <a:rPr lang="en-US" b="0" noProof="0" smtClean="0">
                <a:solidFill>
                  <a:schemeClr val="tx1"/>
                </a:solidFill>
              </a:rPr>
              <a:t>(R:120, G:163</a:t>
            </a:r>
            <a:r>
              <a:rPr lang="en-US" b="0" noProof="0">
                <a:solidFill>
                  <a:schemeClr val="tx1"/>
                </a:solidFill>
              </a:rPr>
              <a:t>, </a:t>
            </a:r>
            <a:r>
              <a:rPr lang="en-US" b="0" noProof="0" smtClean="0">
                <a:solidFill>
                  <a:schemeClr val="tx1"/>
                </a:solidFill>
              </a:rPr>
              <a:t>B:13)</a:t>
            </a:r>
            <a:endParaRPr lang="en-US" b="0" noProof="0">
              <a:solidFill>
                <a:schemeClr val="tx1"/>
              </a:solidFill>
            </a:endParaRPr>
          </a:p>
        </p:txBody>
      </p:sp>
      <p:sp>
        <p:nvSpPr>
          <p:cNvPr id="2" name="Title 1"/>
          <p:cNvSpPr>
            <a:spLocks noGrp="1"/>
          </p:cNvSpPr>
          <p:nvPr>
            <p:ph type="title" hasCustomPrompt="1"/>
          </p:nvPr>
        </p:nvSpPr>
        <p:spPr/>
        <p:txBody>
          <a:bodyPr/>
          <a:lstStyle>
            <a:lvl1pPr>
              <a:defRPr/>
            </a:lvl1pPr>
          </a:lstStyle>
          <a:p>
            <a:r>
              <a:rPr lang="en-US" noProof="0" smtClean="0"/>
              <a:t>Color palette</a:t>
            </a:r>
            <a:endParaRPr lang="en-US" noProof="0"/>
          </a:p>
        </p:txBody>
      </p:sp>
      <p:sp>
        <p:nvSpPr>
          <p:cNvPr id="104" name="Line 24"/>
          <p:cNvSpPr>
            <a:spLocks noChangeShapeType="1"/>
          </p:cNvSpPr>
          <p:nvPr userDrawn="1"/>
        </p:nvSpPr>
        <p:spPr bwMode="auto">
          <a:xfrm>
            <a:off x="4834905" y="1694449"/>
            <a:ext cx="0" cy="4395200"/>
          </a:xfrm>
          <a:prstGeom prst="line">
            <a:avLst/>
          </a:prstGeom>
          <a:noFill/>
          <a:ln w="9525">
            <a:solidFill>
              <a:schemeClr val="bg2"/>
            </a:solidFill>
            <a:prstDash val="dash"/>
            <a:round/>
            <a:headEnd/>
            <a:tailEnd/>
          </a:ln>
        </p:spPr>
        <p:txBody>
          <a:bodyPr/>
          <a:lstStyle/>
          <a:p>
            <a:endParaRPr lang="en-US" noProof="0"/>
          </a:p>
        </p:txBody>
      </p:sp>
    </p:spTree>
    <p:extLst>
      <p:ext uri="{BB962C8B-B14F-4D97-AF65-F5344CB8AC3E}">
        <p14:creationId xmlns:p14="http://schemas.microsoft.com/office/powerpoint/2010/main" val="31562064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a:t>
            </a:r>
            <a:endParaRPr lang="en-GB" dirty="0"/>
          </a:p>
        </p:txBody>
      </p:sp>
      <p:sp>
        <p:nvSpPr>
          <p:cNvPr id="5" name="Text Placeholder 4"/>
          <p:cNvSpPr>
            <a:spLocks noGrp="1"/>
          </p:cNvSpPr>
          <p:nvPr>
            <p:ph type="body" sz="quarter" idx="11"/>
          </p:nvPr>
        </p:nvSpPr>
        <p:spPr>
          <a:xfrm>
            <a:off x="1600339" y="1636575"/>
            <a:ext cx="5940148" cy="792525"/>
          </a:xfrm>
        </p:spPr>
        <p:txBody>
          <a:bodyPr/>
          <a:lstStyle>
            <a:lvl1pPr>
              <a:defRPr sz="1600" b="1">
                <a:solidFill>
                  <a:schemeClr val="accent2"/>
                </a:solidFill>
                <a:latin typeface="+mn-lt"/>
              </a:defRPr>
            </a:lvl1pPr>
            <a:lvl2pPr marL="225425" indent="-225425">
              <a:buClrTx/>
              <a:buSzPct val="120000"/>
              <a:buFont typeface="Arial" pitchFamily="34" charset="0"/>
              <a:buChar char="•"/>
              <a:defRPr sz="1400">
                <a:solidFill>
                  <a:schemeClr val="tx1"/>
                </a:solidFill>
                <a:latin typeface="+mn-lt"/>
              </a:defRPr>
            </a:lvl2pPr>
            <a:lvl3pPr marL="569913" indent="-174625">
              <a:buClr>
                <a:schemeClr val="tx1"/>
              </a:buClr>
              <a:buSzPct val="120000"/>
              <a:buFont typeface="Arial" pitchFamily="34" charset="0"/>
              <a:buChar char="•"/>
              <a:defRPr sz="1400">
                <a:solidFill>
                  <a:schemeClr val="tx1"/>
                </a:solidFill>
                <a:latin typeface="+mn-lt"/>
              </a:defRPr>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58065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9218"/>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1"/>
          </p:nvPr>
        </p:nvSpPr>
        <p:spPr>
          <a:xfrm>
            <a:off x="315913" y="516627"/>
            <a:ext cx="7277100" cy="215444"/>
          </a:xfrm>
        </p:spPr>
        <p:txBody>
          <a:bodyPr/>
          <a:lstStyle>
            <a:lvl1pPr>
              <a:defRPr sz="1400" b="1">
                <a:solidFill>
                  <a:srgbClr val="3478B6"/>
                </a:solidFill>
              </a:defRPr>
            </a:lvl1pPr>
          </a:lstStyle>
          <a:p>
            <a:pPr lvl="0"/>
            <a:r>
              <a:rPr lang="en-US" smtClean="0"/>
              <a:t>Click to edit Master text styles</a:t>
            </a:r>
          </a:p>
        </p:txBody>
      </p:sp>
    </p:spTree>
    <p:extLst>
      <p:ext uri="{BB962C8B-B14F-4D97-AF65-F5344CB8AC3E}">
        <p14:creationId xmlns:p14="http://schemas.microsoft.com/office/powerpoint/2010/main" val="30440274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ubtitle blu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solidFill>
                  <a:schemeClr val="accent2"/>
                </a:solidFill>
              </a:defRPr>
            </a:lvl1pPr>
            <a:lvl2pPr>
              <a:buClr>
                <a:schemeClr val="tx1"/>
              </a:buCl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6126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15015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7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159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101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13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3" name="Subtitle 2"/>
          <p:cNvSpPr>
            <a:spLocks noGrp="1"/>
          </p:cNvSpPr>
          <p:nvPr>
            <p:ph type="subTitle" idx="1" hasCustomPrompt="1"/>
          </p:nvPr>
        </p:nvSpPr>
        <p:spPr>
          <a:xfrm>
            <a:off x="615950" y="4953000"/>
            <a:ext cx="6400800" cy="800219"/>
          </a:xfrm>
        </p:spPr>
        <p:txBody>
          <a:bodyPr/>
          <a:lstStyle>
            <a:lvl1pPr marL="0" indent="0" algn="l">
              <a:spcBef>
                <a:spcPts val="600"/>
              </a:spcBef>
              <a:buNone/>
              <a:defRPr b="0"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Presenter Name: __________</a:t>
            </a:r>
            <a:endParaRPr lang="en-GB" dirty="0" smtClean="0"/>
          </a:p>
          <a:p>
            <a:r>
              <a:rPr lang="en-GB" dirty="0" smtClean="0"/>
              <a:t>Date: DD Month, YYYY</a:t>
            </a:r>
          </a:p>
          <a:p>
            <a:r>
              <a:rPr lang="en-GB" dirty="0" smtClean="0"/>
              <a:t>Location: ________________</a:t>
            </a:r>
            <a:endParaRPr lang="en-GB" dirty="0"/>
          </a:p>
        </p:txBody>
      </p:sp>
      <p:pic>
        <p:nvPicPr>
          <p:cNvPr id="13" name="Picture 3" descr="D:\Documents and Settings\703085679\Desktop\genpact_logo_color.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6755" y="5933536"/>
            <a:ext cx="2012902" cy="448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9" name="TextBox 8"/>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6" name="TextBox 5"/>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7" name="TextBox 6"/>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extLst>
      <p:ext uri="{BB962C8B-B14F-4D97-AF65-F5344CB8AC3E}">
        <p14:creationId xmlns:p14="http://schemas.microsoft.com/office/powerpoint/2010/main" val="22118673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 - Option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913" y="1281924"/>
            <a:ext cx="7772400" cy="4062651"/>
          </a:xfrm>
          <a:noFill/>
          <a:ln w="9525">
            <a:noFill/>
            <a:miter lim="800000"/>
            <a:headEnd/>
            <a:tailEnd/>
          </a:ln>
        </p:spPr>
        <p:txBody>
          <a:bodyPr wrap="square" lIns="0" tIns="0" rIns="0" bIns="0" anchor="ctr">
            <a:spAutoFit/>
          </a:bodyPr>
          <a:lstStyle>
            <a:lvl1pPr>
              <a:defRPr lang="en-US" sz="88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24527597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2428875"/>
            <a:ext cx="9144000" cy="2281238"/>
          </a:xfrm>
          <a:prstGeom prst="rect">
            <a:avLst/>
          </a:prstGeom>
          <a:solidFill>
            <a:srgbClr val="00BDFF"/>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4"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a:solidFill>
                <a:srgbClr val="414141"/>
              </a:solidFill>
              <a:latin typeface="Calibri" pitchFamily="34" charset="0"/>
            </a:endParaRPr>
          </a:p>
        </p:txBody>
      </p:sp>
      <p:sp>
        <p:nvSpPr>
          <p:cNvPr id="5" name="Rectangle 2"/>
          <p:cNvSpPr>
            <a:spLocks noChangeArrowheads="1"/>
          </p:cNvSpPr>
          <p:nvPr userDrawn="1"/>
        </p:nvSpPr>
        <p:spPr bwMode="auto">
          <a:xfrm>
            <a:off x="615950" y="2081213"/>
            <a:ext cx="7996237" cy="1682404"/>
          </a:xfrm>
          <a:prstGeom prst="rect">
            <a:avLst/>
          </a:prstGeom>
          <a:noFill/>
          <a:ln w="9525">
            <a:noFill/>
            <a:miter lim="800000"/>
            <a:headEnd/>
            <a:tailEnd/>
          </a:ln>
        </p:spPr>
        <p:txBody>
          <a:bodyPr lIns="0" tIns="0" rIns="0" bIns="0" anchor="b"/>
          <a:lstStyle/>
          <a:p>
            <a:r>
              <a:rPr lang="en-IN" sz="4500" b="0" dirty="0">
                <a:solidFill>
                  <a:srgbClr val="FFFFFF"/>
                </a:solidFill>
                <a:latin typeface="Trebuchet MS" pitchFamily="34" charset="0"/>
              </a:rPr>
              <a:t>Thank </a:t>
            </a:r>
            <a:r>
              <a:rPr lang="en-IN" sz="4500" b="0" dirty="0" smtClean="0">
                <a:solidFill>
                  <a:srgbClr val="FFFFFF"/>
                </a:solidFill>
                <a:latin typeface="Trebuchet MS" pitchFamily="34" charset="0"/>
              </a:rPr>
              <a:t>You</a:t>
            </a:r>
            <a:endParaRPr lang="en-IN" sz="4500" b="0" dirty="0">
              <a:solidFill>
                <a:srgbClr val="FFFFFF"/>
              </a:solidFill>
              <a:latin typeface="Trebuchet MS" pitchFamily="34" charset="0"/>
            </a:endParaRPr>
          </a:p>
        </p:txBody>
      </p:sp>
      <p:sp>
        <p:nvSpPr>
          <p:cNvPr id="10" name="Content Placeholder 9"/>
          <p:cNvSpPr>
            <a:spLocks noGrp="1"/>
          </p:cNvSpPr>
          <p:nvPr>
            <p:ph sz="quarter" idx="10" hasCustomPrompt="1"/>
          </p:nvPr>
        </p:nvSpPr>
        <p:spPr>
          <a:xfrm>
            <a:off x="615950" y="3763963"/>
            <a:ext cx="6623050" cy="276999"/>
          </a:xfrm>
        </p:spPr>
        <p:txBody>
          <a:bodyPr/>
          <a:lstStyle>
            <a:lvl1pPr>
              <a:defRPr sz="1800">
                <a:solidFill>
                  <a:schemeClr val="bg1"/>
                </a:solidFill>
                <a:latin typeface="+mj-lt"/>
              </a:defRPr>
            </a:lvl1pPr>
          </a:lstStyle>
          <a:p>
            <a:pPr lvl="0"/>
            <a:r>
              <a:rPr lang="en-US" dirty="0" smtClean="0"/>
              <a:t>Firstname.lastname@genpact.com</a:t>
            </a:r>
          </a:p>
        </p:txBody>
      </p:sp>
    </p:spTree>
    <p:extLst>
      <p:ext uri="{BB962C8B-B14F-4D97-AF65-F5344CB8AC3E}">
        <p14:creationId xmlns:p14="http://schemas.microsoft.com/office/powerpoint/2010/main" val="28568964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724619"/>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799" y="1667669"/>
            <a:ext cx="8520113" cy="120802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6" name="Group 13"/>
          <p:cNvGrpSpPr>
            <a:grpSpLocks/>
          </p:cNvGrpSpPr>
          <p:nvPr/>
        </p:nvGrpSpPr>
        <p:grpSpPr bwMode="auto">
          <a:xfrm>
            <a:off x="0" y="0"/>
            <a:ext cx="9144000" cy="457200"/>
            <a:chOff x="0" y="0"/>
            <a:chExt cx="5760" cy="288"/>
          </a:xfrm>
        </p:grpSpPr>
        <p:sp>
          <p:nvSpPr>
            <p:cNvPr id="7" name="Rectangle 7"/>
            <p:cNvSpPr>
              <a:spLocks noChangeArrowheads="1"/>
            </p:cNvSpPr>
            <p:nvPr userDrawn="1"/>
          </p:nvSpPr>
          <p:spPr bwMode="auto">
            <a:xfrm>
              <a:off x="4848" y="125"/>
              <a:ext cx="912" cy="163"/>
            </a:xfrm>
            <a:prstGeom prst="rect">
              <a:avLst/>
            </a:prstGeom>
            <a:solidFill>
              <a:srgbClr val="00BDFF"/>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a:latin typeface="+mn-lt"/>
                <a:ea typeface="+mn-ea"/>
                <a:cs typeface="+mn-cs"/>
              </a:endParaRPr>
            </a:p>
          </p:txBody>
        </p:sp>
        <p:sp>
          <p:nvSpPr>
            <p:cNvPr id="10" name="Rectangle 7"/>
            <p:cNvSpPr>
              <a:spLocks noChangeArrowheads="1"/>
            </p:cNvSpPr>
            <p:nvPr userDrawn="1"/>
          </p:nvSpPr>
          <p:spPr bwMode="auto">
            <a:xfrm>
              <a:off x="0" y="0"/>
              <a:ext cx="5760" cy="231"/>
            </a:xfrm>
            <a:prstGeom prst="rect">
              <a:avLst/>
            </a:prstGeom>
            <a:solidFill>
              <a:srgbClr val="000000"/>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a:latin typeface="+mn-lt"/>
                <a:ea typeface="+mn-ea"/>
                <a:cs typeface="+mn-cs"/>
              </a:endParaRPr>
            </a:p>
          </p:txBody>
        </p:sp>
        <p:pic>
          <p:nvPicPr>
            <p:cNvPr id="11" name="Picture 8" descr="Logo-01.png"/>
            <p:cNvPicPr>
              <a:picLocks noChangeAspect="1"/>
            </p:cNvPicPr>
            <p:nvPr userDrawn="1"/>
          </p:nvPicPr>
          <p:blipFill>
            <a:blip r:embed="rId14" cstate="print"/>
            <a:srcRect/>
            <a:stretch>
              <a:fillRect/>
            </a:stretch>
          </p:blipFill>
          <p:spPr bwMode="auto">
            <a:xfrm>
              <a:off x="4848" y="60"/>
              <a:ext cx="624" cy="132"/>
            </a:xfrm>
            <a:prstGeom prst="rect">
              <a:avLst/>
            </a:prstGeom>
            <a:noFill/>
            <a:ln w="9525">
              <a:noFill/>
              <a:miter lim="800000"/>
              <a:headEnd/>
              <a:tailEnd/>
            </a:ln>
          </p:spPr>
        </p:pic>
      </p:grpSp>
      <p:sp>
        <p:nvSpPr>
          <p:cNvPr id="2" name="TextBox 1"/>
          <p:cNvSpPr txBox="1"/>
          <p:nvPr/>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3" name="TextBox 2"/>
          <p:cNvSpPr txBox="1"/>
          <p:nvPr/>
        </p:nvSpPr>
        <p:spPr>
          <a:xfrm>
            <a:off x="8767383" y="6560018"/>
            <a:ext cx="187552" cy="184666"/>
          </a:xfrm>
          <a:prstGeom prst="rect">
            <a:avLst/>
          </a:prstGeom>
          <a:noFill/>
        </p:spPr>
        <p:txBody>
          <a:bodyPr wrap="none" lIns="0" tIns="0" rIns="0" bIns="0" rtlCol="0">
            <a:spAutoFit/>
          </a:bodyPr>
          <a:lstStyle/>
          <a:p>
            <a:pPr algn="r"/>
            <a:fld id="{43199370-370A-4E99-9709-72A426FE4FE6}" type="slidenum">
              <a:rPr lang="en-US" sz="1200" b="0" smtClean="0">
                <a:solidFill>
                  <a:schemeClr val="tx1"/>
                </a:solidFill>
              </a:rPr>
              <a:pPr algn="r"/>
              <a:t>‹#›</a:t>
            </a:fld>
            <a:endParaRPr lang="en-US" sz="1200" b="0" dirty="0" err="1" smtClean="0">
              <a:solidFill>
                <a:schemeClr val="tx1"/>
              </a:solidFill>
            </a:endParaRPr>
          </a:p>
        </p:txBody>
      </p:sp>
      <p:sp>
        <p:nvSpPr>
          <p:cNvPr id="12" name="TextBox 11"/>
          <p:cNvSpPr txBox="1"/>
          <p:nvPr/>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cSld>
  <p:clrMap bg1="lt1" tx1="dk1" bg2="lt2" tx2="dk2" accent1="accent1" accent2="accent2" accent3="accent3" accent4="accent4" accent5="accent5" accent6="accent6" hlink="hlink" folHlink="folHlink"/>
  <p:sldLayoutIdLst>
    <p:sldLayoutId id="2147483683" r:id="rId1"/>
    <p:sldLayoutId id="2147483698" r:id="rId2"/>
    <p:sldLayoutId id="2147483688" r:id="rId3"/>
    <p:sldLayoutId id="2147483695" r:id="rId4"/>
    <p:sldLayoutId id="2147483696" r:id="rId5"/>
    <p:sldLayoutId id="2147483687" r:id="rId6"/>
    <p:sldLayoutId id="2147483697" r:id="rId7"/>
    <p:sldLayoutId id="2147483689" r:id="rId8"/>
    <p:sldLayoutId id="2147483694" r:id="rId9"/>
    <p:sldLayoutId id="2147483692" r:id="rId10"/>
    <p:sldLayoutId id="2147483690" r:id="rId11"/>
    <p:sldLayoutId id="2147483691"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p:titleStyle>
    <p:body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in/imgres?imgurl&amp;imgrefurl=http://parkridgeunderground.blogspot.com/2009/01/whoa.html&amp;h=0&amp;w=0&amp;sz=1&amp;tbnid=7i6545798LI4gM&amp;tbnh=242&amp;tbnw=209&amp;zoom=1&amp;docid=mj9vdFptewrVLM&amp;ei=KvDLUpPDGcL5rAfHx4GQDQ&amp;ved=0CAQQsCUoAQ" TargetMode="External"/><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3.xml"/><Relationship Id="rId6" Type="http://schemas.microsoft.com/office/2007/relationships/hdphoto" Target="../media/hdphoto8.wdp"/><Relationship Id="rId5" Type="http://schemas.openxmlformats.org/officeDocument/2006/relationships/image" Target="../media/image26.png"/><Relationship Id="rId4" Type="http://schemas.microsoft.com/office/2007/relationships/hdphoto" Target="../media/hdphoto7.wdp"/></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oogle.co.in/imgres?imgurl&amp;imgrefurl=http://parkridgeunderground.blogspot.com/2009/01/whoa.html&amp;h=0&amp;w=0&amp;sz=1&amp;tbnid=7i6545798LI4gM&amp;tbnh=242&amp;tbnw=209&amp;zoom=1&amp;docid=mj9vdFptewrVLM&amp;ei=KvDLUpPDGcL5rAfHx4GQDQ&amp;ved=0CAQQsCUoAQ"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0.wmf"/><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package" Target="../embeddings/Microsoft_Excel_Macro-Enabled_Worksheet1.xlsm"/><Relationship Id="rId5" Type="http://schemas.openxmlformats.org/officeDocument/2006/relationships/oleObject" Target="../embeddings/oleObject1.bin"/><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oogle.co.in/imgres?imgurl&amp;imgrefurl=http://parkridgeunderground.blogspot.com/2009/01/whoa.html&amp;h=0&amp;w=0&amp;sz=1&amp;tbnid=7i6545798LI4gM&amp;tbnh=242&amp;tbnw=209&amp;zoom=1&amp;docid=mj9vdFptewrVLM&amp;ei=KvDLUpPDGcL5rAfHx4GQDQ&amp;ved=0CAQQsCUoAQ"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Macro-Enabled_Worksheet2.xlsm"/><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ags" Target="../tags/tag13.xml"/><Relationship Id="rId6" Type="http://schemas.microsoft.com/office/2007/relationships/hdphoto" Target="../media/hdphoto12.wdp"/><Relationship Id="rId5" Type="http://schemas.openxmlformats.org/officeDocument/2006/relationships/image" Target="../media/image33.png"/><Relationship Id="rId4" Type="http://schemas.microsoft.com/office/2007/relationships/hdphoto" Target="../media/hdphoto11.wdp"/></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36.png"/><Relationship Id="rId2" Type="http://schemas.openxmlformats.org/officeDocument/2006/relationships/hyperlink" Target="https://www.google.co.in/imgres?imgurl&amp;imgrefurl=http://parkridgeunderground.blogspot.com/2009/01/whoa.html&amp;h=0&amp;w=0&amp;sz=1&amp;tbnid=7i6545798LI4gM&amp;tbnh=242&amp;tbnw=209&amp;zoom=1&amp;docid=mj9vdFptewrVLM&amp;ei=KvDLUpPDGcL5rAfHx4GQDQ&amp;ved=0CAQQsCUoAQ" TargetMode="Externa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47.wmf"/><Relationship Id="rId5" Type="http://schemas.openxmlformats.org/officeDocument/2006/relationships/package" Target="../embeddings/Microsoft_Excel_Macro-Enabled_Worksheet3.xlsm"/><Relationship Id="rId4"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49.wmf"/><Relationship Id="rId4" Type="http://schemas.openxmlformats.org/officeDocument/2006/relationships/package" Target="../embeddings/Microsoft_Excel_Macro-Enabled_Worksheet4.xlsm"/></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www.excel-spreadsheet.com/vba/vba.htm" TargetMode="External"/><Relationship Id="rId2" Type="http://schemas.openxmlformats.org/officeDocument/2006/relationships/hyperlink" Target="http://office.microsoft.com/en-in/training/get-in-the-loop-with-excel-macros-RZ001150634.aspx" TargetMode="External"/><Relationship Id="rId1" Type="http://schemas.openxmlformats.org/officeDocument/2006/relationships/slideLayout" Target="../slideLayouts/slideLayout3.xml"/><Relationship Id="rId6" Type="http://schemas.openxmlformats.org/officeDocument/2006/relationships/image" Target="../media/image51.jpeg"/><Relationship Id="rId5" Type="http://schemas.openxmlformats.org/officeDocument/2006/relationships/hyperlink" Target="https://www.google.co.in/imgres?imgurl&amp;imgrefurl=http://watercoolernewsletter.com/building-blocks-for-a-high-performing-team/&amp;h=0&amp;w=0&amp;sz=1&amp;tbnid=xbUtMMwYn9O6TM&amp;tbnh=203&amp;tbnw=248&amp;zoom=1&amp;docid=CxflkyPdJEHoGM&amp;ei=kH3XUsrsAYGJrQf12ID4Bw&amp;ved=0CAIQsCUoAA" TargetMode="External"/><Relationship Id="rId4" Type="http://schemas.openxmlformats.org/officeDocument/2006/relationships/hyperlink" Target="http://excelvbatutor.com/vba_tutorial.htm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microsoft.com/office/2007/relationships/hdphoto" Target="../media/hdphoto4.wdp"/><Relationship Id="rId5" Type="http://schemas.openxmlformats.org/officeDocument/2006/relationships/image" Target="../media/image9.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ctrTitle"/>
          </p:nvPr>
        </p:nvSpPr>
        <p:spPr>
          <a:xfrm>
            <a:off x="615950" y="3589207"/>
            <a:ext cx="7772400" cy="692497"/>
          </a:xfrm>
        </p:spPr>
        <p:txBody>
          <a:bodyPr/>
          <a:lstStyle/>
          <a:p>
            <a:r>
              <a:rPr lang="en-IN" dirty="0" smtClean="0">
                <a:solidFill>
                  <a:srgbClr val="FFFFFF"/>
                </a:solidFill>
              </a:rPr>
              <a:t>Basic </a:t>
            </a:r>
            <a:r>
              <a:rPr lang="en-IN" dirty="0" smtClean="0">
                <a:solidFill>
                  <a:srgbClr val="00BDFF"/>
                </a:solidFill>
              </a:rPr>
              <a:t>VBA</a:t>
            </a:r>
            <a:r>
              <a:rPr lang="en-IN" dirty="0" smtClean="0">
                <a:solidFill>
                  <a:srgbClr val="FFFFFF"/>
                </a:solidFill>
              </a:rPr>
              <a:t> for Excel</a:t>
            </a:r>
            <a:endParaRPr lang="en-IN" dirty="0">
              <a:solidFill>
                <a:srgbClr val="00BDFF"/>
              </a:solidFill>
            </a:endParaRPr>
          </a:p>
        </p:txBody>
      </p:sp>
      <p:sp>
        <p:nvSpPr>
          <p:cNvPr id="6" name="Subtitle 5"/>
          <p:cNvSpPr>
            <a:spLocks noGrp="1"/>
          </p:cNvSpPr>
          <p:nvPr>
            <p:ph type="subTitle" idx="1"/>
          </p:nvPr>
        </p:nvSpPr>
        <p:spPr>
          <a:xfrm>
            <a:off x="615950" y="4953000"/>
            <a:ext cx="3149226" cy="569387"/>
          </a:xfrm>
        </p:spPr>
        <p:txBody>
          <a:bodyPr/>
          <a:lstStyle/>
          <a:p>
            <a:r>
              <a:rPr lang="en-US" sz="1600" b="1" dirty="0" smtClean="0"/>
              <a:t>Presenter Name: </a:t>
            </a:r>
            <a:endParaRPr lang="en-GB" sz="1600" dirty="0" smtClean="0"/>
          </a:p>
          <a:p>
            <a:endParaRPr lang="en-GB"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s3.mm.bing.net/th?id=H.4520578885945486&amp;w=162&amp;h=141&amp;c=7&amp;rs=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027" y="1114054"/>
            <a:ext cx="1886324" cy="15003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Limitations of Recorded </a:t>
            </a:r>
            <a:r>
              <a:rPr lang="en-US" dirty="0"/>
              <a:t>M</a:t>
            </a:r>
            <a:r>
              <a:rPr lang="en-US" dirty="0" smtClean="0"/>
              <a:t>acro</a:t>
            </a:r>
            <a:endParaRPr lang="en-US" dirty="0"/>
          </a:p>
        </p:txBody>
      </p:sp>
      <p:pic>
        <p:nvPicPr>
          <p:cNvPr id="1026" name="Picture 2" descr="http://ts3.mm.bing.net/th?id=H.4523417856837530&amp;w=134&amp;h=141&amp;c=7&amp;rs=1&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287" y="3769298"/>
            <a:ext cx="1400064" cy="14481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04796" y="1268156"/>
            <a:ext cx="8368555" cy="261202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en-US" sz="1600" b="0" dirty="0"/>
              <a:t>Recorded macros exactly replicate what you did when you recorded the macro. </a:t>
            </a:r>
          </a:p>
          <a:p>
            <a:pPr marL="285750" indent="-285750">
              <a:buFont typeface="Arial" panose="020B0604020202020204" pitchFamily="34" charset="0"/>
              <a:buChar char="•"/>
            </a:pPr>
            <a:r>
              <a:rPr lang="en-US" sz="1600" b="0" dirty="0"/>
              <a:t>However it will hard coded references and it will not replicate </a:t>
            </a:r>
            <a:r>
              <a:rPr lang="en-US" sz="1600" b="0" dirty="0" smtClean="0"/>
              <a:t>the</a:t>
            </a:r>
          </a:p>
          <a:p>
            <a:r>
              <a:rPr lang="en-US" sz="1600" b="0" dirty="0" smtClean="0"/>
              <a:t>     task – say formatting a cell – in another part of the workbook</a:t>
            </a:r>
          </a:p>
          <a:p>
            <a:pPr lvl="1"/>
            <a:r>
              <a:rPr lang="en-US" sz="1600" b="0" dirty="0"/>
              <a:t>One cannot record a macro </a:t>
            </a:r>
          </a:p>
          <a:p>
            <a:pPr lvl="2"/>
            <a:r>
              <a:rPr lang="en-US" sz="1600" b="0" dirty="0"/>
              <a:t>To perform iterative </a:t>
            </a:r>
            <a:r>
              <a:rPr lang="en-US" sz="1600" b="0" dirty="0" smtClean="0"/>
              <a:t>task </a:t>
            </a:r>
            <a:r>
              <a:rPr lang="en-US" sz="1600" b="0" dirty="0"/>
              <a:t>such as repeating a </a:t>
            </a:r>
            <a:r>
              <a:rPr lang="en-US" sz="1600" b="0" dirty="0" smtClean="0"/>
              <a:t>format/calculation </a:t>
            </a:r>
            <a:r>
              <a:rPr lang="en-US" sz="1600" b="0" dirty="0"/>
              <a:t>across several rows</a:t>
            </a:r>
          </a:p>
          <a:p>
            <a:pPr lvl="2"/>
            <a:r>
              <a:rPr lang="en-US" sz="1600" b="0" dirty="0" smtClean="0"/>
              <a:t>To make </a:t>
            </a:r>
            <a:r>
              <a:rPr lang="en-US" sz="1600" b="0" dirty="0"/>
              <a:t>a decision – such as a </a:t>
            </a:r>
            <a:r>
              <a:rPr lang="en-US" sz="1600" b="0" dirty="0" smtClean="0"/>
              <a:t>IF…Then…else statement</a:t>
            </a:r>
          </a:p>
          <a:p>
            <a:pPr lvl="2"/>
            <a:r>
              <a:rPr lang="en-US" sz="1600" b="0" dirty="0" smtClean="0"/>
              <a:t>To create </a:t>
            </a:r>
            <a:r>
              <a:rPr lang="en-US" sz="1600" b="0" dirty="0"/>
              <a:t>a customized dialog box and other complex </a:t>
            </a:r>
            <a:r>
              <a:rPr lang="en-US" sz="1600" b="0" dirty="0" smtClean="0"/>
              <a:t>processes</a:t>
            </a:r>
            <a:endParaRPr lang="en-US" sz="1600" b="0" dirty="0"/>
          </a:p>
        </p:txBody>
      </p:sp>
      <p:sp>
        <p:nvSpPr>
          <p:cNvPr id="6" name="Rectangle 2"/>
          <p:cNvSpPr txBox="1">
            <a:spLocks noChangeArrowheads="1"/>
          </p:cNvSpPr>
          <p:nvPr/>
        </p:nvSpPr>
        <p:spPr bwMode="auto">
          <a:xfrm>
            <a:off x="337485" y="3826392"/>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solidFill>
                  <a:schemeClr val="accent2"/>
                </a:solidFill>
              </a:rPr>
              <a:t>How to overcome?</a:t>
            </a:r>
          </a:p>
        </p:txBody>
      </p:sp>
      <p:sp>
        <p:nvSpPr>
          <p:cNvPr id="9" name="Content Placeholder 2"/>
          <p:cNvSpPr txBox="1">
            <a:spLocks/>
          </p:cNvSpPr>
          <p:nvPr/>
        </p:nvSpPr>
        <p:spPr>
          <a:xfrm>
            <a:off x="378853" y="4437087"/>
            <a:ext cx="7886703" cy="78036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To get </a:t>
            </a:r>
            <a:r>
              <a:rPr lang="en-US" sz="1600" b="0" dirty="0"/>
              <a:t>exactly what you want, you will have to edit the Visual Basic code</a:t>
            </a:r>
          </a:p>
          <a:p>
            <a:pPr lvl="1"/>
            <a:r>
              <a:rPr lang="en-US" sz="1600" b="0" dirty="0" smtClean="0"/>
              <a:t>Learn VBA!! </a:t>
            </a:r>
            <a:r>
              <a:rPr lang="en-US" sz="1600" b="0" dirty="0" smtClean="0">
                <a:sym typeface="Wingdings" panose="05000000000000000000" pitchFamily="2" charset="2"/>
              </a:rPr>
              <a:t></a:t>
            </a:r>
            <a:endParaRPr lang="en-US" sz="1600" b="0" dirty="0"/>
          </a:p>
          <a:p>
            <a:pPr marL="0" lvl="1" indent="0">
              <a:buNone/>
            </a:pPr>
            <a:endParaRPr lang="da-DK" sz="1600" b="0" dirty="0"/>
          </a:p>
          <a:p>
            <a:pPr lvl="1"/>
            <a:endParaRPr lang="en-US" sz="1600" b="0" dirty="0"/>
          </a:p>
        </p:txBody>
      </p:sp>
    </p:spTree>
    <p:extLst>
      <p:ext uri="{BB962C8B-B14F-4D97-AF65-F5344CB8AC3E}">
        <p14:creationId xmlns:p14="http://schemas.microsoft.com/office/powerpoint/2010/main" val="18722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4" name="Content Placeholder 2"/>
          <p:cNvSpPr txBox="1">
            <a:spLocks/>
          </p:cNvSpPr>
          <p:nvPr/>
        </p:nvSpPr>
        <p:spPr>
          <a:xfrm>
            <a:off x="377825" y="2460367"/>
            <a:ext cx="7886703" cy="78036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What is a macro?</a:t>
            </a:r>
            <a:endParaRPr lang="en-US" sz="1600" b="0" dirty="0"/>
          </a:p>
          <a:p>
            <a:pPr lvl="1"/>
            <a:r>
              <a:rPr lang="en-US" sz="1600" b="0" dirty="0" smtClean="0"/>
              <a:t>What are the limitations of recording a macro?</a:t>
            </a:r>
            <a:endParaRPr lang="en-US" sz="1600" b="0" dirty="0"/>
          </a:p>
          <a:p>
            <a:pPr marL="0" lvl="1" indent="0">
              <a:buNone/>
            </a:pPr>
            <a:endParaRPr lang="da-DK" sz="1600" b="0" dirty="0"/>
          </a:p>
          <a:p>
            <a:pPr lvl="1"/>
            <a:endParaRPr lang="en-US" sz="1600" b="0" dirty="0"/>
          </a:p>
        </p:txBody>
      </p:sp>
      <p:sp>
        <p:nvSpPr>
          <p:cNvPr id="5" name="AutoShape 12"/>
          <p:cNvSpPr>
            <a:spLocks noChangeArrowheads="1"/>
          </p:cNvSpPr>
          <p:nvPr/>
        </p:nvSpPr>
        <p:spPr bwMode="auto">
          <a:xfrm>
            <a:off x="270434" y="1859572"/>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a:solidFill>
                  <a:schemeClr val="bg1"/>
                </a:solidFill>
                <a:latin typeface="+mj-lt"/>
              </a:rPr>
              <a:t>Self evaluation</a:t>
            </a:r>
          </a:p>
        </p:txBody>
      </p:sp>
      <p:sp>
        <p:nvSpPr>
          <p:cNvPr id="6" name="AutoShape 12"/>
          <p:cNvSpPr>
            <a:spLocks noChangeArrowheads="1"/>
          </p:cNvSpPr>
          <p:nvPr/>
        </p:nvSpPr>
        <p:spPr bwMode="auto">
          <a:xfrm>
            <a:off x="270434" y="3437360"/>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smtClean="0">
                <a:solidFill>
                  <a:schemeClr val="bg1"/>
                </a:solidFill>
                <a:latin typeface="+mj-lt"/>
              </a:rPr>
              <a:t>Exercise</a:t>
            </a:r>
            <a:endParaRPr lang="en-US" sz="2400" b="0" dirty="0">
              <a:solidFill>
                <a:schemeClr val="bg1"/>
              </a:solidFill>
              <a:latin typeface="+mj-lt"/>
            </a:endParaRPr>
          </a:p>
        </p:txBody>
      </p:sp>
      <p:sp>
        <p:nvSpPr>
          <p:cNvPr id="8" name="Content Placeholder 2"/>
          <p:cNvSpPr txBox="1">
            <a:spLocks/>
          </p:cNvSpPr>
          <p:nvPr/>
        </p:nvSpPr>
        <p:spPr>
          <a:xfrm>
            <a:off x="355414" y="4105384"/>
            <a:ext cx="7886703" cy="125999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Font typeface="Wingdings" panose="05000000000000000000" pitchFamily="2" charset="2"/>
              <a:buChar char="Ø"/>
            </a:pPr>
            <a:r>
              <a:rPr lang="en-US" sz="1600" b="0" dirty="0" smtClean="0"/>
              <a:t> You have a list of numbers (say 1 to 10) in cells A1 to A10 and B1 to B10</a:t>
            </a:r>
            <a:endParaRPr lang="en-US" sz="1600" b="0" dirty="0"/>
          </a:p>
          <a:p>
            <a:pPr lvl="1">
              <a:buFont typeface="Wingdings" panose="05000000000000000000" pitchFamily="2" charset="2"/>
              <a:buChar char="Ø"/>
            </a:pPr>
            <a:r>
              <a:rPr lang="en-US" sz="1600" b="0" dirty="0"/>
              <a:t> </a:t>
            </a:r>
            <a:r>
              <a:rPr lang="en-US" sz="1600" b="0" dirty="0" smtClean="0"/>
              <a:t>The task is to multiply the numbers in each row in column C</a:t>
            </a:r>
          </a:p>
          <a:p>
            <a:pPr lvl="1">
              <a:buFont typeface="Wingdings" panose="05000000000000000000" pitchFamily="2" charset="2"/>
              <a:buChar char="Ø"/>
            </a:pPr>
            <a:r>
              <a:rPr lang="en-US" sz="1600" b="0" dirty="0"/>
              <a:t> </a:t>
            </a:r>
            <a:r>
              <a:rPr lang="en-US" sz="1600" b="0" dirty="0" smtClean="0"/>
              <a:t>Can you record a macro to do this task? </a:t>
            </a:r>
          </a:p>
          <a:p>
            <a:pPr lvl="1">
              <a:buFont typeface="Wingdings" panose="05000000000000000000" pitchFamily="2" charset="2"/>
              <a:buChar char="Ø"/>
            </a:pPr>
            <a:r>
              <a:rPr lang="en-US" sz="1600" b="0" dirty="0"/>
              <a:t> </a:t>
            </a:r>
            <a:r>
              <a:rPr lang="en-US" sz="1600" b="0" dirty="0" smtClean="0"/>
              <a:t>Use any one of the 3 methods to execute the macro</a:t>
            </a:r>
            <a:endParaRPr lang="en-US" sz="1600" b="0" dirty="0"/>
          </a:p>
          <a:p>
            <a:pPr lvl="1">
              <a:buFont typeface="Wingdings" panose="05000000000000000000" pitchFamily="2" charset="2"/>
              <a:buChar char="Ø"/>
            </a:pPr>
            <a:endParaRPr lang="da-DK" sz="1600" b="0" dirty="0"/>
          </a:p>
          <a:p>
            <a:pPr lvl="1">
              <a:buFont typeface="Wingdings" panose="05000000000000000000" pitchFamily="2" charset="2"/>
              <a:buChar char="Ø"/>
            </a:pPr>
            <a:endParaRPr lang="en-US" sz="1600" b="0" dirty="0"/>
          </a:p>
        </p:txBody>
      </p:sp>
      <p:pic>
        <p:nvPicPr>
          <p:cNvPr id="2050" name="Picture 2" descr="http://ts2.mm.bing.net/th?id=H.4967113680292493&amp;w=145&amp;h=147&amp;c=7&amp;rs=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653" y="4386166"/>
            <a:ext cx="1381125" cy="14001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310590" y="1052314"/>
            <a:ext cx="7394576" cy="78036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What is VBA, Macros, Recording Macros, Ways of running a macro &amp; Limitations of Recording </a:t>
            </a:r>
            <a:endParaRPr lang="en-US" sz="1600" b="0" dirty="0"/>
          </a:p>
          <a:p>
            <a:pPr marL="0" lvl="1" indent="0">
              <a:buNone/>
            </a:pPr>
            <a:endParaRPr lang="da-DK" sz="1600" b="0" dirty="0"/>
          </a:p>
          <a:p>
            <a:pPr lvl="1"/>
            <a:endParaRPr lang="en-US" sz="1600" b="0" dirty="0"/>
          </a:p>
        </p:txBody>
      </p:sp>
      <p:pic>
        <p:nvPicPr>
          <p:cNvPr id="10242" name="Picture 2" descr="https://encrypted-tbn2.gstatic.com/images?q=tbn:ANd9GcSzqN5b6gPM2W1cE-PcN2z6ppOgqpuGYnJGckZSb_v-_VgLA0d4hZ1HxPsI">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034" y="527180"/>
            <a:ext cx="985744" cy="114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480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VBA Coding</a:t>
            </a:r>
            <a:endParaRPr lang="en-US" dirty="0"/>
          </a:p>
        </p:txBody>
      </p:sp>
      <p:sp>
        <p:nvSpPr>
          <p:cNvPr id="4" name="Content Placeholder 3"/>
          <p:cNvSpPr txBox="1">
            <a:spLocks/>
          </p:cNvSpPr>
          <p:nvPr/>
        </p:nvSpPr>
        <p:spPr>
          <a:xfrm>
            <a:off x="304798" y="1324654"/>
            <a:ext cx="7924801" cy="373948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457200" indent="-457200">
              <a:spcBef>
                <a:spcPts val="1800"/>
              </a:spcBef>
              <a:buClr>
                <a:schemeClr val="accent2"/>
              </a:buClr>
              <a:buFont typeface="+mj-lt"/>
              <a:buAutoNum type="arabicPeriod"/>
            </a:pPr>
            <a:r>
              <a:rPr lang="en-US" sz="2000" b="0" dirty="0" smtClean="0">
                <a:solidFill>
                  <a:schemeClr val="accent2"/>
                </a:solidFill>
                <a:latin typeface="+mj-lt"/>
              </a:rPr>
              <a:t>Getting to know VBA development Environment</a:t>
            </a:r>
          </a:p>
          <a:p>
            <a:pPr lvl="2">
              <a:buClr>
                <a:srgbClr val="F7902B"/>
              </a:buClr>
              <a:buSzPct val="150000"/>
            </a:pPr>
            <a:r>
              <a:rPr lang="en-US" sz="1600" b="0" dirty="0" smtClean="0"/>
              <a:t>Project Explorer Window</a:t>
            </a:r>
          </a:p>
          <a:p>
            <a:pPr lvl="2">
              <a:buClr>
                <a:srgbClr val="F7902B"/>
              </a:buClr>
              <a:buSzPct val="150000"/>
            </a:pPr>
            <a:r>
              <a:rPr lang="en-US" sz="1600" b="0" dirty="0" smtClean="0"/>
              <a:t>Property Window</a:t>
            </a:r>
          </a:p>
          <a:p>
            <a:pPr lvl="2">
              <a:buClr>
                <a:srgbClr val="F7902B"/>
              </a:buClr>
              <a:buSzPct val="150000"/>
            </a:pPr>
            <a:r>
              <a:rPr lang="en-US" sz="1600" b="0" dirty="0" smtClean="0"/>
              <a:t>Code Window</a:t>
            </a:r>
          </a:p>
          <a:p>
            <a:pPr marL="457200" indent="-457200">
              <a:spcBef>
                <a:spcPts val="1800"/>
              </a:spcBef>
              <a:buClr>
                <a:schemeClr val="accent2"/>
              </a:buClr>
              <a:buFont typeface="+mj-lt"/>
              <a:buAutoNum type="arabicPeriod"/>
            </a:pPr>
            <a:r>
              <a:rPr lang="en-US" sz="2000" b="0" dirty="0" smtClean="0">
                <a:solidFill>
                  <a:schemeClr val="accent2"/>
                </a:solidFill>
                <a:latin typeface="+mj-lt"/>
              </a:rPr>
              <a:t>Writing Our First Code</a:t>
            </a:r>
          </a:p>
          <a:p>
            <a:pPr marL="457200" indent="-457200">
              <a:spcBef>
                <a:spcPts val="1800"/>
              </a:spcBef>
              <a:buClr>
                <a:schemeClr val="accent2"/>
              </a:buClr>
              <a:buFont typeface="+mj-lt"/>
              <a:buAutoNum type="arabicPeriod"/>
            </a:pPr>
            <a:r>
              <a:rPr lang="en-US" sz="2000" b="0" dirty="0" smtClean="0">
                <a:solidFill>
                  <a:schemeClr val="accent2"/>
                </a:solidFill>
                <a:latin typeface="+mj-lt"/>
              </a:rPr>
              <a:t>Debugging </a:t>
            </a:r>
          </a:p>
          <a:p>
            <a:pPr lvl="2">
              <a:buClr>
                <a:srgbClr val="F7902B"/>
              </a:buClr>
              <a:buSzPct val="150000"/>
            </a:pPr>
            <a:r>
              <a:rPr lang="en-US" sz="1600" b="0" dirty="0" smtClean="0"/>
              <a:t>Methods to debug the code</a:t>
            </a:r>
            <a:endParaRPr lang="en-US" sz="1600" b="0" dirty="0"/>
          </a:p>
          <a:p>
            <a:pPr lvl="2">
              <a:buClr>
                <a:srgbClr val="F7902B"/>
              </a:buClr>
              <a:buSzPct val="150000"/>
            </a:pPr>
            <a:r>
              <a:rPr lang="en-US" sz="1600" b="0" dirty="0" smtClean="0"/>
              <a:t>Examples</a:t>
            </a:r>
            <a:endParaRPr lang="en-US" sz="1600" b="0" dirty="0"/>
          </a:p>
          <a:p>
            <a:pPr>
              <a:spcBef>
                <a:spcPts val="1800"/>
              </a:spcBef>
              <a:buClr>
                <a:schemeClr val="accent2"/>
              </a:buClr>
            </a:pPr>
            <a:endParaRPr lang="en-US" sz="2000" b="0" dirty="0" smtClean="0">
              <a:solidFill>
                <a:schemeClr val="accent2"/>
              </a:solidFill>
              <a:latin typeface="+mj-lt"/>
            </a:endParaRPr>
          </a:p>
          <a:p>
            <a:pPr marL="0" lvl="1" indent="0">
              <a:buNone/>
            </a:pPr>
            <a:r>
              <a:rPr lang="en-US" dirty="0" smtClean="0"/>
              <a:t>    </a:t>
            </a:r>
            <a:endParaRPr lang="en-US"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VBA Development Environment</a:t>
            </a:r>
          </a:p>
        </p:txBody>
      </p:sp>
      <p:sp>
        <p:nvSpPr>
          <p:cNvPr id="3" name="Content Placeholder 2"/>
          <p:cNvSpPr txBox="1">
            <a:spLocks/>
          </p:cNvSpPr>
          <p:nvPr/>
        </p:nvSpPr>
        <p:spPr>
          <a:xfrm>
            <a:off x="304796" y="1321945"/>
            <a:ext cx="8368555" cy="179777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All </a:t>
            </a:r>
            <a:r>
              <a:rPr lang="en-US" sz="1600" b="0" dirty="0"/>
              <a:t>VBA code is developed, tested and modified in the </a:t>
            </a:r>
            <a:r>
              <a:rPr lang="en-US" sz="1600" b="0" dirty="0">
                <a:solidFill>
                  <a:schemeClr val="accent2"/>
                </a:solidFill>
              </a:rPr>
              <a:t>Excel Visual Basic Editor (VBE</a:t>
            </a:r>
            <a:r>
              <a:rPr lang="en-US" sz="1600" b="0" dirty="0" smtClean="0">
                <a:solidFill>
                  <a:schemeClr val="accent2"/>
                </a:solidFill>
              </a:rPr>
              <a:t>).  </a:t>
            </a:r>
            <a:r>
              <a:rPr lang="en-US" sz="1600" b="0" dirty="0"/>
              <a:t>It is </a:t>
            </a:r>
            <a:r>
              <a:rPr lang="en-US" sz="1600" b="0" dirty="0" smtClean="0"/>
              <a:t>user-friendly </a:t>
            </a:r>
            <a:r>
              <a:rPr lang="en-US" sz="1600" b="0" dirty="0"/>
              <a:t>development environment</a:t>
            </a:r>
          </a:p>
          <a:p>
            <a:pPr lvl="1"/>
            <a:r>
              <a:rPr lang="en-US" sz="1600" b="0" dirty="0"/>
              <a:t>The VBA procedures developed in the Excel Visual Basic Editor become part of the workbook in which they are developed and when the workbook is saved the VBA components (macros, modules, </a:t>
            </a:r>
            <a:r>
              <a:rPr lang="en-US" sz="1600" b="0" dirty="0" smtClean="0"/>
              <a:t>userforms</a:t>
            </a:r>
            <a:r>
              <a:rPr lang="en-US" sz="1600" b="0" dirty="0"/>
              <a:t>) are saved at the same time.</a:t>
            </a:r>
          </a:p>
          <a:p>
            <a:pPr>
              <a:spcBef>
                <a:spcPts val="600"/>
              </a:spcBef>
            </a:pPr>
            <a:endParaRPr lang="en-US" sz="2000" b="0" dirty="0"/>
          </a:p>
        </p:txBody>
      </p:sp>
      <p:sp>
        <p:nvSpPr>
          <p:cNvPr id="4" name="Rectangle 2"/>
          <p:cNvSpPr txBox="1">
            <a:spLocks noChangeArrowheads="1"/>
          </p:cNvSpPr>
          <p:nvPr/>
        </p:nvSpPr>
        <p:spPr bwMode="auto">
          <a:xfrm>
            <a:off x="348452" y="2979228"/>
            <a:ext cx="852328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400" b="0" dirty="0" smtClean="0">
                <a:solidFill>
                  <a:schemeClr val="accent2"/>
                </a:solidFill>
              </a:rPr>
              <a:t>How to open Visual Basic Editor?</a:t>
            </a:r>
          </a:p>
        </p:txBody>
      </p:sp>
      <p:sp>
        <p:nvSpPr>
          <p:cNvPr id="6" name="Content Placeholder 2"/>
          <p:cNvSpPr txBox="1">
            <a:spLocks/>
          </p:cNvSpPr>
          <p:nvPr/>
        </p:nvSpPr>
        <p:spPr>
          <a:xfrm>
            <a:off x="331689" y="3572086"/>
            <a:ext cx="8368555" cy="179777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The </a:t>
            </a:r>
            <a:r>
              <a:rPr lang="en-US" sz="1600" b="0" dirty="0"/>
              <a:t>VBE is integrated into Excel. Open it from the Excel menu bar using </a:t>
            </a:r>
            <a:r>
              <a:rPr lang="en-US" sz="1600" b="0" dirty="0">
                <a:solidFill>
                  <a:srgbClr val="FF6600"/>
                </a:solidFill>
              </a:rPr>
              <a:t>Developer</a:t>
            </a:r>
            <a:r>
              <a:rPr lang="en-US" sz="1600" dirty="0"/>
              <a:t>&gt;&gt;</a:t>
            </a:r>
            <a:r>
              <a:rPr lang="en-US" sz="1600" b="0" dirty="0">
                <a:solidFill>
                  <a:srgbClr val="FF6600"/>
                </a:solidFill>
              </a:rPr>
              <a:t>Visual </a:t>
            </a:r>
            <a:r>
              <a:rPr lang="en-US" sz="1600" b="0" dirty="0" smtClean="0">
                <a:solidFill>
                  <a:srgbClr val="FF6600"/>
                </a:solidFill>
              </a:rPr>
              <a:t>Basic</a:t>
            </a:r>
            <a:endParaRPr lang="en-US" sz="1600" b="0" dirty="0"/>
          </a:p>
          <a:p>
            <a:pPr lvl="1"/>
            <a:r>
              <a:rPr lang="en-US" sz="1600" b="0" dirty="0"/>
              <a:t>You can also use the short cut key </a:t>
            </a:r>
            <a:r>
              <a:rPr lang="en-US" sz="1600" b="0" dirty="0">
                <a:solidFill>
                  <a:srgbClr val="FF6600"/>
                </a:solidFill>
              </a:rPr>
              <a:t>‘Alt+F11’</a:t>
            </a:r>
          </a:p>
          <a:p>
            <a:pPr>
              <a:spcBef>
                <a:spcPts val="600"/>
              </a:spcBef>
            </a:pPr>
            <a:endParaRPr lang="en-US" sz="2000" b="0" dirty="0"/>
          </a:p>
        </p:txBody>
      </p:sp>
      <p:pic>
        <p:nvPicPr>
          <p:cNvPr id="7" name="Picture 5"/>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08528" y="4639236"/>
            <a:ext cx="7032812" cy="145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961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6" y="497234"/>
            <a:ext cx="8523288" cy="400110"/>
          </a:xfrm>
        </p:spPr>
        <p:txBody>
          <a:bodyPr/>
          <a:lstStyle/>
          <a:p>
            <a:r>
              <a:rPr lang="en-US" dirty="0" smtClean="0"/>
              <a:t>Windows in VBE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13" y="952782"/>
            <a:ext cx="2245545" cy="279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304796" y="1469862"/>
            <a:ext cx="5598463" cy="222807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If Project </a:t>
            </a:r>
            <a:r>
              <a:rPr lang="en-US" sz="1600" b="0" dirty="0"/>
              <a:t>Explorer window is not </a:t>
            </a:r>
            <a:r>
              <a:rPr lang="en-US" sz="1600" b="0" dirty="0" smtClean="0"/>
              <a:t>visible in VBE, </a:t>
            </a:r>
            <a:r>
              <a:rPr lang="en-US" sz="1600" b="0" dirty="0"/>
              <a:t>click the </a:t>
            </a:r>
            <a:r>
              <a:rPr lang="en-US" sz="1600" b="0" dirty="0">
                <a:solidFill>
                  <a:srgbClr val="FF6600"/>
                </a:solidFill>
              </a:rPr>
              <a:t>View</a:t>
            </a:r>
            <a:r>
              <a:rPr lang="en-US" sz="1600" b="0" dirty="0"/>
              <a:t> &gt;&gt; </a:t>
            </a:r>
            <a:r>
              <a:rPr lang="en-US" sz="1600" b="0" dirty="0">
                <a:solidFill>
                  <a:srgbClr val="FF6600"/>
                </a:solidFill>
              </a:rPr>
              <a:t>Project Explorer</a:t>
            </a:r>
            <a:r>
              <a:rPr lang="en-US" sz="1600" b="0" dirty="0"/>
              <a:t> (</a:t>
            </a:r>
            <a:r>
              <a:rPr lang="en-US" sz="1600" b="0" dirty="0" smtClean="0"/>
              <a:t>or) </a:t>
            </a:r>
            <a:r>
              <a:rPr lang="en-US" sz="1600" b="0" dirty="0">
                <a:solidFill>
                  <a:srgbClr val="FF6600"/>
                </a:solidFill>
              </a:rPr>
              <a:t>Ctrl+R</a:t>
            </a:r>
            <a:r>
              <a:rPr lang="en-US" sz="1600" b="0" dirty="0"/>
              <a:t> keyboard </a:t>
            </a:r>
            <a:r>
              <a:rPr lang="en-US" sz="1600" b="0" dirty="0" smtClean="0"/>
              <a:t>shortcut</a:t>
            </a:r>
          </a:p>
          <a:p>
            <a:pPr lvl="1"/>
            <a:r>
              <a:rPr lang="en-US" sz="1600" b="0" dirty="0" smtClean="0"/>
              <a:t>Displays </a:t>
            </a:r>
            <a:r>
              <a:rPr lang="en-US" sz="1600" b="0" dirty="0"/>
              <a:t>a tree diagram of all the Workbooks currently open in Excel. Each Workbook is called a </a:t>
            </a:r>
            <a:r>
              <a:rPr lang="en-US" sz="1600" b="0" dirty="0" smtClean="0"/>
              <a:t>Project</a:t>
            </a:r>
          </a:p>
          <a:p>
            <a:pPr lvl="1"/>
            <a:r>
              <a:rPr lang="en-US" sz="1600" b="0" dirty="0" smtClean="0"/>
              <a:t>It works </a:t>
            </a:r>
            <a:r>
              <a:rPr lang="en-US" sz="1600" b="0" dirty="0"/>
              <a:t>very much like Windows Explorer. Each Project has several </a:t>
            </a:r>
            <a:r>
              <a:rPr lang="en-US" sz="1600" b="0" dirty="0" smtClean="0"/>
              <a:t>folders</a:t>
            </a:r>
          </a:p>
          <a:p>
            <a:pPr marL="0" lvl="1" indent="0">
              <a:buNone/>
            </a:pPr>
            <a:r>
              <a:rPr lang="en-US" sz="1600" b="0" dirty="0"/>
              <a:t> </a:t>
            </a:r>
            <a:r>
              <a:rPr lang="en-US" sz="1600" b="0" dirty="0" smtClean="0"/>
              <a:t>   1. For all sheets   2. For Userforms  3. For Modules</a:t>
            </a:r>
            <a:endParaRPr lang="en-US" sz="1600" b="0" dirty="0"/>
          </a:p>
          <a:p>
            <a:pPr lvl="1"/>
            <a:endParaRPr lang="en-US" sz="1600" b="0" dirty="0" smtClean="0"/>
          </a:p>
          <a:p>
            <a:pPr lvl="1"/>
            <a:endParaRPr lang="en-US" sz="2000" b="0" dirty="0"/>
          </a:p>
        </p:txBody>
      </p:sp>
      <p:sp>
        <p:nvSpPr>
          <p:cNvPr id="6" name="Rectangle 2"/>
          <p:cNvSpPr txBox="1">
            <a:spLocks noChangeArrowheads="1"/>
          </p:cNvSpPr>
          <p:nvPr/>
        </p:nvSpPr>
        <p:spPr bwMode="auto">
          <a:xfrm>
            <a:off x="262211" y="1050286"/>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1. Project Explorer Window</a:t>
            </a:r>
          </a:p>
        </p:txBody>
      </p:sp>
      <p:sp>
        <p:nvSpPr>
          <p:cNvPr id="7" name="Rectangle 2"/>
          <p:cNvSpPr txBox="1">
            <a:spLocks noChangeArrowheads="1"/>
          </p:cNvSpPr>
          <p:nvPr/>
        </p:nvSpPr>
        <p:spPr bwMode="auto">
          <a:xfrm>
            <a:off x="320482" y="3824851"/>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a:solidFill>
                  <a:schemeClr val="accent2"/>
                </a:solidFill>
              </a:rPr>
              <a:t>2</a:t>
            </a:r>
            <a:r>
              <a:rPr lang="en-US" sz="2000" b="0" dirty="0" smtClean="0">
                <a:solidFill>
                  <a:schemeClr val="accent2"/>
                </a:solidFill>
              </a:rPr>
              <a:t>. Property Window</a:t>
            </a:r>
          </a:p>
        </p:txBody>
      </p:sp>
      <p:pic>
        <p:nvPicPr>
          <p:cNvPr id="8" name="Picture 2" descr="Page3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3" y="4059422"/>
            <a:ext cx="2245545" cy="244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360823" y="4274576"/>
            <a:ext cx="5598463" cy="191107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If Project </a:t>
            </a:r>
            <a:r>
              <a:rPr lang="en-US" sz="1600" b="0" dirty="0"/>
              <a:t>Explorer window is not </a:t>
            </a:r>
            <a:r>
              <a:rPr lang="en-US" sz="1600" b="0" dirty="0" smtClean="0"/>
              <a:t>visible in VBE, </a:t>
            </a:r>
            <a:r>
              <a:rPr lang="en-US" sz="1600" b="0" dirty="0"/>
              <a:t>click the </a:t>
            </a:r>
            <a:r>
              <a:rPr lang="en-US" sz="1600" b="0" dirty="0">
                <a:solidFill>
                  <a:srgbClr val="FF6600"/>
                </a:solidFill>
              </a:rPr>
              <a:t>View</a:t>
            </a:r>
            <a:r>
              <a:rPr lang="en-US" sz="1600" b="0" dirty="0"/>
              <a:t> &gt;&gt; </a:t>
            </a:r>
            <a:r>
              <a:rPr lang="en-US" sz="1600" b="0" dirty="0" smtClean="0">
                <a:solidFill>
                  <a:srgbClr val="FF6600"/>
                </a:solidFill>
              </a:rPr>
              <a:t>Property Window</a:t>
            </a:r>
            <a:r>
              <a:rPr lang="en-US" sz="1600" b="0" dirty="0" smtClean="0"/>
              <a:t> </a:t>
            </a:r>
            <a:r>
              <a:rPr lang="en-US" sz="1600" b="0" dirty="0"/>
              <a:t>(</a:t>
            </a:r>
            <a:r>
              <a:rPr lang="en-US" sz="1600" b="0" dirty="0" smtClean="0"/>
              <a:t>or) </a:t>
            </a:r>
            <a:r>
              <a:rPr lang="en-US" sz="1600" b="0" dirty="0" smtClean="0">
                <a:solidFill>
                  <a:srgbClr val="FF6600"/>
                </a:solidFill>
              </a:rPr>
              <a:t>F4 </a:t>
            </a:r>
            <a:r>
              <a:rPr lang="en-US" sz="1600" b="0" dirty="0" smtClean="0"/>
              <a:t>keyboard shortcut</a:t>
            </a:r>
          </a:p>
          <a:p>
            <a:pPr lvl="1"/>
            <a:r>
              <a:rPr lang="en-US" sz="1600" b="0" dirty="0" smtClean="0"/>
              <a:t>The </a:t>
            </a:r>
            <a:r>
              <a:rPr lang="en-US" sz="1600" b="0" dirty="0"/>
              <a:t>Properties window shows all the editable properties for the currently active </a:t>
            </a:r>
            <a:r>
              <a:rPr lang="en-US" sz="1600" b="0" dirty="0" smtClean="0"/>
              <a:t>object like Name, Color etc. which varies for each object</a:t>
            </a:r>
          </a:p>
          <a:p>
            <a:pPr lvl="1"/>
            <a:r>
              <a:rPr lang="en-US" sz="1600" b="0" dirty="0" smtClean="0"/>
              <a:t>Properties </a:t>
            </a:r>
            <a:r>
              <a:rPr lang="en-US" sz="1600" b="0" dirty="0"/>
              <a:t>can be viewed in Alphabetic or Categorized order</a:t>
            </a:r>
            <a:endParaRPr lang="en-US" sz="1600" b="0" dirty="0" smtClean="0"/>
          </a:p>
          <a:p>
            <a:pPr lvl="1"/>
            <a:endParaRPr lang="en-US" sz="2000" b="0"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82" y="643937"/>
            <a:ext cx="8523288" cy="400110"/>
          </a:xfrm>
        </p:spPr>
        <p:txBody>
          <a:bodyPr/>
          <a:lstStyle/>
          <a:p>
            <a:r>
              <a:rPr lang="en-US" dirty="0"/>
              <a:t>Windows in </a:t>
            </a:r>
            <a:r>
              <a:rPr lang="en-US" dirty="0" smtClean="0"/>
              <a:t>VBE contd.</a:t>
            </a:r>
            <a:endParaRPr lang="en-US" dirty="0"/>
          </a:p>
        </p:txBody>
      </p:sp>
      <p:sp>
        <p:nvSpPr>
          <p:cNvPr id="3" name="Rectangle 2"/>
          <p:cNvSpPr txBox="1">
            <a:spLocks noChangeArrowheads="1"/>
          </p:cNvSpPr>
          <p:nvPr/>
        </p:nvSpPr>
        <p:spPr bwMode="auto">
          <a:xfrm>
            <a:off x="320482" y="1283356"/>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a:solidFill>
                  <a:schemeClr val="accent2"/>
                </a:solidFill>
              </a:rPr>
              <a:t>3</a:t>
            </a:r>
            <a:r>
              <a:rPr lang="en-US" sz="2000" b="0" dirty="0" smtClean="0">
                <a:solidFill>
                  <a:schemeClr val="accent2"/>
                </a:solidFill>
              </a:rPr>
              <a:t>. Code Window</a:t>
            </a:r>
          </a:p>
        </p:txBody>
      </p:sp>
      <p:sp>
        <p:nvSpPr>
          <p:cNvPr id="5" name="Content Placeholder 2"/>
          <p:cNvSpPr txBox="1">
            <a:spLocks/>
          </p:cNvSpPr>
          <p:nvPr/>
        </p:nvSpPr>
        <p:spPr>
          <a:xfrm>
            <a:off x="320482" y="1854104"/>
            <a:ext cx="4036365" cy="392505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If Project </a:t>
            </a:r>
            <a:r>
              <a:rPr lang="en-US" sz="1600" b="0" dirty="0"/>
              <a:t>Explorer window is not </a:t>
            </a:r>
            <a:r>
              <a:rPr lang="en-US" sz="1600" b="0" dirty="0" smtClean="0"/>
              <a:t>visible in VBE, </a:t>
            </a:r>
            <a:r>
              <a:rPr lang="en-US" sz="1600" b="0" dirty="0"/>
              <a:t>click the </a:t>
            </a:r>
            <a:r>
              <a:rPr lang="en-US" sz="1600" b="0" dirty="0">
                <a:solidFill>
                  <a:srgbClr val="FF6600"/>
                </a:solidFill>
              </a:rPr>
              <a:t>View</a:t>
            </a:r>
            <a:r>
              <a:rPr lang="en-US" sz="1600" b="0" dirty="0"/>
              <a:t> &gt;&gt; </a:t>
            </a:r>
            <a:r>
              <a:rPr lang="en-US" sz="1600" b="0" dirty="0" smtClean="0">
                <a:solidFill>
                  <a:srgbClr val="FF6600"/>
                </a:solidFill>
              </a:rPr>
              <a:t>Code</a:t>
            </a:r>
            <a:r>
              <a:rPr lang="en-US" sz="1600" b="0" dirty="0" smtClean="0"/>
              <a:t> </a:t>
            </a:r>
            <a:r>
              <a:rPr lang="en-US" sz="1600" b="0" dirty="0"/>
              <a:t>(</a:t>
            </a:r>
            <a:r>
              <a:rPr lang="en-US" sz="1600" b="0" dirty="0" smtClean="0"/>
              <a:t>or) </a:t>
            </a:r>
            <a:r>
              <a:rPr lang="en-US" sz="1600" b="0" dirty="0" smtClean="0">
                <a:solidFill>
                  <a:srgbClr val="FF6600"/>
                </a:solidFill>
              </a:rPr>
              <a:t>F7 </a:t>
            </a:r>
            <a:r>
              <a:rPr lang="en-US" sz="1600" b="0" dirty="0" smtClean="0"/>
              <a:t>keyboard shortcut</a:t>
            </a:r>
          </a:p>
          <a:p>
            <a:pPr lvl="1"/>
            <a:r>
              <a:rPr lang="en-US" sz="1600" b="0" dirty="0" smtClean="0"/>
              <a:t>The </a:t>
            </a:r>
            <a:r>
              <a:rPr lang="en-US" sz="1600" b="0" dirty="0"/>
              <a:t>Visual Basic Code Editor is a window where you write </a:t>
            </a:r>
            <a:r>
              <a:rPr lang="en-US" sz="1600" b="0" dirty="0" smtClean="0"/>
              <a:t>the macros </a:t>
            </a:r>
          </a:p>
          <a:p>
            <a:pPr lvl="1"/>
            <a:r>
              <a:rPr lang="en-US" sz="1600" b="0" dirty="0" smtClean="0"/>
              <a:t> It is color coded and auto formatted for ease of use</a:t>
            </a:r>
          </a:p>
          <a:p>
            <a:pPr lvl="2"/>
            <a:r>
              <a:rPr lang="en-US" sz="1600" b="0" dirty="0" smtClean="0"/>
              <a:t>Comment Lines – starts with </a:t>
            </a:r>
            <a:r>
              <a:rPr lang="en-US" sz="1600" b="0" dirty="0"/>
              <a:t>apostrophe) </a:t>
            </a:r>
            <a:r>
              <a:rPr lang="en-US" sz="1600" b="0" dirty="0" smtClean="0"/>
              <a:t>and are </a:t>
            </a:r>
            <a:r>
              <a:rPr lang="en-US" sz="1600" b="0" dirty="0" smtClean="0">
                <a:solidFill>
                  <a:srgbClr val="92D050"/>
                </a:solidFill>
              </a:rPr>
              <a:t>green</a:t>
            </a:r>
          </a:p>
          <a:p>
            <a:pPr lvl="2"/>
            <a:r>
              <a:rPr lang="en-US" sz="1600" b="0" dirty="0"/>
              <a:t>Executable code is in </a:t>
            </a:r>
            <a:r>
              <a:rPr lang="en-US" sz="1600" b="0" dirty="0" smtClean="0"/>
              <a:t>black</a:t>
            </a:r>
          </a:p>
          <a:p>
            <a:pPr lvl="2"/>
            <a:r>
              <a:rPr lang="en-US" sz="1600" b="0" dirty="0" smtClean="0"/>
              <a:t>Reserved VBA words are in </a:t>
            </a:r>
            <a:r>
              <a:rPr lang="en-US" sz="1600" b="0" dirty="0" smtClean="0">
                <a:solidFill>
                  <a:schemeClr val="accent2"/>
                </a:solidFill>
              </a:rPr>
              <a:t>blue</a:t>
            </a:r>
          </a:p>
          <a:p>
            <a:pPr lvl="2"/>
            <a:r>
              <a:rPr lang="en-US" sz="1600" b="0" dirty="0" smtClean="0"/>
              <a:t>Any error line are highlighted in </a:t>
            </a:r>
            <a:r>
              <a:rPr lang="en-US" sz="1600" b="0" dirty="0" smtClean="0">
                <a:solidFill>
                  <a:srgbClr val="FF0000"/>
                </a:solidFill>
              </a:rPr>
              <a:t>red</a:t>
            </a:r>
          </a:p>
          <a:p>
            <a:pPr lvl="1"/>
            <a:endParaRPr lang="en-US" sz="2000" b="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211" y="1140759"/>
            <a:ext cx="44481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Our First Macro</a:t>
            </a:r>
            <a:endParaRPr lang="en-US" dirty="0"/>
          </a:p>
        </p:txBody>
      </p:sp>
      <p:sp>
        <p:nvSpPr>
          <p:cNvPr id="3" name="Content Placeholder 2"/>
          <p:cNvSpPr txBox="1">
            <a:spLocks/>
          </p:cNvSpPr>
          <p:nvPr/>
        </p:nvSpPr>
        <p:spPr>
          <a:xfrm>
            <a:off x="304796" y="1268156"/>
            <a:ext cx="8368555" cy="384172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en-US" sz="1600" b="0" dirty="0" smtClean="0"/>
              <a:t>Go to VBE (use Alt F11)</a:t>
            </a:r>
            <a:endParaRPr lang="en-US" sz="1600" b="0" dirty="0"/>
          </a:p>
          <a:p>
            <a:pPr marL="285750" indent="-285750">
              <a:buFont typeface="Arial" panose="020B0604020202020204" pitchFamily="34" charset="0"/>
              <a:buChar char="•"/>
            </a:pPr>
            <a:r>
              <a:rPr lang="en-US" sz="1600" b="0" dirty="0" smtClean="0"/>
              <a:t>Add a new module to the workbook (Right click on Project &gt;&gt; Insert &gt;&gt; Module)</a:t>
            </a:r>
          </a:p>
          <a:p>
            <a:pPr lvl="1"/>
            <a:r>
              <a:rPr lang="en-US" sz="1600" b="0" dirty="0" smtClean="0"/>
              <a:t>Write down the below code</a:t>
            </a:r>
          </a:p>
          <a:p>
            <a:pPr marL="0" lvl="1" indent="0">
              <a:buNone/>
            </a:pPr>
            <a:endParaRPr lang="en-US" sz="1600" b="0" dirty="0" smtClean="0"/>
          </a:p>
          <a:p>
            <a:pPr marL="0" lvl="1" indent="0">
              <a:buNone/>
            </a:pPr>
            <a:r>
              <a:rPr lang="en-US" sz="1600" b="0" dirty="0" smtClean="0"/>
              <a:t>	</a:t>
            </a:r>
            <a:r>
              <a:rPr lang="en-US" dirty="0" smtClean="0">
                <a:solidFill>
                  <a:schemeClr val="accent2"/>
                </a:solidFill>
                <a:latin typeface="Courier (W1)" pitchFamily="49" charset="0"/>
                <a:cs typeface="Arabic Typesetting" panose="03020402040406030203" pitchFamily="66" charset="-78"/>
              </a:rPr>
              <a:t>Sub</a:t>
            </a:r>
            <a:r>
              <a:rPr lang="en-US" dirty="0" smtClean="0">
                <a:latin typeface="Courier (W1)" pitchFamily="49" charset="0"/>
                <a:cs typeface="Arabic Typesetting" panose="03020402040406030203" pitchFamily="66" charset="-78"/>
              </a:rPr>
              <a:t> </a:t>
            </a:r>
            <a:r>
              <a:rPr lang="en-US" dirty="0">
                <a:latin typeface="Courier (W1)" pitchFamily="49" charset="0"/>
                <a:cs typeface="Arabic Typesetting" panose="03020402040406030203" pitchFamily="66" charset="-78"/>
              </a:rPr>
              <a:t>myfirstmacro()</a:t>
            </a:r>
          </a:p>
          <a:p>
            <a:pPr marL="0" lvl="1" indent="0">
              <a:buNone/>
            </a:pPr>
            <a:r>
              <a:rPr lang="en-US" dirty="0">
                <a:latin typeface="Courier (W1)" pitchFamily="49" charset="0"/>
                <a:cs typeface="Arabic Typesetting" panose="03020402040406030203" pitchFamily="66" charset="-78"/>
              </a:rPr>
              <a:t>    </a:t>
            </a:r>
            <a:r>
              <a:rPr lang="en-US" dirty="0" smtClean="0">
                <a:latin typeface="Courier (W1)" pitchFamily="49" charset="0"/>
                <a:cs typeface="Arabic Typesetting" panose="03020402040406030203" pitchFamily="66" charset="-78"/>
              </a:rPr>
              <a:t>		MsgBox </a:t>
            </a:r>
            <a:r>
              <a:rPr lang="en-US" dirty="0">
                <a:latin typeface="Courier (W1)" pitchFamily="49" charset="0"/>
                <a:cs typeface="Arabic Typesetting" panose="03020402040406030203" pitchFamily="66" charset="-78"/>
              </a:rPr>
              <a:t>"Hello World"</a:t>
            </a:r>
          </a:p>
          <a:p>
            <a:pPr marL="0" lvl="1" indent="0">
              <a:buNone/>
            </a:pPr>
            <a:r>
              <a:rPr lang="en-US" dirty="0" smtClean="0">
                <a:latin typeface="Courier (W1)" pitchFamily="49" charset="0"/>
                <a:cs typeface="Arabic Typesetting" panose="03020402040406030203" pitchFamily="66" charset="-78"/>
              </a:rPr>
              <a:t>	</a:t>
            </a:r>
            <a:r>
              <a:rPr lang="en-US" dirty="0" smtClean="0">
                <a:solidFill>
                  <a:schemeClr val="accent2"/>
                </a:solidFill>
                <a:latin typeface="Courier (W1)" pitchFamily="49" charset="0"/>
                <a:cs typeface="Arabic Typesetting" panose="03020402040406030203" pitchFamily="66" charset="-78"/>
              </a:rPr>
              <a:t>End Sub</a:t>
            </a:r>
          </a:p>
          <a:p>
            <a:pPr marL="0" lvl="1" indent="0">
              <a:buNone/>
            </a:pPr>
            <a:endParaRPr lang="en-US" sz="1600" b="0" dirty="0" smtClean="0">
              <a:solidFill>
                <a:schemeClr val="accent2"/>
              </a:solidFill>
              <a:latin typeface="High Tower Text" panose="02040502050506030303" pitchFamily="18" charset="0"/>
              <a:cs typeface="Arabic Typesetting" panose="03020402040406030203" pitchFamily="66" charset="-78"/>
            </a:endParaRPr>
          </a:p>
          <a:p>
            <a:pPr lvl="1"/>
            <a:r>
              <a:rPr lang="en-US" sz="1600" b="0" dirty="0"/>
              <a:t>Most macro </a:t>
            </a:r>
            <a:r>
              <a:rPr lang="en-GB" sz="1600" b="0" dirty="0"/>
              <a:t>begin with </a:t>
            </a:r>
            <a:r>
              <a:rPr lang="en-GB" sz="1600" b="0" dirty="0" smtClean="0"/>
              <a:t>‘Sub</a:t>
            </a:r>
            <a:r>
              <a:rPr lang="en-GB" sz="1600" b="0" dirty="0"/>
              <a:t>’ </a:t>
            </a:r>
            <a:r>
              <a:rPr lang="en-GB" sz="1600" b="0" dirty="0" smtClean="0"/>
              <a:t>(meaning subroutine</a:t>
            </a:r>
            <a:r>
              <a:rPr lang="en-GB" sz="1600" b="0" dirty="0"/>
              <a:t>) followed by the macro </a:t>
            </a:r>
            <a:r>
              <a:rPr lang="en-GB" sz="1600" b="0" dirty="0" smtClean="0"/>
              <a:t>name (any name except keywords). </a:t>
            </a:r>
            <a:r>
              <a:rPr lang="en-GB" sz="1600" b="0" dirty="0"/>
              <a:t>It ends with </a:t>
            </a:r>
            <a:r>
              <a:rPr lang="en-GB" sz="1600" b="0" dirty="0" smtClean="0"/>
              <a:t>‘End Sub</a:t>
            </a:r>
            <a:r>
              <a:rPr lang="en-GB" sz="1600" b="0" dirty="0"/>
              <a:t>’ - this displays automatically as you hit Enter </a:t>
            </a:r>
            <a:r>
              <a:rPr lang="en-GB" sz="1600" b="0" dirty="0" smtClean="0"/>
              <a:t>after</a:t>
            </a:r>
          </a:p>
          <a:p>
            <a:pPr lvl="1"/>
            <a:r>
              <a:rPr lang="en-GB" sz="1600" b="0" dirty="0" smtClean="0"/>
              <a:t>Run the macro using any one of the 3 methods discussed earlier</a:t>
            </a:r>
            <a:endParaRPr lang="en-GB" sz="1600" b="0" dirty="0"/>
          </a:p>
        </p:txBody>
      </p:sp>
      <p:sp>
        <p:nvSpPr>
          <p:cNvPr id="4" name="AutoShape 5"/>
          <p:cNvSpPr>
            <a:spLocks noChangeArrowheads="1"/>
          </p:cNvSpPr>
          <p:nvPr/>
        </p:nvSpPr>
        <p:spPr bwMode="auto">
          <a:xfrm>
            <a:off x="304796" y="5549966"/>
            <a:ext cx="8462686" cy="733476"/>
          </a:xfrm>
          <a:prstGeom prst="roundRect">
            <a:avLst>
              <a:gd name="adj" fmla="val 7194"/>
            </a:avLst>
          </a:prstGeom>
          <a:solidFill>
            <a:schemeClr val="accent2"/>
          </a:solidFill>
          <a:ln w="9525" algn="ctr">
            <a:noFill/>
            <a:miter lim="800000"/>
            <a:headEnd/>
            <a:tailEnd/>
          </a:ln>
        </p:spPr>
        <p:txBody>
          <a:bodyPr anchor="ctr"/>
          <a:lstStyle/>
          <a:p>
            <a:pPr algn="ctr" defTabSz="457200" fontAlgn="auto">
              <a:spcBef>
                <a:spcPts val="0"/>
              </a:spcBef>
              <a:spcAft>
                <a:spcPts val="0"/>
              </a:spcAft>
              <a:defRPr/>
            </a:pPr>
            <a:r>
              <a:rPr lang="en-US" sz="1800" b="0" dirty="0" smtClean="0">
                <a:solidFill>
                  <a:schemeClr val="lt1"/>
                </a:solidFill>
                <a:latin typeface="+mn-lt"/>
                <a:ea typeface="+mn-ea"/>
                <a:cs typeface="+mn-cs"/>
              </a:rPr>
              <a:t>Code written in VBA is not case sensitive except the string variables</a:t>
            </a:r>
            <a:endParaRPr lang="en-US" sz="1800" b="0" dirty="0">
              <a:solidFill>
                <a:schemeClr val="lt1"/>
              </a:solidFill>
              <a:latin typeface="+mn-lt"/>
              <a:ea typeface="+mn-ea"/>
              <a:cs typeface="+mn-cs"/>
            </a:endParaRPr>
          </a:p>
        </p:txBody>
      </p:sp>
      <p:pic>
        <p:nvPicPr>
          <p:cNvPr id="5" name="Picture 2" descr="http://ts3.mm.bing.net/th?id=H.4704201613313218&amp;w=228&amp;h=155&amp;c=7&amp;rs=1&amp;pid=1.7"/>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77904" y="5205750"/>
            <a:ext cx="851650" cy="57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one more..</a:t>
            </a:r>
            <a:endParaRPr lang="en-US" dirty="0"/>
          </a:p>
        </p:txBody>
      </p:sp>
      <p:sp>
        <p:nvSpPr>
          <p:cNvPr id="3" name="Content Placeholder 2"/>
          <p:cNvSpPr txBox="1">
            <a:spLocks/>
          </p:cNvSpPr>
          <p:nvPr/>
        </p:nvSpPr>
        <p:spPr>
          <a:xfrm>
            <a:off x="304796" y="1268156"/>
            <a:ext cx="8368555" cy="323660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Wingdings" panose="05000000000000000000" pitchFamily="2" charset="2"/>
              <a:buChar char="Ø"/>
            </a:pPr>
            <a:r>
              <a:rPr lang="en-US" sz="1600" b="0" dirty="0" smtClean="0"/>
              <a:t>Macro should be able to do the below task</a:t>
            </a:r>
          </a:p>
          <a:p>
            <a:pPr marL="855663" lvl="2" indent="-285750"/>
            <a:r>
              <a:rPr lang="en-US" sz="1600" b="0" dirty="0" smtClean="0"/>
              <a:t>Add a new sheet</a:t>
            </a:r>
          </a:p>
          <a:p>
            <a:pPr marL="855663" lvl="2" indent="-285750"/>
            <a:r>
              <a:rPr lang="en-US" sz="1600" b="0" dirty="0" smtClean="0"/>
              <a:t>Name the sheet as ‘Mysheet’</a:t>
            </a:r>
            <a:endParaRPr lang="en-US" sz="1600" b="0" dirty="0"/>
          </a:p>
          <a:p>
            <a:pPr lvl="1">
              <a:buFont typeface="Wingdings" panose="05000000000000000000" pitchFamily="2" charset="2"/>
              <a:buChar char="Ø"/>
            </a:pPr>
            <a:r>
              <a:rPr lang="en-US" sz="1600" b="0" dirty="0" smtClean="0"/>
              <a:t> Below is the code</a:t>
            </a:r>
          </a:p>
          <a:p>
            <a:pPr marL="0" lvl="1" indent="0">
              <a:buNone/>
            </a:pPr>
            <a:r>
              <a:rPr lang="en-US" b="0" dirty="0">
                <a:latin typeface="Courier (W1)" pitchFamily="49" charset="0"/>
              </a:rPr>
              <a:t> </a:t>
            </a:r>
            <a:r>
              <a:rPr lang="en-US" b="0" dirty="0" smtClean="0">
                <a:latin typeface="Courier (W1)" pitchFamily="49" charset="0"/>
              </a:rPr>
              <a:t>          </a:t>
            </a:r>
            <a:r>
              <a:rPr lang="en-US" dirty="0" smtClean="0">
                <a:solidFill>
                  <a:schemeClr val="accent5">
                    <a:lumMod val="75000"/>
                  </a:schemeClr>
                </a:solidFill>
                <a:latin typeface="Courier (W1)" pitchFamily="49" charset="0"/>
              </a:rPr>
              <a:t>‘This code adds new sheet and names the sheet</a:t>
            </a:r>
          </a:p>
          <a:p>
            <a:pPr marL="0" lvl="1" indent="0">
              <a:buNone/>
            </a:pPr>
            <a:r>
              <a:rPr lang="en-US" dirty="0">
                <a:latin typeface="Courier (W1)" pitchFamily="49" charset="0"/>
              </a:rPr>
              <a:t> </a:t>
            </a:r>
            <a:r>
              <a:rPr lang="en-US" dirty="0" smtClean="0">
                <a:latin typeface="Courier (W1)" pitchFamily="49" charset="0"/>
              </a:rPr>
              <a:t>          </a:t>
            </a:r>
            <a:r>
              <a:rPr lang="en-US" dirty="0" smtClean="0">
                <a:solidFill>
                  <a:schemeClr val="accent2"/>
                </a:solidFill>
                <a:latin typeface="Courier (W1)" pitchFamily="49" charset="0"/>
                <a:cs typeface="Arabic Typesetting" panose="03020402040406030203" pitchFamily="66" charset="-78"/>
              </a:rPr>
              <a:t>Sub</a:t>
            </a:r>
            <a:r>
              <a:rPr lang="en-US" dirty="0" smtClean="0">
                <a:latin typeface="Courier (W1)" pitchFamily="49" charset="0"/>
                <a:cs typeface="Arabic Typesetting" panose="03020402040406030203" pitchFamily="66" charset="-78"/>
              </a:rPr>
              <a:t> addnewsheet()</a:t>
            </a:r>
            <a:endParaRPr lang="en-US" dirty="0">
              <a:latin typeface="Courier (W1)" pitchFamily="49" charset="0"/>
              <a:cs typeface="Arabic Typesetting" panose="03020402040406030203" pitchFamily="66" charset="-78"/>
            </a:endParaRPr>
          </a:p>
          <a:p>
            <a:pPr marL="0" lvl="1" indent="0">
              <a:buNone/>
            </a:pPr>
            <a:r>
              <a:rPr lang="en-US" dirty="0">
                <a:latin typeface="Courier (W1)" pitchFamily="49" charset="0"/>
                <a:cs typeface="Arabic Typesetting" panose="03020402040406030203" pitchFamily="66" charset="-78"/>
              </a:rPr>
              <a:t>    </a:t>
            </a:r>
            <a:r>
              <a:rPr lang="en-US" dirty="0" smtClean="0">
                <a:latin typeface="Courier (W1)" pitchFamily="49" charset="0"/>
                <a:cs typeface="Arabic Typesetting" panose="03020402040406030203" pitchFamily="66" charset="-78"/>
              </a:rPr>
              <a:t>	  Worksheets.Add</a:t>
            </a:r>
          </a:p>
          <a:p>
            <a:pPr marL="0" lvl="1" indent="0">
              <a:buNone/>
            </a:pPr>
            <a:r>
              <a:rPr lang="en-US" dirty="0">
                <a:latin typeface="Courier (W1)" pitchFamily="49" charset="0"/>
                <a:cs typeface="Arabic Typesetting" panose="03020402040406030203" pitchFamily="66" charset="-78"/>
              </a:rPr>
              <a:t>	</a:t>
            </a:r>
            <a:r>
              <a:rPr lang="en-US" dirty="0" smtClean="0">
                <a:latin typeface="Courier (W1)" pitchFamily="49" charset="0"/>
                <a:cs typeface="Arabic Typesetting" panose="03020402040406030203" pitchFamily="66" charset="-78"/>
              </a:rPr>
              <a:t>  Activesheet.Name = “Mysheet”</a:t>
            </a:r>
            <a:endParaRPr lang="en-US" dirty="0">
              <a:latin typeface="Courier (W1)" pitchFamily="49" charset="0"/>
              <a:cs typeface="Arabic Typesetting" panose="03020402040406030203" pitchFamily="66" charset="-78"/>
            </a:endParaRPr>
          </a:p>
          <a:p>
            <a:pPr marL="0" lvl="1" indent="0">
              <a:buNone/>
            </a:pPr>
            <a:r>
              <a:rPr lang="en-US" dirty="0">
                <a:latin typeface="Courier (W1)" pitchFamily="49" charset="0"/>
                <a:cs typeface="Arabic Typesetting" panose="03020402040406030203" pitchFamily="66" charset="-78"/>
              </a:rPr>
              <a:t> </a:t>
            </a:r>
            <a:r>
              <a:rPr lang="en-US" dirty="0" smtClean="0">
                <a:latin typeface="Courier (W1)" pitchFamily="49" charset="0"/>
                <a:cs typeface="Arabic Typesetting" panose="03020402040406030203" pitchFamily="66" charset="-78"/>
              </a:rPr>
              <a:t>          </a:t>
            </a:r>
            <a:r>
              <a:rPr lang="en-US" dirty="0" smtClean="0">
                <a:solidFill>
                  <a:schemeClr val="accent2"/>
                </a:solidFill>
                <a:latin typeface="Courier (W1)" pitchFamily="49" charset="0"/>
                <a:cs typeface="Arabic Typesetting" panose="03020402040406030203" pitchFamily="66" charset="-78"/>
              </a:rPr>
              <a:t>End Sub</a:t>
            </a:r>
          </a:p>
          <a:p>
            <a:pPr marL="0" lvl="1" indent="0">
              <a:buNone/>
            </a:pPr>
            <a:endParaRPr lang="en-US" sz="1600" b="0" dirty="0" smtClean="0">
              <a:solidFill>
                <a:schemeClr val="accent2"/>
              </a:solidFill>
              <a:latin typeface="High Tower Text" panose="02040502050506030303" pitchFamily="18" charset="0"/>
              <a:cs typeface="Arabic Typesetting" panose="03020402040406030203" pitchFamily="66" charset="-78"/>
            </a:endParaRPr>
          </a:p>
        </p:txBody>
      </p:sp>
      <p:sp>
        <p:nvSpPr>
          <p:cNvPr id="4" name="AutoShape 5"/>
          <p:cNvSpPr>
            <a:spLocks noChangeArrowheads="1"/>
          </p:cNvSpPr>
          <p:nvPr/>
        </p:nvSpPr>
        <p:spPr bwMode="auto">
          <a:xfrm>
            <a:off x="304796" y="5200343"/>
            <a:ext cx="8462686" cy="1065985"/>
          </a:xfrm>
          <a:prstGeom prst="roundRect">
            <a:avLst>
              <a:gd name="adj" fmla="val 7194"/>
            </a:avLst>
          </a:prstGeom>
          <a:solidFill>
            <a:schemeClr val="accent2"/>
          </a:solidFill>
          <a:ln w="9525" algn="ctr">
            <a:noFill/>
            <a:miter lim="800000"/>
            <a:headEnd/>
            <a:tailEnd/>
          </a:ln>
        </p:spPr>
        <p:txBody>
          <a:bodyPr anchor="ctr"/>
          <a:lstStyle/>
          <a:p>
            <a:pPr lvl="1">
              <a:buFont typeface="Times" pitchFamily="18" charset="0"/>
              <a:buNone/>
            </a:pPr>
            <a:r>
              <a:rPr lang="da-DK" sz="1800" b="0" dirty="0">
                <a:solidFill>
                  <a:schemeClr val="bg1"/>
                </a:solidFill>
              </a:rPr>
              <a:t>If you wonder how a certain operation is done, record it and look at the code and modify it to suit your </a:t>
            </a:r>
            <a:r>
              <a:rPr lang="da-DK" sz="1800" b="0" dirty="0" smtClean="0">
                <a:solidFill>
                  <a:schemeClr val="bg1"/>
                </a:solidFill>
              </a:rPr>
              <a:t>needs.</a:t>
            </a:r>
            <a:endParaRPr lang="da-DK" sz="1800" b="0" dirty="0">
              <a:solidFill>
                <a:schemeClr val="bg1"/>
              </a:solidFill>
            </a:endParaRPr>
          </a:p>
        </p:txBody>
      </p:sp>
      <p:pic>
        <p:nvPicPr>
          <p:cNvPr id="5" name="Picture 2" descr="http://ts3.mm.bing.net/th?id=H.4704201613313218&amp;w=228&amp;h=155&amp;c=7&amp;rs=1&amp;pid=1.7"/>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77904" y="4869575"/>
            <a:ext cx="851650" cy="578973"/>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p:cNvSpPr/>
          <p:nvPr/>
        </p:nvSpPr>
        <p:spPr bwMode="auto">
          <a:xfrm>
            <a:off x="6212541" y="3119718"/>
            <a:ext cx="2272554" cy="983873"/>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dirty="0" smtClean="0">
                <a:ea typeface="+mn-ea"/>
                <a:cs typeface="+mn-cs"/>
              </a:rPr>
              <a:t>Why can’t I run this code second time??</a:t>
            </a:r>
            <a:endParaRPr lang="en-US" dirty="0">
              <a:ea typeface="+mn-ea"/>
              <a:cs typeface="+mn-cs"/>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4" name="Content Placeholder 2"/>
          <p:cNvSpPr txBox="1">
            <a:spLocks/>
          </p:cNvSpPr>
          <p:nvPr/>
        </p:nvSpPr>
        <p:spPr>
          <a:xfrm>
            <a:off x="304796" y="1335391"/>
            <a:ext cx="8368555" cy="388380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r>
              <a:rPr lang="en-US" sz="1600" b="0" dirty="0">
                <a:solidFill>
                  <a:schemeClr val="accent2"/>
                </a:solidFill>
              </a:rPr>
              <a:t>Debugging is the art of identifying causes of errors in the code and correcting </a:t>
            </a:r>
            <a:r>
              <a:rPr lang="en-US" sz="1600" b="0" dirty="0" smtClean="0">
                <a:solidFill>
                  <a:schemeClr val="accent2"/>
                </a:solidFill>
              </a:rPr>
              <a:t>it</a:t>
            </a:r>
          </a:p>
          <a:p>
            <a:r>
              <a:rPr lang="en-US" sz="1600" b="0" dirty="0" smtClean="0"/>
              <a:t>VBA has several options to debug the code to find the cause of problem</a:t>
            </a:r>
            <a:endParaRPr lang="en-US" sz="1600" b="0" dirty="0"/>
          </a:p>
          <a:p>
            <a:pPr lvl="1"/>
            <a:r>
              <a:rPr lang="en-US" sz="1600" dirty="0" smtClean="0">
                <a:solidFill>
                  <a:schemeClr val="accent2"/>
                </a:solidFill>
              </a:rPr>
              <a:t>Watch window </a:t>
            </a:r>
            <a:r>
              <a:rPr lang="en-US" sz="1600" b="0" dirty="0"/>
              <a:t>can </a:t>
            </a:r>
            <a:r>
              <a:rPr lang="en-US" sz="1600" b="0" dirty="0" smtClean="0"/>
              <a:t>be used to monitor </a:t>
            </a:r>
            <a:r>
              <a:rPr lang="en-US" sz="1600" b="0" dirty="0"/>
              <a:t>the values of expressions and variables while stepping through the statements in </a:t>
            </a:r>
            <a:r>
              <a:rPr lang="en-US" sz="1600" b="0" dirty="0" smtClean="0"/>
              <a:t>the application</a:t>
            </a:r>
          </a:p>
          <a:p>
            <a:pPr marL="0" lvl="1" indent="0">
              <a:buNone/>
            </a:pPr>
            <a:endParaRPr lang="en-US" sz="1600" b="0" dirty="0" smtClean="0"/>
          </a:p>
          <a:p>
            <a:pPr marL="0" lvl="1" indent="0">
              <a:buNone/>
            </a:pPr>
            <a:endParaRPr lang="en-US" sz="1600" b="0" dirty="0" smtClean="0"/>
          </a:p>
          <a:p>
            <a:pPr marL="0" lvl="1" indent="0">
              <a:buNone/>
            </a:pPr>
            <a:endParaRPr lang="en-US" sz="1600" b="0" dirty="0"/>
          </a:p>
          <a:p>
            <a:pPr marL="0" lvl="1" indent="0">
              <a:buNone/>
            </a:pPr>
            <a:endParaRPr lang="en-US" sz="1600" b="0" dirty="0" smtClean="0"/>
          </a:p>
          <a:p>
            <a:pPr lvl="1"/>
            <a:endParaRPr lang="en-US" sz="1600" b="0" dirty="0" smtClean="0"/>
          </a:p>
          <a:p>
            <a:pPr lvl="1"/>
            <a:r>
              <a:rPr lang="en-US" sz="1600" b="0" dirty="0" smtClean="0"/>
              <a:t>Use </a:t>
            </a:r>
            <a:r>
              <a:rPr lang="en-US" sz="1600" dirty="0" smtClean="0">
                <a:solidFill>
                  <a:schemeClr val="accent2"/>
                </a:solidFill>
              </a:rPr>
              <a:t>breakpoint</a:t>
            </a:r>
            <a:r>
              <a:rPr lang="en-US" sz="1600" b="0" dirty="0" smtClean="0"/>
              <a:t> in the code to find where the error exists</a:t>
            </a:r>
          </a:p>
          <a:p>
            <a:pPr lvl="1"/>
            <a:r>
              <a:rPr lang="en-US" sz="1600" dirty="0" smtClean="0">
                <a:solidFill>
                  <a:schemeClr val="accent2"/>
                </a:solidFill>
              </a:rPr>
              <a:t>Commenting</a:t>
            </a:r>
            <a:r>
              <a:rPr lang="en-US" sz="1600" b="0" dirty="0" smtClean="0"/>
              <a:t> out lines – VBA do not execute the commented lines. The objective is to remove the </a:t>
            </a:r>
            <a:r>
              <a:rPr lang="en-US" sz="1600" b="0" dirty="0"/>
              <a:t>suspect lines to see performance of the macro</a:t>
            </a:r>
            <a:endParaRPr lang="en-US" sz="1600" b="0" dirty="0" smtClean="0"/>
          </a:p>
          <a:p>
            <a:pPr lvl="1"/>
            <a:r>
              <a:rPr lang="en-US" sz="1600" b="0" dirty="0" smtClean="0"/>
              <a:t>Step by step monitoring the code – Use </a:t>
            </a:r>
            <a:r>
              <a:rPr lang="en-US" sz="1600" b="0" dirty="0" smtClean="0">
                <a:solidFill>
                  <a:srgbClr val="FF6600"/>
                </a:solidFill>
              </a:rPr>
              <a:t>F8</a:t>
            </a:r>
            <a:r>
              <a:rPr lang="en-US" sz="1600" b="0" dirty="0" smtClean="0"/>
              <a:t>, to run complete code – Use </a:t>
            </a:r>
            <a:r>
              <a:rPr lang="en-US" sz="1600" b="0" dirty="0" smtClean="0">
                <a:solidFill>
                  <a:srgbClr val="FF6600"/>
                </a:solidFill>
              </a:rPr>
              <a:t>F5</a:t>
            </a:r>
            <a:endParaRPr lang="en-US" sz="1600" b="0" dirty="0">
              <a:solidFill>
                <a:srgbClr val="FF66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23" y="2762978"/>
            <a:ext cx="6978015" cy="127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descr="https://encrypted-tbn2.gstatic.com/images?q=tbn:ANd9GcQ6pJbjGBepKgtrLKFQRoTwLM2ExX3RRyclrIbMXgQY3m3l7xyRo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8354" y="916850"/>
            <a:ext cx="97155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txBox="1">
            <a:spLocks/>
          </p:cNvSpPr>
          <p:nvPr/>
        </p:nvSpPr>
        <p:spPr>
          <a:xfrm>
            <a:off x="304796" y="1321946"/>
            <a:ext cx="8368555" cy="77579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Whenever error appears in the code, try to read the message in the message box</a:t>
            </a:r>
          </a:p>
          <a:p>
            <a:pPr lvl="1"/>
            <a:r>
              <a:rPr lang="en-US" sz="1600" b="0" dirty="0" smtClean="0"/>
              <a:t>Try to debug the code and find out what is causing the error </a:t>
            </a:r>
            <a:endParaRPr lang="en-US" sz="2000" b="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97003" y="2097742"/>
            <a:ext cx="3792070" cy="22187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073" y="4216494"/>
            <a:ext cx="3848103" cy="21626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loud Callout 6"/>
          <p:cNvSpPr/>
          <p:nvPr/>
        </p:nvSpPr>
        <p:spPr bwMode="auto">
          <a:xfrm>
            <a:off x="5916706" y="2501153"/>
            <a:ext cx="2568388" cy="983873"/>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dirty="0" smtClean="0">
                <a:ea typeface="+mn-ea"/>
                <a:cs typeface="+mn-cs"/>
              </a:rPr>
              <a:t>Read the message as it sometimes describes the error</a:t>
            </a:r>
            <a:endParaRPr lang="en-US" dirty="0">
              <a:ea typeface="+mn-ea"/>
              <a:cs typeface="+mn-cs"/>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up)">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up)">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19" y="724619"/>
            <a:ext cx="8523288" cy="400110"/>
          </a:xfrm>
        </p:spPr>
        <p:txBody>
          <a:bodyPr/>
          <a:lstStyle/>
          <a:p>
            <a:r>
              <a:rPr lang="en-US" dirty="0" smtClean="0">
                <a:latin typeface="Trebuchet MS" pitchFamily="34" charset="0"/>
              </a:rPr>
              <a:t>Course Objectives</a:t>
            </a:r>
            <a:endParaRPr lang="en-US" dirty="0"/>
          </a:p>
        </p:txBody>
      </p:sp>
      <p:sp>
        <p:nvSpPr>
          <p:cNvPr id="4" name="Title 1"/>
          <p:cNvSpPr txBox="1">
            <a:spLocks/>
          </p:cNvSpPr>
          <p:nvPr/>
        </p:nvSpPr>
        <p:spPr bwMode="auto">
          <a:xfrm>
            <a:off x="311571" y="3727793"/>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a:latin typeface="Trebuchet MS" pitchFamily="34" charset="0"/>
              </a:rPr>
              <a:t>Prerequisites</a:t>
            </a:r>
          </a:p>
        </p:txBody>
      </p:sp>
      <p:sp>
        <p:nvSpPr>
          <p:cNvPr id="5" name="Content Placeholder 2"/>
          <p:cNvSpPr txBox="1">
            <a:spLocks/>
          </p:cNvSpPr>
          <p:nvPr/>
        </p:nvSpPr>
        <p:spPr bwMode="auto">
          <a:xfrm>
            <a:off x="327398" y="4238322"/>
            <a:ext cx="8520113"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73138" rtl="0" eaLnBrk="1" fontAlgn="base" hangingPunct="1">
              <a:spcBef>
                <a:spcPts val="1200"/>
              </a:spcBef>
              <a:spcAft>
                <a:spcPct val="0"/>
              </a:spcAft>
              <a:buClr>
                <a:srgbClr val="F8901F"/>
              </a:buClr>
              <a:buNone/>
              <a:tabLst>
                <a:tab pos="1374775" algn="l"/>
              </a:tabLst>
              <a:defRPr lang="en-US" sz="1400" b="1" dirty="0" smtClean="0">
                <a:solidFill>
                  <a:schemeClr val="accent2"/>
                </a:solidFill>
                <a:latin typeface="Arial" charset="0"/>
                <a:ea typeface="+mn-ea"/>
                <a:cs typeface="+mn-cs"/>
              </a:defRPr>
            </a:lvl1pPr>
            <a:lvl2pPr marL="225425" indent="-225425" algn="l" defTabSz="973138" rtl="0" eaLnBrk="1" fontAlgn="base" hangingPunct="1">
              <a:spcBef>
                <a:spcPts val="6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lang="en-US" sz="1200" dirty="0" smtClean="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lang="en-US" sz="1200" dirty="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defTabSz="457200">
              <a:buSzPct val="120000"/>
            </a:pPr>
            <a:r>
              <a:rPr lang="en-US" b="0" dirty="0" smtClean="0">
                <a:solidFill>
                  <a:srgbClr val="000000"/>
                </a:solidFill>
              </a:rPr>
              <a:t>Knowledge on Excel </a:t>
            </a:r>
            <a:r>
              <a:rPr lang="en-US" b="0" dirty="0">
                <a:solidFill>
                  <a:srgbClr val="000000"/>
                </a:solidFill>
              </a:rPr>
              <a:t>including (and not restricted to) basic functionalities - functions, charts, pivot tables etc.</a:t>
            </a:r>
          </a:p>
        </p:txBody>
      </p:sp>
      <p:sp>
        <p:nvSpPr>
          <p:cNvPr id="6" name="Title 1"/>
          <p:cNvSpPr txBox="1">
            <a:spLocks/>
          </p:cNvSpPr>
          <p:nvPr/>
        </p:nvSpPr>
        <p:spPr bwMode="auto">
          <a:xfrm>
            <a:off x="309283" y="4774965"/>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latin typeface="Trebuchet MS" pitchFamily="34" charset="0"/>
              </a:rPr>
              <a:t>System Requirement</a:t>
            </a:r>
            <a:endParaRPr lang="en-US" b="0" dirty="0">
              <a:latin typeface="Trebuchet MS" pitchFamily="34" charset="0"/>
            </a:endParaRPr>
          </a:p>
        </p:txBody>
      </p:sp>
      <p:sp>
        <p:nvSpPr>
          <p:cNvPr id="7" name="Content Placeholder 2"/>
          <p:cNvSpPr txBox="1">
            <a:spLocks/>
          </p:cNvSpPr>
          <p:nvPr/>
        </p:nvSpPr>
        <p:spPr bwMode="auto">
          <a:xfrm>
            <a:off x="327398" y="5291675"/>
            <a:ext cx="8520113"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73138" rtl="0" eaLnBrk="1" fontAlgn="base" hangingPunct="1">
              <a:spcBef>
                <a:spcPts val="1200"/>
              </a:spcBef>
              <a:spcAft>
                <a:spcPct val="0"/>
              </a:spcAft>
              <a:buClr>
                <a:srgbClr val="F8901F"/>
              </a:buClr>
              <a:buNone/>
              <a:tabLst>
                <a:tab pos="1374775" algn="l"/>
              </a:tabLst>
              <a:defRPr lang="en-US" sz="1400" b="1" dirty="0" smtClean="0">
                <a:solidFill>
                  <a:schemeClr val="accent2"/>
                </a:solidFill>
                <a:latin typeface="Arial" charset="0"/>
                <a:ea typeface="+mn-ea"/>
                <a:cs typeface="+mn-cs"/>
              </a:defRPr>
            </a:lvl1pPr>
            <a:lvl2pPr marL="225425" indent="-225425" algn="l" defTabSz="973138" rtl="0" eaLnBrk="1" fontAlgn="base" hangingPunct="1">
              <a:spcBef>
                <a:spcPts val="6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lang="en-US" sz="1200" dirty="0" smtClean="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lang="en-US" sz="1200" dirty="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defTabSz="457200">
              <a:buSzPct val="120000"/>
            </a:pPr>
            <a:r>
              <a:rPr lang="en-US" sz="1600" b="0" dirty="0" smtClean="0">
                <a:solidFill>
                  <a:srgbClr val="000000"/>
                </a:solidFill>
              </a:rPr>
              <a:t>Microsoft Excel (2010 version is illustrated in this presentation)</a:t>
            </a:r>
            <a:endParaRPr lang="en-US" sz="1600" b="0" dirty="0">
              <a:solidFill>
                <a:srgbClr val="000000"/>
              </a:solidFill>
            </a:endParaRPr>
          </a:p>
        </p:txBody>
      </p:sp>
      <p:sp>
        <p:nvSpPr>
          <p:cNvPr id="9" name="Rounded Rectangle 33"/>
          <p:cNvSpPr>
            <a:spLocks noChangeArrowheads="1"/>
          </p:cNvSpPr>
          <p:nvPr>
            <p:custDataLst>
              <p:tags r:id="rId1"/>
            </p:custDataLst>
          </p:nvPr>
        </p:nvSpPr>
        <p:spPr bwMode="auto">
          <a:xfrm>
            <a:off x="248023" y="1269176"/>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1</a:t>
            </a:r>
          </a:p>
        </p:txBody>
      </p:sp>
      <p:sp>
        <p:nvSpPr>
          <p:cNvPr id="10" name="Rounded Rectangle 33"/>
          <p:cNvSpPr>
            <a:spLocks noChangeArrowheads="1"/>
          </p:cNvSpPr>
          <p:nvPr>
            <p:custDataLst>
              <p:tags r:id="rId2"/>
            </p:custDataLst>
          </p:nvPr>
        </p:nvSpPr>
        <p:spPr bwMode="auto">
          <a:xfrm>
            <a:off x="248023" y="1852845"/>
            <a:ext cx="492125" cy="457200"/>
          </a:xfrm>
          <a:prstGeom prst="roundRect">
            <a:avLst>
              <a:gd name="adj" fmla="val 5704"/>
            </a:avLst>
          </a:prstGeom>
          <a:solidFill>
            <a:srgbClr val="F7902B"/>
          </a:solidFill>
          <a:ln w="9525">
            <a:noFill/>
            <a:miter lim="800000"/>
            <a:headEnd/>
            <a:tailEnd/>
          </a:ln>
        </p:spPr>
        <p:txBody>
          <a:bodyPr anchor="ctr"/>
          <a:lstStyle/>
          <a:p>
            <a:pPr algn="ctr">
              <a:defRPr/>
            </a:pPr>
            <a:r>
              <a:rPr lang="en-US" dirty="0">
                <a:latin typeface="+mn-lt"/>
                <a:ea typeface="ＭＳ Ｐゴシック" charset="-128"/>
                <a:cs typeface="+mn-cs"/>
              </a:rPr>
              <a:t>2</a:t>
            </a:r>
          </a:p>
        </p:txBody>
      </p:sp>
      <p:sp>
        <p:nvSpPr>
          <p:cNvPr id="11" name="Rounded Rectangle 33"/>
          <p:cNvSpPr>
            <a:spLocks noChangeArrowheads="1"/>
          </p:cNvSpPr>
          <p:nvPr>
            <p:custDataLst>
              <p:tags r:id="rId3"/>
            </p:custDataLst>
          </p:nvPr>
        </p:nvSpPr>
        <p:spPr bwMode="auto">
          <a:xfrm>
            <a:off x="248023" y="2419179"/>
            <a:ext cx="492125" cy="457200"/>
          </a:xfrm>
          <a:prstGeom prst="roundRect">
            <a:avLst>
              <a:gd name="adj" fmla="val 5704"/>
            </a:avLst>
          </a:prstGeom>
          <a:solidFill>
            <a:srgbClr val="F7902B"/>
          </a:solidFill>
          <a:ln w="9525">
            <a:noFill/>
            <a:miter lim="800000"/>
            <a:headEnd/>
            <a:tailEnd/>
          </a:ln>
        </p:spPr>
        <p:txBody>
          <a:bodyPr anchor="ctr"/>
          <a:lstStyle/>
          <a:p>
            <a:pPr algn="ctr">
              <a:defRPr/>
            </a:pPr>
            <a:r>
              <a:rPr lang="en-US" dirty="0">
                <a:latin typeface="+mn-lt"/>
                <a:ea typeface="ＭＳ Ｐゴシック" charset="-128"/>
                <a:cs typeface="+mn-cs"/>
              </a:rPr>
              <a:t>3</a:t>
            </a:r>
          </a:p>
        </p:txBody>
      </p:sp>
      <p:sp>
        <p:nvSpPr>
          <p:cNvPr id="12" name="Rounded Rectangle 33"/>
          <p:cNvSpPr>
            <a:spLocks noChangeArrowheads="1"/>
          </p:cNvSpPr>
          <p:nvPr>
            <p:custDataLst>
              <p:tags r:id="rId4"/>
            </p:custDataLst>
          </p:nvPr>
        </p:nvSpPr>
        <p:spPr bwMode="auto">
          <a:xfrm>
            <a:off x="248023" y="2995742"/>
            <a:ext cx="492125" cy="457200"/>
          </a:xfrm>
          <a:prstGeom prst="roundRect">
            <a:avLst>
              <a:gd name="adj" fmla="val 5704"/>
            </a:avLst>
          </a:prstGeom>
          <a:solidFill>
            <a:srgbClr val="F7902B"/>
          </a:solidFill>
          <a:ln w="9525">
            <a:noFill/>
            <a:miter lim="800000"/>
            <a:headEnd/>
            <a:tailEnd/>
          </a:ln>
        </p:spPr>
        <p:txBody>
          <a:bodyPr anchor="ctr"/>
          <a:lstStyle/>
          <a:p>
            <a:pPr algn="ctr">
              <a:defRPr/>
            </a:pPr>
            <a:r>
              <a:rPr lang="en-US" dirty="0">
                <a:latin typeface="+mn-lt"/>
                <a:ea typeface="ＭＳ Ｐゴシック" charset="-128"/>
                <a:cs typeface="+mn-cs"/>
              </a:rPr>
              <a:t>4</a:t>
            </a:r>
          </a:p>
        </p:txBody>
      </p:sp>
      <p:sp>
        <p:nvSpPr>
          <p:cNvPr id="13" name="AutoShape 12"/>
          <p:cNvSpPr>
            <a:spLocks noChangeArrowheads="1"/>
          </p:cNvSpPr>
          <p:nvPr/>
        </p:nvSpPr>
        <p:spPr bwMode="auto">
          <a:xfrm>
            <a:off x="783011" y="1260569"/>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Introduction to VBA</a:t>
            </a:r>
            <a:endParaRPr lang="en-US" sz="1800" b="0" dirty="0">
              <a:latin typeface="+mn-lt"/>
              <a:ea typeface="ＭＳ Ｐゴシック" charset="-128"/>
              <a:cs typeface="+mn-cs"/>
            </a:endParaRPr>
          </a:p>
        </p:txBody>
      </p:sp>
      <p:sp>
        <p:nvSpPr>
          <p:cNvPr id="14" name="AutoShape 13"/>
          <p:cNvSpPr>
            <a:spLocks noChangeArrowheads="1"/>
          </p:cNvSpPr>
          <p:nvPr/>
        </p:nvSpPr>
        <p:spPr bwMode="auto">
          <a:xfrm>
            <a:off x="783011" y="1837327"/>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cs typeface="+mn-cs"/>
              </a:rPr>
              <a:t>Understanding and Writing codes in VBA</a:t>
            </a:r>
            <a:endParaRPr lang="en-US" sz="1800" b="0" dirty="0">
              <a:latin typeface="+mn-lt"/>
              <a:ea typeface="ＭＳ Ｐゴシック" charset="-128"/>
              <a:cs typeface="+mn-cs"/>
            </a:endParaRPr>
          </a:p>
        </p:txBody>
      </p:sp>
      <p:sp>
        <p:nvSpPr>
          <p:cNvPr id="15" name="AutoShape 14"/>
          <p:cNvSpPr>
            <a:spLocks noChangeArrowheads="1"/>
          </p:cNvSpPr>
          <p:nvPr/>
        </p:nvSpPr>
        <p:spPr bwMode="auto">
          <a:xfrm>
            <a:off x="783011" y="2417792"/>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Automating tasks in Excel</a:t>
            </a:r>
            <a:endParaRPr lang="en-US" sz="1800" b="0" dirty="0">
              <a:latin typeface="+mn-lt"/>
              <a:ea typeface="ＭＳ Ｐゴシック" charset="-128"/>
              <a:cs typeface="+mn-cs"/>
            </a:endParaRPr>
          </a:p>
        </p:txBody>
      </p:sp>
      <p:sp>
        <p:nvSpPr>
          <p:cNvPr id="16" name="AutoShape 15"/>
          <p:cNvSpPr>
            <a:spLocks noChangeArrowheads="1"/>
          </p:cNvSpPr>
          <p:nvPr/>
        </p:nvSpPr>
        <p:spPr bwMode="auto">
          <a:xfrm>
            <a:off x="783011" y="2987695"/>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Building User </a:t>
            </a:r>
            <a:r>
              <a:rPr lang="en-US" sz="1800" b="0" dirty="0">
                <a:latin typeface="+mn-lt"/>
                <a:ea typeface="ＭＳ Ｐゴシック" charset="-128"/>
                <a:cs typeface="+mn-cs"/>
              </a:rPr>
              <a:t>I</a:t>
            </a:r>
            <a:r>
              <a:rPr lang="en-US" sz="1800" b="0" dirty="0" smtClean="0">
                <a:latin typeface="+mn-lt"/>
                <a:ea typeface="ＭＳ Ｐゴシック" charset="-128"/>
                <a:cs typeface="+mn-cs"/>
              </a:rPr>
              <a:t>nterface</a:t>
            </a:r>
            <a:endParaRPr lang="en-US" sz="1800" b="0" dirty="0">
              <a:latin typeface="+mn-lt"/>
              <a:ea typeface="ＭＳ Ｐゴシック" charset="-128"/>
              <a:cs typeface="+mn-cs"/>
            </a:endParaRPr>
          </a:p>
        </p:txBody>
      </p:sp>
    </p:spTree>
    <p:extLst>
      <p:ext uri="{BB962C8B-B14F-4D97-AF65-F5344CB8AC3E}">
        <p14:creationId xmlns:p14="http://schemas.microsoft.com/office/powerpoint/2010/main" val="196477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2"/>
          <p:cNvSpPr>
            <a:spLocks noChangeArrowheads="1"/>
          </p:cNvSpPr>
          <p:nvPr/>
        </p:nvSpPr>
        <p:spPr bwMode="auto">
          <a:xfrm>
            <a:off x="270434" y="1832678"/>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a:solidFill>
                  <a:schemeClr val="bg1"/>
                </a:solidFill>
                <a:latin typeface="+mj-lt"/>
              </a:rPr>
              <a:t>Self evaluation</a:t>
            </a:r>
          </a:p>
        </p:txBody>
      </p:sp>
      <p:sp>
        <p:nvSpPr>
          <p:cNvPr id="4" name="Content Placeholder 2"/>
          <p:cNvSpPr txBox="1">
            <a:spLocks/>
          </p:cNvSpPr>
          <p:nvPr/>
        </p:nvSpPr>
        <p:spPr>
          <a:xfrm>
            <a:off x="412372" y="2424600"/>
            <a:ext cx="8368555" cy="162296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342900" indent="-342900">
              <a:lnSpc>
                <a:spcPct val="90000"/>
              </a:lnSpc>
              <a:buFont typeface="Arial" panose="020B0604020202020204" pitchFamily="34" charset="0"/>
              <a:buChar char="•"/>
            </a:pPr>
            <a:r>
              <a:rPr lang="en-US" sz="1600" b="0" dirty="0" smtClean="0"/>
              <a:t>How </a:t>
            </a:r>
            <a:r>
              <a:rPr lang="en-US" sz="1600" b="0" dirty="0"/>
              <a:t>do you open up the VB Development Environment from Excel?</a:t>
            </a:r>
          </a:p>
          <a:p>
            <a:pPr marL="342900" indent="-342900">
              <a:lnSpc>
                <a:spcPct val="90000"/>
              </a:lnSpc>
              <a:buFont typeface="Arial" panose="020B0604020202020204" pitchFamily="34" charset="0"/>
              <a:buChar char="•"/>
            </a:pPr>
            <a:r>
              <a:rPr lang="en-US" sz="1600" b="0" dirty="0"/>
              <a:t>What is displayed in the Properties window?</a:t>
            </a:r>
          </a:p>
          <a:p>
            <a:pPr marL="342900" indent="-342900">
              <a:lnSpc>
                <a:spcPct val="90000"/>
              </a:lnSpc>
              <a:buFont typeface="Arial" panose="020B0604020202020204" pitchFamily="34" charset="0"/>
              <a:buChar char="•"/>
            </a:pPr>
            <a:r>
              <a:rPr lang="en-US" sz="1600" b="0" dirty="0"/>
              <a:t>What command do you use to run the code line by line?</a:t>
            </a:r>
          </a:p>
          <a:p>
            <a:pPr marL="342900" indent="-342900">
              <a:lnSpc>
                <a:spcPct val="90000"/>
              </a:lnSpc>
              <a:buFont typeface="Arial" panose="020B0604020202020204" pitchFamily="34" charset="0"/>
              <a:buChar char="•"/>
            </a:pPr>
            <a:r>
              <a:rPr lang="en-US" sz="1600" b="0" dirty="0"/>
              <a:t>How can one interrupt code when it is running? </a:t>
            </a:r>
          </a:p>
          <a:p>
            <a:pPr>
              <a:spcBef>
                <a:spcPts val="600"/>
              </a:spcBef>
            </a:pPr>
            <a:endParaRPr lang="en-US" sz="2000" b="0" dirty="0"/>
          </a:p>
        </p:txBody>
      </p:sp>
      <p:sp>
        <p:nvSpPr>
          <p:cNvPr id="6" name="AutoShape 12"/>
          <p:cNvSpPr>
            <a:spLocks noChangeArrowheads="1"/>
          </p:cNvSpPr>
          <p:nvPr/>
        </p:nvSpPr>
        <p:spPr bwMode="auto">
          <a:xfrm>
            <a:off x="270434" y="4109710"/>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smtClean="0">
                <a:solidFill>
                  <a:schemeClr val="bg1"/>
                </a:solidFill>
                <a:latin typeface="+mj-lt"/>
              </a:rPr>
              <a:t>Exercise</a:t>
            </a:r>
            <a:endParaRPr lang="en-US" sz="2400" b="0" dirty="0">
              <a:solidFill>
                <a:schemeClr val="bg1"/>
              </a:solidFill>
              <a:latin typeface="+mj-lt"/>
            </a:endParaRPr>
          </a:p>
        </p:txBody>
      </p:sp>
      <p:sp>
        <p:nvSpPr>
          <p:cNvPr id="7" name="Content Placeholder 2"/>
          <p:cNvSpPr txBox="1">
            <a:spLocks/>
          </p:cNvSpPr>
          <p:nvPr/>
        </p:nvSpPr>
        <p:spPr>
          <a:xfrm>
            <a:off x="322730" y="4777734"/>
            <a:ext cx="7886703" cy="125999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Write a macro that will</a:t>
            </a:r>
            <a:endParaRPr lang="en-US" sz="1600" b="0" dirty="0"/>
          </a:p>
          <a:p>
            <a:pPr lvl="1">
              <a:buFont typeface="Wingdings" panose="05000000000000000000" pitchFamily="2" charset="2"/>
              <a:buChar char="Ø"/>
            </a:pPr>
            <a:r>
              <a:rPr lang="en-US" sz="1600" b="0" dirty="0" smtClean="0"/>
              <a:t>Select last sheet in the workbook</a:t>
            </a:r>
          </a:p>
          <a:p>
            <a:pPr lvl="1">
              <a:buFont typeface="Wingdings" panose="05000000000000000000" pitchFamily="2" charset="2"/>
              <a:buChar char="Ø"/>
            </a:pPr>
            <a:r>
              <a:rPr lang="da-DK" sz="1600" b="0" dirty="0" smtClean="0"/>
              <a:t>Name the last sheet as ”Lastsheet”</a:t>
            </a:r>
            <a:endParaRPr lang="da-DK" sz="1600" b="0" dirty="0"/>
          </a:p>
          <a:p>
            <a:pPr lvl="1">
              <a:buFont typeface="Wingdings" panose="05000000000000000000" pitchFamily="2" charset="2"/>
              <a:buChar char="Ø"/>
            </a:pPr>
            <a:endParaRPr lang="en-US" sz="1600" b="0" dirty="0"/>
          </a:p>
        </p:txBody>
      </p:sp>
      <p:pic>
        <p:nvPicPr>
          <p:cNvPr id="8" name="Picture 2" descr="http://ts2.mm.bing.net/th?id=H.4967113680292493&amp;w=145&amp;h=147&amp;c=7&amp;rs=1&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819" y="4628212"/>
            <a:ext cx="1381125" cy="140017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10" name="Content Placeholder 2"/>
          <p:cNvSpPr txBox="1">
            <a:spLocks/>
          </p:cNvSpPr>
          <p:nvPr/>
        </p:nvSpPr>
        <p:spPr>
          <a:xfrm>
            <a:off x="270249" y="1159890"/>
            <a:ext cx="6897033" cy="53443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VBE, Windows in VBE, Writing macro, Debugging</a:t>
            </a:r>
            <a:endParaRPr lang="en-US" sz="1600" b="0" dirty="0"/>
          </a:p>
          <a:p>
            <a:pPr marL="0" lvl="1" indent="0">
              <a:buNone/>
            </a:pPr>
            <a:endParaRPr lang="da-DK" sz="1600" b="0" dirty="0"/>
          </a:p>
          <a:p>
            <a:pPr lvl="1"/>
            <a:endParaRPr lang="en-US" sz="1600" b="0"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592" y="551329"/>
            <a:ext cx="1081554" cy="116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38" y="509466"/>
            <a:ext cx="8523288" cy="400110"/>
          </a:xfrm>
        </p:spPr>
        <p:txBody>
          <a:bodyPr/>
          <a:lstStyle/>
          <a:p>
            <a:r>
              <a:rPr lang="en-US" dirty="0"/>
              <a:t>Application Object Model</a:t>
            </a:r>
          </a:p>
        </p:txBody>
      </p:sp>
      <p:sp>
        <p:nvSpPr>
          <p:cNvPr id="4" name="Rectangle 2"/>
          <p:cNvSpPr txBox="1">
            <a:spLocks noChangeArrowheads="1"/>
          </p:cNvSpPr>
          <p:nvPr/>
        </p:nvSpPr>
        <p:spPr bwMode="auto">
          <a:xfrm>
            <a:off x="280141" y="1081645"/>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Understanding </a:t>
            </a:r>
            <a:r>
              <a:rPr lang="en-US" sz="2000" b="0" dirty="0">
                <a:solidFill>
                  <a:schemeClr val="accent2"/>
                </a:solidFill>
              </a:rPr>
              <a:t>Objects, Properties, and Methods</a:t>
            </a:r>
          </a:p>
        </p:txBody>
      </p:sp>
      <p:sp>
        <p:nvSpPr>
          <p:cNvPr id="7" name="Line 6"/>
          <p:cNvSpPr>
            <a:spLocks noChangeShapeType="1"/>
          </p:cNvSpPr>
          <p:nvPr/>
        </p:nvSpPr>
        <p:spPr bwMode="auto">
          <a:xfrm>
            <a:off x="2543369" y="2317378"/>
            <a:ext cx="2462427" cy="751945"/>
          </a:xfrm>
          <a:prstGeom prst="line">
            <a:avLst/>
          </a:prstGeom>
          <a:noFill/>
          <a:ln w="571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Rectangle 3"/>
          <p:cNvSpPr>
            <a:spLocks noChangeArrowheads="1"/>
          </p:cNvSpPr>
          <p:nvPr/>
        </p:nvSpPr>
        <p:spPr bwMode="auto">
          <a:xfrm>
            <a:off x="1026458" y="1604683"/>
            <a:ext cx="1485535" cy="105783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buClrTx/>
              <a:defRPr/>
            </a:pPr>
            <a:endParaRPr lang="en-US" sz="2400">
              <a:latin typeface="Times New Roman" pitchFamily="18" charset="0"/>
            </a:endParaRPr>
          </a:p>
        </p:txBody>
      </p:sp>
      <p:sp>
        <p:nvSpPr>
          <p:cNvPr id="6" name="Rectangle 3"/>
          <p:cNvSpPr>
            <a:spLocks noChangeArrowheads="1"/>
          </p:cNvSpPr>
          <p:nvPr/>
        </p:nvSpPr>
        <p:spPr bwMode="auto">
          <a:xfrm>
            <a:off x="5005796" y="2528012"/>
            <a:ext cx="1335741" cy="11364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buClrTx/>
              <a:defRPr/>
            </a:pPr>
            <a:endParaRPr lang="en-US" sz="2400">
              <a:latin typeface="Times New Roman" pitchFamily="18" charset="0"/>
            </a:endParaRPr>
          </a:p>
        </p:txBody>
      </p:sp>
      <p:sp>
        <p:nvSpPr>
          <p:cNvPr id="8" name="Text Box 5"/>
          <p:cNvSpPr txBox="1">
            <a:spLocks noChangeArrowheads="1"/>
          </p:cNvSpPr>
          <p:nvPr/>
        </p:nvSpPr>
        <p:spPr bwMode="auto">
          <a:xfrm>
            <a:off x="3511527" y="1604683"/>
            <a:ext cx="17475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9pPr>
          </a:lstStyle>
          <a:p>
            <a:pPr eaLnBrk="1" hangingPunct="1">
              <a:buClrTx/>
            </a:pPr>
            <a:r>
              <a:rPr lang="da-DK" sz="1600" b="0" dirty="0"/>
              <a:t>Object properties</a:t>
            </a:r>
            <a:endParaRPr lang="en-GB" sz="1600" b="0" dirty="0"/>
          </a:p>
        </p:txBody>
      </p:sp>
      <p:sp>
        <p:nvSpPr>
          <p:cNvPr id="9" name="Text Box 4"/>
          <p:cNvSpPr txBox="1">
            <a:spLocks noChangeArrowheads="1"/>
          </p:cNvSpPr>
          <p:nvPr/>
        </p:nvSpPr>
        <p:spPr bwMode="auto">
          <a:xfrm>
            <a:off x="3874046" y="1943237"/>
            <a:ext cx="9621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9pPr>
          </a:lstStyle>
          <a:p>
            <a:pPr marL="285750" indent="-285750" eaLnBrk="1" hangingPunct="1">
              <a:buClrTx/>
              <a:buFont typeface="Arial" panose="020B0604020202020204" pitchFamily="34" charset="0"/>
              <a:buChar char="•"/>
            </a:pPr>
            <a:r>
              <a:rPr lang="da-DK" sz="1600" b="0" dirty="0"/>
              <a:t>Size</a:t>
            </a:r>
          </a:p>
          <a:p>
            <a:pPr marL="285750" indent="-285750" eaLnBrk="1" hangingPunct="1">
              <a:buClrTx/>
              <a:buFont typeface="Arial" panose="020B0604020202020204" pitchFamily="34" charset="0"/>
              <a:buChar char="•"/>
            </a:pPr>
            <a:r>
              <a:rPr lang="da-DK" sz="1600" b="0" dirty="0" smtClean="0"/>
              <a:t>Color</a:t>
            </a:r>
            <a:endParaRPr lang="da-DK" sz="1600" b="0" dirty="0"/>
          </a:p>
        </p:txBody>
      </p:sp>
      <p:sp>
        <p:nvSpPr>
          <p:cNvPr id="10" name="Text Box 8"/>
          <p:cNvSpPr txBox="1">
            <a:spLocks noChangeArrowheads="1"/>
          </p:cNvSpPr>
          <p:nvPr/>
        </p:nvSpPr>
        <p:spPr bwMode="auto">
          <a:xfrm>
            <a:off x="902976" y="3119264"/>
            <a:ext cx="29710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9pPr>
          </a:lstStyle>
          <a:p>
            <a:pPr eaLnBrk="1" hangingPunct="1">
              <a:buClrTx/>
            </a:pPr>
            <a:r>
              <a:rPr lang="da-DK" sz="1600" b="0" dirty="0"/>
              <a:t>The object </a:t>
            </a:r>
            <a:r>
              <a:rPr lang="da-DK" sz="1600" b="0" dirty="0" smtClean="0"/>
              <a:t>has </a:t>
            </a:r>
            <a:r>
              <a:rPr lang="da-DK" sz="1600" b="0" dirty="0"/>
              <a:t>’Move’ method.</a:t>
            </a:r>
            <a:endParaRPr lang="en-GB" sz="1600" b="0" dirty="0"/>
          </a:p>
        </p:txBody>
      </p:sp>
      <p:sp>
        <p:nvSpPr>
          <p:cNvPr id="11" name="Text Box 5"/>
          <p:cNvSpPr txBox="1">
            <a:spLocks noChangeArrowheads="1"/>
          </p:cNvSpPr>
          <p:nvPr/>
        </p:nvSpPr>
        <p:spPr bwMode="auto">
          <a:xfrm>
            <a:off x="1295167" y="2780710"/>
            <a:ext cx="15199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buClr>
                <a:schemeClr val="accent2"/>
              </a:buClr>
              <a:defRPr sz="1400">
                <a:solidFill>
                  <a:schemeClr val="tx1"/>
                </a:solidFill>
                <a:latin typeface="Arial" charset="0"/>
                <a:ea typeface="MS PGothic" pitchFamily="34" charset="-128"/>
              </a:defRPr>
            </a:lvl9pPr>
          </a:lstStyle>
          <a:p>
            <a:pPr eaLnBrk="1" hangingPunct="1">
              <a:buClrTx/>
            </a:pPr>
            <a:r>
              <a:rPr lang="da-DK" sz="1600" b="0" dirty="0"/>
              <a:t>Object </a:t>
            </a:r>
            <a:r>
              <a:rPr lang="da-DK" sz="1600" b="0" dirty="0" smtClean="0"/>
              <a:t>method</a:t>
            </a:r>
            <a:endParaRPr lang="en-GB" sz="1600" b="0" dirty="0"/>
          </a:p>
        </p:txBody>
      </p:sp>
      <p:sp>
        <p:nvSpPr>
          <p:cNvPr id="13" name="Content Placeholder 2"/>
          <p:cNvSpPr txBox="1">
            <a:spLocks/>
          </p:cNvSpPr>
          <p:nvPr/>
        </p:nvSpPr>
        <p:spPr>
          <a:xfrm>
            <a:off x="424742" y="4024803"/>
            <a:ext cx="8368555" cy="225337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da-DK" sz="1600" b="0" dirty="0">
                <a:solidFill>
                  <a:schemeClr val="accent2"/>
                </a:solidFill>
              </a:rPr>
              <a:t>Objects</a:t>
            </a:r>
            <a:r>
              <a:rPr lang="da-DK" sz="1600" b="0" dirty="0"/>
              <a:t> </a:t>
            </a:r>
            <a:r>
              <a:rPr lang="en-US" sz="1600" b="0" dirty="0"/>
              <a:t>represent program </a:t>
            </a:r>
            <a:r>
              <a:rPr lang="en-US" sz="1600" b="0" dirty="0" smtClean="0"/>
              <a:t>entities </a:t>
            </a:r>
            <a:r>
              <a:rPr lang="en-US" sz="1600" b="0" dirty="0"/>
              <a:t>or </a:t>
            </a:r>
            <a:r>
              <a:rPr lang="en-US" sz="1600" b="0" dirty="0" smtClean="0"/>
              <a:t>elements of Excel application                             </a:t>
            </a:r>
            <a:r>
              <a:rPr lang="en-US" b="0" i="1" dirty="0" smtClean="0"/>
              <a:t>E.g. Workbook, Sheet, Range</a:t>
            </a:r>
            <a:endParaRPr lang="da-DK" b="0" i="1" dirty="0"/>
          </a:p>
          <a:p>
            <a:pPr marL="285750" indent="-285750">
              <a:buFont typeface="Arial" panose="020B0604020202020204" pitchFamily="34" charset="0"/>
              <a:buChar char="•"/>
            </a:pPr>
            <a:r>
              <a:rPr lang="da-DK" sz="1600" b="0" dirty="0">
                <a:solidFill>
                  <a:schemeClr val="accent2"/>
                </a:solidFill>
              </a:rPr>
              <a:t>Properties </a:t>
            </a:r>
            <a:r>
              <a:rPr lang="en-US" sz="1600" b="0" dirty="0" smtClean="0"/>
              <a:t>is attribute/features of </a:t>
            </a:r>
            <a:r>
              <a:rPr lang="en-US" sz="1600" b="0" dirty="0"/>
              <a:t>an </a:t>
            </a:r>
            <a:r>
              <a:rPr lang="en-US" sz="1600" b="0" dirty="0" smtClean="0"/>
              <a:t>object.</a:t>
            </a:r>
            <a:r>
              <a:rPr lang="en-US" sz="1600" dirty="0" smtClean="0"/>
              <a:t>                                                                        </a:t>
            </a:r>
            <a:r>
              <a:rPr lang="da-DK" b="0" i="1" dirty="0" smtClean="0"/>
              <a:t>Like </a:t>
            </a:r>
            <a:r>
              <a:rPr lang="da-DK" b="0" i="1" dirty="0"/>
              <a:t>some people have black hair, others blonde hair</a:t>
            </a:r>
            <a:r>
              <a:rPr lang="da-DK" b="0" i="1" dirty="0" smtClean="0"/>
              <a:t>.                                                                       </a:t>
            </a:r>
            <a:r>
              <a:rPr lang="en-US" b="0" i="1" dirty="0" smtClean="0"/>
              <a:t>E.g.</a:t>
            </a:r>
            <a:r>
              <a:rPr lang="da-DK" b="0" i="1" dirty="0" smtClean="0"/>
              <a:t> Name of the Sheet, Color of the cell</a:t>
            </a:r>
            <a:endParaRPr lang="da-DK" b="0" i="1" dirty="0"/>
          </a:p>
          <a:p>
            <a:pPr marL="285750" indent="-285750">
              <a:buFont typeface="Arial" panose="020B0604020202020204" pitchFamily="34" charset="0"/>
              <a:buChar char="•"/>
            </a:pPr>
            <a:r>
              <a:rPr lang="en-US" sz="1600" b="0" dirty="0">
                <a:solidFill>
                  <a:schemeClr val="accent2"/>
                </a:solidFill>
              </a:rPr>
              <a:t>Method</a:t>
            </a:r>
            <a:r>
              <a:rPr lang="en-US" sz="1600" b="0" dirty="0" smtClean="0"/>
              <a:t> </a:t>
            </a:r>
            <a:r>
              <a:rPr lang="en-US" sz="1600" b="0" dirty="0"/>
              <a:t>is an action that an object can </a:t>
            </a:r>
            <a:r>
              <a:rPr lang="en-US" sz="1600" b="0" dirty="0" smtClean="0"/>
              <a:t>perform.                                                                 </a:t>
            </a:r>
            <a:r>
              <a:rPr lang="da-DK" sz="1600" b="0" dirty="0" smtClean="0"/>
              <a:t> </a:t>
            </a:r>
            <a:r>
              <a:rPr lang="da-DK" b="0" i="1" dirty="0"/>
              <a:t>Like people are able to walk or cars able to drive</a:t>
            </a:r>
            <a:r>
              <a:rPr lang="da-DK" b="0" i="1" dirty="0" smtClean="0"/>
              <a:t>.                                                                                Eg</a:t>
            </a:r>
            <a:r>
              <a:rPr lang="da-DK" b="0" i="1" dirty="0"/>
              <a:t>. </a:t>
            </a:r>
            <a:r>
              <a:rPr lang="da-DK" b="0" i="1" dirty="0" smtClean="0"/>
              <a:t>Move sheet, Save Sheet, Print Range</a:t>
            </a:r>
            <a:endParaRPr lang="da-DK" b="0" i="1" dirty="0"/>
          </a:p>
          <a:p>
            <a:pPr marL="285750" indent="-285750">
              <a:buFont typeface="Arial" panose="020B0604020202020204" pitchFamily="34" charset="0"/>
              <a:buChar char="•"/>
            </a:pPr>
            <a:endParaRPr lang="en-GB" sz="1600" b="0" dirty="0"/>
          </a:p>
          <a:p>
            <a:pPr marL="342900" indent="-342900">
              <a:spcBef>
                <a:spcPts val="600"/>
              </a:spcBef>
              <a:buFont typeface="Arial" panose="020B0604020202020204" pitchFamily="34" charset="0"/>
              <a:buChar char="•"/>
            </a:pPr>
            <a:endParaRPr lang="en-US" sz="2000" b="0"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711172"/>
            <a:ext cx="8233242" cy="400110"/>
          </a:xfrm>
          <a:solidFill>
            <a:srgbClr val="0A69AA"/>
          </a:solidFill>
        </p:spPr>
        <p:txBody>
          <a:bodyPr/>
          <a:lstStyle/>
          <a:p>
            <a:r>
              <a:rPr lang="en-US" dirty="0" smtClean="0">
                <a:solidFill>
                  <a:schemeClr val="bg1"/>
                </a:solidFill>
              </a:rPr>
              <a:t> Objects</a:t>
            </a:r>
            <a:endParaRPr lang="en-US" dirty="0">
              <a:solidFill>
                <a:schemeClr val="bg1"/>
              </a:solidFill>
            </a:endParaRPr>
          </a:p>
        </p:txBody>
      </p:sp>
      <p:sp>
        <p:nvSpPr>
          <p:cNvPr id="5" name="Rectangle 2"/>
          <p:cNvSpPr txBox="1">
            <a:spLocks noChangeArrowheads="1"/>
          </p:cNvSpPr>
          <p:nvPr/>
        </p:nvSpPr>
        <p:spPr bwMode="auto">
          <a:xfrm>
            <a:off x="320482" y="3031463"/>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Objects in Excel</a:t>
            </a:r>
          </a:p>
        </p:txBody>
      </p:sp>
      <p:pic>
        <p:nvPicPr>
          <p:cNvPr id="7171"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200803" y="2957930"/>
            <a:ext cx="4777703" cy="256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Content Placeholder 2"/>
          <p:cNvSpPr txBox="1">
            <a:spLocks/>
          </p:cNvSpPr>
          <p:nvPr/>
        </p:nvSpPr>
        <p:spPr>
          <a:xfrm>
            <a:off x="414611" y="3681842"/>
            <a:ext cx="4429646" cy="179777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en-US" sz="1600" b="0" dirty="0" smtClean="0"/>
              <a:t>Application: Represents the entire Excel</a:t>
            </a:r>
          </a:p>
          <a:p>
            <a:pPr marL="285750" indent="-285750">
              <a:buFont typeface="Arial" panose="020B0604020202020204" pitchFamily="34" charset="0"/>
              <a:buChar char="•"/>
            </a:pPr>
            <a:r>
              <a:rPr lang="en-US" sz="1600" b="0" dirty="0" smtClean="0"/>
              <a:t>Workbook: Collection of worksheet objects</a:t>
            </a:r>
          </a:p>
          <a:p>
            <a:pPr marL="285750" indent="-285750">
              <a:buFont typeface="Arial" panose="020B0604020202020204" pitchFamily="34" charset="0"/>
              <a:buChar char="•"/>
            </a:pPr>
            <a:r>
              <a:rPr lang="en-US" sz="1600" b="0" dirty="0" smtClean="0"/>
              <a:t>Worksheet: Collection of Range objects</a:t>
            </a:r>
          </a:p>
          <a:p>
            <a:pPr marL="285750" indent="-285750">
              <a:buFont typeface="Arial" panose="020B0604020202020204" pitchFamily="34" charset="0"/>
              <a:buChar char="•"/>
            </a:pPr>
            <a:r>
              <a:rPr lang="en-US" sz="1600" b="0" dirty="0" smtClean="0"/>
              <a:t>Ranges: Collection of Cells</a:t>
            </a:r>
            <a:endParaRPr lang="da-DK" sz="1600" b="0" dirty="0"/>
          </a:p>
        </p:txBody>
      </p:sp>
      <p:sp>
        <p:nvSpPr>
          <p:cNvPr id="7" name="Content Placeholder 2"/>
          <p:cNvSpPr txBox="1">
            <a:spLocks/>
          </p:cNvSpPr>
          <p:nvPr/>
        </p:nvSpPr>
        <p:spPr>
          <a:xfrm>
            <a:off x="398924" y="1254709"/>
            <a:ext cx="8368555" cy="143470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en-US" sz="1600" b="0" dirty="0"/>
              <a:t>Objects are the fundamental building block of Visual Basic</a:t>
            </a:r>
            <a:endParaRPr lang="da-DK" sz="1600" b="0" dirty="0" smtClean="0"/>
          </a:p>
          <a:p>
            <a:pPr marL="285750" indent="-285750">
              <a:buFont typeface="Arial" panose="020B0604020202020204" pitchFamily="34" charset="0"/>
              <a:buChar char="•"/>
            </a:pPr>
            <a:r>
              <a:rPr lang="da-DK" sz="1600" b="0" dirty="0" smtClean="0"/>
              <a:t>Excel </a:t>
            </a:r>
            <a:r>
              <a:rPr lang="da-DK" sz="1600" b="0" dirty="0"/>
              <a:t>(and the other Office applications) consists of a number of Objects.</a:t>
            </a:r>
          </a:p>
          <a:p>
            <a:pPr marL="285750" indent="-285750">
              <a:buFont typeface="Arial" panose="020B0604020202020204" pitchFamily="34" charset="0"/>
              <a:buChar char="•"/>
            </a:pPr>
            <a:r>
              <a:rPr lang="da-DK" sz="1600" b="0" dirty="0"/>
              <a:t>Macro programming is actually just manipulation of these Objects, their Properties and their Methods</a:t>
            </a:r>
          </a:p>
          <a:p>
            <a:pPr>
              <a:spcBef>
                <a:spcPts val="600"/>
              </a:spcBef>
            </a:pPr>
            <a:endParaRPr lang="en-US" sz="2000" b="0" dirty="0"/>
          </a:p>
        </p:txBody>
      </p:sp>
      <p:sp>
        <p:nvSpPr>
          <p:cNvPr id="8" name="Title 1"/>
          <p:cNvSpPr txBox="1">
            <a:spLocks/>
          </p:cNvSpPr>
          <p:nvPr/>
        </p:nvSpPr>
        <p:spPr bwMode="auto">
          <a:xfrm>
            <a:off x="336171" y="717305"/>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55" y="576702"/>
            <a:ext cx="8523288" cy="400110"/>
          </a:xfrm>
        </p:spPr>
        <p:txBody>
          <a:bodyPr/>
          <a:lstStyle/>
          <a:p>
            <a:r>
              <a:rPr lang="en-US" dirty="0" smtClean="0"/>
              <a:t>Accessing Objects</a:t>
            </a:r>
            <a:endParaRPr lang="en-US" dirty="0"/>
          </a:p>
        </p:txBody>
      </p:sp>
      <p:sp>
        <p:nvSpPr>
          <p:cNvPr id="3" name="Content Placeholder 2"/>
          <p:cNvSpPr txBox="1">
            <a:spLocks/>
          </p:cNvSpPr>
          <p:nvPr/>
        </p:nvSpPr>
        <p:spPr>
          <a:xfrm>
            <a:off x="387722" y="1671567"/>
            <a:ext cx="8368555" cy="208016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da-DK" sz="1600" b="0" dirty="0" smtClean="0"/>
              <a:t>To </a:t>
            </a:r>
            <a:r>
              <a:rPr lang="da-DK" sz="1600" b="0" dirty="0"/>
              <a:t>access a certain sheet we would write</a:t>
            </a:r>
            <a:r>
              <a:rPr lang="da-DK" sz="1600" b="0" dirty="0" smtClean="0"/>
              <a:t>:        </a:t>
            </a:r>
            <a:r>
              <a:rPr lang="da-DK" sz="1600" b="0" dirty="0"/>
              <a:t> </a:t>
            </a:r>
            <a:r>
              <a:rPr lang="da-DK" sz="1600" b="0" dirty="0" smtClean="0"/>
              <a:t>	</a:t>
            </a:r>
            <a:r>
              <a:rPr lang="da-DK" dirty="0" smtClean="0">
                <a:latin typeface="Courier (W1)" pitchFamily="49" charset="0"/>
              </a:rPr>
              <a:t>Application.Workbooks(”name.xls</a:t>
            </a:r>
            <a:r>
              <a:rPr lang="da-DK" dirty="0">
                <a:latin typeface="Courier (W1)" pitchFamily="49" charset="0"/>
              </a:rPr>
              <a:t>”).Sheets(”Name</a:t>
            </a:r>
            <a:r>
              <a:rPr lang="da-DK" dirty="0" smtClean="0">
                <a:latin typeface="Courier (W1)" pitchFamily="49" charset="0"/>
              </a:rPr>
              <a:t>”)</a:t>
            </a:r>
            <a:endParaRPr lang="da-DK" dirty="0">
              <a:latin typeface="Courier (W1)" pitchFamily="49" charset="0"/>
            </a:endParaRPr>
          </a:p>
          <a:p>
            <a:pPr marL="285750" indent="-285750">
              <a:buFont typeface="Arial" panose="020B0604020202020204" pitchFamily="34" charset="0"/>
              <a:buChar char="•"/>
            </a:pPr>
            <a:r>
              <a:rPr lang="da-DK" sz="1600" b="0" dirty="0"/>
              <a:t>To access a certain </a:t>
            </a:r>
            <a:r>
              <a:rPr lang="da-DK" sz="1600" b="0" dirty="0" smtClean="0"/>
              <a:t>range:         </a:t>
            </a:r>
            <a:r>
              <a:rPr lang="da-DK" sz="1600" b="0" dirty="0"/>
              <a:t>	</a:t>
            </a:r>
            <a:r>
              <a:rPr lang="da-DK" dirty="0">
                <a:latin typeface="Courier (W1)" pitchFamily="49" charset="0"/>
              </a:rPr>
              <a:t>Application.Workbooks(”name.xls”).</a:t>
            </a:r>
            <a:r>
              <a:rPr lang="da-DK" dirty="0" smtClean="0">
                <a:latin typeface="Courier (W1)" pitchFamily="49" charset="0"/>
              </a:rPr>
              <a:t>Sheets(1).Range(”A1”)</a:t>
            </a:r>
            <a:endParaRPr lang="da-DK" dirty="0">
              <a:latin typeface="Courier (W1)" pitchFamily="49" charset="0"/>
            </a:endParaRPr>
          </a:p>
          <a:p>
            <a:pPr marL="285750" indent="-285750">
              <a:buFont typeface="Arial" panose="020B0604020202020204" pitchFamily="34" charset="0"/>
              <a:buChar char="•"/>
            </a:pPr>
            <a:r>
              <a:rPr lang="da-DK" sz="1600" b="0" dirty="0" smtClean="0"/>
              <a:t>To access a chart object in a sheet:         </a:t>
            </a:r>
            <a:r>
              <a:rPr lang="da-DK" sz="1600" b="0" dirty="0"/>
              <a:t>	</a:t>
            </a:r>
            <a:r>
              <a:rPr lang="da-DK" dirty="0">
                <a:latin typeface="Courier New" panose="02070309020205020404" pitchFamily="49" charset="0"/>
                <a:cs typeface="Courier New" panose="02070309020205020404" pitchFamily="49" charset="0"/>
              </a:rPr>
              <a:t>Application.Workbooks(”name.xls”).</a:t>
            </a:r>
            <a:r>
              <a:rPr lang="da-DK" dirty="0" smtClean="0">
                <a:latin typeface="Courier New" panose="02070309020205020404" pitchFamily="49" charset="0"/>
                <a:cs typeface="Courier New" panose="02070309020205020404" pitchFamily="49" charset="0"/>
              </a:rPr>
              <a:t>Sheets(1).</a:t>
            </a:r>
            <a:r>
              <a:rPr lang="en-IN" dirty="0" smtClean="0">
                <a:latin typeface="Courier New" panose="02070309020205020404" pitchFamily="49" charset="0"/>
                <a:cs typeface="Courier New" panose="02070309020205020404" pitchFamily="49" charset="0"/>
              </a:rPr>
              <a:t>ChartObjects(1</a:t>
            </a:r>
            <a:r>
              <a:rPr lang="en-IN" dirty="0">
                <a:latin typeface="Courier New" panose="02070309020205020404" pitchFamily="49" charset="0"/>
                <a:cs typeface="Courier New" panose="02070309020205020404" pitchFamily="49" charset="0"/>
              </a:rPr>
              <a:t>)</a:t>
            </a:r>
            <a:endParaRPr lang="da-DK" dirty="0">
              <a:latin typeface="Courier New" panose="02070309020205020404" pitchFamily="49" charset="0"/>
              <a:cs typeface="Courier New" panose="02070309020205020404" pitchFamily="49" charset="0"/>
            </a:endParaRPr>
          </a:p>
        </p:txBody>
      </p:sp>
      <p:sp>
        <p:nvSpPr>
          <p:cNvPr id="4" name="Rectangle 2"/>
          <p:cNvSpPr txBox="1">
            <a:spLocks noChangeArrowheads="1"/>
          </p:cNvSpPr>
          <p:nvPr/>
        </p:nvSpPr>
        <p:spPr bwMode="auto">
          <a:xfrm>
            <a:off x="340565" y="1202426"/>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Fully Qualified References</a:t>
            </a:r>
          </a:p>
        </p:txBody>
      </p:sp>
      <p:sp>
        <p:nvSpPr>
          <p:cNvPr id="5" name="Rectangle 2"/>
          <p:cNvSpPr txBox="1">
            <a:spLocks noChangeArrowheads="1"/>
          </p:cNvSpPr>
          <p:nvPr/>
        </p:nvSpPr>
        <p:spPr bwMode="auto">
          <a:xfrm>
            <a:off x="310355" y="3751728"/>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Partial Qualified References</a:t>
            </a:r>
          </a:p>
        </p:txBody>
      </p:sp>
      <p:sp>
        <p:nvSpPr>
          <p:cNvPr id="7" name="Content Placeholder 2"/>
          <p:cNvSpPr txBox="1">
            <a:spLocks/>
          </p:cNvSpPr>
          <p:nvPr/>
        </p:nvSpPr>
        <p:spPr>
          <a:xfrm>
            <a:off x="340565" y="4325120"/>
            <a:ext cx="8368555" cy="208016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da-DK" sz="1600" b="0" dirty="0"/>
              <a:t>If a certain workbook is already active we could </a:t>
            </a:r>
            <a:r>
              <a:rPr lang="da-DK" sz="1600" b="0" dirty="0" smtClean="0"/>
              <a:t>write:                    	</a:t>
            </a:r>
            <a:r>
              <a:rPr lang="da-DK" dirty="0" smtClean="0">
                <a:latin typeface="Courier New" panose="02070309020205020404" pitchFamily="49" charset="0"/>
                <a:cs typeface="Courier New" panose="02070309020205020404" pitchFamily="49" charset="0"/>
              </a:rPr>
              <a:t>Sheets</a:t>
            </a:r>
            <a:r>
              <a:rPr lang="da-DK" dirty="0">
                <a:latin typeface="Courier New" panose="02070309020205020404" pitchFamily="49" charset="0"/>
                <a:cs typeface="Courier New" panose="02070309020205020404" pitchFamily="49" charset="0"/>
              </a:rPr>
              <a:t>(”Name</a:t>
            </a:r>
            <a:r>
              <a:rPr lang="da-DK" dirty="0" smtClean="0">
                <a:latin typeface="Courier New" panose="02070309020205020404" pitchFamily="49" charset="0"/>
                <a:cs typeface="Courier New" panose="02070309020205020404" pitchFamily="49" charset="0"/>
              </a:rPr>
              <a:t>”)</a:t>
            </a:r>
            <a:endParaRPr lang="da-DK"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da-DK" sz="1600" b="0" dirty="0"/>
              <a:t>We can refer to a range in a sheet named </a:t>
            </a:r>
            <a:r>
              <a:rPr lang="da-DK" sz="1600" b="0" dirty="0" smtClean="0"/>
              <a:t>”Name</a:t>
            </a:r>
            <a:r>
              <a:rPr lang="da-DK" sz="1600" b="0" dirty="0"/>
              <a:t>” by </a:t>
            </a:r>
            <a:r>
              <a:rPr lang="da-DK" sz="1600" b="0" dirty="0" smtClean="0"/>
              <a:t>writing:         </a:t>
            </a:r>
            <a:r>
              <a:rPr lang="da-DK" sz="1600" b="0" dirty="0"/>
              <a:t>	</a:t>
            </a:r>
            <a:r>
              <a:rPr lang="da-DK" dirty="0" smtClean="0">
                <a:latin typeface="Courier New" panose="02070309020205020404" pitchFamily="49" charset="0"/>
                <a:cs typeface="Courier New" panose="02070309020205020404" pitchFamily="49" charset="0"/>
              </a:rPr>
              <a:t>Sheets</a:t>
            </a:r>
            <a:r>
              <a:rPr lang="da-DK" dirty="0">
                <a:latin typeface="Courier New" panose="02070309020205020404" pitchFamily="49" charset="0"/>
                <a:cs typeface="Courier New" panose="02070309020205020404" pitchFamily="49" charset="0"/>
              </a:rPr>
              <a:t>(”Name</a:t>
            </a:r>
            <a:r>
              <a:rPr lang="da-DK" dirty="0" smtClean="0">
                <a:latin typeface="Courier New" panose="02070309020205020404" pitchFamily="49" charset="0"/>
                <a:cs typeface="Courier New" panose="02070309020205020404" pitchFamily="49" charset="0"/>
              </a:rPr>
              <a:t>”).Range(”A4”)</a:t>
            </a:r>
            <a:endParaRPr lang="da-DK"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72" y="603596"/>
            <a:ext cx="8523288" cy="400110"/>
          </a:xfrm>
        </p:spPr>
        <p:txBody>
          <a:bodyPr/>
          <a:lstStyle/>
          <a:p>
            <a:r>
              <a:rPr lang="en-US" dirty="0" smtClean="0"/>
              <a:t>Range and Cells</a:t>
            </a:r>
            <a:endParaRPr lang="en-US" dirty="0"/>
          </a:p>
        </p:txBody>
      </p:sp>
      <p:sp>
        <p:nvSpPr>
          <p:cNvPr id="4" name="Rectangle 2"/>
          <p:cNvSpPr txBox="1">
            <a:spLocks noChangeArrowheads="1"/>
          </p:cNvSpPr>
          <p:nvPr/>
        </p:nvSpPr>
        <p:spPr bwMode="auto">
          <a:xfrm>
            <a:off x="340565" y="1888222"/>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Accessing ranges</a:t>
            </a:r>
          </a:p>
        </p:txBody>
      </p:sp>
      <p:sp>
        <p:nvSpPr>
          <p:cNvPr id="5" name="Content Placeholder 2"/>
          <p:cNvSpPr txBox="1">
            <a:spLocks/>
          </p:cNvSpPr>
          <p:nvPr/>
        </p:nvSpPr>
        <p:spPr>
          <a:xfrm>
            <a:off x="273327" y="2284942"/>
            <a:ext cx="8368555" cy="352418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lvl="1" indent="-285750">
              <a:spcBef>
                <a:spcPts val="1200"/>
              </a:spcBef>
              <a:buClr>
                <a:srgbClr val="F8901F"/>
              </a:buClr>
              <a:buSzTx/>
            </a:pPr>
            <a:r>
              <a:rPr lang="da-DK" sz="1600" b="0" dirty="0"/>
              <a:t>To access </a:t>
            </a:r>
            <a:r>
              <a:rPr lang="da-DK" sz="1600" b="0" dirty="0" smtClean="0"/>
              <a:t>single cell using range : </a:t>
            </a:r>
            <a:r>
              <a:rPr lang="da-DK" dirty="0">
                <a:latin typeface="Courier New" panose="02070309020205020404" pitchFamily="49" charset="0"/>
                <a:cs typeface="Courier New" panose="02070309020205020404" pitchFamily="49" charset="0"/>
              </a:rPr>
              <a:t>Range(”</a:t>
            </a:r>
            <a:r>
              <a:rPr lang="da-DK" dirty="0" smtClean="0">
                <a:latin typeface="Courier New" panose="02070309020205020404" pitchFamily="49" charset="0"/>
                <a:cs typeface="Courier New" panose="02070309020205020404" pitchFamily="49" charset="0"/>
              </a:rPr>
              <a:t>A1”)</a:t>
            </a:r>
          </a:p>
          <a:p>
            <a:pPr marL="285750" lvl="1" indent="-285750">
              <a:spcBef>
                <a:spcPts val="1200"/>
              </a:spcBef>
              <a:buClr>
                <a:srgbClr val="F8901F"/>
              </a:buClr>
              <a:buSzTx/>
            </a:pPr>
            <a:r>
              <a:rPr lang="da-DK" sz="1600" b="0" dirty="0" smtClean="0"/>
              <a:t>To access collection of cells</a:t>
            </a:r>
            <a:r>
              <a:rPr lang="da-DK" sz="1600" dirty="0" smtClean="0"/>
              <a:t>:  </a:t>
            </a:r>
            <a:r>
              <a:rPr lang="da-DK" dirty="0" smtClean="0">
                <a:latin typeface="Courier New" panose="02070309020205020404" pitchFamily="49" charset="0"/>
                <a:cs typeface="Courier New" panose="02070309020205020404" pitchFamily="49" charset="0"/>
              </a:rPr>
              <a:t>Range</a:t>
            </a:r>
            <a:r>
              <a:rPr lang="da-DK" dirty="0">
                <a:latin typeface="Courier New" panose="02070309020205020404" pitchFamily="49" charset="0"/>
                <a:cs typeface="Courier New" panose="02070309020205020404" pitchFamily="49" charset="0"/>
              </a:rPr>
              <a:t>(”</a:t>
            </a:r>
            <a:r>
              <a:rPr lang="da-DK" dirty="0" smtClean="0">
                <a:latin typeface="Courier New" panose="02070309020205020404" pitchFamily="49" charset="0"/>
                <a:cs typeface="Courier New" panose="02070309020205020404" pitchFamily="49" charset="0"/>
              </a:rPr>
              <a:t>A1:B10”) </a:t>
            </a:r>
            <a:r>
              <a:rPr lang="da-DK" sz="1600" b="0" dirty="0" smtClean="0">
                <a:solidFill>
                  <a:srgbClr val="FF6600"/>
                </a:solidFill>
              </a:rPr>
              <a:t>(or)  </a:t>
            </a:r>
            <a:r>
              <a:rPr lang="da-DK" dirty="0" smtClean="0">
                <a:latin typeface="Courier New" panose="02070309020205020404" pitchFamily="49" charset="0"/>
                <a:cs typeface="Courier New" panose="02070309020205020404" pitchFamily="49" charset="0"/>
              </a:rPr>
              <a:t>Range</a:t>
            </a:r>
            <a:r>
              <a:rPr lang="da-DK" dirty="0">
                <a:latin typeface="Courier New" panose="02070309020205020404" pitchFamily="49" charset="0"/>
                <a:cs typeface="Courier New" panose="02070309020205020404" pitchFamily="49" charset="0"/>
              </a:rPr>
              <a:t>(”</a:t>
            </a:r>
            <a:r>
              <a:rPr lang="da-DK" dirty="0" smtClean="0">
                <a:latin typeface="Courier New" panose="02070309020205020404" pitchFamily="49" charset="0"/>
                <a:cs typeface="Courier New" panose="02070309020205020404" pitchFamily="49" charset="0"/>
              </a:rPr>
              <a:t>A1”,”B10”)</a:t>
            </a:r>
            <a:endParaRPr lang="da-DK" dirty="0">
              <a:latin typeface="Courier New" panose="02070309020205020404" pitchFamily="49" charset="0"/>
              <a:cs typeface="Courier New" panose="02070309020205020404" pitchFamily="49" charset="0"/>
            </a:endParaRPr>
          </a:p>
          <a:p>
            <a:pPr marL="0" lvl="1" indent="0">
              <a:spcBef>
                <a:spcPts val="1200"/>
              </a:spcBef>
              <a:buClr>
                <a:srgbClr val="F8901F"/>
              </a:buClr>
              <a:buSzTx/>
              <a:buNone/>
            </a:pPr>
            <a:r>
              <a:rPr lang="da-DK" sz="2000" b="0" dirty="0" smtClean="0">
                <a:solidFill>
                  <a:schemeClr val="accent2"/>
                </a:solidFill>
                <a:latin typeface="+mj-lt"/>
              </a:rPr>
              <a:t>Using Cell Notation/ Index Number</a:t>
            </a:r>
          </a:p>
          <a:p>
            <a:pPr lvl="1">
              <a:spcBef>
                <a:spcPts val="1200"/>
              </a:spcBef>
              <a:buClr>
                <a:srgbClr val="F8901F"/>
              </a:buClr>
              <a:buSzTx/>
            </a:pPr>
            <a:r>
              <a:rPr lang="da-DK" sz="1600" b="0" dirty="0" smtClean="0"/>
              <a:t>For </a:t>
            </a:r>
            <a:r>
              <a:rPr lang="da-DK" sz="1600" b="0" dirty="0"/>
              <a:t>the single cell range </a:t>
            </a:r>
            <a:r>
              <a:rPr lang="da-DK" sz="1600" b="0" dirty="0" smtClean="0"/>
              <a:t>C2 we can write as </a:t>
            </a:r>
            <a:r>
              <a:rPr lang="da-DK" dirty="0" smtClean="0">
                <a:latin typeface="Courier New" panose="02070309020205020404" pitchFamily="49" charset="0"/>
                <a:cs typeface="Courier New" panose="02070309020205020404" pitchFamily="49" charset="0"/>
              </a:rPr>
              <a:t>Cells(2,3)</a:t>
            </a:r>
          </a:p>
          <a:p>
            <a:pPr marL="0" lvl="1" indent="0">
              <a:spcBef>
                <a:spcPts val="1200"/>
              </a:spcBef>
              <a:buClr>
                <a:srgbClr val="F8901F"/>
              </a:buClr>
              <a:buSzTx/>
              <a:buNone/>
            </a:pPr>
            <a:r>
              <a:rPr lang="da-DK" sz="1600" b="0" dirty="0" smtClean="0"/>
              <a:t>               Format – </a:t>
            </a:r>
            <a:r>
              <a:rPr lang="da-DK" sz="1600" b="0" dirty="0" smtClean="0">
                <a:solidFill>
                  <a:srgbClr val="FF6600"/>
                </a:solidFill>
              </a:rPr>
              <a:t>Cells(&lt;row&gt;,&lt;column&gt;)</a:t>
            </a:r>
            <a:endParaRPr lang="da-DK" sz="1600" b="0" dirty="0">
              <a:solidFill>
                <a:srgbClr val="FF6600"/>
              </a:solidFill>
            </a:endParaRPr>
          </a:p>
          <a:p>
            <a:pPr lvl="1">
              <a:spcBef>
                <a:spcPts val="1200"/>
              </a:spcBef>
              <a:buClr>
                <a:srgbClr val="F8901F"/>
              </a:buClr>
              <a:buSzTx/>
            </a:pPr>
            <a:r>
              <a:rPr lang="da-DK" sz="1600" b="0" dirty="0" smtClean="0"/>
              <a:t>We can use cell notation to refer range of cells as below</a:t>
            </a:r>
          </a:p>
          <a:p>
            <a:pPr marL="0" lvl="1" indent="0">
              <a:spcBef>
                <a:spcPts val="1200"/>
              </a:spcBef>
              <a:buClr>
                <a:srgbClr val="F8901F"/>
              </a:buClr>
              <a:buSzTx/>
              <a:buNone/>
            </a:pPr>
            <a:r>
              <a:rPr lang="da-DK" b="0" dirty="0" smtClean="0">
                <a:latin typeface="Courier New" panose="02070309020205020404" pitchFamily="49" charset="0"/>
                <a:cs typeface="Courier New" panose="02070309020205020404" pitchFamily="49" charset="0"/>
              </a:rPr>
              <a:t>                 </a:t>
            </a:r>
            <a:r>
              <a:rPr lang="da-DK" dirty="0" smtClean="0">
                <a:latin typeface="Courier New" panose="02070309020205020404" pitchFamily="49" charset="0"/>
                <a:cs typeface="Courier New" panose="02070309020205020404" pitchFamily="49" charset="0"/>
              </a:rPr>
              <a:t>Range(Cells(1,1) </a:t>
            </a:r>
            <a:r>
              <a:rPr lang="da-DK" dirty="0">
                <a:latin typeface="Courier New" panose="02070309020205020404" pitchFamily="49" charset="0"/>
                <a:cs typeface="Courier New" panose="02070309020205020404" pitchFamily="49" charset="0"/>
              </a:rPr>
              <a:t>,</a:t>
            </a:r>
            <a:r>
              <a:rPr lang="da-DK" dirty="0" smtClean="0">
                <a:latin typeface="Courier New" panose="02070309020205020404" pitchFamily="49" charset="0"/>
                <a:cs typeface="Courier New" panose="02070309020205020404" pitchFamily="49" charset="0"/>
              </a:rPr>
              <a:t>Cells(10,2)) </a:t>
            </a:r>
            <a:r>
              <a:rPr lang="da-DK" b="0" dirty="0">
                <a:latin typeface="Courier New" panose="02070309020205020404" pitchFamily="49" charset="0"/>
                <a:cs typeface="Courier New" panose="02070309020205020404" pitchFamily="49" charset="0"/>
              </a:rPr>
              <a:t>	</a:t>
            </a:r>
          </a:p>
        </p:txBody>
      </p:sp>
      <p:sp>
        <p:nvSpPr>
          <p:cNvPr id="6" name="Rectangle 5"/>
          <p:cNvSpPr/>
          <p:nvPr/>
        </p:nvSpPr>
        <p:spPr>
          <a:xfrm>
            <a:off x="273329" y="1122374"/>
            <a:ext cx="8368555" cy="584775"/>
          </a:xfrm>
          <a:prstGeom prst="rect">
            <a:avLst/>
          </a:prstGeom>
        </p:spPr>
        <p:txBody>
          <a:bodyPr wrap="square">
            <a:spAutoFit/>
          </a:bodyPr>
          <a:lstStyle/>
          <a:p>
            <a:r>
              <a:rPr lang="en-US" sz="1600" b="0" dirty="0"/>
              <a:t>A </a:t>
            </a:r>
            <a:r>
              <a:rPr lang="en-US" sz="1600" b="0" dirty="0">
                <a:solidFill>
                  <a:schemeClr val="accent2"/>
                </a:solidFill>
              </a:rPr>
              <a:t>Range</a:t>
            </a:r>
            <a:r>
              <a:rPr lang="en-US" sz="1600" b="0" dirty="0"/>
              <a:t> object is one of the most common objects that we will use in VBA. A Range is a single Cell or a collection of Cells</a:t>
            </a:r>
          </a:p>
        </p:txBody>
      </p:sp>
      <p:sp>
        <p:nvSpPr>
          <p:cNvPr id="7" name="AutoShape 12"/>
          <p:cNvSpPr>
            <a:spLocks noChangeArrowheads="1"/>
          </p:cNvSpPr>
          <p:nvPr/>
        </p:nvSpPr>
        <p:spPr bwMode="auto">
          <a:xfrm>
            <a:off x="411908" y="5438113"/>
            <a:ext cx="8328679" cy="626509"/>
          </a:xfrm>
          <a:prstGeom prst="roundRect">
            <a:avLst>
              <a:gd name="adj" fmla="val 9065"/>
            </a:avLst>
          </a:prstGeom>
          <a:solidFill>
            <a:schemeClr val="tx2">
              <a:lumMod val="25000"/>
              <a:lumOff val="75000"/>
            </a:schemeClr>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What does Range(Cells(1,3), Cells(2,3)) refer to?</a:t>
            </a:r>
            <a:endParaRPr lang="en-US" sz="1800" b="0" dirty="0">
              <a:latin typeface="+mn-lt"/>
              <a:ea typeface="ＭＳ Ｐゴシック" charset="-128"/>
              <a:cs typeface="+mn-cs"/>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478" y="5032000"/>
            <a:ext cx="7239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Range Manipulation</a:t>
            </a:r>
            <a:endParaRPr lang="en-US" dirty="0"/>
          </a:p>
        </p:txBody>
      </p:sp>
      <p:sp>
        <p:nvSpPr>
          <p:cNvPr id="3" name="Content Placeholder 2"/>
          <p:cNvSpPr txBox="1">
            <a:spLocks/>
          </p:cNvSpPr>
          <p:nvPr/>
        </p:nvSpPr>
        <p:spPr>
          <a:xfrm>
            <a:off x="253252" y="1268155"/>
            <a:ext cx="8368555" cy="497127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da-DK" sz="1600" b="0" dirty="0" smtClean="0"/>
              <a:t>To set value to range:   </a:t>
            </a:r>
            <a:r>
              <a:rPr lang="da-DK" dirty="0" smtClean="0">
                <a:latin typeface="Courier New" panose="02070309020205020404" pitchFamily="49" charset="0"/>
                <a:cs typeface="Courier New" panose="02070309020205020404" pitchFamily="49" charset="0"/>
              </a:rPr>
              <a:t>Range(”A1”).Value= 123</a:t>
            </a:r>
            <a:endParaRPr lang="da-DK"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da-DK" sz="1600" b="0" dirty="0" smtClean="0"/>
              <a:t>To set formula to range</a:t>
            </a:r>
            <a:r>
              <a:rPr lang="da-DK" sz="1600" dirty="0" smtClean="0"/>
              <a:t>:  </a:t>
            </a:r>
            <a:r>
              <a:rPr lang="da-DK" dirty="0">
                <a:latin typeface="Courier New" panose="02070309020205020404" pitchFamily="49" charset="0"/>
                <a:cs typeface="Courier New" panose="02070309020205020404" pitchFamily="49" charset="0"/>
              </a:rPr>
              <a:t>Range</a:t>
            </a:r>
            <a:r>
              <a:rPr lang="da-DK" dirty="0" smtClean="0">
                <a:latin typeface="Courier New" panose="02070309020205020404" pitchFamily="49" charset="0"/>
                <a:cs typeface="Courier New" panose="02070309020205020404" pitchFamily="49" charset="0"/>
              </a:rPr>
              <a:t>(”C1”).Formula =  ”=Average(”A1:A10”)”</a:t>
            </a:r>
          </a:p>
          <a:p>
            <a:pPr marL="285750" indent="-285750">
              <a:buFont typeface="Arial" panose="020B0604020202020204" pitchFamily="34" charset="0"/>
              <a:buChar char="•"/>
            </a:pPr>
            <a:r>
              <a:rPr lang="da-DK" sz="1600" b="0" dirty="0" smtClean="0"/>
              <a:t>To set font to a range:                                                 </a:t>
            </a:r>
            <a:r>
              <a:rPr lang="da-DK" sz="1600" b="0" dirty="0"/>
              <a:t>	</a:t>
            </a:r>
            <a:r>
              <a:rPr lang="da-DK" sz="1600" dirty="0"/>
              <a:t> </a:t>
            </a:r>
            <a:r>
              <a:rPr lang="da-DK" sz="1600" dirty="0" smtClean="0"/>
              <a:t>  	</a:t>
            </a:r>
            <a:r>
              <a:rPr lang="da-DK" dirty="0" smtClean="0">
                <a:latin typeface="Courier New" panose="02070309020205020404" pitchFamily="49" charset="0"/>
                <a:cs typeface="Courier New" panose="02070309020205020404" pitchFamily="49" charset="0"/>
              </a:rPr>
              <a:t>Range</a:t>
            </a:r>
            <a:r>
              <a:rPr lang="da-DK" dirty="0">
                <a:latin typeface="Courier New" panose="02070309020205020404" pitchFamily="49" charset="0"/>
                <a:cs typeface="Courier New" panose="02070309020205020404" pitchFamily="49" charset="0"/>
              </a:rPr>
              <a:t>(”A1:B16”).Font.Bold = </a:t>
            </a:r>
            <a:r>
              <a:rPr lang="da-DK" dirty="0" smtClean="0">
                <a:solidFill>
                  <a:schemeClr val="accent2">
                    <a:lumMod val="75000"/>
                  </a:schemeClr>
                </a:solidFill>
                <a:latin typeface="Courier New" panose="02070309020205020404" pitchFamily="49" charset="0"/>
                <a:cs typeface="Courier New" panose="02070309020205020404" pitchFamily="49" charset="0"/>
              </a:rPr>
              <a:t>True </a:t>
            </a:r>
            <a:r>
              <a:rPr lang="da-DK" dirty="0" smtClean="0">
                <a:latin typeface="Courier New" panose="02070309020205020404" pitchFamily="49" charset="0"/>
                <a:cs typeface="Courier New" panose="02070309020205020404" pitchFamily="49" charset="0"/>
              </a:rPr>
              <a:t>                                     	Range(”A1:B16”).</a:t>
            </a:r>
            <a:r>
              <a:rPr lang="da-DK" dirty="0">
                <a:latin typeface="Courier New" panose="02070309020205020404" pitchFamily="49" charset="0"/>
                <a:cs typeface="Courier New" panose="02070309020205020404" pitchFamily="49" charset="0"/>
              </a:rPr>
              <a:t>F</a:t>
            </a:r>
            <a:r>
              <a:rPr lang="da-DK" dirty="0" smtClean="0">
                <a:latin typeface="Courier New" panose="02070309020205020404" pitchFamily="49" charset="0"/>
                <a:cs typeface="Courier New" panose="02070309020205020404" pitchFamily="49" charset="0"/>
              </a:rPr>
              <a:t>ont.Size=10                                              	Range</a:t>
            </a:r>
            <a:r>
              <a:rPr lang="da-DK" dirty="0">
                <a:latin typeface="Courier New" panose="02070309020205020404" pitchFamily="49" charset="0"/>
                <a:cs typeface="Courier New" panose="02070309020205020404" pitchFamily="49" charset="0"/>
              </a:rPr>
              <a:t>(”A1:B16</a:t>
            </a:r>
            <a:r>
              <a:rPr lang="da-DK" dirty="0" smtClean="0">
                <a:latin typeface="Courier New" panose="02070309020205020404" pitchFamily="49" charset="0"/>
                <a:cs typeface="Courier New" panose="02070309020205020404" pitchFamily="49" charset="0"/>
              </a:rPr>
              <a:t>”).Font.Name=”Arial”    </a:t>
            </a:r>
            <a:r>
              <a:rPr lang="da-DK" b="0" dirty="0" smtClean="0">
                <a:latin typeface="Courier New" panose="02070309020205020404" pitchFamily="49" charset="0"/>
                <a:cs typeface="Courier New" panose="02070309020205020404" pitchFamily="49" charset="0"/>
              </a:rPr>
              <a:t>                                                                          </a:t>
            </a:r>
            <a:endParaRPr lang="da-DK" b="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da-DK" sz="1600" b="0" dirty="0" smtClean="0"/>
              <a:t>To set color to range:               </a:t>
            </a:r>
            <a:r>
              <a:rPr lang="da-DK" sz="1600" b="0" dirty="0"/>
              <a:t>	</a:t>
            </a:r>
            <a:r>
              <a:rPr lang="da-DK" sz="1600" b="0" dirty="0" smtClean="0"/>
              <a:t>                     	</a:t>
            </a:r>
            <a:r>
              <a:rPr lang="da-DK" dirty="0" smtClean="0">
                <a:latin typeface="Courier New" panose="02070309020205020404" pitchFamily="49" charset="0"/>
                <a:cs typeface="Courier New" panose="02070309020205020404" pitchFamily="49" charset="0"/>
              </a:rPr>
              <a:t>Range(”A1:B16”).Interior.Color = </a:t>
            </a:r>
            <a:r>
              <a:rPr lang="da-DK" dirty="0" smtClean="0">
                <a:solidFill>
                  <a:schemeClr val="accent2">
                    <a:lumMod val="75000"/>
                  </a:schemeClr>
                </a:solidFill>
                <a:latin typeface="Courier New" panose="02070309020205020404" pitchFamily="49" charset="0"/>
                <a:cs typeface="Courier New" panose="02070309020205020404" pitchFamily="49" charset="0"/>
              </a:rPr>
              <a:t>rgbRed</a:t>
            </a:r>
            <a:r>
              <a:rPr lang="da-DK" dirty="0" smtClean="0">
                <a:latin typeface="Courier New" panose="02070309020205020404" pitchFamily="49" charset="0"/>
                <a:cs typeface="Courier New" panose="02070309020205020404" pitchFamily="49" charset="0"/>
              </a:rPr>
              <a:t>                            	Range</a:t>
            </a:r>
            <a:r>
              <a:rPr lang="da-DK" dirty="0">
                <a:latin typeface="Courier New" panose="02070309020205020404" pitchFamily="49" charset="0"/>
                <a:cs typeface="Courier New" panose="02070309020205020404" pitchFamily="49" charset="0"/>
              </a:rPr>
              <a:t>(”A1:B16”).Interior.Color = </a:t>
            </a:r>
            <a:r>
              <a:rPr lang="da-DK" dirty="0" smtClean="0">
                <a:latin typeface="Courier New" panose="02070309020205020404" pitchFamily="49" charset="0"/>
                <a:cs typeface="Courier New" panose="02070309020205020404" pitchFamily="49" charset="0"/>
              </a:rPr>
              <a:t>RGB(141,141,141)</a:t>
            </a:r>
          </a:p>
          <a:p>
            <a:pPr marL="285750" indent="-285750">
              <a:buFont typeface="Arial" panose="020B0604020202020204" pitchFamily="34" charset="0"/>
              <a:buChar char="•"/>
            </a:pPr>
            <a:r>
              <a:rPr lang="da-DK" sz="1600" b="0" dirty="0" smtClean="0">
                <a:latin typeface="+mn-lt"/>
              </a:rPr>
              <a:t>Other Referencing</a:t>
            </a:r>
          </a:p>
          <a:p>
            <a:pPr marL="855663" lvl="2" indent="-285750"/>
            <a:r>
              <a:rPr lang="da-DK" sz="1600" b="0" dirty="0" smtClean="0">
                <a:latin typeface="+mn-lt"/>
              </a:rPr>
              <a:t>Multiple Area Selection: </a:t>
            </a:r>
            <a:r>
              <a:rPr lang="en-US" dirty="0">
                <a:latin typeface="Courier New" panose="02070309020205020404" pitchFamily="49" charset="0"/>
                <a:cs typeface="Courier New" panose="02070309020205020404" pitchFamily="49" charset="0"/>
              </a:rPr>
              <a:t>Range("C5:D9,G9:H16") </a:t>
            </a:r>
            <a:endParaRPr lang="en-US" dirty="0" smtClean="0">
              <a:latin typeface="Courier New" panose="02070309020205020404" pitchFamily="49" charset="0"/>
              <a:cs typeface="Courier New" panose="02070309020205020404" pitchFamily="49" charset="0"/>
            </a:endParaRPr>
          </a:p>
          <a:p>
            <a:pPr marL="855663" lvl="2" indent="-285750"/>
            <a:r>
              <a:rPr lang="en-US" sz="1600" b="0" dirty="0" smtClean="0">
                <a:latin typeface="+mn-lt"/>
              </a:rPr>
              <a:t>Refer entire Column: </a:t>
            </a:r>
            <a:r>
              <a:rPr lang="en-US" dirty="0">
                <a:latin typeface="Courier New" panose="02070309020205020404" pitchFamily="49" charset="0"/>
                <a:cs typeface="Courier New" panose="02070309020205020404" pitchFamily="49" charset="0"/>
              </a:rPr>
              <a:t>Range("A:A")</a:t>
            </a:r>
            <a:r>
              <a:rPr lang="en-US" dirty="0" smtClean="0">
                <a:latin typeface="Courier New" panose="02070309020205020404" pitchFamily="49" charset="0"/>
                <a:cs typeface="Courier New" panose="02070309020205020404" pitchFamily="49" charset="0"/>
              </a:rPr>
              <a:t> </a:t>
            </a:r>
          </a:p>
          <a:p>
            <a:pPr marL="855663" lvl="2" indent="-285750"/>
            <a:r>
              <a:rPr lang="en-US" sz="1600" b="0" dirty="0" smtClean="0">
                <a:latin typeface="+mn-lt"/>
              </a:rPr>
              <a:t>Multiple Column: </a:t>
            </a:r>
            <a:r>
              <a:rPr lang="en-US" dirty="0" smtClean="0">
                <a:latin typeface="Courier New" panose="02070309020205020404" pitchFamily="49" charset="0"/>
                <a:cs typeface="Courier New" panose="02070309020205020404" pitchFamily="49" charset="0"/>
              </a:rPr>
              <a:t>Range(“A:A, C:C”)</a:t>
            </a:r>
          </a:p>
          <a:p>
            <a:pPr marL="855663" lvl="2" indent="-285750"/>
            <a:r>
              <a:rPr lang="en-US" sz="1600" b="0" dirty="0" smtClean="0">
                <a:latin typeface="+mn-lt"/>
              </a:rPr>
              <a:t>Refer entire Row: </a:t>
            </a:r>
            <a:r>
              <a:rPr lang="en-US" dirty="0" smtClean="0">
                <a:latin typeface="Courier New" panose="02070309020205020404" pitchFamily="49" charset="0"/>
                <a:cs typeface="Courier New" panose="02070309020205020404" pitchFamily="49" charset="0"/>
              </a:rPr>
              <a:t>Range(“1:1”)</a:t>
            </a:r>
          </a:p>
          <a:p>
            <a:pPr marL="855663" lvl="2" indent="-285750"/>
            <a:r>
              <a:rPr lang="en-US" sz="1600" b="0" dirty="0" smtClean="0">
                <a:latin typeface="+mn-lt"/>
              </a:rPr>
              <a:t>Multiple Row: </a:t>
            </a:r>
            <a:r>
              <a:rPr lang="en-US" dirty="0" smtClean="0">
                <a:latin typeface="Courier New" panose="02070309020205020404" pitchFamily="49" charset="0"/>
                <a:cs typeface="Courier New" panose="02070309020205020404" pitchFamily="49" charset="0"/>
              </a:rPr>
              <a:t>Range(“1:1, 3:3”)</a:t>
            </a:r>
          </a:p>
          <a:p>
            <a:pPr marL="855663" lvl="2" indent="-285750"/>
            <a:endParaRPr lang="da-DK" sz="1600" b="0" dirty="0" smtClean="0">
              <a:latin typeface="+mn-lt"/>
            </a:endParaRPr>
          </a:p>
          <a:p>
            <a:pPr marL="285750" indent="-285750">
              <a:buFont typeface="Arial" panose="020B0604020202020204" pitchFamily="34" charset="0"/>
              <a:buChar char="•"/>
            </a:pPr>
            <a:endParaRPr lang="da-DK" b="0" dirty="0">
              <a:latin typeface="+mn-lt"/>
            </a:endParaRPr>
          </a:p>
          <a:p>
            <a:pPr marL="285750" indent="-285750">
              <a:buFont typeface="Arial" panose="020B0604020202020204" pitchFamily="34" charset="0"/>
              <a:buChar char="•"/>
            </a:pPr>
            <a:endParaRPr lang="da-DK" sz="1600" b="0" dirty="0">
              <a:latin typeface="High Tower Text" panose="02040502050506030303" pitchFamily="18" charset="0"/>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54" y="617043"/>
            <a:ext cx="8523288" cy="400110"/>
          </a:xfrm>
        </p:spPr>
        <p:txBody>
          <a:bodyPr/>
          <a:lstStyle/>
          <a:p>
            <a:r>
              <a:rPr lang="en-US" dirty="0" smtClean="0"/>
              <a:t>Named Ranges</a:t>
            </a:r>
            <a:endParaRPr lang="en-US" dirty="0"/>
          </a:p>
        </p:txBody>
      </p:sp>
      <p:sp>
        <p:nvSpPr>
          <p:cNvPr id="3" name="Content Placeholder 2"/>
          <p:cNvSpPr txBox="1">
            <a:spLocks/>
          </p:cNvSpPr>
          <p:nvPr/>
        </p:nvSpPr>
        <p:spPr>
          <a:xfrm>
            <a:off x="387721" y="1321944"/>
            <a:ext cx="8368555" cy="33845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2" indent="0">
              <a:spcBef>
                <a:spcPts val="1200"/>
              </a:spcBef>
              <a:buClr>
                <a:srgbClr val="F8901F"/>
              </a:buClr>
              <a:buSzTx/>
              <a:buNone/>
            </a:pPr>
            <a:r>
              <a:rPr lang="en-US" sz="1600" b="0" dirty="0"/>
              <a:t>Cells are generally named for a column and row that intersect, like A1 or </a:t>
            </a:r>
            <a:r>
              <a:rPr lang="en-US" sz="1600" b="0" dirty="0" smtClean="0"/>
              <a:t>C3. </a:t>
            </a:r>
          </a:p>
          <a:p>
            <a:pPr marL="0" lvl="2" indent="0">
              <a:lnSpc>
                <a:spcPct val="150000"/>
              </a:lnSpc>
              <a:spcBef>
                <a:spcPts val="1200"/>
              </a:spcBef>
              <a:buClr>
                <a:srgbClr val="F8901F"/>
              </a:buClr>
              <a:buSzTx/>
              <a:buNone/>
            </a:pPr>
            <a:r>
              <a:rPr lang="en-US" sz="1600" b="0" dirty="0" smtClean="0">
                <a:solidFill>
                  <a:srgbClr val="0070C0"/>
                </a:solidFill>
              </a:rPr>
              <a:t>Named Range </a:t>
            </a:r>
            <a:r>
              <a:rPr lang="en-US" sz="1600" b="0" dirty="0" smtClean="0"/>
              <a:t>allows user to define name, like “Scores,” for score numbers typed in cells A1 through C3. Uses - Data Validation, Formulas etc.</a:t>
            </a:r>
          </a:p>
          <a:p>
            <a:pPr marL="285750" lvl="2" indent="-285750">
              <a:spcBef>
                <a:spcPts val="1200"/>
              </a:spcBef>
              <a:buClr>
                <a:srgbClr val="F8901F"/>
              </a:buClr>
              <a:buSzTx/>
            </a:pPr>
            <a:r>
              <a:rPr lang="en-US" sz="1600" b="0" dirty="0" smtClean="0"/>
              <a:t>Refer </a:t>
            </a:r>
            <a:r>
              <a:rPr lang="en-US" sz="1600" b="0" dirty="0"/>
              <a:t>to the range named "MyRange" in the workbook </a:t>
            </a:r>
            <a:r>
              <a:rPr lang="da-DK" sz="1600" b="0" dirty="0" smtClean="0"/>
              <a:t>	</a:t>
            </a:r>
            <a:r>
              <a:rPr lang="en-US" dirty="0" smtClean="0">
                <a:latin typeface="Courier New" panose="02070309020205020404" pitchFamily="49" charset="0"/>
                <a:cs typeface="Courier New" panose="02070309020205020404" pitchFamily="49" charset="0"/>
              </a:rPr>
              <a:t>Range</a:t>
            </a:r>
            <a:r>
              <a:rPr lang="en-US" dirty="0">
                <a:latin typeface="Courier New" panose="02070309020205020404" pitchFamily="49" charset="0"/>
                <a:cs typeface="Courier New" panose="02070309020205020404" pitchFamily="49" charset="0"/>
              </a:rPr>
              <a:t>("MyRange").</a:t>
            </a:r>
            <a:r>
              <a:rPr lang="en-US" dirty="0" smtClean="0">
                <a:latin typeface="Courier New" panose="02070309020205020404" pitchFamily="49" charset="0"/>
                <a:cs typeface="Courier New" panose="02070309020205020404" pitchFamily="49" charset="0"/>
              </a:rPr>
              <a:t>Font.Bold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True                               	Range</a:t>
            </a:r>
            <a:r>
              <a:rPr lang="en-US" dirty="0">
                <a:latin typeface="Courier New" panose="02070309020205020404" pitchFamily="49" charset="0"/>
                <a:cs typeface="Courier New" panose="02070309020205020404" pitchFamily="49" charset="0"/>
              </a:rPr>
              <a:t>("MyRange</a:t>
            </a:r>
            <a:r>
              <a:rPr lang="en-US" dirty="0" smtClean="0">
                <a:latin typeface="Courier New" panose="02070309020205020404" pitchFamily="49" charset="0"/>
                <a:cs typeface="Courier New" panose="02070309020205020404" pitchFamily="49" charset="0"/>
              </a:rPr>
              <a:t>").Value = 10                                                   	Range</a:t>
            </a:r>
            <a:r>
              <a:rPr lang="en-US" dirty="0">
                <a:latin typeface="Courier New" panose="02070309020205020404" pitchFamily="49" charset="0"/>
                <a:cs typeface="Courier New" panose="02070309020205020404" pitchFamily="49" charset="0"/>
              </a:rPr>
              <a:t>("MyRange</a:t>
            </a:r>
            <a:r>
              <a:rPr lang="en-US" dirty="0" smtClean="0">
                <a:latin typeface="Courier New" panose="02070309020205020404" pitchFamily="49" charset="0"/>
                <a:cs typeface="Courier New" panose="02070309020205020404" pitchFamily="49" charset="0"/>
              </a:rPr>
              <a:t>").ClearContents</a:t>
            </a:r>
            <a:endParaRPr lang="da-DK"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da-DK" sz="1600" b="0" dirty="0" smtClean="0"/>
              <a:t>Referring Multiple Ranges:         </a:t>
            </a:r>
            <a:r>
              <a:rPr lang="da-DK" sz="1600" b="0" dirty="0"/>
              <a:t>	</a:t>
            </a:r>
            <a:r>
              <a:rPr lang="da-DK" sz="1600" b="0" dirty="0" smtClean="0"/>
              <a:t>                                                         	</a:t>
            </a:r>
            <a:r>
              <a:rPr lang="da-DK" dirty="0" smtClean="0">
                <a:latin typeface="Courier New" panose="02070309020205020404" pitchFamily="49" charset="0"/>
                <a:cs typeface="Courier New" panose="02070309020205020404" pitchFamily="49" charset="0"/>
              </a:rPr>
              <a:t>Range(”Range1, Range2”).ClearContents</a:t>
            </a:r>
            <a:endParaRPr lang="da-DK" dirty="0">
              <a:latin typeface="Courier New" panose="02070309020205020404" pitchFamily="49" charset="0"/>
              <a:cs typeface="Courier New" panose="02070309020205020404" pitchFamily="49" charset="0"/>
            </a:endParaRPr>
          </a:p>
        </p:txBody>
      </p:sp>
      <p:sp>
        <p:nvSpPr>
          <p:cNvPr id="5" name="AutoShape 5"/>
          <p:cNvSpPr>
            <a:spLocks noChangeArrowheads="1"/>
          </p:cNvSpPr>
          <p:nvPr/>
        </p:nvSpPr>
        <p:spPr bwMode="auto">
          <a:xfrm>
            <a:off x="304796" y="5333187"/>
            <a:ext cx="8462686" cy="880979"/>
          </a:xfrm>
          <a:prstGeom prst="roundRect">
            <a:avLst>
              <a:gd name="adj" fmla="val 7194"/>
            </a:avLst>
          </a:prstGeom>
          <a:solidFill>
            <a:schemeClr val="accent2"/>
          </a:solidFill>
          <a:ln w="9525" algn="ctr">
            <a:noFill/>
            <a:miter lim="800000"/>
            <a:headEnd/>
            <a:tailEnd/>
          </a:ln>
        </p:spPr>
        <p:txBody>
          <a:bodyPr anchor="ctr"/>
          <a:lstStyle/>
          <a:p>
            <a:pPr lvl="1">
              <a:buFont typeface="Times" pitchFamily="18" charset="0"/>
              <a:buNone/>
            </a:pPr>
            <a:r>
              <a:rPr lang="da-DK" sz="1800" b="0" dirty="0" smtClean="0">
                <a:solidFill>
                  <a:schemeClr val="bg1"/>
                </a:solidFill>
              </a:rPr>
              <a:t>Manage Named Ranges in ‘Name Manager’ under Formulas. We can also change scope of the range while creating it.</a:t>
            </a:r>
            <a:endParaRPr lang="da-DK" sz="1800" b="0" dirty="0">
              <a:solidFill>
                <a:schemeClr val="bg1"/>
              </a:solidFill>
            </a:endParaRPr>
          </a:p>
        </p:txBody>
      </p:sp>
      <p:pic>
        <p:nvPicPr>
          <p:cNvPr id="6" name="Picture 2" descr="http://ts3.mm.bing.net/th?id=H.4704201613313218&amp;w=228&amp;h=155&amp;c=7&amp;rs=1&amp;pid=1.7"/>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77904" y="4977151"/>
            <a:ext cx="851650" cy="578973"/>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6"/>
          <p:cNvSpPr/>
          <p:nvPr/>
        </p:nvSpPr>
        <p:spPr bwMode="auto">
          <a:xfrm>
            <a:off x="6010835" y="3506143"/>
            <a:ext cx="2568388" cy="983873"/>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dirty="0" smtClean="0">
                <a:ea typeface="+mn-ea"/>
                <a:cs typeface="+mn-cs"/>
              </a:rPr>
              <a:t>Do we have to give the sheet name before range?</a:t>
            </a:r>
            <a:endParaRPr lang="en-US" dirty="0">
              <a:ea typeface="+mn-ea"/>
              <a:cs typeface="+mn-cs"/>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643937"/>
            <a:ext cx="8354266" cy="400110"/>
          </a:xfrm>
          <a:solidFill>
            <a:srgbClr val="0A69AA"/>
          </a:solidFill>
        </p:spPr>
        <p:txBody>
          <a:bodyPr/>
          <a:lstStyle/>
          <a:p>
            <a:r>
              <a:rPr lang="en-US" dirty="0" smtClean="0">
                <a:solidFill>
                  <a:schemeClr val="bg1"/>
                </a:solidFill>
              </a:rPr>
              <a:t> Properties and Methods</a:t>
            </a:r>
            <a:endParaRPr lang="en-US" dirty="0">
              <a:solidFill>
                <a:schemeClr val="bg1"/>
              </a:solidFill>
            </a:endParaRPr>
          </a:p>
        </p:txBody>
      </p:sp>
      <p:sp>
        <p:nvSpPr>
          <p:cNvPr id="4" name="Content Placeholder 2"/>
          <p:cNvSpPr txBox="1">
            <a:spLocks/>
          </p:cNvSpPr>
          <p:nvPr/>
        </p:nvSpPr>
        <p:spPr>
          <a:xfrm>
            <a:off x="293592" y="1187472"/>
            <a:ext cx="8368555" cy="396448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r>
              <a:rPr lang="da-DK" sz="1600" b="0" dirty="0" smtClean="0"/>
              <a:t>Below are few examples to understand Properties and Methods in Excel</a:t>
            </a:r>
          </a:p>
          <a:p>
            <a:pPr marL="285750" indent="-285750">
              <a:buFont typeface="Arial" panose="020B0604020202020204" pitchFamily="34" charset="0"/>
              <a:buChar char="•"/>
            </a:pPr>
            <a:r>
              <a:rPr lang="da-DK" sz="1600" b="0" dirty="0" smtClean="0">
                <a:solidFill>
                  <a:srgbClr val="0070C0"/>
                </a:solidFill>
              </a:rPr>
              <a:t>Count</a:t>
            </a:r>
            <a:r>
              <a:rPr lang="da-DK" sz="1600" b="0" dirty="0" smtClean="0"/>
              <a:t> Property:                                                             	</a:t>
            </a:r>
            <a:r>
              <a:rPr lang="da-DK" dirty="0" smtClean="0">
                <a:latin typeface="Courier New" panose="02070309020205020404" pitchFamily="49" charset="0"/>
                <a:cs typeface="Courier New" panose="02070309020205020404" pitchFamily="49" charset="0"/>
              </a:rPr>
              <a:t>ActiveWorkbook.</a:t>
            </a:r>
            <a:r>
              <a:rPr lang="en-US" dirty="0" smtClean="0">
                <a:latin typeface="Courier New" panose="02070309020205020404" pitchFamily="49" charset="0"/>
                <a:cs typeface="Courier New" panose="02070309020205020404" pitchFamily="49" charset="0"/>
              </a:rPr>
              <a:t>Worksheets.Count</a:t>
            </a:r>
          </a:p>
          <a:p>
            <a:pPr marL="285750" indent="-285750">
              <a:buFont typeface="Arial" panose="020B0604020202020204" pitchFamily="34" charset="0"/>
              <a:buChar char="•"/>
            </a:pPr>
            <a:r>
              <a:rPr lang="en-US" sz="1600" b="0" dirty="0" smtClean="0">
                <a:solidFill>
                  <a:srgbClr val="0070C0"/>
                </a:solidFill>
                <a:latin typeface="+mn-lt"/>
              </a:rPr>
              <a:t>Name</a:t>
            </a:r>
            <a:r>
              <a:rPr lang="en-US" sz="1600" b="0" dirty="0" smtClean="0">
                <a:latin typeface="+mn-lt"/>
              </a:rPr>
              <a:t> Property:                                           </a:t>
            </a:r>
            <a:r>
              <a:rPr lang="en-US" sz="1600" b="0" dirty="0" smtClean="0">
                <a:latin typeface="High Tower Text" panose="02040502050506030303" pitchFamily="18" charset="0"/>
              </a:rPr>
              <a:t>				</a:t>
            </a:r>
            <a:r>
              <a:rPr lang="en-US" dirty="0" smtClean="0">
                <a:latin typeface="Courier New" panose="02070309020205020404" pitchFamily="49" charset="0"/>
                <a:cs typeface="Courier New" panose="02070309020205020404" pitchFamily="49" charset="0"/>
              </a:rPr>
              <a:t>Sheets(1).Name= “Stats”                                                 </a:t>
            </a:r>
            <a:endParaRPr lang="da-DK" sz="1600" dirty="0">
              <a:latin typeface="High Tower Text" panose="02040502050506030303" pitchFamily="18" charset="0"/>
            </a:endParaRPr>
          </a:p>
          <a:p>
            <a:pPr marL="285750" indent="-285750">
              <a:buFont typeface="Arial" panose="020B0604020202020204" pitchFamily="34" charset="0"/>
              <a:buChar char="•"/>
            </a:pPr>
            <a:r>
              <a:rPr lang="da-DK" sz="1600" b="0" dirty="0" smtClean="0">
                <a:solidFill>
                  <a:srgbClr val="0070C0"/>
                </a:solidFill>
              </a:rPr>
              <a:t>Activate</a:t>
            </a:r>
            <a:r>
              <a:rPr lang="da-DK" sz="1600" b="0" dirty="0" smtClean="0"/>
              <a:t> Method:                           	                                                              	</a:t>
            </a:r>
            <a:r>
              <a:rPr lang="da-DK" dirty="0" smtClean="0">
                <a:latin typeface="Courier New" panose="02070309020205020404" pitchFamily="49" charset="0"/>
                <a:cs typeface="Courier New" panose="02070309020205020404" pitchFamily="49" charset="0"/>
              </a:rPr>
              <a:t>Sheets(1).Activate                                                         	Sheets(1).Chartobjects(1).Activate</a:t>
            </a:r>
          </a:p>
          <a:p>
            <a:pPr marL="285750" lvl="3" indent="-285750">
              <a:spcBef>
                <a:spcPts val="1200"/>
              </a:spcBef>
              <a:buClr>
                <a:srgbClr val="F8901F"/>
              </a:buClr>
              <a:buFont typeface="Arial" panose="020B0604020202020204" pitchFamily="34" charset="0"/>
              <a:buChar char="•"/>
              <a:tabLst>
                <a:tab pos="1374775" algn="l"/>
              </a:tabLst>
            </a:pPr>
            <a:r>
              <a:rPr lang="da-DK" sz="1600" b="0" dirty="0" smtClean="0">
                <a:solidFill>
                  <a:srgbClr val="0070C0"/>
                </a:solidFill>
                <a:latin typeface="+mn-lt"/>
              </a:rPr>
              <a:t>Add</a:t>
            </a:r>
            <a:r>
              <a:rPr lang="da-DK" sz="1600" b="0" dirty="0" smtClean="0">
                <a:latin typeface="+mn-lt"/>
              </a:rPr>
              <a:t> and </a:t>
            </a:r>
            <a:r>
              <a:rPr lang="da-DK" sz="1600" b="0" dirty="0" smtClean="0">
                <a:solidFill>
                  <a:srgbClr val="0070C0"/>
                </a:solidFill>
                <a:latin typeface="+mn-lt"/>
              </a:rPr>
              <a:t>Open</a:t>
            </a:r>
            <a:r>
              <a:rPr lang="da-DK" sz="1600" b="0" dirty="0" smtClean="0">
                <a:latin typeface="+mn-lt"/>
              </a:rPr>
              <a:t> Method    					</a:t>
            </a:r>
            <a:r>
              <a:rPr lang="da-DK" sz="1400" dirty="0" smtClean="0">
                <a:latin typeface="Courier New" panose="02070309020205020404" pitchFamily="49" charset="0"/>
                <a:cs typeface="Courier New" panose="02070309020205020404" pitchFamily="49" charset="0"/>
              </a:rPr>
              <a:t>Workbooks.Add     		</a:t>
            </a:r>
            <a:r>
              <a:rPr lang="en-US" sz="1400" dirty="0" smtClean="0">
                <a:latin typeface="Courier New" panose="02070309020205020404" pitchFamily="49" charset="0"/>
                <a:cs typeface="Courier New" panose="02070309020205020404" pitchFamily="49" charset="0"/>
              </a:rPr>
              <a:t>Workbooks.Open(“D:\</a:t>
            </a:r>
            <a:r>
              <a:rPr lang="en-US" sz="1400" dirty="0">
                <a:latin typeface="Courier New" panose="02070309020205020404" pitchFamily="49" charset="0"/>
                <a:cs typeface="Courier New" panose="02070309020205020404" pitchFamily="49" charset="0"/>
              </a:rPr>
              <a:t>MyFolder\MyBook.xls</a:t>
            </a:r>
            <a:r>
              <a:rPr lang="en-US" sz="1400" dirty="0" smtClean="0">
                <a:latin typeface="Courier New" panose="02070309020205020404" pitchFamily="49" charset="0"/>
                <a:cs typeface="Courier New" panose="02070309020205020404" pitchFamily="49" charset="0"/>
              </a:rPr>
              <a:t>")</a:t>
            </a:r>
            <a:endParaRPr lang="da-DK" sz="14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da-DK" sz="1600" b="0" dirty="0" smtClean="0">
                <a:solidFill>
                  <a:srgbClr val="0070C0"/>
                </a:solidFill>
              </a:rPr>
              <a:t>Save As </a:t>
            </a:r>
            <a:r>
              <a:rPr lang="da-DK" sz="1600" b="0" dirty="0" smtClean="0"/>
              <a:t>Method:         </a:t>
            </a:r>
            <a:r>
              <a:rPr lang="da-DK" sz="1600" b="0" dirty="0"/>
              <a:t>	</a:t>
            </a:r>
            <a:r>
              <a:rPr lang="da-DK" sz="1600" b="0" dirty="0" smtClean="0"/>
              <a:t>               				</a:t>
            </a:r>
            <a:r>
              <a:rPr lang="en-US" dirty="0" smtClean="0">
                <a:latin typeface="Courier New" panose="02070309020205020404" pitchFamily="49" charset="0"/>
                <a:cs typeface="Courier New" panose="02070309020205020404" pitchFamily="49" charset="0"/>
              </a:rPr>
              <a:t>ActiveWorkbook.SaveAs </a:t>
            </a:r>
            <a:r>
              <a:rPr lang="en-US" dirty="0">
                <a:latin typeface="Courier New" panose="02070309020205020404" pitchFamily="49" charset="0"/>
                <a:cs typeface="Courier New" panose="02070309020205020404" pitchFamily="49" charset="0"/>
              </a:rPr>
              <a:t>Filename:=“D:\MyBook.xlsx"  </a:t>
            </a:r>
            <a:endParaRPr lang="da-DK" dirty="0">
              <a:latin typeface="Courier New" panose="02070309020205020404" pitchFamily="49" charset="0"/>
              <a:cs typeface="Courier New" panose="02070309020205020404" pitchFamily="49" charset="0"/>
            </a:endParaRPr>
          </a:p>
          <a:p>
            <a:endParaRPr lang="da-DK" sz="1600" b="0" dirty="0">
              <a:latin typeface="High Tower Text" panose="02040502050506030303" pitchFamily="18" charset="0"/>
            </a:endParaRPr>
          </a:p>
        </p:txBody>
      </p:sp>
      <p:sp>
        <p:nvSpPr>
          <p:cNvPr id="5" name="AutoShape 5"/>
          <p:cNvSpPr>
            <a:spLocks noChangeArrowheads="1"/>
          </p:cNvSpPr>
          <p:nvPr/>
        </p:nvSpPr>
        <p:spPr bwMode="auto">
          <a:xfrm>
            <a:off x="304796" y="5613615"/>
            <a:ext cx="8462686" cy="606178"/>
          </a:xfrm>
          <a:prstGeom prst="roundRect">
            <a:avLst>
              <a:gd name="adj" fmla="val 7194"/>
            </a:avLst>
          </a:prstGeom>
          <a:solidFill>
            <a:schemeClr val="tx1">
              <a:lumMod val="50000"/>
              <a:lumOff val="50000"/>
            </a:schemeClr>
          </a:solidFill>
          <a:ln w="9525" algn="ctr">
            <a:noFill/>
            <a:miter lim="800000"/>
            <a:headEnd/>
            <a:tailEnd/>
          </a:ln>
        </p:spPr>
        <p:txBody>
          <a:bodyPr anchor="ctr"/>
          <a:lstStyle/>
          <a:p>
            <a:pPr algn="ctr" defTabSz="457200" fontAlgn="auto">
              <a:spcBef>
                <a:spcPts val="0"/>
              </a:spcBef>
              <a:spcAft>
                <a:spcPts val="0"/>
              </a:spcAft>
              <a:defRPr/>
            </a:pPr>
            <a:r>
              <a:rPr lang="en-US" sz="1800" b="0" dirty="0" smtClean="0">
                <a:solidFill>
                  <a:schemeClr val="lt1"/>
                </a:solidFill>
                <a:latin typeface="+mn-lt"/>
                <a:ea typeface="+mn-ea"/>
                <a:cs typeface="+mn-cs"/>
              </a:rPr>
              <a:t>In VBE, icon          represents property and          represents method  </a:t>
            </a:r>
            <a:endParaRPr lang="en-US" sz="1800" b="0" dirty="0">
              <a:solidFill>
                <a:schemeClr val="lt1"/>
              </a:solidFill>
              <a:latin typeface="+mn-lt"/>
              <a:ea typeface="+mn-ea"/>
              <a:cs typeface="+mn-cs"/>
            </a:endParaRPr>
          </a:p>
        </p:txBody>
      </p:sp>
      <p:pic>
        <p:nvPicPr>
          <p:cNvPr id="6" name="Picture 2" descr="http://ts3.mm.bing.net/th?id=H.4704201613313218&amp;w=228&amp;h=155&amp;c=7&amp;rs=1&amp;pid=1.7"/>
          <p:cNvPicPr>
            <a:picLocks noChangeAspect="1" noChangeArrowheads="1"/>
          </p:cNvPicPr>
          <p:nvPr/>
        </p:nvPicPr>
        <p:blipFill>
          <a:blip r:embed="rId2" cstate="print">
            <a:clrChange>
              <a:clrFrom>
                <a:srgbClr val="FDFDFD"/>
              </a:clrFrom>
              <a:clrTo>
                <a:srgbClr val="FDFDFD">
                  <a:alpha val="0"/>
                </a:srgbClr>
              </a:clrTo>
            </a:clrChange>
            <a:grayscl/>
            <a:extLst>
              <a:ext uri="{28A0092B-C50C-407E-A947-70E740481C1C}">
                <a14:useLocalDpi xmlns:a14="http://schemas.microsoft.com/office/drawing/2010/main" val="0"/>
              </a:ext>
            </a:extLst>
          </a:blip>
          <a:srcRect/>
          <a:stretch>
            <a:fillRect/>
          </a:stretch>
        </p:blipFill>
        <p:spPr bwMode="auto">
          <a:xfrm>
            <a:off x="277904" y="5272985"/>
            <a:ext cx="851650" cy="5789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91349" y="5725732"/>
            <a:ext cx="453558" cy="38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584171" y="5730935"/>
            <a:ext cx="399769" cy="35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bwMode="auto">
          <a:xfrm>
            <a:off x="215148" y="650070"/>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7" name="Content Placeholder 2"/>
          <p:cNvSpPr txBox="1">
            <a:spLocks/>
          </p:cNvSpPr>
          <p:nvPr/>
        </p:nvSpPr>
        <p:spPr>
          <a:xfrm>
            <a:off x="283696" y="1106102"/>
            <a:ext cx="6897033" cy="53443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Excel VBA Objects, Accessing and Manipulating objects, Properties and Methods</a:t>
            </a:r>
            <a:endParaRPr lang="en-US" sz="1600" b="0" dirty="0"/>
          </a:p>
          <a:p>
            <a:pPr marL="0" lvl="1" indent="0">
              <a:buNone/>
            </a:pPr>
            <a:endParaRPr lang="da-DK" sz="1600" b="0" dirty="0"/>
          </a:p>
          <a:p>
            <a:pPr lvl="1"/>
            <a:endParaRPr lang="en-US" sz="1600" b="0" dirty="0"/>
          </a:p>
        </p:txBody>
      </p:sp>
      <p:sp>
        <p:nvSpPr>
          <p:cNvPr id="9" name="AutoShape 12"/>
          <p:cNvSpPr>
            <a:spLocks noChangeArrowheads="1"/>
          </p:cNvSpPr>
          <p:nvPr/>
        </p:nvSpPr>
        <p:spPr bwMode="auto">
          <a:xfrm>
            <a:off x="270434" y="1832678"/>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a:solidFill>
                  <a:schemeClr val="bg1"/>
                </a:solidFill>
                <a:latin typeface="+mj-lt"/>
              </a:rPr>
              <a:t>Self evaluation</a:t>
            </a:r>
          </a:p>
        </p:txBody>
      </p:sp>
      <p:sp>
        <p:nvSpPr>
          <p:cNvPr id="10" name="Content Placeholder 2"/>
          <p:cNvSpPr txBox="1">
            <a:spLocks/>
          </p:cNvSpPr>
          <p:nvPr/>
        </p:nvSpPr>
        <p:spPr>
          <a:xfrm>
            <a:off x="340564" y="2402191"/>
            <a:ext cx="8368555" cy="39179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Wingdings" panose="05000000000000000000" pitchFamily="2" charset="2"/>
              <a:buChar char="Ø"/>
            </a:pPr>
            <a:r>
              <a:rPr lang="en-US" sz="1600" b="0" dirty="0"/>
              <a:t>The VBA code that will delete </a:t>
            </a:r>
            <a:r>
              <a:rPr lang="en-US" sz="1600" b="0" dirty="0" smtClean="0"/>
              <a:t>Sheet3 is </a:t>
            </a:r>
            <a:endParaRPr lang="en-US" sz="1600" b="0" dirty="0"/>
          </a:p>
          <a:p>
            <a:pPr lvl="1">
              <a:buFont typeface="Times" pitchFamily="18" charset="0"/>
              <a:buNone/>
            </a:pPr>
            <a:r>
              <a:rPr lang="en-US" sz="1600" b="0" dirty="0"/>
              <a:t>	</a:t>
            </a:r>
            <a:r>
              <a:rPr lang="en-US" b="0" dirty="0" smtClean="0">
                <a:latin typeface="Courier New" panose="02070309020205020404" pitchFamily="49" charset="0"/>
                <a:cs typeface="Courier New" panose="02070309020205020404" pitchFamily="49" charset="0"/>
              </a:rPr>
              <a:t>1)</a:t>
            </a:r>
            <a:r>
              <a:rPr lang="en-US" b="0" dirty="0">
                <a:latin typeface="Courier New" panose="02070309020205020404" pitchFamily="49" charset="0"/>
                <a:cs typeface="Courier New" panose="02070309020205020404" pitchFamily="49" charset="0"/>
              </a:rPr>
              <a:t> Sheets(“</a:t>
            </a:r>
            <a:r>
              <a:rPr lang="en-US" b="0" dirty="0" smtClean="0">
                <a:latin typeface="Courier New" panose="02070309020205020404" pitchFamily="49" charset="0"/>
                <a:cs typeface="Courier New" panose="02070309020205020404" pitchFamily="49" charset="0"/>
              </a:rPr>
              <a:t>Sheet3</a:t>
            </a:r>
            <a:r>
              <a:rPr lang="en-US" b="0" dirty="0">
                <a:latin typeface="Courier New" panose="02070309020205020404" pitchFamily="49" charset="0"/>
                <a:cs typeface="Courier New" panose="02070309020205020404" pitchFamily="49" charset="0"/>
              </a:rPr>
              <a:t>”).Delete	</a:t>
            </a:r>
            <a:r>
              <a:rPr lang="en-US" b="0" dirty="0" smtClean="0">
                <a:latin typeface="Courier New" panose="02070309020205020404" pitchFamily="49" charset="0"/>
                <a:cs typeface="Courier New" panose="02070309020205020404" pitchFamily="49" charset="0"/>
              </a:rPr>
              <a:t> 2) </a:t>
            </a:r>
            <a:r>
              <a:rPr lang="en-US" b="0" dirty="0">
                <a:latin typeface="Courier New" panose="02070309020205020404" pitchFamily="49" charset="0"/>
                <a:cs typeface="Courier New" panose="02070309020205020404" pitchFamily="49" charset="0"/>
              </a:rPr>
              <a:t>Sheets(“Sheet 3”).value=Delete</a:t>
            </a:r>
          </a:p>
          <a:p>
            <a:pPr lvl="1">
              <a:buFont typeface="Times" pitchFamily="18" charset="0"/>
              <a:buNone/>
            </a:pP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3)</a:t>
            </a:r>
            <a:r>
              <a:rPr lang="en-US" b="0" dirty="0">
                <a:latin typeface="Courier New" panose="02070309020205020404" pitchFamily="49" charset="0"/>
                <a:cs typeface="Courier New" panose="02070309020205020404" pitchFamily="49" charset="0"/>
              </a:rPr>
              <a:t> Delete.Sheet 3		</a:t>
            </a:r>
            <a:r>
              <a:rPr lang="en-US" b="0" dirty="0" smtClean="0">
                <a:latin typeface="Courier New" panose="02070309020205020404" pitchFamily="49" charset="0"/>
                <a:cs typeface="Courier New" panose="02070309020205020404" pitchFamily="49" charset="0"/>
              </a:rPr>
              <a:t> 4) </a:t>
            </a:r>
            <a:r>
              <a:rPr lang="en-US" b="0" dirty="0">
                <a:latin typeface="Courier New" panose="02070309020205020404" pitchFamily="49" charset="0"/>
                <a:cs typeface="Courier New" panose="02070309020205020404" pitchFamily="49" charset="0"/>
              </a:rPr>
              <a:t>Delete.Sheets(“Sheet 3</a:t>
            </a:r>
            <a:r>
              <a:rPr lang="en-US" b="0" dirty="0" smtClean="0">
                <a:latin typeface="Courier New" panose="02070309020205020404" pitchFamily="49" charset="0"/>
                <a:cs typeface="Courier New" panose="02070309020205020404" pitchFamily="49" charset="0"/>
              </a:rPr>
              <a:t>”)</a:t>
            </a:r>
          </a:p>
          <a:p>
            <a:pPr lvl="1">
              <a:buFont typeface="Times" pitchFamily="18" charset="0"/>
              <a:buNone/>
            </a:pPr>
            <a:endParaRPr lang="en-US" sz="1600" b="0" dirty="0"/>
          </a:p>
          <a:p>
            <a:pPr marL="285750" indent="-285750">
              <a:buFont typeface="Wingdings" panose="05000000000000000000" pitchFamily="2" charset="2"/>
              <a:buChar char="Ø"/>
            </a:pPr>
            <a:r>
              <a:rPr lang="en-US" sz="1600" b="0" dirty="0"/>
              <a:t>How would you reference cells A1, A2 and A3 by means of VBA code?</a:t>
            </a:r>
          </a:p>
          <a:p>
            <a:pPr lvl="1">
              <a:buFont typeface="Times" pitchFamily="18" charset="0"/>
              <a:buNone/>
            </a:pPr>
            <a:r>
              <a:rPr lang="en-US" sz="1600" b="0" dirty="0"/>
              <a:t>	</a:t>
            </a:r>
            <a:r>
              <a:rPr lang="en-US" b="0" dirty="0" smtClean="0">
                <a:latin typeface="Courier New" panose="02070309020205020404" pitchFamily="49" charset="0"/>
                <a:cs typeface="Courier New" panose="02070309020205020404" pitchFamily="49" charset="0"/>
              </a:rPr>
              <a:t>1) </a:t>
            </a:r>
            <a:r>
              <a:rPr lang="en-US" b="0" dirty="0">
                <a:latin typeface="Courier New" panose="02070309020205020404" pitchFamily="49" charset="0"/>
                <a:cs typeface="Courier New" panose="02070309020205020404" pitchFamily="49" charset="0"/>
              </a:rPr>
              <a:t>Cells(A1,A3)		</a:t>
            </a:r>
            <a:r>
              <a:rPr lang="en-US" b="0" dirty="0" smtClean="0">
                <a:latin typeface="Courier New" panose="02070309020205020404" pitchFamily="49" charset="0"/>
                <a:cs typeface="Courier New" panose="02070309020205020404" pitchFamily="49" charset="0"/>
              </a:rPr>
              <a:t>	 2) </a:t>
            </a:r>
            <a:r>
              <a:rPr lang="en-US" b="0" dirty="0">
                <a:latin typeface="Courier New" panose="02070309020205020404" pitchFamily="49" charset="0"/>
                <a:cs typeface="Courier New" panose="02070309020205020404" pitchFamily="49" charset="0"/>
              </a:rPr>
              <a:t>Range(“A1,A3”)</a:t>
            </a:r>
          </a:p>
          <a:p>
            <a:pPr lvl="1">
              <a:buFont typeface="Times" pitchFamily="18" charset="0"/>
              <a:buNone/>
            </a:pP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3) </a:t>
            </a:r>
            <a:r>
              <a:rPr lang="en-US" b="0" dirty="0">
                <a:latin typeface="Courier New" panose="02070309020205020404" pitchFamily="49" charset="0"/>
                <a:cs typeface="Courier New" panose="02070309020205020404" pitchFamily="49" charset="0"/>
              </a:rPr>
              <a:t>Range(“A1:A3”)		 </a:t>
            </a:r>
            <a:r>
              <a:rPr lang="en-US" b="0" dirty="0" smtClean="0">
                <a:latin typeface="Courier New" panose="02070309020205020404" pitchFamily="49" charset="0"/>
                <a:cs typeface="Courier New" panose="02070309020205020404" pitchFamily="49" charset="0"/>
              </a:rPr>
              <a:t>4) </a:t>
            </a:r>
            <a:r>
              <a:rPr lang="en-US" b="0" dirty="0">
                <a:latin typeface="Courier New" panose="02070309020205020404" pitchFamily="49" charset="0"/>
                <a:cs typeface="Courier New" panose="02070309020205020404" pitchFamily="49" charset="0"/>
              </a:rPr>
              <a:t>Cells(A1-A3</a:t>
            </a:r>
            <a:r>
              <a:rPr lang="en-US" dirty="0" smtClean="0">
                <a:latin typeface="Courier New" panose="02070309020205020404" pitchFamily="49" charset="0"/>
                <a:cs typeface="Courier New" panose="02070309020205020404" pitchFamily="49" charset="0"/>
              </a:rPr>
              <a:t>)</a:t>
            </a:r>
          </a:p>
          <a:p>
            <a:pPr lvl="1">
              <a:buFont typeface="Times" pitchFamily="18" charset="0"/>
              <a:buNone/>
            </a:pPr>
            <a:endParaRPr lang="en-US" dirty="0"/>
          </a:p>
          <a:p>
            <a:pPr lvl="1">
              <a:buFont typeface="Wingdings" panose="05000000000000000000" pitchFamily="2" charset="2"/>
              <a:buChar char="Ø"/>
            </a:pPr>
            <a:r>
              <a:rPr lang="en-US" sz="1600" b="0" dirty="0" smtClean="0"/>
              <a:t>  Which of the below is property?</a:t>
            </a:r>
          </a:p>
          <a:p>
            <a:pPr lvl="1">
              <a:buFont typeface="Times" pitchFamily="18" charset="0"/>
              <a:buNone/>
            </a:pPr>
            <a:r>
              <a:rPr lang="en-US" b="0" dirty="0" smtClean="0">
                <a:latin typeface="Courier New" panose="02070309020205020404" pitchFamily="49" charset="0"/>
                <a:cs typeface="Courier New" panose="02070309020205020404" pitchFamily="49" charset="0"/>
              </a:rPr>
              <a:t>  1) Find</a:t>
            </a: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2</a:t>
            </a: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Value</a:t>
            </a:r>
            <a:endParaRPr lang="en-US" b="0" dirty="0">
              <a:latin typeface="Courier New" panose="02070309020205020404" pitchFamily="49" charset="0"/>
              <a:cs typeface="Courier New" panose="02070309020205020404" pitchFamily="49" charset="0"/>
            </a:endParaRPr>
          </a:p>
          <a:p>
            <a:pPr lvl="1">
              <a:buFont typeface="Times" pitchFamily="18" charset="0"/>
              <a:buNone/>
            </a:pP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3) Select	</a:t>
            </a: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4</a:t>
            </a:r>
            <a:r>
              <a:rPr lang="en-US" b="0" dirty="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Autofit</a:t>
            </a:r>
            <a:endParaRPr lang="en-US" dirty="0">
              <a:latin typeface="Courier New" panose="02070309020205020404" pitchFamily="49" charset="0"/>
              <a:cs typeface="Courier New" panose="02070309020205020404" pitchFamily="49" charset="0"/>
            </a:endParaRPr>
          </a:p>
          <a:p>
            <a:pPr marL="0" lvl="1" indent="0">
              <a:buNone/>
            </a:pPr>
            <a:endParaRPr lang="en-US" sz="1600" b="0" dirty="0"/>
          </a:p>
        </p:txBody>
      </p:sp>
      <p:pic>
        <p:nvPicPr>
          <p:cNvPr id="11" name="Picture 2" descr="https://encrypted-tbn2.gstatic.com/images?q=tbn:ANd9GcSzqN5b6gPM2W1cE-PcN2z6ppOgqpuGYnJGckZSb_v-_VgLA0d4hZ1HxPs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034" y="527180"/>
            <a:ext cx="985744" cy="114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5950" y="3589207"/>
            <a:ext cx="7772400" cy="692497"/>
          </a:xfrm>
        </p:spPr>
        <p:txBody>
          <a:bodyPr/>
          <a:lstStyle/>
          <a:p>
            <a:r>
              <a:rPr lang="en-US" dirty="0" smtClean="0"/>
              <a:t>DAY 2</a:t>
            </a:r>
            <a:endParaRPr lang="en-US" dirty="0"/>
          </a:p>
        </p:txBody>
      </p:sp>
    </p:spTree>
    <p:extLst>
      <p:ext uri="{BB962C8B-B14F-4D97-AF65-F5344CB8AC3E}">
        <p14:creationId xmlns:p14="http://schemas.microsoft.com/office/powerpoint/2010/main" val="3814296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482573"/>
            <a:ext cx="8523288" cy="400110"/>
          </a:xfrm>
        </p:spPr>
        <p:txBody>
          <a:bodyPr/>
          <a:lstStyle/>
          <a:p>
            <a:r>
              <a:rPr lang="en-US" dirty="0" smtClean="0"/>
              <a:t>Day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3647868"/>
              </p:ext>
            </p:extLst>
          </p:nvPr>
        </p:nvGraphicFramePr>
        <p:xfrm>
          <a:off x="264459" y="912254"/>
          <a:ext cx="8520114" cy="1463040"/>
        </p:xfrm>
        <a:graphic>
          <a:graphicData uri="http://schemas.openxmlformats.org/drawingml/2006/table">
            <a:tbl>
              <a:tblPr bandRow="1">
                <a:tableStyleId>{F5AB1C69-6EDB-4FF4-983F-18BD219EF322}</a:tableStyleId>
              </a:tblPr>
              <a:tblGrid>
                <a:gridCol w="569259"/>
                <a:gridCol w="7950855"/>
              </a:tblGrid>
              <a:tr h="329990">
                <a:tc>
                  <a:txBody>
                    <a:bodyPr/>
                    <a:lstStyle/>
                    <a:p>
                      <a:r>
                        <a:rPr lang="en-US" sz="1800" dirty="0" smtClean="0"/>
                        <a:t>1</a:t>
                      </a:r>
                      <a:endParaRPr lang="en-US" sz="1800" dirty="0"/>
                    </a:p>
                  </a:txBody>
                  <a:tcPr/>
                </a:tc>
                <a:tc>
                  <a:txBody>
                    <a:bodyPr/>
                    <a:lstStyle/>
                    <a:p>
                      <a:r>
                        <a:rPr lang="en-US" sz="1800" dirty="0" smtClean="0"/>
                        <a:t>What are Macros and how to Record Macros</a:t>
                      </a:r>
                      <a:endParaRPr lang="en-US" sz="1800" dirty="0"/>
                    </a:p>
                  </a:txBody>
                  <a:tcPr/>
                </a:tc>
              </a:tr>
              <a:tr h="329990">
                <a:tc>
                  <a:txBody>
                    <a:bodyPr/>
                    <a:lstStyle/>
                    <a:p>
                      <a:r>
                        <a:rPr lang="en-US" sz="1800" dirty="0" smtClean="0"/>
                        <a:t>2</a:t>
                      </a:r>
                      <a:endParaRPr lang="en-US" sz="1800" dirty="0"/>
                    </a:p>
                  </a:txBody>
                  <a:tcPr/>
                </a:tc>
                <a:tc>
                  <a:txBody>
                    <a:bodyPr/>
                    <a:lstStyle/>
                    <a:p>
                      <a:r>
                        <a:rPr lang="en-US" sz="1800" dirty="0" smtClean="0"/>
                        <a:t>VBA Development</a:t>
                      </a:r>
                      <a:r>
                        <a:rPr lang="en-US" sz="1800" baseline="0" dirty="0" smtClean="0"/>
                        <a:t> Environment </a:t>
                      </a:r>
                      <a:endParaRPr lang="en-US" sz="1800" dirty="0"/>
                    </a:p>
                  </a:txBody>
                  <a:tcPr/>
                </a:tc>
              </a:tr>
              <a:tr h="329990">
                <a:tc>
                  <a:txBody>
                    <a:bodyPr/>
                    <a:lstStyle/>
                    <a:p>
                      <a:r>
                        <a:rPr lang="en-US" sz="1800" dirty="0" smtClean="0"/>
                        <a:t>3</a:t>
                      </a:r>
                      <a:endParaRPr lang="en-US" sz="1800" dirty="0"/>
                    </a:p>
                  </a:txBody>
                  <a:tcPr/>
                </a:tc>
                <a:tc>
                  <a:txBody>
                    <a:bodyPr/>
                    <a:lstStyle/>
                    <a:p>
                      <a:r>
                        <a:rPr lang="en-US" sz="1800" dirty="0" smtClean="0"/>
                        <a:t>Writing first Macro</a:t>
                      </a:r>
                      <a:endParaRPr lang="en-US" sz="1800" dirty="0"/>
                    </a:p>
                  </a:txBody>
                  <a:tcPr/>
                </a:tc>
              </a:tr>
              <a:tr h="329990">
                <a:tc>
                  <a:txBody>
                    <a:bodyPr/>
                    <a:lstStyle/>
                    <a:p>
                      <a:r>
                        <a:rPr lang="en-US" sz="1800" dirty="0" smtClean="0"/>
                        <a:t>4</a:t>
                      </a:r>
                      <a:endParaRPr lang="en-US" sz="1800" dirty="0"/>
                    </a:p>
                  </a:txBody>
                  <a:tcPr/>
                </a:tc>
                <a:tc>
                  <a:txBody>
                    <a:bodyPr/>
                    <a:lstStyle/>
                    <a:p>
                      <a:r>
                        <a:rPr lang="en-US" sz="1800" dirty="0" smtClean="0"/>
                        <a:t>Objects, Properties and Methods</a:t>
                      </a:r>
                      <a:endParaRPr lang="en-US" sz="1800" dirty="0"/>
                    </a:p>
                  </a:txBody>
                  <a:tcPr/>
                </a:tc>
              </a:tr>
            </a:tbl>
          </a:graphicData>
        </a:graphic>
      </p:graphicFrame>
      <p:sp>
        <p:nvSpPr>
          <p:cNvPr id="5" name="Title 1"/>
          <p:cNvSpPr txBox="1">
            <a:spLocks/>
          </p:cNvSpPr>
          <p:nvPr/>
        </p:nvSpPr>
        <p:spPr bwMode="auto">
          <a:xfrm>
            <a:off x="306108" y="2517553"/>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t>Day 2</a:t>
            </a:r>
            <a:endParaRPr lang="en-US" b="0" dirty="0"/>
          </a:p>
        </p:txBody>
      </p:sp>
      <p:graphicFrame>
        <p:nvGraphicFramePr>
          <p:cNvPr id="6" name="Content Placeholder 3"/>
          <p:cNvGraphicFramePr>
            <a:graphicFrameLocks/>
          </p:cNvGraphicFramePr>
          <p:nvPr>
            <p:extLst>
              <p:ext uri="{D42A27DB-BD31-4B8C-83A1-F6EECF244321}">
                <p14:modId xmlns:p14="http://schemas.microsoft.com/office/powerpoint/2010/main" val="3546970061"/>
              </p:ext>
            </p:extLst>
          </p:nvPr>
        </p:nvGraphicFramePr>
        <p:xfrm>
          <a:off x="295836" y="2960681"/>
          <a:ext cx="8520114" cy="1463040"/>
        </p:xfrm>
        <a:graphic>
          <a:graphicData uri="http://schemas.openxmlformats.org/drawingml/2006/table">
            <a:tbl>
              <a:tblPr bandRow="1">
                <a:tableStyleId>{F5AB1C69-6EDB-4FF4-983F-18BD219EF322}</a:tableStyleId>
              </a:tblPr>
              <a:tblGrid>
                <a:gridCol w="569259"/>
                <a:gridCol w="7950855"/>
              </a:tblGrid>
              <a:tr h="325509">
                <a:tc>
                  <a:txBody>
                    <a:bodyPr/>
                    <a:lstStyle/>
                    <a:p>
                      <a:r>
                        <a:rPr lang="en-US" dirty="0" smtClean="0"/>
                        <a:t>1</a:t>
                      </a:r>
                      <a:endParaRPr lang="en-US" dirty="0"/>
                    </a:p>
                  </a:txBody>
                  <a:tcPr/>
                </a:tc>
                <a:tc>
                  <a:txBody>
                    <a:bodyPr/>
                    <a:lstStyle/>
                    <a:p>
                      <a:r>
                        <a:rPr lang="en-US" dirty="0" smtClean="0"/>
                        <a:t>Variables, Constants and Data Types</a:t>
                      </a:r>
                      <a:endParaRPr lang="en-US" dirty="0"/>
                    </a:p>
                  </a:txBody>
                  <a:tcPr/>
                </a:tc>
              </a:tr>
              <a:tr h="325509">
                <a:tc>
                  <a:txBody>
                    <a:bodyPr/>
                    <a:lstStyle/>
                    <a:p>
                      <a:r>
                        <a:rPr lang="en-US" dirty="0" smtClean="0"/>
                        <a:t>2</a:t>
                      </a:r>
                      <a:endParaRPr lang="en-US" dirty="0"/>
                    </a:p>
                  </a:txBody>
                  <a:tcPr/>
                </a:tc>
                <a:tc>
                  <a:txBody>
                    <a:bodyPr/>
                    <a:lstStyle/>
                    <a:p>
                      <a:r>
                        <a:rPr lang="en-US" dirty="0" smtClean="0"/>
                        <a:t>Visual Basic Statements</a:t>
                      </a:r>
                      <a:endParaRPr lang="en-US" dirty="0"/>
                    </a:p>
                  </a:txBody>
                  <a:tcPr/>
                </a:tc>
              </a:tr>
              <a:tr h="325509">
                <a:tc>
                  <a:txBody>
                    <a:bodyPr/>
                    <a:lstStyle/>
                    <a:p>
                      <a:r>
                        <a:rPr lang="en-US" dirty="0" smtClean="0"/>
                        <a:t>3</a:t>
                      </a:r>
                      <a:endParaRPr lang="en-US" dirty="0"/>
                    </a:p>
                  </a:txBody>
                  <a:tcPr/>
                </a:tc>
                <a:tc>
                  <a:txBody>
                    <a:bodyPr/>
                    <a:lstStyle/>
                    <a:p>
                      <a:r>
                        <a:rPr lang="en-US" dirty="0" smtClean="0"/>
                        <a:t>Subroutines and Functions</a:t>
                      </a:r>
                      <a:endParaRPr lang="en-US" dirty="0"/>
                    </a:p>
                  </a:txBody>
                  <a:tcPr/>
                </a:tc>
              </a:tr>
              <a:tr h="325509">
                <a:tc>
                  <a:txBody>
                    <a:bodyPr/>
                    <a:lstStyle/>
                    <a:p>
                      <a:r>
                        <a:rPr lang="en-US" dirty="0" smtClean="0"/>
                        <a:t>4</a:t>
                      </a:r>
                      <a:endParaRPr lang="en-US" dirty="0"/>
                    </a:p>
                  </a:txBody>
                  <a:tcPr/>
                </a:tc>
                <a:tc>
                  <a:txBody>
                    <a:bodyPr/>
                    <a:lstStyle/>
                    <a:p>
                      <a:r>
                        <a:rPr lang="en-US" dirty="0" smtClean="0"/>
                        <a:t>Conditional Branching</a:t>
                      </a:r>
                      <a:endParaRPr lang="en-US" dirty="0"/>
                    </a:p>
                  </a:txBody>
                  <a:tcPr/>
                </a:tc>
              </a:tr>
            </a:tbl>
          </a:graphicData>
        </a:graphic>
      </p:graphicFrame>
      <p:sp>
        <p:nvSpPr>
          <p:cNvPr id="7" name="Title 1"/>
          <p:cNvSpPr txBox="1">
            <a:spLocks/>
          </p:cNvSpPr>
          <p:nvPr/>
        </p:nvSpPr>
        <p:spPr bwMode="auto">
          <a:xfrm>
            <a:off x="292661" y="4507709"/>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t>Day 3</a:t>
            </a:r>
            <a:endParaRPr lang="en-US" b="0" dirty="0"/>
          </a:p>
        </p:txBody>
      </p:sp>
      <p:graphicFrame>
        <p:nvGraphicFramePr>
          <p:cNvPr id="8" name="Content Placeholder 3"/>
          <p:cNvGraphicFramePr>
            <a:graphicFrameLocks/>
          </p:cNvGraphicFramePr>
          <p:nvPr>
            <p:extLst>
              <p:ext uri="{D42A27DB-BD31-4B8C-83A1-F6EECF244321}">
                <p14:modId xmlns:p14="http://schemas.microsoft.com/office/powerpoint/2010/main" val="725287851"/>
              </p:ext>
            </p:extLst>
          </p:nvPr>
        </p:nvGraphicFramePr>
        <p:xfrm>
          <a:off x="309283" y="4950837"/>
          <a:ext cx="8520114" cy="1463040"/>
        </p:xfrm>
        <a:graphic>
          <a:graphicData uri="http://schemas.openxmlformats.org/drawingml/2006/table">
            <a:tbl>
              <a:tblPr bandRow="1">
                <a:tableStyleId>{F5AB1C69-6EDB-4FF4-983F-18BD219EF322}</a:tableStyleId>
              </a:tblPr>
              <a:tblGrid>
                <a:gridCol w="569259"/>
                <a:gridCol w="7950855"/>
              </a:tblGrid>
              <a:tr h="335597">
                <a:tc>
                  <a:txBody>
                    <a:bodyPr/>
                    <a:lstStyle/>
                    <a:p>
                      <a:r>
                        <a:rPr lang="en-US" dirty="0" smtClean="0"/>
                        <a:t>1</a:t>
                      </a:r>
                      <a:endParaRPr lang="en-US" dirty="0"/>
                    </a:p>
                  </a:txBody>
                  <a:tcPr/>
                </a:tc>
                <a:tc>
                  <a:txBody>
                    <a:bodyPr/>
                    <a:lstStyle/>
                    <a:p>
                      <a:r>
                        <a:rPr lang="en-US" dirty="0" smtClean="0"/>
                        <a:t>Working</a:t>
                      </a:r>
                      <a:r>
                        <a:rPr lang="en-US" baseline="0" dirty="0" smtClean="0"/>
                        <a:t> with Loops</a:t>
                      </a:r>
                      <a:endParaRPr lang="en-US" dirty="0"/>
                    </a:p>
                  </a:txBody>
                  <a:tcPr/>
                </a:tc>
              </a:tr>
              <a:tr h="335597">
                <a:tc>
                  <a:txBody>
                    <a:bodyPr/>
                    <a:lstStyle/>
                    <a:p>
                      <a:r>
                        <a:rPr lang="en-US" dirty="0" smtClean="0"/>
                        <a:t>2</a:t>
                      </a:r>
                      <a:endParaRPr lang="en-US" dirty="0"/>
                    </a:p>
                  </a:txBody>
                  <a:tcPr/>
                </a:tc>
                <a:tc>
                  <a:txBody>
                    <a:bodyPr/>
                    <a:lstStyle/>
                    <a:p>
                      <a:r>
                        <a:rPr lang="en-US" dirty="0" smtClean="0"/>
                        <a:t>User Interface</a:t>
                      </a:r>
                      <a:endParaRPr lang="en-US" dirty="0"/>
                    </a:p>
                  </a:txBody>
                  <a:tcPr/>
                </a:tc>
              </a:tr>
              <a:tr h="335597">
                <a:tc>
                  <a:txBody>
                    <a:bodyPr/>
                    <a:lstStyle/>
                    <a:p>
                      <a:r>
                        <a:rPr lang="en-US" dirty="0" smtClean="0"/>
                        <a:t>3</a:t>
                      </a:r>
                      <a:endParaRPr lang="en-US" dirty="0"/>
                    </a:p>
                  </a:txBody>
                  <a:tcPr/>
                </a:tc>
                <a:tc>
                  <a:txBody>
                    <a:bodyPr/>
                    <a:lstStyle/>
                    <a:p>
                      <a:r>
                        <a:rPr lang="en-US" dirty="0" smtClean="0"/>
                        <a:t>Userform</a:t>
                      </a:r>
                      <a:endParaRPr lang="en-US" dirty="0"/>
                    </a:p>
                  </a:txBody>
                  <a:tcPr/>
                </a:tc>
              </a:tr>
              <a:tr h="335597">
                <a:tc>
                  <a:txBody>
                    <a:bodyPr/>
                    <a:lstStyle/>
                    <a:p>
                      <a:r>
                        <a:rPr lang="en-US" dirty="0" smtClean="0"/>
                        <a:t>4</a:t>
                      </a:r>
                      <a:endParaRPr lang="en-US" dirty="0"/>
                    </a:p>
                  </a:txBody>
                  <a:tcPr/>
                </a:tc>
                <a:tc>
                  <a:txBody>
                    <a:bodyPr/>
                    <a:lstStyle/>
                    <a:p>
                      <a:r>
                        <a:rPr lang="en-US" dirty="0" smtClean="0"/>
                        <a:t>Question</a:t>
                      </a:r>
                      <a:r>
                        <a:rPr lang="en-US" baseline="0" dirty="0" smtClean="0"/>
                        <a:t> &amp; Answers</a:t>
                      </a:r>
                      <a:endParaRPr lang="en-US" dirty="0"/>
                    </a:p>
                  </a:txBody>
                  <a:tcPr/>
                </a:tc>
              </a:tr>
            </a:tbl>
          </a:graphicData>
        </a:graphic>
      </p:graphicFrame>
    </p:spTree>
    <p:extLst>
      <p:ext uri="{BB962C8B-B14F-4D97-AF65-F5344CB8AC3E}">
        <p14:creationId xmlns:p14="http://schemas.microsoft.com/office/powerpoint/2010/main" val="1853083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65" y="643937"/>
            <a:ext cx="8523288" cy="400110"/>
          </a:xfrm>
        </p:spPr>
        <p:txBody>
          <a:bodyPr/>
          <a:lstStyle/>
          <a:p>
            <a:r>
              <a:rPr lang="en-US" dirty="0" smtClean="0"/>
              <a:t>We will learn..</a:t>
            </a:r>
            <a:endParaRPr lang="en-US" dirty="0"/>
          </a:p>
        </p:txBody>
      </p:sp>
      <p:sp>
        <p:nvSpPr>
          <p:cNvPr id="4" name="Content Placeholder 3"/>
          <p:cNvSpPr txBox="1">
            <a:spLocks/>
          </p:cNvSpPr>
          <p:nvPr/>
        </p:nvSpPr>
        <p:spPr>
          <a:xfrm>
            <a:off x="304798" y="1257419"/>
            <a:ext cx="7924801" cy="480720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457200" indent="-457200">
              <a:spcBef>
                <a:spcPts val="1800"/>
              </a:spcBef>
              <a:buClr>
                <a:schemeClr val="accent2"/>
              </a:buClr>
              <a:buFont typeface="+mj-lt"/>
              <a:buAutoNum type="arabicPeriod"/>
            </a:pPr>
            <a:r>
              <a:rPr lang="en-US" sz="2000" b="0" dirty="0" smtClean="0">
                <a:solidFill>
                  <a:schemeClr val="accent2"/>
                </a:solidFill>
                <a:latin typeface="+mj-lt"/>
              </a:rPr>
              <a:t>Variables &amp; Constants</a:t>
            </a:r>
          </a:p>
          <a:p>
            <a:pPr lvl="2">
              <a:buClr>
                <a:srgbClr val="F7902B"/>
              </a:buClr>
              <a:buSzPct val="150000"/>
            </a:pPr>
            <a:r>
              <a:rPr lang="en-US" sz="1600" b="0" dirty="0" smtClean="0"/>
              <a:t>Why Variables</a:t>
            </a:r>
          </a:p>
          <a:p>
            <a:pPr lvl="2">
              <a:buClr>
                <a:srgbClr val="F7902B"/>
              </a:buClr>
              <a:buSzPct val="150000"/>
            </a:pPr>
            <a:r>
              <a:rPr lang="en-US" sz="1600" b="0" dirty="0" smtClean="0"/>
              <a:t>Declaring Variables</a:t>
            </a:r>
          </a:p>
          <a:p>
            <a:pPr lvl="2">
              <a:buClr>
                <a:srgbClr val="F7902B"/>
              </a:buClr>
              <a:buSzPct val="150000"/>
            </a:pPr>
            <a:r>
              <a:rPr lang="en-US" sz="1600" b="0" dirty="0" smtClean="0"/>
              <a:t>Datatypes and Example</a:t>
            </a:r>
          </a:p>
          <a:p>
            <a:pPr lvl="2">
              <a:buClr>
                <a:srgbClr val="F7902B"/>
              </a:buClr>
              <a:buSzPct val="150000"/>
            </a:pPr>
            <a:r>
              <a:rPr lang="en-US" sz="1600" b="0" dirty="0" smtClean="0"/>
              <a:t>Declaring Constants</a:t>
            </a:r>
          </a:p>
          <a:p>
            <a:pPr marL="457200" indent="-457200">
              <a:spcBef>
                <a:spcPts val="1800"/>
              </a:spcBef>
              <a:buClr>
                <a:schemeClr val="accent2"/>
              </a:buClr>
              <a:buFont typeface="+mj-lt"/>
              <a:buAutoNum type="arabicPeriod"/>
            </a:pPr>
            <a:r>
              <a:rPr lang="en-US" sz="2000" b="0" dirty="0">
                <a:solidFill>
                  <a:schemeClr val="accent2"/>
                </a:solidFill>
              </a:rPr>
              <a:t>Visual Basic </a:t>
            </a:r>
            <a:r>
              <a:rPr lang="en-US" sz="2000" b="0" dirty="0" smtClean="0">
                <a:solidFill>
                  <a:schemeClr val="accent2"/>
                </a:solidFill>
              </a:rPr>
              <a:t>Statements</a:t>
            </a:r>
            <a:endParaRPr lang="en-US" sz="2000" b="0" dirty="0">
              <a:solidFill>
                <a:schemeClr val="accent2"/>
              </a:solidFill>
            </a:endParaRPr>
          </a:p>
          <a:p>
            <a:pPr lvl="2">
              <a:buClr>
                <a:srgbClr val="F7902B"/>
              </a:buClr>
              <a:buSzPct val="150000"/>
            </a:pPr>
            <a:r>
              <a:rPr lang="en-US" sz="1600" b="0" dirty="0" smtClean="0"/>
              <a:t>Types of Statements</a:t>
            </a:r>
            <a:endParaRPr lang="en-US" sz="1600" b="0" dirty="0"/>
          </a:p>
          <a:p>
            <a:pPr lvl="2">
              <a:buClr>
                <a:srgbClr val="F7902B"/>
              </a:buClr>
              <a:buSzPct val="150000"/>
            </a:pPr>
            <a:r>
              <a:rPr lang="en-US" sz="1600" b="0" dirty="0" smtClean="0"/>
              <a:t>Example</a:t>
            </a:r>
            <a:endParaRPr lang="en-US" sz="1600" b="0" dirty="0"/>
          </a:p>
          <a:p>
            <a:pPr marL="457200" indent="-457200">
              <a:spcBef>
                <a:spcPts val="1800"/>
              </a:spcBef>
              <a:buClr>
                <a:schemeClr val="accent2"/>
              </a:buClr>
              <a:buFont typeface="+mj-lt"/>
              <a:buAutoNum type="arabicPeriod"/>
            </a:pPr>
            <a:r>
              <a:rPr lang="en-US" sz="2000" b="0" dirty="0" smtClean="0">
                <a:solidFill>
                  <a:schemeClr val="accent2"/>
                </a:solidFill>
                <a:latin typeface="+mj-lt"/>
              </a:rPr>
              <a:t>Subroutine &amp; Functions</a:t>
            </a:r>
          </a:p>
          <a:p>
            <a:pPr marL="457200" indent="-457200">
              <a:spcBef>
                <a:spcPts val="1800"/>
              </a:spcBef>
              <a:buClr>
                <a:schemeClr val="accent2"/>
              </a:buClr>
              <a:buFont typeface="+mj-lt"/>
              <a:buAutoNum type="arabicPeriod"/>
            </a:pPr>
            <a:r>
              <a:rPr lang="en-US" sz="2000" b="0" dirty="0" smtClean="0">
                <a:solidFill>
                  <a:schemeClr val="accent2"/>
                </a:solidFill>
                <a:latin typeface="+mj-lt"/>
              </a:rPr>
              <a:t>Conditional Branching</a:t>
            </a:r>
          </a:p>
          <a:p>
            <a:pPr lvl="2">
              <a:buClr>
                <a:srgbClr val="F7902B"/>
              </a:buClr>
              <a:buSzPct val="150000"/>
            </a:pPr>
            <a:r>
              <a:rPr lang="en-US" sz="1600" b="0" dirty="0" smtClean="0"/>
              <a:t>If…Then</a:t>
            </a:r>
          </a:p>
          <a:p>
            <a:pPr lvl="2">
              <a:buClr>
                <a:srgbClr val="F7902B"/>
              </a:buClr>
              <a:buSzPct val="150000"/>
            </a:pPr>
            <a:r>
              <a:rPr lang="en-US" sz="1600" b="0" dirty="0" smtClean="0"/>
              <a:t>If…Then…Else</a:t>
            </a:r>
          </a:p>
          <a:p>
            <a:pPr lvl="2">
              <a:buClr>
                <a:srgbClr val="F7902B"/>
              </a:buClr>
              <a:buSzPct val="150000"/>
            </a:pPr>
            <a:r>
              <a:rPr lang="en-US" sz="1600" b="0" dirty="0" smtClean="0"/>
              <a:t>Select…Case</a:t>
            </a:r>
            <a:endParaRPr lang="en-US" sz="1600" b="0" dirty="0"/>
          </a:p>
          <a:p>
            <a:pPr>
              <a:spcBef>
                <a:spcPts val="1800"/>
              </a:spcBef>
              <a:buClr>
                <a:schemeClr val="accent2"/>
              </a:buClr>
            </a:pPr>
            <a:endParaRPr lang="en-US" sz="2000" b="0" dirty="0" smtClean="0">
              <a:solidFill>
                <a:schemeClr val="accent2"/>
              </a:solidFill>
              <a:latin typeface="+mj-lt"/>
            </a:endParaRPr>
          </a:p>
          <a:p>
            <a:pPr marL="0" lvl="1" indent="0">
              <a:buNone/>
            </a:pPr>
            <a:r>
              <a:rPr lang="en-US" dirty="0" smtClean="0"/>
              <a:t>    </a:t>
            </a:r>
            <a:endParaRPr lang="en-US"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17043"/>
            <a:ext cx="8523288" cy="400110"/>
          </a:xfrm>
        </p:spPr>
        <p:txBody>
          <a:bodyPr/>
          <a:lstStyle/>
          <a:p>
            <a:r>
              <a:rPr lang="en-US" dirty="0" smtClean="0"/>
              <a:t>Variables</a:t>
            </a:r>
            <a:endParaRPr lang="en-US" dirty="0"/>
          </a:p>
        </p:txBody>
      </p:sp>
      <p:sp>
        <p:nvSpPr>
          <p:cNvPr id="3" name="Rectangle 2"/>
          <p:cNvSpPr txBox="1">
            <a:spLocks noChangeArrowheads="1"/>
          </p:cNvSpPr>
          <p:nvPr/>
        </p:nvSpPr>
        <p:spPr bwMode="auto">
          <a:xfrm>
            <a:off x="300224" y="1202422"/>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Why are Variables needed?</a:t>
            </a:r>
          </a:p>
        </p:txBody>
      </p:sp>
      <p:sp>
        <p:nvSpPr>
          <p:cNvPr id="4" name="Content Placeholder 2"/>
          <p:cNvSpPr txBox="1">
            <a:spLocks/>
          </p:cNvSpPr>
          <p:nvPr/>
        </p:nvSpPr>
        <p:spPr>
          <a:xfrm>
            <a:off x="387722" y="1658120"/>
            <a:ext cx="8368555" cy="208016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Font typeface="Arial" panose="020B0604020202020204" pitchFamily="34" charset="0"/>
              <a:buChar char="•"/>
            </a:pPr>
            <a:r>
              <a:rPr lang="da-DK" sz="1600" b="0" dirty="0" smtClean="0"/>
              <a:t>I would like to exchange values in Cell A1 and B1	</a:t>
            </a:r>
          </a:p>
          <a:p>
            <a:pPr marL="285750" indent="-285750">
              <a:buFont typeface="Arial" panose="020B0604020202020204" pitchFamily="34" charset="0"/>
              <a:buChar char="•"/>
            </a:pPr>
            <a:r>
              <a:rPr lang="da-DK" sz="1600" b="0" dirty="0" smtClean="0"/>
              <a:t>Hence I do the following:         </a:t>
            </a:r>
            <a:r>
              <a:rPr lang="da-DK" sz="1600" b="0" dirty="0"/>
              <a:t>	</a:t>
            </a:r>
            <a:r>
              <a:rPr lang="da-DK" sz="1600" b="0" dirty="0" smtClean="0"/>
              <a:t>               		             	</a:t>
            </a:r>
            <a:r>
              <a:rPr lang="da-DK" b="0" dirty="0" smtClean="0">
                <a:latin typeface="Courier New" panose="02070309020205020404" pitchFamily="49" charset="0"/>
                <a:cs typeface="Courier New" panose="02070309020205020404" pitchFamily="49" charset="0"/>
              </a:rPr>
              <a:t>Range(”A1”).value= Range(”B1”).value 			Range(”B1</a:t>
            </a:r>
            <a:r>
              <a:rPr lang="da-DK" b="0" dirty="0">
                <a:latin typeface="Courier New" panose="02070309020205020404" pitchFamily="49" charset="0"/>
                <a:cs typeface="Courier New" panose="02070309020205020404" pitchFamily="49" charset="0"/>
              </a:rPr>
              <a:t>”).value= Range</a:t>
            </a:r>
            <a:r>
              <a:rPr lang="da-DK" b="0" dirty="0" smtClean="0">
                <a:latin typeface="Courier New" panose="02070309020205020404" pitchFamily="49" charset="0"/>
                <a:cs typeface="Courier New" panose="02070309020205020404" pitchFamily="49" charset="0"/>
              </a:rPr>
              <a:t>(”A1</a:t>
            </a:r>
            <a:r>
              <a:rPr lang="da-DK" b="0" dirty="0">
                <a:latin typeface="Courier New" panose="02070309020205020404" pitchFamily="49" charset="0"/>
                <a:cs typeface="Courier New" panose="02070309020205020404" pitchFamily="49" charset="0"/>
              </a:rPr>
              <a:t>”).value</a:t>
            </a:r>
          </a:p>
          <a:p>
            <a:pPr marL="285750" indent="-285750">
              <a:buFont typeface="Arial" panose="020B0604020202020204" pitchFamily="34" charset="0"/>
              <a:buChar char="•"/>
            </a:pPr>
            <a:r>
              <a:rPr lang="da-DK" sz="1600" b="0" dirty="0" smtClean="0"/>
              <a:t>The above code does not accomplish the required task because code is executed line by line. So, the value of  ”A1” cell is lost</a:t>
            </a:r>
            <a:endParaRPr lang="da-DK" sz="1600" b="0" dirty="0">
              <a:latin typeface="High Tower Text" panose="02040502050506030303" pitchFamily="18" charset="0"/>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941946" y="1781319"/>
            <a:ext cx="2639520" cy="97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300224" y="3697940"/>
            <a:ext cx="8523288"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1600" b="0" dirty="0" smtClean="0">
                <a:solidFill>
                  <a:schemeClr val="accent2"/>
                </a:solidFill>
              </a:rPr>
              <a:t>To overcome the above problem, we need to temporarily store the value of A1</a:t>
            </a:r>
          </a:p>
        </p:txBody>
      </p:sp>
      <p:sp>
        <p:nvSpPr>
          <p:cNvPr id="7" name="Content Placeholder 2"/>
          <p:cNvSpPr txBox="1">
            <a:spLocks/>
          </p:cNvSpPr>
          <p:nvPr/>
        </p:nvSpPr>
        <p:spPr>
          <a:xfrm>
            <a:off x="392205" y="4190640"/>
            <a:ext cx="8368555" cy="126886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r>
              <a:rPr lang="da-DK" sz="1600" b="0" dirty="0" smtClean="0"/>
              <a:t>Consider the below code-</a:t>
            </a:r>
          </a:p>
          <a:p>
            <a:r>
              <a:rPr lang="da-DK" sz="1600" b="0" dirty="0" smtClean="0"/>
              <a:t>	</a:t>
            </a:r>
            <a:r>
              <a:rPr lang="da-DK" b="0" dirty="0" smtClean="0">
                <a:latin typeface="Courier New" panose="02070309020205020404" pitchFamily="49" charset="0"/>
                <a:cs typeface="Courier New" panose="02070309020205020404" pitchFamily="49" charset="0"/>
              </a:rPr>
              <a:t>temp = Range(”A1”).value 				Range</a:t>
            </a:r>
            <a:r>
              <a:rPr lang="da-DK" b="0" dirty="0">
                <a:latin typeface="Courier New" panose="02070309020205020404" pitchFamily="49" charset="0"/>
                <a:cs typeface="Courier New" panose="02070309020205020404" pitchFamily="49" charset="0"/>
              </a:rPr>
              <a:t>(”A1”).value= Range(”B1”).value </a:t>
            </a:r>
            <a:r>
              <a:rPr lang="da-DK" b="0" dirty="0" smtClean="0">
                <a:latin typeface="Courier New" panose="02070309020205020404" pitchFamily="49" charset="0"/>
                <a:cs typeface="Courier New" panose="02070309020205020404" pitchFamily="49" charset="0"/>
              </a:rPr>
              <a:t>			Range(”B1</a:t>
            </a:r>
            <a:r>
              <a:rPr lang="da-DK" b="0" dirty="0">
                <a:latin typeface="Courier New" panose="02070309020205020404" pitchFamily="49" charset="0"/>
                <a:cs typeface="Courier New" panose="02070309020205020404" pitchFamily="49" charset="0"/>
              </a:rPr>
              <a:t>”).value= </a:t>
            </a:r>
            <a:r>
              <a:rPr lang="da-DK" b="0" dirty="0" smtClean="0">
                <a:latin typeface="Courier New" panose="02070309020205020404" pitchFamily="49" charset="0"/>
                <a:cs typeface="Courier New" panose="02070309020205020404" pitchFamily="49" charset="0"/>
              </a:rPr>
              <a:t>temp</a:t>
            </a:r>
            <a:endParaRPr lang="da-DK" b="0" dirty="0">
              <a:latin typeface="Courier New" panose="02070309020205020404" pitchFamily="49" charset="0"/>
              <a:cs typeface="Courier New" panose="02070309020205020404" pitchFamily="49"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93" y="4413718"/>
            <a:ext cx="26384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 Definition</a:t>
            </a:r>
            <a:endParaRPr lang="en-US" dirty="0"/>
          </a:p>
        </p:txBody>
      </p:sp>
      <p:sp>
        <p:nvSpPr>
          <p:cNvPr id="3" name="Content Placeholder 2"/>
          <p:cNvSpPr txBox="1">
            <a:spLocks/>
          </p:cNvSpPr>
          <p:nvPr/>
        </p:nvSpPr>
        <p:spPr>
          <a:xfrm>
            <a:off x="307034" y="1301712"/>
            <a:ext cx="8097377" cy="220797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lnSpc>
                <a:spcPct val="90000"/>
              </a:lnSpc>
              <a:buFont typeface="Arial" panose="020B0604020202020204" pitchFamily="34" charset="0"/>
              <a:buChar char="•"/>
            </a:pPr>
            <a:r>
              <a:rPr lang="da-DK" sz="1600" b="0" dirty="0"/>
              <a:t>Variables are named areas of the computer’s memory</a:t>
            </a:r>
          </a:p>
          <a:p>
            <a:pPr marL="285750" indent="-285750">
              <a:lnSpc>
                <a:spcPct val="90000"/>
              </a:lnSpc>
              <a:buFont typeface="Arial" panose="020B0604020202020204" pitchFamily="34" charset="0"/>
              <a:buChar char="•"/>
            </a:pPr>
            <a:r>
              <a:rPr lang="da-DK" sz="1600" b="0" dirty="0"/>
              <a:t>That part of the computers memory can hold a value</a:t>
            </a:r>
          </a:p>
          <a:p>
            <a:pPr marL="285750" indent="-285750">
              <a:lnSpc>
                <a:spcPct val="90000"/>
              </a:lnSpc>
              <a:buFont typeface="Arial" panose="020B0604020202020204" pitchFamily="34" charset="0"/>
              <a:buChar char="•"/>
            </a:pPr>
            <a:r>
              <a:rPr lang="da-DK" sz="1600" b="0" dirty="0" smtClean="0"/>
              <a:t>The </a:t>
            </a:r>
            <a:r>
              <a:rPr lang="da-DK" sz="1600" b="0" dirty="0"/>
              <a:t>value can be changed during the </a:t>
            </a:r>
            <a:r>
              <a:rPr lang="da-DK" sz="1600" b="0" dirty="0" smtClean="0"/>
              <a:t>execution </a:t>
            </a:r>
            <a:r>
              <a:rPr lang="da-DK" sz="1600" b="0" dirty="0"/>
              <a:t>of the </a:t>
            </a:r>
            <a:r>
              <a:rPr lang="da-DK" sz="1600" b="0" dirty="0" smtClean="0"/>
              <a:t>programs</a:t>
            </a:r>
            <a:endParaRPr lang="da-DK" sz="1600" b="0" dirty="0"/>
          </a:p>
          <a:p>
            <a:pPr marL="285750" indent="-285750">
              <a:lnSpc>
                <a:spcPct val="90000"/>
              </a:lnSpc>
              <a:buFont typeface="Arial" panose="020B0604020202020204" pitchFamily="34" charset="0"/>
              <a:buChar char="•"/>
            </a:pPr>
            <a:r>
              <a:rPr lang="da-DK" sz="1600" b="0" dirty="0"/>
              <a:t>The value can be accessed with the variable’s name</a:t>
            </a:r>
          </a:p>
          <a:p>
            <a:pPr marL="285750" indent="-285750">
              <a:lnSpc>
                <a:spcPct val="90000"/>
              </a:lnSpc>
              <a:buFont typeface="Arial" panose="020B0604020202020204" pitchFamily="34" charset="0"/>
              <a:buChar char="•"/>
            </a:pPr>
            <a:r>
              <a:rPr lang="da-DK" sz="1600" b="0" dirty="0"/>
              <a:t>Variables contain specific types of data with specific data types. We’ll learn more about this shortly.</a:t>
            </a:r>
            <a:endParaRPr lang="en-GB" sz="1600" b="0" dirty="0"/>
          </a:p>
        </p:txBody>
      </p:sp>
      <p:sp>
        <p:nvSpPr>
          <p:cNvPr id="4" name="Rectangle 2"/>
          <p:cNvSpPr txBox="1">
            <a:spLocks noChangeArrowheads="1"/>
          </p:cNvSpPr>
          <p:nvPr/>
        </p:nvSpPr>
        <p:spPr bwMode="auto">
          <a:xfrm>
            <a:off x="300224" y="3528763"/>
            <a:ext cx="8523288"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Rules for naming Variables</a:t>
            </a:r>
          </a:p>
        </p:txBody>
      </p:sp>
      <p:sp>
        <p:nvSpPr>
          <p:cNvPr id="5" name="Content Placeholder 2"/>
          <p:cNvSpPr txBox="1">
            <a:spLocks/>
          </p:cNvSpPr>
          <p:nvPr/>
        </p:nvSpPr>
        <p:spPr>
          <a:xfrm>
            <a:off x="300224" y="4009053"/>
            <a:ext cx="8097377" cy="167905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Font typeface="Arial" charset="0"/>
              <a:buChar char="•"/>
            </a:pPr>
            <a:r>
              <a:rPr lang="en-US" sz="1600" b="0" dirty="0" smtClean="0"/>
              <a:t>Must </a:t>
            </a:r>
            <a:r>
              <a:rPr lang="en-US" sz="1600" b="0" dirty="0"/>
              <a:t>start with letter and can’t contain spaces and special characters </a:t>
            </a:r>
            <a:r>
              <a:rPr lang="en-US" sz="1600" b="0" dirty="0" smtClean="0"/>
              <a:t>                  (</a:t>
            </a:r>
            <a:r>
              <a:rPr lang="en-US" sz="1600" b="0" dirty="0"/>
              <a:t>such as “&amp;”, “%”, “\”) </a:t>
            </a:r>
          </a:p>
          <a:p>
            <a:pPr lvl="1">
              <a:buFont typeface="Arial" charset="0"/>
              <a:buChar char="•"/>
            </a:pPr>
            <a:r>
              <a:rPr lang="en-US" sz="1600" b="0" dirty="0" smtClean="0"/>
              <a:t>Can’t </a:t>
            </a:r>
            <a:r>
              <a:rPr lang="en-US" sz="1600" b="0" dirty="0"/>
              <a:t>be any excel keyword (“if”, “while</a:t>
            </a:r>
            <a:r>
              <a:rPr lang="en-US" sz="1600" b="0" dirty="0" smtClean="0"/>
              <a:t>”, etc…)</a:t>
            </a:r>
            <a:endParaRPr lang="en-US" sz="1600" b="0" dirty="0"/>
          </a:p>
          <a:p>
            <a:pPr lvl="1">
              <a:buFont typeface="Arial" charset="0"/>
              <a:buChar char="•"/>
            </a:pPr>
            <a:r>
              <a:rPr lang="en-US" sz="1600" b="0" dirty="0" smtClean="0"/>
              <a:t>Must </a:t>
            </a:r>
            <a:r>
              <a:rPr lang="en-US" sz="1600" b="0" dirty="0"/>
              <a:t>be unique inside the procedure or the module it is used in</a:t>
            </a:r>
          </a:p>
          <a:p>
            <a:pPr lvl="1">
              <a:buFont typeface="Arial" charset="0"/>
              <a:buChar char="•"/>
            </a:pPr>
            <a:r>
              <a:rPr lang="en-US" sz="1600" b="0" dirty="0" smtClean="0"/>
              <a:t>Can </a:t>
            </a:r>
            <a:r>
              <a:rPr lang="en-US" sz="1600" b="0" dirty="0"/>
              <a:t>have up to 255 characters. </a:t>
            </a:r>
            <a:endParaRPr lang="en-GB" sz="1600" b="0"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49808"/>
            <a:ext cx="8523288" cy="400110"/>
          </a:xfrm>
        </p:spPr>
        <p:txBody>
          <a:bodyPr/>
          <a:lstStyle/>
          <a:p>
            <a:r>
              <a:rPr lang="en-US" dirty="0" smtClean="0"/>
              <a:t>Declaring Variables</a:t>
            </a:r>
            <a:endParaRPr lang="en-US" dirty="0"/>
          </a:p>
        </p:txBody>
      </p:sp>
      <p:sp>
        <p:nvSpPr>
          <p:cNvPr id="3" name="Content Placeholder 2"/>
          <p:cNvSpPr txBox="1">
            <a:spLocks/>
          </p:cNvSpPr>
          <p:nvPr/>
        </p:nvSpPr>
        <p:spPr>
          <a:xfrm>
            <a:off x="307034" y="1059665"/>
            <a:ext cx="8097377" cy="257104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lnSpc>
                <a:spcPct val="90000"/>
              </a:lnSpc>
              <a:buFont typeface="Arial" panose="020B0604020202020204" pitchFamily="34" charset="0"/>
              <a:buChar char="•"/>
            </a:pPr>
            <a:r>
              <a:rPr lang="da-DK" sz="1600" b="0" dirty="0"/>
              <a:t>The declaration of a Variable has to be made before it is </a:t>
            </a:r>
            <a:r>
              <a:rPr lang="da-DK" sz="1600" b="0" dirty="0" smtClean="0"/>
              <a:t>used</a:t>
            </a:r>
            <a:endParaRPr lang="da-DK" sz="1600" b="0" dirty="0"/>
          </a:p>
          <a:p>
            <a:pPr marL="285750" indent="-285750">
              <a:lnSpc>
                <a:spcPct val="90000"/>
              </a:lnSpc>
              <a:buFont typeface="Arial" panose="020B0604020202020204" pitchFamily="34" charset="0"/>
              <a:buChar char="•"/>
            </a:pPr>
            <a:r>
              <a:rPr lang="da-DK" sz="1600" b="0" dirty="0"/>
              <a:t>Two basic rules for the statement for declaring variables</a:t>
            </a:r>
          </a:p>
          <a:p>
            <a:pPr marL="738188" lvl="2" indent="-342900">
              <a:lnSpc>
                <a:spcPct val="90000"/>
              </a:lnSpc>
              <a:buSzPct val="100000"/>
              <a:buFont typeface="+mj-lt"/>
              <a:buAutoNum type="arabicPeriod"/>
            </a:pPr>
            <a:r>
              <a:rPr lang="da-DK" sz="1600" b="0" dirty="0"/>
              <a:t>Variables are declared with the keyword ”Dim” (Short for Dimension)</a:t>
            </a:r>
          </a:p>
          <a:p>
            <a:pPr marL="738188" lvl="2" indent="-342900">
              <a:lnSpc>
                <a:spcPct val="90000"/>
              </a:lnSpc>
              <a:buSzPct val="100000"/>
              <a:buFont typeface="+mj-lt"/>
              <a:buAutoNum type="arabicPeriod"/>
            </a:pPr>
            <a:r>
              <a:rPr lang="da-DK" sz="1600" b="0" dirty="0"/>
              <a:t>You have to state the variables data type</a:t>
            </a:r>
          </a:p>
          <a:p>
            <a:pPr lvl="3">
              <a:lnSpc>
                <a:spcPct val="90000"/>
              </a:lnSpc>
            </a:pPr>
            <a:r>
              <a:rPr lang="da-DK" sz="1600" b="0" dirty="0">
                <a:solidFill>
                  <a:schemeClr val="accent2">
                    <a:lumMod val="75000"/>
                  </a:schemeClr>
                </a:solidFill>
                <a:latin typeface="Courier New" panose="02070309020205020404" pitchFamily="49" charset="0"/>
                <a:cs typeface="Courier New" panose="02070309020205020404" pitchFamily="49" charset="0"/>
              </a:rPr>
              <a:t>Dim</a:t>
            </a:r>
            <a:r>
              <a:rPr lang="da-DK" sz="1600" b="0" dirty="0">
                <a:latin typeface="Courier New" panose="02070309020205020404" pitchFamily="49" charset="0"/>
                <a:cs typeface="Courier New" panose="02070309020205020404" pitchFamily="49" charset="0"/>
              </a:rPr>
              <a:t> strName </a:t>
            </a:r>
            <a:r>
              <a:rPr lang="da-DK" sz="1600" b="0" dirty="0">
                <a:solidFill>
                  <a:schemeClr val="accent2">
                    <a:lumMod val="75000"/>
                  </a:schemeClr>
                </a:solidFill>
                <a:latin typeface="Courier New" panose="02070309020205020404" pitchFamily="49" charset="0"/>
                <a:cs typeface="Courier New" panose="02070309020205020404" pitchFamily="49" charset="0"/>
              </a:rPr>
              <a:t>as String</a:t>
            </a:r>
          </a:p>
          <a:p>
            <a:pPr lvl="3">
              <a:lnSpc>
                <a:spcPct val="90000"/>
              </a:lnSpc>
            </a:pPr>
            <a:r>
              <a:rPr lang="da-DK" sz="1600" b="0" dirty="0">
                <a:solidFill>
                  <a:schemeClr val="accent2">
                    <a:lumMod val="75000"/>
                  </a:schemeClr>
                </a:solidFill>
                <a:latin typeface="Courier New" panose="02070309020205020404" pitchFamily="49" charset="0"/>
                <a:cs typeface="Courier New" panose="02070309020205020404" pitchFamily="49" charset="0"/>
              </a:rPr>
              <a:t>Dim</a:t>
            </a:r>
            <a:r>
              <a:rPr lang="da-DK" sz="1600" b="0" dirty="0">
                <a:latin typeface="Courier New" panose="02070309020205020404" pitchFamily="49" charset="0"/>
                <a:cs typeface="Courier New" panose="02070309020205020404" pitchFamily="49" charset="0"/>
              </a:rPr>
              <a:t> intValue </a:t>
            </a:r>
            <a:r>
              <a:rPr lang="da-DK" sz="1600" b="0" dirty="0">
                <a:solidFill>
                  <a:schemeClr val="accent2">
                    <a:lumMod val="75000"/>
                  </a:schemeClr>
                </a:solidFill>
                <a:latin typeface="Courier New" panose="02070309020205020404" pitchFamily="49" charset="0"/>
                <a:cs typeface="Courier New" panose="02070309020205020404" pitchFamily="49" charset="0"/>
              </a:rPr>
              <a:t>as </a:t>
            </a:r>
            <a:r>
              <a:rPr lang="da-DK" sz="1600" b="0" dirty="0" smtClean="0">
                <a:solidFill>
                  <a:schemeClr val="accent2">
                    <a:lumMod val="75000"/>
                  </a:schemeClr>
                </a:solidFill>
                <a:latin typeface="Courier New" panose="02070309020205020404" pitchFamily="49" charset="0"/>
                <a:cs typeface="Courier New" panose="02070309020205020404" pitchFamily="49" charset="0"/>
              </a:rPr>
              <a:t>Integer</a:t>
            </a:r>
          </a:p>
          <a:p>
            <a:pPr marL="685800" lvl="3" indent="0">
              <a:lnSpc>
                <a:spcPct val="90000"/>
              </a:lnSpc>
              <a:buNone/>
            </a:pPr>
            <a:endParaRPr lang="da-DK" sz="1600" b="0" dirty="0"/>
          </a:p>
          <a:p>
            <a:pPr lvl="1">
              <a:lnSpc>
                <a:spcPct val="90000"/>
              </a:lnSpc>
            </a:pPr>
            <a:r>
              <a:rPr lang="da-DK" sz="1600" b="0" dirty="0"/>
              <a:t>At the top of the module before any code is written, write ”Option Explicit</a:t>
            </a:r>
            <a:r>
              <a:rPr lang="da-DK" sz="1600" b="0" dirty="0" smtClean="0"/>
              <a:t>” </a:t>
            </a:r>
            <a:r>
              <a:rPr lang="da-DK" sz="1600" b="0" dirty="0"/>
              <a:t>to force users to declare variables </a:t>
            </a:r>
            <a:r>
              <a:rPr lang="da-DK" sz="1600" b="0" dirty="0" smtClean="0"/>
              <a:t>explicitly</a:t>
            </a:r>
          </a:p>
          <a:p>
            <a:pPr lvl="1">
              <a:lnSpc>
                <a:spcPct val="90000"/>
              </a:lnSpc>
            </a:pPr>
            <a:r>
              <a:rPr lang="da-DK" sz="1600" b="0" dirty="0"/>
              <a:t>If you omit the data type, it is set to the type </a:t>
            </a:r>
            <a:r>
              <a:rPr lang="da-DK" sz="1600" dirty="0">
                <a:solidFill>
                  <a:srgbClr val="0070C0"/>
                </a:solidFill>
              </a:rPr>
              <a:t>’Variant’</a:t>
            </a:r>
            <a:r>
              <a:rPr lang="da-DK" sz="1600" b="0" dirty="0"/>
              <a:t> by </a:t>
            </a:r>
            <a:r>
              <a:rPr lang="da-DK" sz="1600" b="0" dirty="0" smtClean="0"/>
              <a:t>default. </a:t>
            </a:r>
            <a:endParaRPr lang="da-DK" sz="1600" b="0" dirty="0"/>
          </a:p>
          <a:p>
            <a:pPr marL="0" lvl="1" indent="0">
              <a:lnSpc>
                <a:spcPct val="90000"/>
              </a:lnSpc>
              <a:buNone/>
            </a:pPr>
            <a:endParaRPr lang="da-DK" sz="1600" b="0" dirty="0"/>
          </a:p>
        </p:txBody>
      </p:sp>
      <p:sp>
        <p:nvSpPr>
          <p:cNvPr id="6" name="Rectangle 2"/>
          <p:cNvSpPr txBox="1">
            <a:spLocks noChangeArrowheads="1"/>
          </p:cNvSpPr>
          <p:nvPr/>
        </p:nvSpPr>
        <p:spPr bwMode="auto">
          <a:xfrm>
            <a:off x="300224" y="4009308"/>
            <a:ext cx="852328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1800" b="0" dirty="0" smtClean="0">
                <a:solidFill>
                  <a:schemeClr val="accent2"/>
                </a:solidFill>
              </a:rPr>
              <a:t>Advantages of Declaring Variables</a:t>
            </a:r>
          </a:p>
        </p:txBody>
      </p:sp>
      <p:sp>
        <p:nvSpPr>
          <p:cNvPr id="7" name="Content Placeholder 2"/>
          <p:cNvSpPr txBox="1">
            <a:spLocks/>
          </p:cNvSpPr>
          <p:nvPr/>
        </p:nvSpPr>
        <p:spPr>
          <a:xfrm>
            <a:off x="313671" y="4425911"/>
            <a:ext cx="8097377" cy="167905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da-DK" sz="1600" b="0" dirty="0"/>
              <a:t>They take up less memory</a:t>
            </a:r>
          </a:p>
          <a:p>
            <a:pPr lvl="1"/>
            <a:r>
              <a:rPr lang="da-DK" sz="1600" b="0" dirty="0"/>
              <a:t>The code runs smoother and is easier to read</a:t>
            </a:r>
          </a:p>
          <a:p>
            <a:pPr lvl="1"/>
            <a:r>
              <a:rPr lang="da-DK" sz="1600" b="0" dirty="0"/>
              <a:t>VBA checks for misspelled variable names</a:t>
            </a:r>
          </a:p>
          <a:p>
            <a:pPr lvl="1"/>
            <a:r>
              <a:rPr lang="da-DK" sz="1600" b="0" dirty="0"/>
              <a:t>You cannot put the wrong data type into a variable</a:t>
            </a:r>
          </a:p>
          <a:p>
            <a:pPr lvl="1"/>
            <a:r>
              <a:rPr lang="da-DK" sz="1600" b="0" dirty="0"/>
              <a:t>It’s good programming style</a:t>
            </a:r>
          </a:p>
        </p:txBody>
      </p:sp>
      <p:pic>
        <p:nvPicPr>
          <p:cNvPr id="5122" name="Picture 2" descr="http://ts4.mm.bing.net/th?id=H.4949654645703275&amp;w=94&amp;h=145&amp;c=7&amp;rs=1&amp;pid=1.7"/>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934945" y="4174701"/>
            <a:ext cx="1173629" cy="181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63255"/>
            <a:ext cx="8523288" cy="400110"/>
          </a:xfrm>
        </p:spPr>
        <p:txBody>
          <a:bodyPr/>
          <a:lstStyle/>
          <a:p>
            <a:r>
              <a:rPr lang="en-US" dirty="0" smtClean="0"/>
              <a:t>Data Types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2613723"/>
              </p:ext>
            </p:extLst>
          </p:nvPr>
        </p:nvGraphicFramePr>
        <p:xfrm>
          <a:off x="371802" y="1450788"/>
          <a:ext cx="8462915" cy="3921168"/>
        </p:xfrm>
        <a:graphic>
          <a:graphicData uri="http://schemas.openxmlformats.org/drawingml/2006/table">
            <a:tbl>
              <a:tblPr firstRow="1" bandRow="1">
                <a:tableStyleId>{21E4AEA4-8DFA-4A89-87EB-49C32662AFE0}</a:tableStyleId>
              </a:tblPr>
              <a:tblGrid>
                <a:gridCol w="2149852"/>
                <a:gridCol w="1878571"/>
                <a:gridCol w="4434492"/>
              </a:tblGrid>
              <a:tr h="389097">
                <a:tc>
                  <a:txBody>
                    <a:bodyPr/>
                    <a:lstStyle/>
                    <a:p>
                      <a:pPr algn="l"/>
                      <a:r>
                        <a:rPr lang="en-US" sz="1600" dirty="0" smtClean="0"/>
                        <a:t>Data Type</a:t>
                      </a:r>
                      <a:endParaRPr lang="en-US" sz="1600" dirty="0"/>
                    </a:p>
                  </a:txBody>
                  <a:tcPr/>
                </a:tc>
                <a:tc>
                  <a:txBody>
                    <a:bodyPr/>
                    <a:lstStyle/>
                    <a:p>
                      <a:pPr algn="l"/>
                      <a:r>
                        <a:rPr lang="en-US" sz="1600" dirty="0" smtClean="0"/>
                        <a:t>Storage</a:t>
                      </a:r>
                      <a:r>
                        <a:rPr lang="en-US" sz="1600" baseline="0" dirty="0" smtClean="0"/>
                        <a:t> Size</a:t>
                      </a:r>
                      <a:endParaRPr lang="en-US" sz="1600" dirty="0"/>
                    </a:p>
                  </a:txBody>
                  <a:tcPr/>
                </a:tc>
                <a:tc>
                  <a:txBody>
                    <a:bodyPr/>
                    <a:lstStyle/>
                    <a:p>
                      <a:pPr algn="l"/>
                      <a:r>
                        <a:rPr lang="en-US" sz="1600" dirty="0" smtClean="0"/>
                        <a:t>Range</a:t>
                      </a:r>
                      <a:endParaRPr lang="en-US" sz="1600" dirty="0"/>
                    </a:p>
                  </a:txBody>
                  <a:tcPr/>
                </a:tc>
              </a:tr>
              <a:tr h="389097">
                <a:tc>
                  <a:txBody>
                    <a:bodyPr/>
                    <a:lstStyle/>
                    <a:p>
                      <a:pPr algn="l"/>
                      <a:r>
                        <a:rPr lang="en-US" sz="1400" b="1" dirty="0" smtClean="0"/>
                        <a:t>Boolean</a:t>
                      </a:r>
                      <a:endParaRPr lang="en-US" sz="1400" b="1" dirty="0"/>
                    </a:p>
                  </a:txBody>
                  <a:tcPr anchor="ctr"/>
                </a:tc>
                <a:tc>
                  <a:txBody>
                    <a:bodyPr/>
                    <a:lstStyle/>
                    <a:p>
                      <a:r>
                        <a:rPr lang="en-US" sz="1300" dirty="0" smtClean="0"/>
                        <a:t>2 bytes</a:t>
                      </a:r>
                      <a:endParaRPr lang="en-US" sz="1300" dirty="0"/>
                    </a:p>
                  </a:txBody>
                  <a:tcPr anchor="ctr"/>
                </a:tc>
                <a:tc>
                  <a:txBody>
                    <a:bodyPr/>
                    <a:lstStyle/>
                    <a:p>
                      <a:r>
                        <a:rPr lang="en-US" sz="1300" dirty="0" smtClean="0"/>
                        <a:t>True/False</a:t>
                      </a:r>
                      <a:endParaRPr lang="en-US" sz="1300" dirty="0"/>
                    </a:p>
                  </a:txBody>
                  <a:tcPr anchor="ctr"/>
                </a:tc>
              </a:tr>
              <a:tr h="389097">
                <a:tc>
                  <a:txBody>
                    <a:bodyPr/>
                    <a:lstStyle/>
                    <a:p>
                      <a:pPr algn="l"/>
                      <a:r>
                        <a:rPr lang="en-US" sz="1400" b="1" dirty="0" smtClean="0"/>
                        <a:t>Integer</a:t>
                      </a:r>
                      <a:endParaRPr lang="en-US" sz="1400" b="1" dirty="0"/>
                    </a:p>
                  </a:txBody>
                  <a:tcPr anchor="ctr"/>
                </a:tc>
                <a:tc>
                  <a:txBody>
                    <a:bodyPr/>
                    <a:lstStyle/>
                    <a:p>
                      <a:r>
                        <a:rPr lang="en-US" sz="1300" dirty="0" smtClean="0"/>
                        <a:t>2 bytes</a:t>
                      </a:r>
                      <a:endParaRPr lang="en-US" sz="1300" dirty="0"/>
                    </a:p>
                  </a:txBody>
                  <a:tcPr anchor="ctr"/>
                </a:tc>
                <a:tc>
                  <a:txBody>
                    <a:bodyPr/>
                    <a:lstStyle/>
                    <a:p>
                      <a:r>
                        <a:rPr lang="en-US" sz="1300" dirty="0" smtClean="0"/>
                        <a:t>-32,768 to</a:t>
                      </a:r>
                      <a:r>
                        <a:rPr lang="en-US" sz="1300" baseline="0" dirty="0" smtClean="0"/>
                        <a:t> 32,767</a:t>
                      </a:r>
                      <a:endParaRPr lang="en-US" sz="1300" dirty="0"/>
                    </a:p>
                  </a:txBody>
                  <a:tcPr anchor="ctr"/>
                </a:tc>
              </a:tr>
              <a:tr h="389097">
                <a:tc>
                  <a:txBody>
                    <a:bodyPr/>
                    <a:lstStyle/>
                    <a:p>
                      <a:pPr algn="l"/>
                      <a:r>
                        <a:rPr lang="en-US" sz="1400" b="1" dirty="0" smtClean="0"/>
                        <a:t>Long</a:t>
                      </a:r>
                      <a:endParaRPr lang="en-US" sz="1400" b="1" dirty="0"/>
                    </a:p>
                  </a:txBody>
                  <a:tcPr anchor="ctr"/>
                </a:tc>
                <a:tc>
                  <a:txBody>
                    <a:bodyPr/>
                    <a:lstStyle/>
                    <a:p>
                      <a:r>
                        <a:rPr lang="en-US" sz="1300" dirty="0" smtClean="0"/>
                        <a:t>4 bytes</a:t>
                      </a:r>
                      <a:endParaRPr lang="en-US" sz="1300" dirty="0"/>
                    </a:p>
                  </a:txBody>
                  <a:tcPr anchor="ctr"/>
                </a:tc>
                <a:tc>
                  <a:txBody>
                    <a:bodyPr/>
                    <a:lstStyle/>
                    <a:p>
                      <a:r>
                        <a:rPr lang="en-US" sz="1300" dirty="0" smtClean="0">
                          <a:effectLst/>
                        </a:rPr>
                        <a:t>-2,147,483,648 to 2,147,483,647</a:t>
                      </a:r>
                      <a:endParaRPr lang="en-US" sz="1300" dirty="0"/>
                    </a:p>
                  </a:txBody>
                  <a:tcPr anchor="ctr"/>
                </a:tc>
              </a:tr>
              <a:tr h="475612">
                <a:tc>
                  <a:txBody>
                    <a:bodyPr/>
                    <a:lstStyle/>
                    <a:p>
                      <a:pPr algn="l"/>
                      <a:r>
                        <a:rPr lang="en-US" sz="1400" b="1" dirty="0" smtClean="0"/>
                        <a:t>Double</a:t>
                      </a:r>
                      <a:endParaRPr lang="en-US" sz="1400" b="1" dirty="0"/>
                    </a:p>
                  </a:txBody>
                  <a:tcPr anchor="ctr"/>
                </a:tc>
                <a:tc>
                  <a:txBody>
                    <a:bodyPr/>
                    <a:lstStyle/>
                    <a:p>
                      <a:r>
                        <a:rPr lang="en-US" sz="1300" dirty="0" smtClean="0"/>
                        <a:t>8 bytes</a:t>
                      </a:r>
                      <a:endParaRPr lang="en-US" sz="1300" dirty="0"/>
                    </a:p>
                  </a:txBody>
                  <a:tcPr anchor="ctr"/>
                </a:tc>
                <a:tc>
                  <a:txBody>
                    <a:bodyPr/>
                    <a:lstStyle/>
                    <a:p>
                      <a:r>
                        <a:rPr lang="en-US" sz="1300" kern="1200" dirty="0" smtClean="0">
                          <a:solidFill>
                            <a:schemeClr val="dk1"/>
                          </a:solidFill>
                          <a:effectLst/>
                          <a:latin typeface="+mn-lt"/>
                          <a:ea typeface="+mn-ea"/>
                          <a:cs typeface="+mn-cs"/>
                        </a:rPr>
                        <a:t>–1.79769313486232E308  to –4.94065645841247E-324  </a:t>
                      </a:r>
                    </a:p>
                    <a:p>
                      <a:r>
                        <a:rPr lang="en-US" sz="1300" kern="1200" dirty="0" smtClean="0">
                          <a:solidFill>
                            <a:schemeClr val="dk1"/>
                          </a:solidFill>
                          <a:effectLst/>
                          <a:latin typeface="+mn-lt"/>
                          <a:ea typeface="+mn-ea"/>
                          <a:cs typeface="+mn-cs"/>
                        </a:rPr>
                        <a:t>1.79769313486232E308  to 4.94065645841247E-32</a:t>
                      </a:r>
                      <a:br>
                        <a:rPr lang="en-US" sz="1300" kern="1200" dirty="0" smtClean="0">
                          <a:solidFill>
                            <a:schemeClr val="dk1"/>
                          </a:solidFill>
                          <a:effectLst/>
                          <a:latin typeface="+mn-lt"/>
                          <a:ea typeface="+mn-ea"/>
                          <a:cs typeface="+mn-cs"/>
                        </a:rPr>
                      </a:br>
                      <a:endParaRPr lang="en-US" sz="1300" dirty="0"/>
                    </a:p>
                  </a:txBody>
                  <a:tcPr anchor="ctr"/>
                </a:tc>
              </a:tr>
              <a:tr h="389097">
                <a:tc>
                  <a:txBody>
                    <a:bodyPr/>
                    <a:lstStyle/>
                    <a:p>
                      <a:pPr algn="l"/>
                      <a:r>
                        <a:rPr lang="en-US" sz="1400" b="1" dirty="0" smtClean="0"/>
                        <a:t>Date</a:t>
                      </a:r>
                      <a:endParaRPr lang="en-US" sz="1400" b="1" dirty="0"/>
                    </a:p>
                  </a:txBody>
                  <a:tcPr anchor="ctr"/>
                </a:tc>
                <a:tc>
                  <a:txBody>
                    <a:bodyPr/>
                    <a:lstStyle/>
                    <a:p>
                      <a:r>
                        <a:rPr lang="en-US" sz="1300" dirty="0" smtClean="0"/>
                        <a:t>8 bytes</a:t>
                      </a:r>
                      <a:endParaRPr lang="en-US" sz="1300" dirty="0"/>
                    </a:p>
                  </a:txBody>
                  <a:tcPr anchor="ctr"/>
                </a:tc>
                <a:tc>
                  <a:txBody>
                    <a:bodyPr/>
                    <a:lstStyle/>
                    <a:p>
                      <a:r>
                        <a:rPr lang="en-US" sz="1300" kern="1200" dirty="0" smtClean="0">
                          <a:solidFill>
                            <a:schemeClr val="dk1"/>
                          </a:solidFill>
                          <a:effectLst/>
                          <a:latin typeface="+mn-lt"/>
                          <a:ea typeface="+mn-ea"/>
                          <a:cs typeface="+mn-cs"/>
                        </a:rPr>
                        <a:t>January 1, 1900 to December 31, 9999</a:t>
                      </a:r>
                      <a:endParaRPr lang="en-US" sz="1300" dirty="0"/>
                    </a:p>
                  </a:txBody>
                  <a:tcPr anchor="ctr"/>
                </a:tc>
              </a:tr>
              <a:tr h="389097">
                <a:tc>
                  <a:txBody>
                    <a:bodyPr/>
                    <a:lstStyle/>
                    <a:p>
                      <a:pPr algn="l"/>
                      <a:r>
                        <a:rPr lang="en-US" sz="1400" b="1" dirty="0" smtClean="0"/>
                        <a:t>Object</a:t>
                      </a:r>
                      <a:endParaRPr lang="en-US" sz="1400" b="1" dirty="0"/>
                    </a:p>
                  </a:txBody>
                  <a:tcPr anchor="ctr"/>
                </a:tc>
                <a:tc>
                  <a:txBody>
                    <a:bodyPr/>
                    <a:lstStyle/>
                    <a:p>
                      <a:r>
                        <a:rPr lang="en-US" sz="1300" dirty="0" smtClean="0"/>
                        <a:t>4 bytes</a:t>
                      </a:r>
                      <a:endParaRPr lang="en-US" sz="1300" dirty="0"/>
                    </a:p>
                  </a:txBody>
                  <a:tcPr anchor="ctr"/>
                </a:tc>
                <a:tc>
                  <a:txBody>
                    <a:bodyPr/>
                    <a:lstStyle/>
                    <a:p>
                      <a:r>
                        <a:rPr lang="en-US" sz="1300" dirty="0" smtClean="0"/>
                        <a:t>Any Object Reference</a:t>
                      </a:r>
                      <a:endParaRPr lang="en-US" sz="1300" dirty="0"/>
                    </a:p>
                  </a:txBody>
                  <a:tcPr anchor="ctr"/>
                </a:tc>
              </a:tr>
              <a:tr h="389097">
                <a:tc>
                  <a:txBody>
                    <a:bodyPr/>
                    <a:lstStyle/>
                    <a:p>
                      <a:pPr algn="l"/>
                      <a:r>
                        <a:rPr lang="en-US" sz="1400" b="1" dirty="0" smtClean="0"/>
                        <a:t>String</a:t>
                      </a:r>
                      <a:endParaRPr lang="en-US" sz="1400" b="1" dirty="0"/>
                    </a:p>
                  </a:txBody>
                  <a:tcPr anchor="ctr"/>
                </a:tc>
                <a:tc>
                  <a:txBody>
                    <a:bodyPr/>
                    <a:lstStyle/>
                    <a:p>
                      <a:r>
                        <a:rPr lang="en-US" sz="1300" dirty="0" smtClean="0"/>
                        <a:t>Length of String</a:t>
                      </a:r>
                      <a:endParaRPr lang="en-US" sz="1300" dirty="0"/>
                    </a:p>
                  </a:txBody>
                  <a:tcPr anchor="ctr"/>
                </a:tc>
                <a:tc>
                  <a:txBody>
                    <a:bodyPr/>
                    <a:lstStyle/>
                    <a:p>
                      <a:r>
                        <a:rPr lang="en-US" sz="1300" kern="1200" dirty="0" smtClean="0">
                          <a:solidFill>
                            <a:schemeClr val="dk1"/>
                          </a:solidFill>
                          <a:effectLst/>
                          <a:latin typeface="+mn-lt"/>
                          <a:ea typeface="+mn-ea"/>
                          <a:cs typeface="+mn-cs"/>
                        </a:rPr>
                        <a:t>1 to 65,400 characters</a:t>
                      </a:r>
                      <a:endParaRPr lang="en-US" sz="1300" dirty="0"/>
                    </a:p>
                  </a:txBody>
                  <a:tcPr anchor="ctr"/>
                </a:tc>
              </a:tr>
              <a:tr h="511689">
                <a:tc>
                  <a:txBody>
                    <a:bodyPr/>
                    <a:lstStyle/>
                    <a:p>
                      <a:pPr algn="l"/>
                      <a:r>
                        <a:rPr lang="en-US" sz="1400" b="1" dirty="0" smtClean="0"/>
                        <a:t>Variant</a:t>
                      </a:r>
                      <a:endParaRPr lang="en-US" sz="1400" b="1" dirty="0"/>
                    </a:p>
                  </a:txBody>
                  <a:tcPr anchor="ctr"/>
                </a:tc>
                <a:tc>
                  <a:txBody>
                    <a:bodyPr/>
                    <a:lstStyle/>
                    <a:p>
                      <a:r>
                        <a:rPr lang="en-US" sz="1300" dirty="0" smtClean="0"/>
                        <a:t>16 bytes</a:t>
                      </a:r>
                      <a:endParaRPr lang="en-US" sz="1300" dirty="0"/>
                    </a:p>
                  </a:txBody>
                  <a:tcPr anchor="ctr"/>
                </a:tc>
                <a:tc>
                  <a:txBody>
                    <a:bodyPr/>
                    <a:lstStyle/>
                    <a:p>
                      <a:r>
                        <a:rPr lang="en-US" sz="1300" dirty="0" smtClean="0"/>
                        <a:t>Any numeric value up to the range of Double</a:t>
                      </a:r>
                    </a:p>
                    <a:p>
                      <a:r>
                        <a:rPr lang="en-US" sz="1300" dirty="0" smtClean="0"/>
                        <a:t>Range of String for non-numeric</a:t>
                      </a:r>
                      <a:endParaRPr lang="en-US" sz="1300" dirty="0"/>
                    </a:p>
                  </a:txBody>
                  <a:tcPr anchor="ctr"/>
                </a:tc>
              </a:tr>
            </a:tbl>
          </a:graphicData>
        </a:graphic>
      </p:graphicFrame>
      <p:sp>
        <p:nvSpPr>
          <p:cNvPr id="4" name="Content Placeholder 2"/>
          <p:cNvSpPr txBox="1">
            <a:spLocks/>
          </p:cNvSpPr>
          <p:nvPr/>
        </p:nvSpPr>
        <p:spPr>
          <a:xfrm>
            <a:off x="226352" y="1046218"/>
            <a:ext cx="8097377" cy="39261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lnSpc>
                <a:spcPct val="90000"/>
              </a:lnSpc>
            </a:pPr>
            <a:r>
              <a:rPr lang="da-DK" sz="1600" b="0" dirty="0" smtClean="0"/>
              <a:t>Below is the list of most commonly used data types:</a:t>
            </a:r>
            <a:endParaRPr lang="da-DK" sz="1600" b="0" dirty="0"/>
          </a:p>
        </p:txBody>
      </p:sp>
      <p:sp>
        <p:nvSpPr>
          <p:cNvPr id="6" name="AutoShape 5"/>
          <p:cNvSpPr>
            <a:spLocks noChangeArrowheads="1"/>
          </p:cNvSpPr>
          <p:nvPr/>
        </p:nvSpPr>
        <p:spPr bwMode="auto">
          <a:xfrm>
            <a:off x="304796" y="5856321"/>
            <a:ext cx="8462686" cy="551071"/>
          </a:xfrm>
          <a:prstGeom prst="roundRect">
            <a:avLst>
              <a:gd name="adj" fmla="val 7194"/>
            </a:avLst>
          </a:prstGeom>
          <a:solidFill>
            <a:schemeClr val="bg2">
              <a:lumMod val="50000"/>
            </a:schemeClr>
          </a:solidFill>
          <a:ln w="9525" algn="ctr">
            <a:noFill/>
            <a:miter lim="800000"/>
            <a:headEnd/>
            <a:tailEnd/>
          </a:ln>
        </p:spPr>
        <p:txBody>
          <a:bodyPr anchor="ctr"/>
          <a:lstStyle/>
          <a:p>
            <a:pPr algn="ctr" defTabSz="457200" fontAlgn="auto">
              <a:spcBef>
                <a:spcPts val="0"/>
              </a:spcBef>
              <a:spcAft>
                <a:spcPts val="0"/>
              </a:spcAft>
              <a:defRPr/>
            </a:pPr>
            <a:r>
              <a:rPr lang="en-US" sz="1800" b="0" dirty="0" smtClean="0">
                <a:solidFill>
                  <a:schemeClr val="lt1"/>
                </a:solidFill>
                <a:latin typeface="+mn-lt"/>
                <a:ea typeface="+mn-ea"/>
                <a:cs typeface="+mn-cs"/>
              </a:rPr>
              <a:t>Use a short prefix that indicates the datatype</a:t>
            </a:r>
            <a:r>
              <a:rPr lang="en-US" sz="1800" b="0" dirty="0">
                <a:solidFill>
                  <a:schemeClr val="lt1"/>
                </a:solidFill>
                <a:latin typeface="+mn-lt"/>
                <a:ea typeface="+mn-ea"/>
                <a:cs typeface="+mn-cs"/>
              </a:rPr>
              <a:t> </a:t>
            </a:r>
            <a:r>
              <a:rPr lang="en-US" sz="1800" b="0" dirty="0" smtClean="0">
                <a:solidFill>
                  <a:schemeClr val="lt1"/>
                </a:solidFill>
                <a:latin typeface="+mn-lt"/>
                <a:ea typeface="+mn-ea"/>
                <a:cs typeface="+mn-cs"/>
              </a:rPr>
              <a:t>– strName, intRownum</a:t>
            </a:r>
            <a:endParaRPr lang="en-US" sz="1800" b="0" dirty="0">
              <a:solidFill>
                <a:schemeClr val="lt1"/>
              </a:solidFill>
              <a:latin typeface="+mn-lt"/>
              <a:ea typeface="+mn-ea"/>
              <a:cs typeface="+mn-cs"/>
            </a:endParaRPr>
          </a:p>
        </p:txBody>
      </p:sp>
      <p:pic>
        <p:nvPicPr>
          <p:cNvPr id="7" name="Picture 2" descr="http://ts3.mm.bing.net/th?id=H.4704201613313218&amp;w=228&amp;h=155&amp;c=7&amp;rs=1&amp;pid=1.7"/>
          <p:cNvPicPr>
            <a:picLocks noChangeAspect="1" noChangeArrowheads="1"/>
          </p:cNvPicPr>
          <p:nvPr/>
        </p:nvPicPr>
        <p:blipFill>
          <a:blip r:embed="rId2" cstate="print">
            <a:clrChange>
              <a:clrFrom>
                <a:srgbClr val="FDFDFD"/>
              </a:clrFrom>
              <a:clrTo>
                <a:srgbClr val="FDFDFD">
                  <a:alpha val="0"/>
                </a:srgbClr>
              </a:clrTo>
            </a:clrChange>
            <a:grayscl/>
            <a:extLst>
              <a:ext uri="{28A0092B-C50C-407E-A947-70E740481C1C}">
                <a14:useLocalDpi xmlns:a14="http://schemas.microsoft.com/office/drawing/2010/main" val="0"/>
              </a:ext>
            </a:extLst>
          </a:blip>
          <a:srcRect/>
          <a:stretch>
            <a:fillRect/>
          </a:stretch>
        </p:blipFill>
        <p:spPr bwMode="auto">
          <a:xfrm>
            <a:off x="316616" y="5541348"/>
            <a:ext cx="774227" cy="5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84278"/>
            <a:ext cx="8523288" cy="400110"/>
          </a:xfrm>
        </p:spPr>
        <p:txBody>
          <a:bodyPr/>
          <a:lstStyle/>
          <a:p>
            <a:r>
              <a:rPr lang="en-US" dirty="0" smtClean="0"/>
              <a:t>Data Type Conversion</a:t>
            </a:r>
            <a:endParaRPr lang="en-US" dirty="0"/>
          </a:p>
        </p:txBody>
      </p:sp>
      <p:sp>
        <p:nvSpPr>
          <p:cNvPr id="4" name="Rectangle 3"/>
          <p:cNvSpPr>
            <a:spLocks noChangeAspect="1"/>
          </p:cNvSpPr>
          <p:nvPr/>
        </p:nvSpPr>
        <p:spPr bwMode="auto">
          <a:xfrm>
            <a:off x="1936377" y="1331399"/>
            <a:ext cx="6602505" cy="693948"/>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noAutofit/>
          </a:bodyPr>
          <a:lstStyle/>
          <a:p>
            <a:pPr defTabSz="973138" eaLnBrk="0" hangingPunct="0">
              <a:spcBef>
                <a:spcPts val="0"/>
              </a:spcBef>
              <a:buClr>
                <a:srgbClr val="F8901F"/>
              </a:buClr>
              <a:tabLst>
                <a:tab pos="1374775" algn="l"/>
              </a:tabLst>
            </a:pPr>
            <a:r>
              <a:rPr lang="en-US" dirty="0" smtClean="0">
                <a:ea typeface="+mn-ea"/>
                <a:cs typeface="+mn-cs"/>
              </a:rPr>
              <a:t>            </a:t>
            </a:r>
            <a:r>
              <a:rPr lang="en-US" b="0" dirty="0" smtClean="0">
                <a:ea typeface="+mn-ea"/>
                <a:cs typeface="+mn-cs"/>
              </a:rPr>
              <a:t>Converts Numeric to String</a:t>
            </a:r>
          </a:p>
          <a:p>
            <a:pPr defTabSz="973138" eaLnBrk="0" hangingPunct="0">
              <a:spcBef>
                <a:spcPts val="0"/>
              </a:spcBef>
              <a:buClr>
                <a:srgbClr val="F8901F"/>
              </a:buClr>
              <a:tabLst>
                <a:tab pos="1374775" algn="l"/>
              </a:tabLst>
            </a:pPr>
            <a:r>
              <a:rPr lang="en-US" b="0" dirty="0" smtClean="0">
                <a:ea typeface="+mn-ea"/>
                <a:cs typeface="+mn-cs"/>
              </a:rPr>
              <a:t>            CStr(456) =&gt; “ 456” (A leading space is always reserved for sign)</a:t>
            </a:r>
            <a:endParaRPr lang="en-US" b="0" dirty="0">
              <a:ea typeface="+mn-ea"/>
              <a:cs typeface="+mn-cs"/>
            </a:endParaRPr>
          </a:p>
        </p:txBody>
      </p:sp>
      <p:sp>
        <p:nvSpPr>
          <p:cNvPr id="3" name="Pentagon 2"/>
          <p:cNvSpPr/>
          <p:nvPr/>
        </p:nvSpPr>
        <p:spPr bwMode="auto">
          <a:xfrm>
            <a:off x="389965" y="1329634"/>
            <a:ext cx="2034988" cy="702499"/>
          </a:xfrm>
          <a:prstGeom prst="homePlate">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CStr(Number)</a:t>
            </a:r>
            <a:endParaRPr lang="en-US" dirty="0">
              <a:solidFill>
                <a:schemeClr val="bg1"/>
              </a:solidFill>
              <a:ea typeface="+mn-ea"/>
              <a:cs typeface="+mn-cs"/>
            </a:endParaRPr>
          </a:p>
        </p:txBody>
      </p:sp>
      <p:sp>
        <p:nvSpPr>
          <p:cNvPr id="7" name="Rectangle 6"/>
          <p:cNvSpPr>
            <a:spLocks noChangeAspect="1"/>
          </p:cNvSpPr>
          <p:nvPr/>
        </p:nvSpPr>
        <p:spPr bwMode="auto">
          <a:xfrm>
            <a:off x="1954307" y="2183042"/>
            <a:ext cx="6602505" cy="693948"/>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noAutofit/>
          </a:bodyPr>
          <a:lstStyle/>
          <a:p>
            <a:pPr defTabSz="973138" eaLnBrk="0" hangingPunct="0">
              <a:spcBef>
                <a:spcPts val="0"/>
              </a:spcBef>
              <a:buClr>
                <a:srgbClr val="F8901F"/>
              </a:buClr>
              <a:tabLst>
                <a:tab pos="1374775" algn="l"/>
              </a:tabLst>
            </a:pPr>
            <a:r>
              <a:rPr lang="en-US" b="0" dirty="0" smtClean="0">
                <a:ea typeface="+mn-ea"/>
                <a:cs typeface="+mn-cs"/>
              </a:rPr>
              <a:t>            Converts String (consisting of numbers) to numeric type</a:t>
            </a:r>
          </a:p>
          <a:p>
            <a:pPr defTabSz="973138" eaLnBrk="0" hangingPunct="0">
              <a:spcBef>
                <a:spcPts val="0"/>
              </a:spcBef>
              <a:buClr>
                <a:srgbClr val="F8901F"/>
              </a:buClr>
              <a:tabLst>
                <a:tab pos="1374775" algn="l"/>
              </a:tabLst>
            </a:pPr>
            <a:r>
              <a:rPr lang="en-US" b="0" dirty="0" smtClean="0">
                <a:ea typeface="+mn-ea"/>
                <a:cs typeface="+mn-cs"/>
              </a:rPr>
              <a:t>            CInt(“123”) =&gt; 123 (Does not work with alphanumeric</a:t>
            </a:r>
            <a:r>
              <a:rPr lang="en-US" dirty="0" smtClean="0">
                <a:ea typeface="+mn-ea"/>
                <a:cs typeface="+mn-cs"/>
              </a:rPr>
              <a:t>)</a:t>
            </a:r>
            <a:endParaRPr lang="en-US" dirty="0">
              <a:ea typeface="+mn-ea"/>
              <a:cs typeface="+mn-cs"/>
            </a:endParaRPr>
          </a:p>
        </p:txBody>
      </p:sp>
      <p:sp>
        <p:nvSpPr>
          <p:cNvPr id="8" name="Pentagon 7"/>
          <p:cNvSpPr/>
          <p:nvPr/>
        </p:nvSpPr>
        <p:spPr bwMode="auto">
          <a:xfrm>
            <a:off x="407895" y="2181278"/>
            <a:ext cx="2034988" cy="702499"/>
          </a:xfrm>
          <a:prstGeom prst="homePlate">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CInt(String)</a:t>
            </a:r>
            <a:endParaRPr lang="en-US" dirty="0">
              <a:solidFill>
                <a:schemeClr val="bg1"/>
              </a:solidFill>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3703759626"/>
              </p:ext>
            </p:extLst>
          </p:nvPr>
        </p:nvGraphicFramePr>
        <p:xfrm>
          <a:off x="1425388" y="3333376"/>
          <a:ext cx="6037730" cy="2225040"/>
        </p:xfrm>
        <a:graphic>
          <a:graphicData uri="http://schemas.openxmlformats.org/drawingml/2006/table">
            <a:tbl>
              <a:tblPr firstRow="1" bandRow="1">
                <a:tableStyleId>{21E4AEA4-8DFA-4A89-87EB-49C32662AFE0}</a:tableStyleId>
              </a:tblPr>
              <a:tblGrid>
                <a:gridCol w="2245659"/>
                <a:gridCol w="3792071"/>
              </a:tblGrid>
              <a:tr h="370840">
                <a:tc>
                  <a:txBody>
                    <a:bodyPr/>
                    <a:lstStyle/>
                    <a:p>
                      <a:r>
                        <a:rPr lang="en-US" sz="1600" dirty="0" smtClean="0"/>
                        <a:t>Function</a:t>
                      </a:r>
                      <a:endParaRPr lang="en-US" sz="1600" dirty="0"/>
                    </a:p>
                  </a:txBody>
                  <a:tcPr/>
                </a:tc>
                <a:tc>
                  <a:txBody>
                    <a:bodyPr/>
                    <a:lstStyle/>
                    <a:p>
                      <a:r>
                        <a:rPr lang="en-US" sz="1600" dirty="0" smtClean="0"/>
                        <a:t>Return Type</a:t>
                      </a:r>
                      <a:endParaRPr lang="en-US" sz="1600" dirty="0"/>
                    </a:p>
                  </a:txBody>
                  <a:tcPr/>
                </a:tc>
              </a:tr>
              <a:tr h="370840">
                <a:tc>
                  <a:txBody>
                    <a:bodyPr/>
                    <a:lstStyle/>
                    <a:p>
                      <a:r>
                        <a:rPr lang="en-US" sz="1600" dirty="0" smtClean="0"/>
                        <a:t>CDbl</a:t>
                      </a:r>
                      <a:endParaRPr lang="en-US" sz="1600" dirty="0"/>
                    </a:p>
                  </a:txBody>
                  <a:tcPr/>
                </a:tc>
                <a:tc>
                  <a:txBody>
                    <a:bodyPr/>
                    <a:lstStyle/>
                    <a:p>
                      <a:r>
                        <a:rPr lang="en-US" sz="1600" dirty="0" smtClean="0"/>
                        <a:t>Convert To Double</a:t>
                      </a:r>
                      <a:endParaRPr lang="en-US" sz="1600" dirty="0"/>
                    </a:p>
                  </a:txBody>
                  <a:tcPr/>
                </a:tc>
              </a:tr>
              <a:tr h="370840">
                <a:tc>
                  <a:txBody>
                    <a:bodyPr/>
                    <a:lstStyle/>
                    <a:p>
                      <a:r>
                        <a:rPr lang="en-US" sz="1600" dirty="0" smtClean="0"/>
                        <a:t>CLng</a:t>
                      </a:r>
                      <a:endParaRPr lang="en-US" sz="1600" dirty="0"/>
                    </a:p>
                  </a:txBody>
                  <a:tcPr/>
                </a:tc>
                <a:tc>
                  <a:txBody>
                    <a:bodyPr/>
                    <a:lstStyle/>
                    <a:p>
                      <a:r>
                        <a:rPr lang="en-US" sz="1600" dirty="0" smtClean="0"/>
                        <a:t>Convert To</a:t>
                      </a:r>
                      <a:r>
                        <a:rPr lang="en-US" sz="1600" baseline="0" dirty="0" smtClean="0"/>
                        <a:t> Long</a:t>
                      </a:r>
                      <a:endParaRPr lang="en-US" sz="1600" dirty="0"/>
                    </a:p>
                  </a:txBody>
                  <a:tcPr/>
                </a:tc>
              </a:tr>
              <a:tr h="370840">
                <a:tc>
                  <a:txBody>
                    <a:bodyPr/>
                    <a:lstStyle/>
                    <a:p>
                      <a:r>
                        <a:rPr lang="en-US" sz="1600" dirty="0" smtClean="0"/>
                        <a:t>CDate</a:t>
                      </a:r>
                      <a:endParaRPr lang="en-US" sz="1600" dirty="0"/>
                    </a:p>
                  </a:txBody>
                  <a:tcPr/>
                </a:tc>
                <a:tc>
                  <a:txBody>
                    <a:bodyPr/>
                    <a:lstStyle/>
                    <a:p>
                      <a:r>
                        <a:rPr lang="en-US" sz="1600" dirty="0" smtClean="0"/>
                        <a:t>Convert To Date</a:t>
                      </a:r>
                      <a:endParaRPr lang="en-US" sz="1600" dirty="0"/>
                    </a:p>
                  </a:txBody>
                  <a:tcPr/>
                </a:tc>
              </a:tr>
              <a:tr h="370840">
                <a:tc>
                  <a:txBody>
                    <a:bodyPr/>
                    <a:lstStyle/>
                    <a:p>
                      <a:r>
                        <a:rPr lang="en-US" sz="1600" dirty="0" smtClean="0"/>
                        <a:t>CInt</a:t>
                      </a:r>
                      <a:endParaRPr lang="en-US" sz="1600" dirty="0"/>
                    </a:p>
                  </a:txBody>
                  <a:tcPr/>
                </a:tc>
                <a:tc>
                  <a:txBody>
                    <a:bodyPr/>
                    <a:lstStyle/>
                    <a:p>
                      <a:r>
                        <a:rPr lang="en-US" sz="1600" dirty="0" smtClean="0"/>
                        <a:t>Convert To Integer</a:t>
                      </a:r>
                      <a:endParaRPr lang="en-US" sz="1600" dirty="0"/>
                    </a:p>
                  </a:txBody>
                  <a:tcPr/>
                </a:tc>
              </a:tr>
              <a:tr h="370840">
                <a:tc>
                  <a:txBody>
                    <a:bodyPr/>
                    <a:lstStyle/>
                    <a:p>
                      <a:r>
                        <a:rPr lang="en-US" sz="1600" dirty="0" smtClean="0"/>
                        <a:t>CStr</a:t>
                      </a:r>
                      <a:endParaRPr lang="en-US" sz="1600" dirty="0"/>
                    </a:p>
                  </a:txBody>
                  <a:tcPr/>
                </a:tc>
                <a:tc>
                  <a:txBody>
                    <a:bodyPr/>
                    <a:lstStyle/>
                    <a:p>
                      <a:r>
                        <a:rPr lang="en-US" sz="1600" dirty="0" smtClean="0"/>
                        <a:t>Converts To String</a:t>
                      </a:r>
                      <a:endParaRPr lang="en-US" sz="1600" dirty="0"/>
                    </a:p>
                  </a:txBody>
                  <a:tcPr/>
                </a:tc>
              </a:tr>
            </a:tbl>
          </a:graphicData>
        </a:graphic>
      </p:graphicFrame>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43937"/>
            <a:ext cx="8523288" cy="400110"/>
          </a:xfrm>
        </p:spPr>
        <p:txBody>
          <a:bodyPr/>
          <a:lstStyle/>
          <a:p>
            <a:r>
              <a:rPr lang="en-US" dirty="0" smtClean="0"/>
              <a:t>Scope of Variables</a:t>
            </a:r>
            <a:endParaRPr lang="en-US" dirty="0"/>
          </a:p>
        </p:txBody>
      </p:sp>
      <p:sp>
        <p:nvSpPr>
          <p:cNvPr id="3" name="Rectangle 2"/>
          <p:cNvSpPr/>
          <p:nvPr/>
        </p:nvSpPr>
        <p:spPr>
          <a:xfrm>
            <a:off x="249721" y="1123584"/>
            <a:ext cx="7926091" cy="338554"/>
          </a:xfrm>
          <a:prstGeom prst="rect">
            <a:avLst/>
          </a:prstGeom>
        </p:spPr>
        <p:txBody>
          <a:bodyPr wrap="square">
            <a:spAutoFit/>
          </a:bodyPr>
          <a:lstStyle/>
          <a:p>
            <a:r>
              <a:rPr lang="en-US" sz="1600" b="0" dirty="0"/>
              <a:t>Variables can be </a:t>
            </a:r>
            <a:r>
              <a:rPr lang="en-US" sz="1600" b="0" dirty="0" smtClean="0"/>
              <a:t>either Private </a:t>
            </a:r>
            <a:r>
              <a:rPr lang="en-US" sz="1600" b="0" dirty="0"/>
              <a:t>or </a:t>
            </a:r>
            <a:r>
              <a:rPr lang="en-US" sz="1600" b="0" dirty="0" smtClean="0"/>
              <a:t>Public</a:t>
            </a:r>
            <a:endParaRPr lang="en-US" sz="1600" b="0" dirty="0"/>
          </a:p>
        </p:txBody>
      </p:sp>
      <p:sp>
        <p:nvSpPr>
          <p:cNvPr id="4" name="Rounded Rectangle 33"/>
          <p:cNvSpPr>
            <a:spLocks noChangeArrowheads="1"/>
          </p:cNvSpPr>
          <p:nvPr>
            <p:custDataLst>
              <p:tags r:id="rId2"/>
            </p:custDataLst>
          </p:nvPr>
        </p:nvSpPr>
        <p:spPr bwMode="auto">
          <a:xfrm>
            <a:off x="248023" y="1551563"/>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1</a:t>
            </a:r>
          </a:p>
        </p:txBody>
      </p:sp>
      <p:sp>
        <p:nvSpPr>
          <p:cNvPr id="5" name="Rounded Rectangle 33"/>
          <p:cNvSpPr>
            <a:spLocks noChangeArrowheads="1"/>
          </p:cNvSpPr>
          <p:nvPr>
            <p:custDataLst>
              <p:tags r:id="rId3"/>
            </p:custDataLst>
          </p:nvPr>
        </p:nvSpPr>
        <p:spPr bwMode="auto">
          <a:xfrm>
            <a:off x="248023" y="3748872"/>
            <a:ext cx="492125" cy="457200"/>
          </a:xfrm>
          <a:prstGeom prst="roundRect">
            <a:avLst>
              <a:gd name="adj" fmla="val 5704"/>
            </a:avLst>
          </a:prstGeom>
          <a:solidFill>
            <a:srgbClr val="F7902B"/>
          </a:solidFill>
          <a:ln w="9525">
            <a:noFill/>
            <a:miter lim="800000"/>
            <a:headEnd/>
            <a:tailEnd/>
          </a:ln>
        </p:spPr>
        <p:txBody>
          <a:bodyPr anchor="ctr"/>
          <a:lstStyle/>
          <a:p>
            <a:pPr algn="ctr">
              <a:defRPr/>
            </a:pPr>
            <a:r>
              <a:rPr lang="en-US" dirty="0">
                <a:latin typeface="+mn-lt"/>
                <a:ea typeface="ＭＳ Ｐゴシック" charset="-128"/>
                <a:cs typeface="+mn-cs"/>
              </a:rPr>
              <a:t>2</a:t>
            </a:r>
          </a:p>
        </p:txBody>
      </p:sp>
      <p:sp>
        <p:nvSpPr>
          <p:cNvPr id="6" name="AutoShape 12"/>
          <p:cNvSpPr>
            <a:spLocks noChangeArrowheads="1"/>
          </p:cNvSpPr>
          <p:nvPr/>
        </p:nvSpPr>
        <p:spPr bwMode="auto">
          <a:xfrm>
            <a:off x="783011" y="1542956"/>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Private Variables</a:t>
            </a:r>
            <a:endParaRPr lang="en-US" sz="1700" b="0" dirty="0">
              <a:latin typeface="+mn-lt"/>
              <a:ea typeface="ＭＳ Ｐゴシック" charset="-128"/>
              <a:cs typeface="+mn-cs"/>
            </a:endParaRPr>
          </a:p>
        </p:txBody>
      </p:sp>
      <p:sp>
        <p:nvSpPr>
          <p:cNvPr id="7" name="AutoShape 13"/>
          <p:cNvSpPr>
            <a:spLocks noChangeArrowheads="1"/>
          </p:cNvSpPr>
          <p:nvPr/>
        </p:nvSpPr>
        <p:spPr bwMode="auto">
          <a:xfrm>
            <a:off x="783011" y="3733354"/>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cs typeface="+mn-cs"/>
              </a:rPr>
              <a:t>Public Variables</a:t>
            </a:r>
            <a:endParaRPr lang="en-US" sz="1700" b="0" dirty="0">
              <a:latin typeface="+mn-lt"/>
              <a:ea typeface="ＭＳ Ｐゴシック" charset="-128"/>
              <a:cs typeface="+mn-cs"/>
            </a:endParaRPr>
          </a:p>
        </p:txBody>
      </p:sp>
      <p:sp>
        <p:nvSpPr>
          <p:cNvPr id="8" name="Content Placeholder 2"/>
          <p:cNvSpPr txBox="1">
            <a:spLocks/>
          </p:cNvSpPr>
          <p:nvPr/>
        </p:nvSpPr>
        <p:spPr>
          <a:xfrm>
            <a:off x="740148" y="2054301"/>
            <a:ext cx="8097377" cy="167905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dirty="0"/>
              <a:t>Private variables can be used only by procedures in the same </a:t>
            </a:r>
            <a:r>
              <a:rPr lang="en-US" sz="1600" b="0" dirty="0" smtClean="0"/>
              <a:t>module. Use keyword </a:t>
            </a:r>
            <a:r>
              <a:rPr lang="en-US" sz="1600" b="0" dirty="0" smtClean="0">
                <a:solidFill>
                  <a:srgbClr val="0070C0"/>
                </a:solidFill>
              </a:rPr>
              <a:t>Private</a:t>
            </a:r>
            <a:r>
              <a:rPr lang="en-US" sz="1600" b="0" dirty="0" smtClean="0"/>
              <a:t> </a:t>
            </a:r>
            <a:r>
              <a:rPr lang="en-US" sz="1600" b="0" dirty="0"/>
              <a:t>to declare private module-level variables.</a:t>
            </a:r>
          </a:p>
          <a:p>
            <a:pPr lvl="2">
              <a:buFont typeface="Times" pitchFamily="18" charset="0"/>
              <a:buNone/>
            </a:pPr>
            <a:r>
              <a:rPr lang="en-US" sz="1600" b="0" dirty="0" smtClean="0"/>
              <a:t>		</a:t>
            </a:r>
            <a:r>
              <a:rPr lang="en-US" dirty="0" smtClean="0">
                <a:solidFill>
                  <a:schemeClr val="accent2">
                    <a:lumMod val="75000"/>
                  </a:schemeClr>
                </a:solidFill>
                <a:latin typeface="Courier New" panose="02070309020205020404" pitchFamily="49" charset="0"/>
                <a:cs typeface="Courier New" panose="02070309020205020404" pitchFamily="49" charset="0"/>
              </a:rPr>
              <a:t>Private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MyName </a:t>
            </a:r>
            <a:r>
              <a:rPr lang="en-US" dirty="0">
                <a:solidFill>
                  <a:schemeClr val="accent2">
                    <a:lumMod val="75000"/>
                  </a:schemeClr>
                </a:solidFill>
                <a:latin typeface="Courier New" panose="02070309020205020404" pitchFamily="49" charset="0"/>
                <a:cs typeface="Courier New" panose="02070309020205020404" pitchFamily="49" charset="0"/>
              </a:rPr>
              <a:t>As </a:t>
            </a:r>
            <a:r>
              <a:rPr lang="en-US" dirty="0" smtClean="0">
                <a:solidFill>
                  <a:schemeClr val="accent2">
                    <a:lumMod val="75000"/>
                  </a:schemeClr>
                </a:solidFill>
                <a:latin typeface="Courier New" panose="02070309020205020404" pitchFamily="49" charset="0"/>
                <a:cs typeface="Courier New" panose="02070309020205020404" pitchFamily="49" charset="0"/>
              </a:rPr>
              <a:t>String</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a:t>T</a:t>
            </a:r>
            <a:r>
              <a:rPr lang="en-US" sz="1600" b="0" dirty="0" smtClean="0"/>
              <a:t>he </a:t>
            </a:r>
            <a:r>
              <a:rPr lang="en-US" sz="1600" b="0" dirty="0"/>
              <a:t>Dim statement is equivalent to the Private statement. </a:t>
            </a:r>
            <a:r>
              <a:rPr lang="en-US" sz="1600" b="0" dirty="0" smtClean="0"/>
              <a:t>                        	</a:t>
            </a:r>
            <a:r>
              <a:rPr lang="en-US" dirty="0" smtClean="0">
                <a:solidFill>
                  <a:schemeClr val="accent2">
                    <a:lumMod val="75000"/>
                  </a:schemeClr>
                </a:solidFill>
                <a:latin typeface="Courier New" panose="02070309020205020404" pitchFamily="49" charset="0"/>
                <a:cs typeface="Courier New" panose="02070309020205020404" pitchFamily="49" charset="0"/>
              </a:rPr>
              <a:t>Dim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MyName </a:t>
            </a:r>
            <a:r>
              <a:rPr lang="en-US" dirty="0">
                <a:solidFill>
                  <a:schemeClr val="accent2">
                    <a:lumMod val="75000"/>
                  </a:schemeClr>
                </a:solidFill>
                <a:latin typeface="Courier New" panose="02070309020205020404" pitchFamily="49" charset="0"/>
                <a:cs typeface="Courier New" panose="02070309020205020404" pitchFamily="49" charset="0"/>
              </a:rPr>
              <a:t>As String</a:t>
            </a:r>
          </a:p>
        </p:txBody>
      </p:sp>
      <p:sp>
        <p:nvSpPr>
          <p:cNvPr id="9" name="Rectangle 8"/>
          <p:cNvSpPr/>
          <p:nvPr/>
        </p:nvSpPr>
        <p:spPr>
          <a:xfrm>
            <a:off x="783011" y="4295684"/>
            <a:ext cx="8054514" cy="1292662"/>
          </a:xfrm>
          <a:prstGeom prst="rect">
            <a:avLst/>
          </a:prstGeom>
        </p:spPr>
        <p:txBody>
          <a:bodyPr wrap="square">
            <a:spAutoFit/>
          </a:bodyPr>
          <a:lstStyle/>
          <a:p>
            <a:r>
              <a:rPr lang="en-US" sz="1600" b="0" dirty="0" smtClean="0"/>
              <a:t>If </a:t>
            </a:r>
            <a:r>
              <a:rPr lang="en-US" sz="1600" b="0" dirty="0"/>
              <a:t>a public variable is declared in a module, it can also be used in any project that reference the project where the public variable is </a:t>
            </a:r>
            <a:r>
              <a:rPr lang="en-US" sz="1600" b="0" dirty="0" smtClean="0"/>
              <a:t>declared. Use keyword </a:t>
            </a:r>
            <a:r>
              <a:rPr lang="en-US" sz="1600" b="0" dirty="0">
                <a:solidFill>
                  <a:srgbClr val="0070C0"/>
                </a:solidFill>
              </a:rPr>
              <a:t>Public</a:t>
            </a:r>
            <a:r>
              <a:rPr lang="en-US" sz="1600" b="0" dirty="0"/>
              <a:t> </a:t>
            </a:r>
            <a:r>
              <a:rPr lang="en-US" sz="1600" b="0" dirty="0" smtClean="0"/>
              <a:t>to </a:t>
            </a:r>
            <a:r>
              <a:rPr lang="en-US" sz="1600" b="0" dirty="0"/>
              <a:t>declare public module-level variables</a:t>
            </a:r>
            <a:r>
              <a:rPr lang="en-US" sz="1600" b="0" dirty="0" smtClean="0"/>
              <a:t>.</a:t>
            </a:r>
          </a:p>
          <a:p>
            <a:endParaRPr lang="en-US" sz="1600" b="0" dirty="0"/>
          </a:p>
          <a:p>
            <a:pPr lvl="2">
              <a:buFont typeface="Times" pitchFamily="18" charset="0"/>
              <a:buNone/>
            </a:pPr>
            <a:r>
              <a:rPr lang="en-US" dirty="0">
                <a:solidFill>
                  <a:schemeClr val="accent2">
                    <a:lumMod val="75000"/>
                  </a:schemeClr>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strName </a:t>
            </a:r>
            <a:r>
              <a:rPr lang="en-US" dirty="0">
                <a:solidFill>
                  <a:schemeClr val="accent2">
                    <a:lumMod val="75000"/>
                  </a:schemeClr>
                </a:solidFill>
                <a:latin typeface="Courier New" panose="02070309020205020404" pitchFamily="49" charset="0"/>
                <a:cs typeface="Courier New" panose="02070309020205020404" pitchFamily="49" charset="0"/>
              </a:rPr>
              <a:t>As String</a:t>
            </a:r>
          </a:p>
        </p:txBody>
      </p:sp>
      <p:graphicFrame>
        <p:nvGraphicFramePr>
          <p:cNvPr id="10" name="Object 9"/>
          <p:cNvGraphicFramePr>
            <a:graphicFrameLocks noChangeAspect="1"/>
          </p:cNvGraphicFramePr>
          <p:nvPr>
            <p:extLst>
              <p:ext uri="{D42A27DB-BD31-4B8C-83A1-F6EECF244321}">
                <p14:modId xmlns:p14="http://schemas.microsoft.com/office/powerpoint/2010/main" val="2757951164"/>
              </p:ext>
            </p:extLst>
          </p:nvPr>
        </p:nvGraphicFramePr>
        <p:xfrm>
          <a:off x="7032810" y="5172635"/>
          <a:ext cx="914400" cy="771525"/>
        </p:xfrm>
        <a:graphic>
          <a:graphicData uri="http://schemas.openxmlformats.org/presentationml/2006/ole">
            <mc:AlternateContent xmlns:mc="http://schemas.openxmlformats.org/markup-compatibility/2006">
              <mc:Choice xmlns:v="urn:schemas-microsoft-com:vml" Requires="v">
                <p:oleObj spid="_x0000_s9561" name="Macro-Enabled Worksheet" showAsIcon="1" r:id="rId6" imgW="914400" imgH="771480" progId="Excel.SheetMacroEnabled.12">
                  <p:embed/>
                </p:oleObj>
              </mc:Choice>
              <mc:Fallback>
                <p:oleObj name="Macro-Enabled Worksheet" showAsIcon="1" r:id="rId6" imgW="914400" imgH="771480" progId="Excel.SheetMacroEnabled.12">
                  <p:embed/>
                  <p:pic>
                    <p:nvPicPr>
                      <p:cNvPr id="0" name="Object 6"/>
                      <p:cNvPicPr>
                        <a:picLocks noChangeAspect="1" noChangeArrowheads="1"/>
                      </p:cNvPicPr>
                      <p:nvPr/>
                    </p:nvPicPr>
                    <p:blipFill>
                      <a:blip r:embed="rId7"/>
                      <a:srcRect/>
                      <a:stretch>
                        <a:fillRect/>
                      </a:stretch>
                    </p:blipFill>
                    <p:spPr bwMode="auto">
                      <a:xfrm>
                        <a:off x="7032810" y="5172635"/>
                        <a:ext cx="914400" cy="771525"/>
                      </a:xfrm>
                      <a:prstGeom prst="rect">
                        <a:avLst/>
                      </a:prstGeom>
                      <a:solidFill>
                        <a:schemeClr val="accent1">
                          <a:lumMod val="60000"/>
                          <a:lumOff val="40000"/>
                        </a:schemeClr>
                      </a:solidFill>
                      <a:ln>
                        <a:noFill/>
                      </a:ln>
                      <a:effectLst/>
                    </p:spPr>
                  </p:pic>
                </p:oleObj>
              </mc:Fallback>
            </mc:AlternateContent>
          </a:graphicData>
        </a:graphic>
      </p:graphicFrame>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70831"/>
            <a:ext cx="8523288" cy="400110"/>
          </a:xfrm>
        </p:spPr>
        <p:txBody>
          <a:bodyPr/>
          <a:lstStyle/>
          <a:p>
            <a:r>
              <a:rPr lang="en-US" dirty="0" smtClean="0"/>
              <a:t>Declaring Constants</a:t>
            </a:r>
            <a:endParaRPr lang="en-US" dirty="0"/>
          </a:p>
        </p:txBody>
      </p:sp>
      <p:sp>
        <p:nvSpPr>
          <p:cNvPr id="3" name="Content Placeholder 2"/>
          <p:cNvSpPr txBox="1">
            <a:spLocks/>
          </p:cNvSpPr>
          <p:nvPr/>
        </p:nvSpPr>
        <p:spPr>
          <a:xfrm>
            <a:off x="282948" y="1157887"/>
            <a:ext cx="8097377" cy="325274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600" b="0" dirty="0" smtClean="0"/>
              <a:t>We declare </a:t>
            </a:r>
            <a:r>
              <a:rPr lang="en-US" sz="1600" b="0" dirty="0"/>
              <a:t>a </a:t>
            </a:r>
            <a:r>
              <a:rPr lang="en-US" sz="1600" b="0" dirty="0" smtClean="0"/>
              <a:t>constant to </a:t>
            </a:r>
            <a:r>
              <a:rPr lang="en-US" sz="1600" b="0" dirty="0"/>
              <a:t>assign a meaningful name to a value. Once a constant is declared, it cannot be modified or assigned a new </a:t>
            </a:r>
            <a:r>
              <a:rPr lang="en-US" sz="1600" b="0" dirty="0" smtClean="0"/>
              <a:t>value</a:t>
            </a:r>
            <a:endParaRPr lang="en-US" sz="1600" b="0" dirty="0"/>
          </a:p>
          <a:p>
            <a:pPr marL="285750" indent="-285750">
              <a:buSzPct val="150000"/>
              <a:buFont typeface="Arial" panose="020B0604020202020204" pitchFamily="34" charset="0"/>
              <a:buChar char="•"/>
            </a:pPr>
            <a:r>
              <a:rPr lang="en-US" sz="1600" b="0" dirty="0" smtClean="0"/>
              <a:t>Use </a:t>
            </a:r>
            <a:r>
              <a:rPr lang="en-US" sz="1600" b="0" dirty="0"/>
              <a:t>the </a:t>
            </a:r>
            <a:r>
              <a:rPr lang="en-US" sz="1600" dirty="0">
                <a:solidFill>
                  <a:schemeClr val="accent2">
                    <a:lumMod val="75000"/>
                  </a:schemeClr>
                </a:solidFill>
              </a:rPr>
              <a:t>Const</a:t>
            </a:r>
            <a:r>
              <a:rPr lang="en-US" sz="1600" b="0" dirty="0"/>
              <a:t> statement to declare a constant and set its </a:t>
            </a:r>
            <a:r>
              <a:rPr lang="en-US" sz="1600" b="0" dirty="0" smtClean="0"/>
              <a:t>value			</a:t>
            </a:r>
            <a:r>
              <a:rPr lang="en-US" dirty="0">
                <a:solidFill>
                  <a:schemeClr val="accent2">
                    <a:lumMod val="75000"/>
                  </a:schemeClr>
                </a:solidFill>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conPi = 3.14159	</a:t>
            </a:r>
            <a:r>
              <a:rPr lang="en-US" sz="1600" dirty="0" smtClean="0"/>
              <a:t>			 	            </a:t>
            </a:r>
            <a:r>
              <a:rPr lang="en-US" sz="1600" b="0" dirty="0" smtClean="0"/>
              <a:t>The </a:t>
            </a:r>
            <a:r>
              <a:rPr lang="en-US" sz="1600" b="0" dirty="0"/>
              <a:t>compiler determines the type of the constant from the type of the </a:t>
            </a:r>
            <a:r>
              <a:rPr lang="en-US" sz="1600" b="0" dirty="0" smtClean="0"/>
              <a:t>expression</a:t>
            </a:r>
          </a:p>
          <a:p>
            <a:pPr marL="285750" indent="-285750">
              <a:buSzPct val="150000"/>
              <a:buFont typeface="Arial" panose="020B0604020202020204" pitchFamily="34" charset="0"/>
              <a:buChar char="•"/>
            </a:pPr>
            <a:r>
              <a:rPr lang="en-US" sz="1600" b="0" dirty="0" smtClean="0"/>
              <a:t>We can declare a constant with </a:t>
            </a:r>
            <a:r>
              <a:rPr lang="en-US" sz="1600" b="0" dirty="0"/>
              <a:t>explicit data </a:t>
            </a:r>
            <a:r>
              <a:rPr lang="en-US" sz="1600" b="0" dirty="0" smtClean="0"/>
              <a:t>type</a:t>
            </a:r>
            <a:r>
              <a:rPr lang="en-US" sz="1600" b="0" dirty="0"/>
              <a:t> </a:t>
            </a:r>
            <a:r>
              <a:rPr lang="en-US" sz="1600" b="0" dirty="0" smtClean="0"/>
              <a:t>as below 		</a:t>
            </a:r>
            <a:r>
              <a:rPr lang="en-US" sz="1600" b="0" dirty="0">
                <a:solidFill>
                  <a:schemeClr val="accent2">
                    <a:lumMod val="75000"/>
                  </a:schemeClr>
                </a:solidFill>
                <a:latin typeface="High Tower Text" panose="02040502050506030303" pitchFamily="18" charset="0"/>
              </a:rPr>
              <a:t> </a:t>
            </a:r>
            <a:r>
              <a:rPr lang="en-US" sz="1600" b="0" dirty="0" smtClean="0">
                <a:solidFill>
                  <a:schemeClr val="accent2">
                    <a:lumMod val="75000"/>
                  </a:schemeClr>
                </a:solidFill>
                <a:latin typeface="High Tower Text" panose="02040502050506030303" pitchFamily="18"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Const </a:t>
            </a:r>
            <a:r>
              <a:rPr lang="en-US" dirty="0" smtClean="0">
                <a:latin typeface="Courier New" panose="02070309020205020404" pitchFamily="49" charset="0"/>
                <a:cs typeface="Courier New" panose="02070309020205020404" pitchFamily="49" charset="0"/>
              </a:rPr>
              <a:t>DaysInYear </a:t>
            </a:r>
            <a:r>
              <a:rPr lang="en-US" dirty="0" smtClean="0">
                <a:solidFill>
                  <a:schemeClr val="accent2">
                    <a:lumMod val="75000"/>
                  </a:schemeClr>
                </a:solidFill>
                <a:latin typeface="Courier New" panose="02070309020205020404" pitchFamily="49" charset="0"/>
                <a:cs typeface="Courier New" panose="02070309020205020404" pitchFamily="49" charset="0"/>
              </a:rPr>
              <a:t>As Integer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365</a:t>
            </a:r>
          </a:p>
          <a:p>
            <a:pPr marL="285750" indent="-285750">
              <a:buSzPct val="150000"/>
              <a:buFont typeface="Arial" panose="020B0604020202020204" pitchFamily="34" charset="0"/>
              <a:buChar char="•"/>
            </a:pPr>
            <a:r>
              <a:rPr lang="en-US" sz="1600" b="0" dirty="0" smtClean="0"/>
              <a:t>Constants can be Public or Private				</a:t>
            </a:r>
            <a:r>
              <a:rPr lang="en-US" dirty="0">
                <a:solidFill>
                  <a:schemeClr val="accent2">
                    <a:lumMod val="75000"/>
                  </a:schemeClr>
                </a:solidFill>
                <a:latin typeface="Courier New" panose="02070309020205020404" pitchFamily="49" charset="0"/>
                <a:cs typeface="Courier New" panose="02070309020205020404" pitchFamily="49" charset="0"/>
              </a:rPr>
              <a:t>Public Const </a:t>
            </a:r>
            <a:r>
              <a:rPr lang="en-US" dirty="0">
                <a:latin typeface="Courier New" panose="02070309020205020404" pitchFamily="49" charset="0"/>
                <a:cs typeface="Courier New" panose="02070309020205020404" pitchFamily="49" charset="0"/>
              </a:rPr>
              <a:t>DaysInYear = </a:t>
            </a:r>
            <a:r>
              <a:rPr lang="en-US" dirty="0" smtClean="0">
                <a:latin typeface="Courier New" panose="02070309020205020404" pitchFamily="49" charset="0"/>
                <a:cs typeface="Courier New" panose="02070309020205020404" pitchFamily="49" charset="0"/>
              </a:rPr>
              <a:t>365				</a:t>
            </a:r>
            <a:r>
              <a:rPr lang="en-US" dirty="0" smtClean="0">
                <a:solidFill>
                  <a:schemeClr val="accent2">
                    <a:lumMod val="75000"/>
                  </a:schemeClr>
                </a:solidFill>
                <a:latin typeface="Courier New" panose="02070309020205020404" pitchFamily="49" charset="0"/>
                <a:cs typeface="Courier New" panose="02070309020205020404" pitchFamily="49" charset="0"/>
              </a:rPr>
              <a:t>Private Const </a:t>
            </a:r>
            <a:r>
              <a:rPr lang="en-US" dirty="0" smtClean="0">
                <a:latin typeface="Courier New" panose="02070309020205020404" pitchFamily="49" charset="0"/>
                <a:cs typeface="Courier New" panose="02070309020205020404" pitchFamily="49" charset="0"/>
              </a:rPr>
              <a:t>interestRate = 7</a:t>
            </a:r>
            <a:endParaRPr lang="en-US" dirty="0">
              <a:latin typeface="Courier New" panose="02070309020205020404" pitchFamily="49" charset="0"/>
              <a:cs typeface="Courier New" panose="02070309020205020404" pitchFamily="49" charset="0"/>
            </a:endParaRPr>
          </a:p>
        </p:txBody>
      </p:sp>
      <p:sp>
        <p:nvSpPr>
          <p:cNvPr id="4" name="AutoShape 12"/>
          <p:cNvSpPr>
            <a:spLocks noChangeArrowheads="1"/>
          </p:cNvSpPr>
          <p:nvPr/>
        </p:nvSpPr>
        <p:spPr bwMode="auto">
          <a:xfrm>
            <a:off x="411908" y="4443035"/>
            <a:ext cx="8328679" cy="626509"/>
          </a:xfrm>
          <a:prstGeom prst="roundRect">
            <a:avLst>
              <a:gd name="adj" fmla="val 9065"/>
            </a:avLst>
          </a:prstGeom>
          <a:solidFill>
            <a:schemeClr val="tx2">
              <a:lumMod val="25000"/>
              <a:lumOff val="75000"/>
            </a:schemeClr>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Dim i, j as Integer. What is the data type of variable i ??</a:t>
            </a:r>
            <a:endParaRPr lang="en-US" sz="1800" b="0" dirty="0">
              <a:latin typeface="+mn-lt"/>
              <a:ea typeface="ＭＳ Ｐゴシック" charset="-128"/>
              <a:cs typeface="+mn-cs"/>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478" y="4036922"/>
            <a:ext cx="7239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48990" y="5338633"/>
            <a:ext cx="8054514" cy="830997"/>
          </a:xfrm>
          <a:prstGeom prst="rect">
            <a:avLst/>
          </a:prstGeom>
        </p:spPr>
        <p:txBody>
          <a:bodyPr wrap="square">
            <a:spAutoFit/>
          </a:bodyPr>
          <a:lstStyle/>
          <a:p>
            <a:r>
              <a:rPr lang="en-US" sz="1600" b="0" dirty="0" smtClean="0"/>
              <a:t>Declare multiple variable by specifying data type for each variable</a:t>
            </a:r>
          </a:p>
          <a:p>
            <a:r>
              <a:rPr lang="en-US" sz="1600" b="0" dirty="0">
                <a:solidFill>
                  <a:schemeClr val="accent2">
                    <a:lumMod val="75000"/>
                  </a:schemeClr>
                </a:solidFill>
                <a:latin typeface="High Tower Text" panose="02040502050506030303" pitchFamily="18"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Dim </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numrow</a:t>
            </a:r>
            <a:r>
              <a:rPr lang="en-US" dirty="0" smtClean="0">
                <a:solidFill>
                  <a:schemeClr val="accent2">
                    <a:lumMod val="75000"/>
                  </a:schemeClr>
                </a:solidFill>
                <a:latin typeface="Courier New" panose="02070309020205020404" pitchFamily="49" charset="0"/>
                <a:cs typeface="Courier New" panose="02070309020205020404" pitchFamily="49" charset="0"/>
              </a:rPr>
              <a:t> as Integer, </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numcol</a:t>
            </a:r>
            <a:r>
              <a:rPr lang="en-US" dirty="0" smtClean="0">
                <a:solidFill>
                  <a:schemeClr val="accent2">
                    <a:lumMod val="75000"/>
                  </a:schemeClr>
                </a:solidFill>
                <a:latin typeface="Courier New" panose="02070309020205020404" pitchFamily="49" charset="0"/>
                <a:cs typeface="Courier New" panose="02070309020205020404" pitchFamily="49" charset="0"/>
              </a:rPr>
              <a:t> as </a:t>
            </a:r>
            <a:r>
              <a:rPr lang="en-US" dirty="0">
                <a:solidFill>
                  <a:schemeClr val="accent2">
                    <a:lumMod val="75000"/>
                  </a:schemeClr>
                </a:solidFill>
                <a:latin typeface="Courier New" panose="02070309020205020404" pitchFamily="49" charset="0"/>
                <a:cs typeface="Courier New" panose="02070309020205020404" pitchFamily="49" charset="0"/>
              </a:rPr>
              <a:t>I</a:t>
            </a:r>
            <a:r>
              <a:rPr lang="en-US" dirty="0" smtClean="0">
                <a:solidFill>
                  <a:schemeClr val="accent2">
                    <a:lumMod val="75000"/>
                  </a:schemeClr>
                </a:solidFill>
                <a:latin typeface="Courier New" panose="02070309020205020404" pitchFamily="49" charset="0"/>
                <a:cs typeface="Courier New" panose="02070309020205020404" pitchFamily="49" charset="0"/>
              </a:rPr>
              <a:t>nteger</a:t>
            </a:r>
          </a:p>
          <a:p>
            <a:r>
              <a:rPr lang="en-US" dirty="0">
                <a:solidFill>
                  <a:schemeClr val="accent2">
                    <a:lumMod val="75000"/>
                  </a:schemeClr>
                </a:solidFill>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Const </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maxlen</a:t>
            </a:r>
            <a:r>
              <a:rPr lang="en-US" dirty="0" smtClean="0">
                <a:solidFill>
                  <a:schemeClr val="accent2">
                    <a:lumMod val="75000"/>
                  </a:schemeClr>
                </a:solidFill>
                <a:latin typeface="Courier New" panose="02070309020205020404" pitchFamily="49" charset="0"/>
                <a:cs typeface="Courier New" panose="02070309020205020404" pitchFamily="49" charset="0"/>
              </a:rPr>
              <a:t> as Long </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 1000 ,</a:t>
            </a:r>
            <a:r>
              <a:rPr lang="en-US" dirty="0" smtClean="0">
                <a:solidFill>
                  <a:schemeClr val="accent2">
                    <a:lumMod val="75000"/>
                  </a:schemeClr>
                </a:solidFill>
                <a:latin typeface="Courier New" panose="02070309020205020404" pitchFamily="49" charset="0"/>
                <a:cs typeface="Courier New" panose="02070309020205020404" pitchFamily="49" charset="0"/>
              </a:rPr>
              <a:t> </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maxnum</a:t>
            </a:r>
            <a:r>
              <a:rPr lang="en-US" dirty="0" smtClean="0">
                <a:solidFill>
                  <a:schemeClr val="accent2">
                    <a:lumMod val="75000"/>
                  </a:schemeClr>
                </a:solidFill>
                <a:latin typeface="Courier New" panose="02070309020205020404" pitchFamily="49" charset="0"/>
                <a:cs typeface="Courier New" panose="02070309020205020404" pitchFamily="49" charset="0"/>
              </a:rPr>
              <a:t> as Integer</a:t>
            </a:r>
            <a:r>
              <a:rPr lang="en-US" dirty="0" smtClean="0">
                <a:solidFill>
                  <a:schemeClr val="tx1">
                    <a:lumMod val="90000"/>
                    <a:lumOff val="10000"/>
                  </a:schemeClr>
                </a:solidFill>
                <a:latin typeface="Courier New" panose="02070309020205020404" pitchFamily="49" charset="0"/>
                <a:cs typeface="Courier New" panose="02070309020205020404" pitchFamily="49" charset="0"/>
              </a:rPr>
              <a:t>= 200</a:t>
            </a:r>
            <a:endParaRPr lang="en-US" dirty="0">
              <a:solidFill>
                <a:schemeClr val="tx1">
                  <a:lumMod val="90000"/>
                  <a:lumOff val="1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4" name="Content Placeholder 2"/>
          <p:cNvSpPr txBox="1">
            <a:spLocks/>
          </p:cNvSpPr>
          <p:nvPr/>
        </p:nvSpPr>
        <p:spPr>
          <a:xfrm>
            <a:off x="283696" y="1065761"/>
            <a:ext cx="6897033" cy="61086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Variables, different Data Types, </a:t>
            </a:r>
            <a:r>
              <a:rPr lang="en-US" sz="1600" b="0" dirty="0"/>
              <a:t>Data Type Conversion </a:t>
            </a:r>
            <a:endParaRPr lang="en-US" sz="1600" b="0" dirty="0" smtClean="0"/>
          </a:p>
          <a:p>
            <a:pPr marL="0" lvl="1" indent="0">
              <a:buNone/>
            </a:pPr>
            <a:r>
              <a:rPr lang="en-US" sz="1600" b="0" dirty="0" smtClean="0"/>
              <a:t>Public &amp; Private Variables, Constants                    </a:t>
            </a:r>
            <a:endParaRPr lang="en-US" sz="1600" b="0" dirty="0"/>
          </a:p>
          <a:p>
            <a:pPr marL="0" lvl="1" indent="0">
              <a:buNone/>
            </a:pPr>
            <a:endParaRPr lang="da-DK" sz="1600" b="0" dirty="0"/>
          </a:p>
          <a:p>
            <a:pPr lvl="1"/>
            <a:endParaRPr lang="en-US" sz="1600" b="0" dirty="0"/>
          </a:p>
        </p:txBody>
      </p:sp>
      <p:sp>
        <p:nvSpPr>
          <p:cNvPr id="6" name="AutoShape 12"/>
          <p:cNvSpPr>
            <a:spLocks noChangeArrowheads="1"/>
          </p:cNvSpPr>
          <p:nvPr/>
        </p:nvSpPr>
        <p:spPr bwMode="auto">
          <a:xfrm>
            <a:off x="270434" y="1792337"/>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a:solidFill>
                  <a:schemeClr val="bg1"/>
                </a:solidFill>
                <a:latin typeface="+mj-lt"/>
              </a:rPr>
              <a:t>Self evaluation</a:t>
            </a:r>
          </a:p>
        </p:txBody>
      </p:sp>
      <p:sp>
        <p:nvSpPr>
          <p:cNvPr id="7" name="Content Placeholder 2"/>
          <p:cNvSpPr txBox="1">
            <a:spLocks/>
          </p:cNvSpPr>
          <p:nvPr/>
        </p:nvSpPr>
        <p:spPr>
          <a:xfrm>
            <a:off x="340564" y="2402191"/>
            <a:ext cx="8368555" cy="39179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r>
              <a:rPr lang="en-US" sz="1600" b="0" dirty="0" smtClean="0"/>
              <a:t>Find the Error in the below Code                                                           		</a:t>
            </a:r>
            <a:r>
              <a:rPr lang="en-US" sz="1600" b="0" dirty="0" smtClean="0">
                <a:latin typeface="Courier New" panose="02070309020205020404" pitchFamily="49" charset="0"/>
                <a:cs typeface="Courier New" panose="02070309020205020404" pitchFamily="49" charset="0"/>
              </a:rPr>
              <a:t>tempVal </a:t>
            </a:r>
            <a:r>
              <a:rPr lang="en-US" sz="1600" b="0" dirty="0">
                <a:latin typeface="Courier New" panose="02070309020205020404" pitchFamily="49" charset="0"/>
                <a:cs typeface="Courier New" panose="02070309020205020404" pitchFamily="49" charset="0"/>
              </a:rPr>
              <a:t>= Range("A1").Value	                 		</a:t>
            </a:r>
            <a:r>
              <a:rPr lang="en-US" sz="1600" b="0" dirty="0" smtClean="0">
                <a:latin typeface="Courier New" panose="02070309020205020404" pitchFamily="49" charset="0"/>
                <a:cs typeface="Courier New" panose="02070309020205020404" pitchFamily="49" charset="0"/>
              </a:rPr>
              <a:t>Range</a:t>
            </a:r>
            <a:r>
              <a:rPr lang="en-US" sz="1600" b="0" dirty="0">
                <a:latin typeface="Courier New" panose="02070309020205020404" pitchFamily="49" charset="0"/>
                <a:cs typeface="Courier New" panose="02070309020205020404" pitchFamily="49" charset="0"/>
              </a:rPr>
              <a:t>("A1").Value = Range("C1").Value</a:t>
            </a:r>
          </a:p>
          <a:p>
            <a:pPr lvl="2">
              <a:lnSpc>
                <a:spcPct val="90000"/>
              </a:lnSpc>
              <a:buFont typeface="Times" pitchFamily="18" charset="0"/>
              <a:buNone/>
            </a:pPr>
            <a:r>
              <a:rPr lang="en-US" sz="1600" b="0" dirty="0">
                <a:latin typeface="Courier New" panose="02070309020205020404" pitchFamily="49" charset="0"/>
                <a:cs typeface="Courier New" panose="02070309020205020404" pitchFamily="49" charset="0"/>
              </a:rPr>
              <a:t>		Range("C1").Value = </a:t>
            </a:r>
            <a:r>
              <a:rPr lang="en-US" sz="1600" b="0" dirty="0" smtClean="0">
                <a:latin typeface="Courier New" panose="02070309020205020404" pitchFamily="49" charset="0"/>
                <a:cs typeface="Courier New" panose="02070309020205020404" pitchFamily="49" charset="0"/>
              </a:rPr>
              <a:t>temVal</a:t>
            </a:r>
          </a:p>
          <a:p>
            <a:pPr lvl="2">
              <a:lnSpc>
                <a:spcPct val="90000"/>
              </a:lnSpc>
              <a:buFont typeface="Times" pitchFamily="18" charset="0"/>
              <a:buNone/>
            </a:pPr>
            <a:endParaRPr lang="en-US" sz="1600" b="0" dirty="0" smtClean="0"/>
          </a:p>
          <a:p>
            <a:r>
              <a:rPr lang="en-US" sz="1600" b="0" dirty="0"/>
              <a:t>What is the value of Z after executing </a:t>
            </a:r>
            <a:r>
              <a:rPr lang="en-US" sz="1600" b="0" dirty="0" smtClean="0"/>
              <a:t>                    Test </a:t>
            </a:r>
            <a:r>
              <a:rPr lang="en-US" sz="1600" b="0" dirty="0"/>
              <a:t>for Conversion</a:t>
            </a:r>
            <a:r>
              <a:rPr lang="en-US" sz="1600" b="0" dirty="0" smtClean="0"/>
              <a:t>                                                                 the </a:t>
            </a:r>
            <a:r>
              <a:rPr lang="en-US" sz="1600" b="0" dirty="0"/>
              <a:t>below Code</a:t>
            </a:r>
            <a:r>
              <a:rPr lang="en-US" sz="1600" b="0" dirty="0" smtClean="0"/>
              <a:t>? 	</a:t>
            </a:r>
            <a:endParaRPr lang="en-US" sz="1600" b="0" dirty="0"/>
          </a:p>
          <a:p>
            <a:r>
              <a:rPr lang="en-US" sz="1600" b="0" dirty="0"/>
              <a:t> </a:t>
            </a:r>
            <a:r>
              <a:rPr lang="en-US" sz="1600" b="0" dirty="0" smtClean="0"/>
              <a:t>                </a:t>
            </a:r>
            <a:r>
              <a:rPr lang="en-US" sz="1600" b="0" dirty="0" smtClean="0">
                <a:latin typeface="Courier New" panose="02070309020205020404" pitchFamily="49" charset="0"/>
                <a:cs typeface="Courier New" panose="02070309020205020404" pitchFamily="49" charset="0"/>
              </a:rPr>
              <a:t>Dim </a:t>
            </a:r>
            <a:r>
              <a:rPr lang="en-US" sz="1600" b="0" dirty="0">
                <a:latin typeface="Courier New" panose="02070309020205020404" pitchFamily="49" charset="0"/>
                <a:cs typeface="Courier New" panose="02070309020205020404" pitchFamily="49" charset="0"/>
              </a:rPr>
              <a:t>X, Y, Z As Integer</a:t>
            </a:r>
            <a:r>
              <a:rPr lang="en-US" sz="1600" b="0" dirty="0" smtClean="0">
                <a:latin typeface="Courier New" panose="02070309020205020404" pitchFamily="49" charset="0"/>
                <a:cs typeface="Courier New" panose="02070309020205020404" pitchFamily="49" charset="0"/>
              </a:rPr>
              <a:t>         Sub </a:t>
            </a:r>
            <a:r>
              <a:rPr lang="en-US" sz="1600" b="0" dirty="0" err="1" smtClean="0">
                <a:latin typeface="Courier New" panose="02070309020205020404" pitchFamily="49" charset="0"/>
                <a:cs typeface="Courier New" panose="02070309020205020404" pitchFamily="49" charset="0"/>
              </a:rPr>
              <a:t>conTest</a:t>
            </a:r>
            <a:r>
              <a:rPr lang="en-US" sz="1600" b="0" dirty="0" smtClean="0">
                <a:latin typeface="Courier New" panose="02070309020205020404" pitchFamily="49" charset="0"/>
                <a:cs typeface="Courier New" panose="02070309020205020404" pitchFamily="49" charset="0"/>
              </a:rPr>
              <a:t>()</a:t>
            </a:r>
          </a:p>
          <a:p>
            <a:pPr lvl="4">
              <a:lnSpc>
                <a:spcPct val="90000"/>
              </a:lnSpc>
              <a:buFont typeface="Times" pitchFamily="18" charset="0"/>
              <a:buNone/>
            </a:pPr>
            <a:r>
              <a:rPr lang="en-US" sz="1600" b="0" dirty="0" smtClean="0">
                <a:latin typeface="Courier New" panose="02070309020205020404" pitchFamily="49" charset="0"/>
                <a:cs typeface="Courier New" panose="02070309020205020404" pitchFamily="49" charset="0"/>
              </a:rPr>
              <a:t> </a:t>
            </a:r>
            <a:r>
              <a:rPr lang="en-US" sz="1600" b="0" dirty="0">
                <a:latin typeface="Courier New" panose="02070309020205020404" pitchFamily="49" charset="0"/>
                <a:cs typeface="Courier New" panose="02070309020205020404" pitchFamily="49" charset="0"/>
              </a:rPr>
              <a:t>X = </a:t>
            </a:r>
            <a:r>
              <a:rPr lang="en-US" sz="1600" b="0" dirty="0" smtClean="0">
                <a:latin typeface="Courier New" panose="02070309020205020404" pitchFamily="49" charset="0"/>
                <a:cs typeface="Courier New" panose="02070309020205020404" pitchFamily="49" charset="0"/>
              </a:rPr>
              <a:t>32     		</a:t>
            </a:r>
            <a:r>
              <a:rPr lang="en-US" sz="1300" b="0" dirty="0" smtClean="0">
                <a:latin typeface="Courier New" panose="02070309020205020404" pitchFamily="49" charset="0"/>
                <a:cs typeface="Courier New" panose="02070309020205020404" pitchFamily="49" charset="0"/>
              </a:rPr>
              <a:t>         Dim x, y As String, z as integer</a:t>
            </a:r>
          </a:p>
          <a:p>
            <a:pPr lvl="4">
              <a:lnSpc>
                <a:spcPct val="90000"/>
              </a:lnSpc>
              <a:buNone/>
            </a:pPr>
            <a:r>
              <a:rPr lang="en-US" sz="1600" b="0" dirty="0" smtClean="0">
                <a:latin typeface="Courier New" panose="02070309020205020404" pitchFamily="49" charset="0"/>
                <a:cs typeface="Courier New" panose="02070309020205020404" pitchFamily="49" charset="0"/>
              </a:rPr>
              <a:t> </a:t>
            </a:r>
            <a:r>
              <a:rPr lang="en-US" sz="1600" b="0" dirty="0">
                <a:latin typeface="Courier New" panose="02070309020205020404" pitchFamily="49" charset="0"/>
                <a:cs typeface="Courier New" panose="02070309020205020404" pitchFamily="49" charset="0"/>
              </a:rPr>
              <a:t>Y = </a:t>
            </a:r>
            <a:r>
              <a:rPr lang="en-US" sz="1600" b="0" dirty="0" smtClean="0">
                <a:latin typeface="Courier New" panose="02070309020205020404" pitchFamily="49" charset="0"/>
                <a:cs typeface="Courier New" panose="02070309020205020404" pitchFamily="49" charset="0"/>
              </a:rPr>
              <a:t>5 	</a:t>
            </a: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x </a:t>
            </a:r>
            <a:r>
              <a:rPr lang="en-US" sz="1600" b="0" dirty="0">
                <a:latin typeface="Courier New" panose="02070309020205020404" pitchFamily="49" charset="0"/>
                <a:cs typeface="Courier New" panose="02070309020205020404" pitchFamily="49" charset="0"/>
              </a:rPr>
              <a:t>= "2"</a:t>
            </a:r>
          </a:p>
          <a:p>
            <a:pPr lvl="4">
              <a:lnSpc>
                <a:spcPct val="90000"/>
              </a:lnSpc>
              <a:buFont typeface="Times" pitchFamily="18" charset="0"/>
              <a:buNone/>
            </a:pPr>
            <a:r>
              <a:rPr lang="en-US" sz="1600" b="0" dirty="0" smtClean="0">
                <a:latin typeface="Courier New" panose="02070309020205020404" pitchFamily="49" charset="0"/>
                <a:cs typeface="Courier New" panose="02070309020205020404" pitchFamily="49" charset="0"/>
              </a:rPr>
              <a:t> Z = X/ Y</a:t>
            </a: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y </a:t>
            </a:r>
            <a:r>
              <a:rPr lang="en-US" sz="1600" b="0" dirty="0">
                <a:latin typeface="Courier New" panose="02070309020205020404" pitchFamily="49" charset="0"/>
                <a:cs typeface="Courier New" panose="02070309020205020404" pitchFamily="49" charset="0"/>
              </a:rPr>
              <a:t>= "20"</a:t>
            </a:r>
          </a:p>
          <a:p>
            <a:pPr lvl="4">
              <a:lnSpc>
                <a:spcPct val="90000"/>
              </a:lnSpc>
              <a:buFont typeface="Times" pitchFamily="18" charset="0"/>
              <a:buNone/>
            </a:pP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z </a:t>
            </a:r>
            <a:r>
              <a:rPr lang="en-US" sz="1600" b="0" dirty="0">
                <a:latin typeface="Courier New" panose="02070309020205020404" pitchFamily="49" charset="0"/>
                <a:cs typeface="Courier New" panose="02070309020205020404" pitchFamily="49" charset="0"/>
              </a:rPr>
              <a:t>= x + </a:t>
            </a:r>
            <a:r>
              <a:rPr lang="en-US" sz="1600" b="0" dirty="0" smtClean="0">
                <a:latin typeface="Courier New" panose="02070309020205020404" pitchFamily="49" charset="0"/>
                <a:cs typeface="Courier New" panose="02070309020205020404" pitchFamily="49" charset="0"/>
              </a:rPr>
              <a:t>y </a:t>
            </a:r>
            <a:endParaRPr lang="en-US" sz="1600" b="0" dirty="0">
              <a:latin typeface="Courier New" panose="02070309020205020404" pitchFamily="49" charset="0"/>
              <a:cs typeface="Courier New" panose="02070309020205020404" pitchFamily="49" charset="0"/>
            </a:endParaRPr>
          </a:p>
          <a:p>
            <a:pPr lvl="2">
              <a:lnSpc>
                <a:spcPct val="90000"/>
              </a:lnSpc>
              <a:buFont typeface="Times" pitchFamily="18" charset="0"/>
              <a:buNone/>
            </a:pP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a:t>
            </a:r>
            <a:r>
              <a:rPr lang="en-US" sz="1600" b="0" dirty="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      End </a:t>
            </a:r>
            <a:r>
              <a:rPr lang="en-US" sz="1600" b="0" dirty="0">
                <a:latin typeface="Courier New" panose="02070309020205020404" pitchFamily="49" charset="0"/>
                <a:cs typeface="Courier New" panose="02070309020205020404" pitchFamily="49" charset="0"/>
              </a:rPr>
              <a:t>Sub</a:t>
            </a:r>
          </a:p>
          <a:p>
            <a:pPr marL="285750" indent="-285750">
              <a:buFont typeface="Wingdings" panose="05000000000000000000" pitchFamily="2" charset="2"/>
              <a:buChar char="Ø"/>
            </a:pPr>
            <a:endParaRPr lang="en-US" b="0" dirty="0">
              <a:latin typeface="Courier New" panose="02070309020205020404" pitchFamily="49" charset="0"/>
              <a:cs typeface="Courier New" panose="02070309020205020404" pitchFamily="49" charset="0"/>
            </a:endParaRPr>
          </a:p>
          <a:p>
            <a:pPr lvl="2">
              <a:lnSpc>
                <a:spcPct val="90000"/>
              </a:lnSpc>
              <a:buFont typeface="Times" pitchFamily="18" charset="0"/>
              <a:buNone/>
            </a:pPr>
            <a:r>
              <a:rPr lang="en-US" sz="1600" b="0" dirty="0" smtClean="0"/>
              <a:t>		</a:t>
            </a:r>
            <a:endParaRPr lang="en-US" b="0" dirty="0"/>
          </a:p>
          <a:p>
            <a:pPr lvl="2">
              <a:lnSpc>
                <a:spcPct val="90000"/>
              </a:lnSpc>
              <a:buFont typeface="Times" pitchFamily="18" charset="0"/>
              <a:buNone/>
            </a:pPr>
            <a:r>
              <a:rPr lang="en-US" b="0" dirty="0" smtClean="0"/>
              <a:t>		</a:t>
            </a:r>
            <a:endParaRPr lang="en-US" b="0" dirty="0"/>
          </a:p>
          <a:p>
            <a:pPr lvl="2">
              <a:lnSpc>
                <a:spcPct val="90000"/>
              </a:lnSpc>
              <a:buFont typeface="Times" pitchFamily="18" charset="0"/>
              <a:buNone/>
            </a:pPr>
            <a:r>
              <a:rPr lang="en-US" b="0" dirty="0" smtClean="0"/>
              <a:t>				</a:t>
            </a:r>
            <a:endParaRPr lang="en-US" dirty="0"/>
          </a:p>
          <a:p>
            <a:pPr marL="0" lvl="1" indent="0">
              <a:buNone/>
            </a:pPr>
            <a:endParaRPr lang="en-US" sz="1600" b="0" dirty="0"/>
          </a:p>
        </p:txBody>
      </p:sp>
      <p:cxnSp>
        <p:nvCxnSpPr>
          <p:cNvPr id="10" name="Straight Connector 9"/>
          <p:cNvCxnSpPr/>
          <p:nvPr/>
        </p:nvCxnSpPr>
        <p:spPr bwMode="auto">
          <a:xfrm>
            <a:off x="4618970" y="3650877"/>
            <a:ext cx="14287" cy="25146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a:off x="416186" y="3630706"/>
            <a:ext cx="8298180" cy="2689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https://encrypted-tbn2.gstatic.com/images?q=tbn:ANd9GcSzqN5b6gPM2W1cE-PcN2z6ppOgqpuGYnJGckZSb_v-_VgLA0d4hZ1HxPs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034" y="527180"/>
            <a:ext cx="985744" cy="114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57384"/>
            <a:ext cx="8523288" cy="400110"/>
          </a:xfrm>
        </p:spPr>
        <p:txBody>
          <a:bodyPr/>
          <a:lstStyle/>
          <a:p>
            <a:r>
              <a:rPr lang="en-US" dirty="0" smtClean="0"/>
              <a:t>Visual Basic Statements</a:t>
            </a:r>
            <a:endParaRPr lang="en-US" dirty="0"/>
          </a:p>
        </p:txBody>
      </p:sp>
      <p:sp>
        <p:nvSpPr>
          <p:cNvPr id="3" name="Rectangle 2"/>
          <p:cNvSpPr/>
          <p:nvPr/>
        </p:nvSpPr>
        <p:spPr>
          <a:xfrm>
            <a:off x="255493" y="1177080"/>
            <a:ext cx="8444753" cy="1815882"/>
          </a:xfrm>
          <a:prstGeom prst="rect">
            <a:avLst/>
          </a:prstGeom>
        </p:spPr>
        <p:txBody>
          <a:bodyPr wrap="square">
            <a:spAutoFit/>
          </a:bodyPr>
          <a:lstStyle/>
          <a:p>
            <a:r>
              <a:rPr lang="en-US" sz="1600" b="0" dirty="0"/>
              <a:t>A statement in Visual Basic is a complete instruction containing keywords, operators, variables, constants, and </a:t>
            </a:r>
            <a:r>
              <a:rPr lang="en-US" sz="1600" b="0" dirty="0" smtClean="0"/>
              <a:t>expressions</a:t>
            </a:r>
          </a:p>
          <a:p>
            <a:endParaRPr lang="en-US" sz="1600" b="0" dirty="0"/>
          </a:p>
          <a:p>
            <a:r>
              <a:rPr lang="en-US" sz="1600" b="0" dirty="0" smtClean="0"/>
              <a:t>VB Statements belong to one of the below categories</a:t>
            </a:r>
          </a:p>
          <a:p>
            <a:pPr marL="800100" lvl="1" indent="-342900">
              <a:buFont typeface="+mj-lt"/>
              <a:buAutoNum type="arabicPeriod"/>
            </a:pPr>
            <a:r>
              <a:rPr lang="en-US" sz="1600" b="0" dirty="0" smtClean="0"/>
              <a:t>Declaration Statements</a:t>
            </a:r>
          </a:p>
          <a:p>
            <a:pPr marL="800100" lvl="1" indent="-342900">
              <a:buFont typeface="+mj-lt"/>
              <a:buAutoNum type="arabicPeriod"/>
            </a:pPr>
            <a:r>
              <a:rPr lang="en-US" sz="1600" b="0" dirty="0" smtClean="0"/>
              <a:t>Assignment Statements</a:t>
            </a:r>
          </a:p>
          <a:p>
            <a:pPr marL="800100" lvl="1" indent="-342900">
              <a:buFont typeface="+mj-lt"/>
              <a:buAutoNum type="arabicPeriod"/>
            </a:pPr>
            <a:r>
              <a:rPr lang="en-US" sz="1600" b="0" dirty="0" smtClean="0"/>
              <a:t>Executable Statements</a:t>
            </a:r>
          </a:p>
        </p:txBody>
      </p:sp>
      <p:sp>
        <p:nvSpPr>
          <p:cNvPr id="4" name="Rounded Rectangle 33"/>
          <p:cNvSpPr>
            <a:spLocks noChangeArrowheads="1"/>
          </p:cNvSpPr>
          <p:nvPr>
            <p:custDataLst>
              <p:tags r:id="rId1"/>
            </p:custDataLst>
          </p:nvPr>
        </p:nvSpPr>
        <p:spPr bwMode="auto">
          <a:xfrm>
            <a:off x="248023" y="3151756"/>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1</a:t>
            </a:r>
          </a:p>
        </p:txBody>
      </p:sp>
      <p:sp>
        <p:nvSpPr>
          <p:cNvPr id="5" name="AutoShape 12"/>
          <p:cNvSpPr>
            <a:spLocks noChangeArrowheads="1"/>
          </p:cNvSpPr>
          <p:nvPr/>
        </p:nvSpPr>
        <p:spPr bwMode="auto">
          <a:xfrm>
            <a:off x="783011" y="3143149"/>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Declaration Statements</a:t>
            </a:r>
            <a:endParaRPr lang="en-US" sz="1700" b="0" dirty="0">
              <a:latin typeface="+mn-lt"/>
              <a:ea typeface="ＭＳ Ｐゴシック" charset="-128"/>
              <a:cs typeface="+mn-cs"/>
            </a:endParaRPr>
          </a:p>
        </p:txBody>
      </p:sp>
      <p:sp>
        <p:nvSpPr>
          <p:cNvPr id="6" name="Content Placeholder 2"/>
          <p:cNvSpPr txBox="1">
            <a:spLocks/>
          </p:cNvSpPr>
          <p:nvPr/>
        </p:nvSpPr>
        <p:spPr>
          <a:xfrm>
            <a:off x="699806" y="3708290"/>
            <a:ext cx="8097377" cy="261182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600" b="0" dirty="0" smtClean="0"/>
              <a:t>Declaration Statement is used to name and define procedures, variables and constants and can also specify data type						</a:t>
            </a:r>
            <a:r>
              <a:rPr lang="en-US" dirty="0" smtClean="0">
                <a:solidFill>
                  <a:schemeClr val="accent2">
                    <a:lumMod val="75000"/>
                  </a:schemeClr>
                </a:solidFill>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ApplyFormat() 						  </a:t>
            </a:r>
            <a:r>
              <a:rPr lang="en-US" dirty="0" smtClean="0">
                <a:solidFill>
                  <a:schemeClr val="accent2">
                    <a:lumMod val="75000"/>
                  </a:schemeClr>
                </a:solidFill>
                <a:latin typeface="Courier New" panose="02070309020205020404" pitchFamily="49" charset="0"/>
                <a:cs typeface="Courier New" panose="02070309020205020404" pitchFamily="49" charset="0"/>
              </a:rPr>
              <a:t>Dim</a:t>
            </a:r>
            <a:r>
              <a:rPr lang="en-US" dirty="0" smtClean="0">
                <a:latin typeface="Courier New" panose="02070309020205020404" pitchFamily="49" charset="0"/>
                <a:cs typeface="Courier New" panose="02070309020205020404" pitchFamily="49" charset="0"/>
              </a:rPr>
              <a:t> myrange </a:t>
            </a:r>
            <a:r>
              <a:rPr lang="en-US" dirty="0" smtClean="0">
                <a:solidFill>
                  <a:schemeClr val="accent2">
                    <a:lumMod val="75000"/>
                  </a:schemeClr>
                </a:solidFill>
                <a:latin typeface="Courier New" panose="02070309020205020404" pitchFamily="49" charset="0"/>
                <a:cs typeface="Courier New" panose="02070309020205020404" pitchFamily="49" charset="0"/>
              </a:rPr>
              <a:t>as Range </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Dim</a:t>
            </a:r>
            <a:r>
              <a:rPr lang="en-US" dirty="0" smtClean="0">
                <a:latin typeface="Courier New" panose="02070309020205020404" pitchFamily="49" charset="0"/>
                <a:cs typeface="Courier New" panose="02070309020205020404" pitchFamily="49" charset="0"/>
              </a:rPr>
              <a:t> j </a:t>
            </a:r>
            <a:r>
              <a:rPr lang="en-US" dirty="0" smtClean="0">
                <a:solidFill>
                  <a:schemeClr val="accent2">
                    <a:lumMod val="75000"/>
                  </a:schemeClr>
                </a:solidFill>
                <a:latin typeface="Courier New" panose="02070309020205020404" pitchFamily="49" charset="0"/>
                <a:cs typeface="Courier New" panose="02070309020205020404" pitchFamily="49" charset="0"/>
              </a:rPr>
              <a:t>as Integer </a:t>
            </a:r>
            <a:r>
              <a:rPr lang="en-US" dirty="0" smtClean="0">
                <a:latin typeface="Courier New" panose="02070309020205020404" pitchFamily="49" charset="0"/>
                <a:cs typeface="Courier New" panose="02070309020205020404" pitchFamily="49" charset="0"/>
              </a:rPr>
              <a:t>					End </a:t>
            </a:r>
            <a:r>
              <a:rPr lang="en-US" dirty="0" smtClean="0">
                <a:solidFill>
                  <a:schemeClr val="accent2">
                    <a:lumMod val="75000"/>
                  </a:schemeClr>
                </a:solidFill>
                <a:latin typeface="Courier New" panose="02070309020205020404" pitchFamily="49" charset="0"/>
                <a:cs typeface="Courier New" panose="02070309020205020404" pitchFamily="49" charset="0"/>
              </a:rPr>
              <a:t>Sub</a:t>
            </a:r>
          </a:p>
          <a:p>
            <a:pPr marL="285750" indent="-285750">
              <a:buSzPct val="150000"/>
              <a:buFont typeface="Arial" panose="020B0604020202020204" pitchFamily="34" charset="0"/>
              <a:buChar char="•"/>
            </a:pPr>
            <a:r>
              <a:rPr lang="en-US" sz="1600" b="0" dirty="0"/>
              <a:t>The Sub statement (with matching End Sub statement) declares a procedure </a:t>
            </a:r>
            <a:r>
              <a:rPr lang="en-US" sz="1600" b="0" dirty="0" smtClean="0"/>
              <a:t>‘ApplyFormat’</a:t>
            </a:r>
          </a:p>
          <a:p>
            <a:pPr marL="285750" indent="-285750">
              <a:buSzPct val="150000"/>
              <a:buFont typeface="Arial" panose="020B0604020202020204" pitchFamily="34" charset="0"/>
              <a:buChar char="•"/>
            </a:pPr>
            <a:r>
              <a:rPr lang="en-US" sz="1600" b="0" dirty="0" smtClean="0"/>
              <a:t>The Dim statement declares variables ‘myrange’ and ‘j’</a:t>
            </a:r>
            <a:endParaRPr lang="en-US" sz="1600" b="0" dirty="0"/>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5950" y="3589207"/>
            <a:ext cx="7772400" cy="692497"/>
          </a:xfrm>
        </p:spPr>
        <p:txBody>
          <a:bodyPr/>
          <a:lstStyle/>
          <a:p>
            <a:r>
              <a:rPr lang="en-US" dirty="0" smtClean="0"/>
              <a:t>DAY 1</a:t>
            </a:r>
            <a:endParaRPr lang="en-US" dirty="0"/>
          </a:p>
        </p:txBody>
      </p:sp>
    </p:spTree>
    <p:extLst>
      <p:ext uri="{BB962C8B-B14F-4D97-AF65-F5344CB8AC3E}">
        <p14:creationId xmlns:p14="http://schemas.microsoft.com/office/powerpoint/2010/main" val="965367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81764" y="5633410"/>
            <a:ext cx="3887978" cy="604562"/>
          </a:xfrm>
          <a:prstGeom prst="rect">
            <a:avLst/>
          </a:prstGeom>
          <a:solidFill>
            <a:schemeClr val="accent2">
              <a:lumMod val="20000"/>
              <a:lumOff val="8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 name="Rounded Rectangle 33"/>
          <p:cNvSpPr>
            <a:spLocks noChangeArrowheads="1"/>
          </p:cNvSpPr>
          <p:nvPr>
            <p:custDataLst>
              <p:tags r:id="rId1"/>
            </p:custDataLst>
          </p:nvPr>
        </p:nvSpPr>
        <p:spPr bwMode="auto">
          <a:xfrm>
            <a:off x="248023" y="583379"/>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2</a:t>
            </a:r>
          </a:p>
        </p:txBody>
      </p:sp>
      <p:sp>
        <p:nvSpPr>
          <p:cNvPr id="4" name="AutoShape 12"/>
          <p:cNvSpPr>
            <a:spLocks noChangeArrowheads="1"/>
          </p:cNvSpPr>
          <p:nvPr/>
        </p:nvSpPr>
        <p:spPr bwMode="auto">
          <a:xfrm>
            <a:off x="783011" y="574772"/>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Assignment Statements</a:t>
            </a:r>
            <a:endParaRPr lang="en-US" sz="1700" b="0" dirty="0">
              <a:latin typeface="+mn-lt"/>
              <a:ea typeface="ＭＳ Ｐゴシック" charset="-128"/>
              <a:cs typeface="+mn-cs"/>
            </a:endParaRPr>
          </a:p>
        </p:txBody>
      </p:sp>
      <p:sp>
        <p:nvSpPr>
          <p:cNvPr id="5" name="Rounded Rectangle 33"/>
          <p:cNvSpPr>
            <a:spLocks noChangeArrowheads="1"/>
          </p:cNvSpPr>
          <p:nvPr>
            <p:custDataLst>
              <p:tags r:id="rId2"/>
            </p:custDataLst>
          </p:nvPr>
        </p:nvSpPr>
        <p:spPr bwMode="auto">
          <a:xfrm>
            <a:off x="248023" y="3447244"/>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smtClean="0">
                <a:latin typeface="+mn-lt"/>
                <a:ea typeface="ＭＳ Ｐゴシック" charset="-128"/>
                <a:cs typeface="+mn-cs"/>
              </a:rPr>
              <a:t>3</a:t>
            </a:r>
            <a:endParaRPr lang="en-US" altLang="ja-JP" dirty="0">
              <a:latin typeface="+mn-lt"/>
              <a:ea typeface="ＭＳ Ｐゴシック" charset="-128"/>
              <a:cs typeface="+mn-cs"/>
            </a:endParaRPr>
          </a:p>
        </p:txBody>
      </p:sp>
      <p:sp>
        <p:nvSpPr>
          <p:cNvPr id="6" name="AutoShape 12"/>
          <p:cNvSpPr>
            <a:spLocks noChangeArrowheads="1"/>
          </p:cNvSpPr>
          <p:nvPr/>
        </p:nvSpPr>
        <p:spPr bwMode="auto">
          <a:xfrm>
            <a:off x="783011" y="3438637"/>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Executable Statements</a:t>
            </a:r>
            <a:endParaRPr lang="en-US" sz="1700" b="0" dirty="0">
              <a:latin typeface="+mn-lt"/>
              <a:ea typeface="ＭＳ Ｐゴシック" charset="-128"/>
              <a:cs typeface="+mn-cs"/>
            </a:endParaRPr>
          </a:p>
        </p:txBody>
      </p:sp>
      <p:sp>
        <p:nvSpPr>
          <p:cNvPr id="7" name="Content Placeholder 2"/>
          <p:cNvSpPr txBox="1">
            <a:spLocks/>
          </p:cNvSpPr>
          <p:nvPr/>
        </p:nvSpPr>
        <p:spPr>
          <a:xfrm>
            <a:off x="736687" y="1036864"/>
            <a:ext cx="8097377" cy="232109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600" b="0" dirty="0"/>
              <a:t>Assignment statements assign a value or expression to a variable or constant. </a:t>
            </a:r>
            <a:r>
              <a:rPr lang="en-US" sz="1600" b="0" dirty="0" smtClean="0"/>
              <a:t>      </a:t>
            </a:r>
          </a:p>
          <a:p>
            <a:pPr marL="285750" indent="-285750">
              <a:buSzPct val="150000"/>
              <a:buFont typeface="Arial" panose="020B0604020202020204" pitchFamily="34" charset="0"/>
              <a:buChar char="•"/>
            </a:pPr>
            <a:r>
              <a:rPr lang="en-US" sz="1600" b="0" dirty="0" smtClean="0"/>
              <a:t>It </a:t>
            </a:r>
            <a:r>
              <a:rPr lang="en-US" sz="1600" b="0" dirty="0"/>
              <a:t>always include an equal sign </a:t>
            </a:r>
            <a:r>
              <a:rPr lang="en-US" sz="1600" b="0" dirty="0" smtClean="0"/>
              <a:t>(=)</a:t>
            </a:r>
            <a:endParaRPr lang="en-US" sz="1600" b="0" dirty="0"/>
          </a:p>
          <a:p>
            <a:pPr lvl="2">
              <a:buFont typeface="Times" pitchFamily="18" charset="0"/>
              <a:buNone/>
            </a:pPr>
            <a:r>
              <a:rPr lang="en-US" sz="1600" b="0" dirty="0" smtClean="0"/>
              <a:t>		</a:t>
            </a:r>
            <a:r>
              <a:rPr lang="en-US" dirty="0" err="1" smtClean="0">
                <a:solidFill>
                  <a:schemeClr val="accent2">
                    <a:lumMod val="75000"/>
                  </a:schemeClr>
                </a:solidFill>
                <a:latin typeface="Courier New" panose="02070309020205020404" pitchFamily="49" charset="0"/>
                <a:cs typeface="Courier New" panose="02070309020205020404" pitchFamily="49" charset="0"/>
              </a:rPr>
              <a:t>myNum</a:t>
            </a:r>
            <a:r>
              <a:rPr lang="en-US" dirty="0" smtClean="0">
                <a:solidFill>
                  <a:schemeClr val="accent2">
                    <a:lumMod val="75000"/>
                  </a:schemeClr>
                </a:solidFill>
                <a:latin typeface="Courier New" panose="02070309020205020404" pitchFamily="49" charset="0"/>
                <a:cs typeface="Courier New" panose="02070309020205020404" pitchFamily="49" charset="0"/>
              </a:rPr>
              <a:t>=10</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a:t>The </a:t>
            </a:r>
            <a:r>
              <a:rPr lang="en-US" sz="1600" b="0" dirty="0">
                <a:solidFill>
                  <a:srgbClr val="0070C0"/>
                </a:solidFill>
              </a:rPr>
              <a:t>Set</a:t>
            </a:r>
            <a:r>
              <a:rPr lang="en-US" sz="1600" b="0" dirty="0"/>
              <a:t> </a:t>
            </a:r>
            <a:r>
              <a:rPr lang="en-US" sz="1600" b="0" dirty="0" smtClean="0"/>
              <a:t>keyword </a:t>
            </a:r>
            <a:r>
              <a:rPr lang="en-US" sz="1600" b="0" dirty="0"/>
              <a:t>is used to assign an object to a variable </a:t>
            </a:r>
            <a:r>
              <a:rPr lang="en-US" sz="1600" b="0" dirty="0" smtClean="0"/>
              <a:t>	                               	</a:t>
            </a:r>
            <a:r>
              <a:rPr lang="en-US" dirty="0" smtClean="0">
                <a:solidFill>
                  <a:schemeClr val="accent2">
                    <a:lumMod val="75000"/>
                  </a:schemeClr>
                </a:solidFill>
                <a:latin typeface="Courier New" panose="02070309020205020404" pitchFamily="49" charset="0"/>
                <a:cs typeface="Courier New" panose="02070309020205020404" pitchFamily="49" charset="0"/>
              </a:rPr>
              <a:t>Set myRange=</a:t>
            </a:r>
            <a:r>
              <a:rPr lang="en-US" dirty="0" smtClean="0">
                <a:latin typeface="Courier New" panose="02070309020205020404" pitchFamily="49" charset="0"/>
                <a:cs typeface="Courier New" panose="02070309020205020404" pitchFamily="49" charset="0"/>
              </a:rPr>
              <a:t> Range(“A1:A10”)</a:t>
            </a:r>
          </a:p>
          <a:p>
            <a:pPr marL="285750" indent="-285750">
              <a:buSzPct val="150000"/>
              <a:buFont typeface="Arial" panose="020B0604020202020204" pitchFamily="34" charset="0"/>
              <a:buChar char="•"/>
            </a:pPr>
            <a:r>
              <a:rPr lang="en-US" sz="1600" b="0" dirty="0"/>
              <a:t>Statements that set property values are also assignment </a:t>
            </a:r>
            <a:r>
              <a:rPr lang="en-US" sz="1600" b="0" dirty="0" smtClean="0"/>
              <a:t>statements</a:t>
            </a:r>
            <a:r>
              <a:rPr lang="en-US" sz="1600" b="0" dirty="0" smtClean="0">
                <a:solidFill>
                  <a:schemeClr val="accent2">
                    <a:lumMod val="75000"/>
                  </a:schemeClr>
                </a:solidFill>
                <a:latin typeface="+mn-lt"/>
              </a:rPr>
              <a:t> 	</a:t>
            </a:r>
            <a:r>
              <a:rPr lang="en-US" dirty="0" smtClean="0">
                <a:solidFill>
                  <a:schemeClr val="accent2">
                    <a:lumMod val="75000"/>
                  </a:schemeClr>
                </a:solidFill>
                <a:latin typeface="Courier New" panose="02070309020205020404" pitchFamily="49" charset="0"/>
                <a:cs typeface="Courier New" panose="02070309020205020404" pitchFamily="49" charset="0"/>
              </a:rPr>
              <a:t>Range(“A1”).Font.Bold=True</a:t>
            </a:r>
            <a:endParaRPr lang="en-US" dirty="0" smtClean="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a:xfrm>
            <a:off x="763581" y="3971010"/>
            <a:ext cx="8097377" cy="265705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600" b="0" dirty="0"/>
              <a:t>An executable statement initiates </a:t>
            </a:r>
            <a:r>
              <a:rPr lang="en-US" sz="1600" b="0" dirty="0" smtClean="0"/>
              <a:t>action. </a:t>
            </a:r>
            <a:r>
              <a:rPr lang="en-US" sz="1600" b="0" dirty="0"/>
              <a:t>It can execute a method or function, and it can loop or branch through blocks of code. </a:t>
            </a:r>
          </a:p>
          <a:p>
            <a:pPr marL="285750" indent="-285750">
              <a:buSzPct val="150000"/>
              <a:buFont typeface="Arial" panose="020B0604020202020204" pitchFamily="34" charset="0"/>
              <a:buChar char="•"/>
            </a:pPr>
            <a:r>
              <a:rPr lang="en-US" sz="1600" b="0" dirty="0"/>
              <a:t>Executable statements often contain mathematical or conditional </a:t>
            </a:r>
            <a:r>
              <a:rPr lang="en-US" sz="1600" b="0" dirty="0" smtClean="0"/>
              <a:t>operators. It helps </a:t>
            </a:r>
            <a:r>
              <a:rPr lang="en-US" sz="1600" b="0" dirty="0"/>
              <a:t>in making the </a:t>
            </a:r>
            <a:r>
              <a:rPr lang="en-US" sz="1600" b="0" dirty="0" smtClean="0"/>
              <a:t>program run 						</a:t>
            </a:r>
            <a:r>
              <a:rPr lang="en-US" sz="1600" b="0" dirty="0">
                <a:solidFill>
                  <a:schemeClr val="accent2">
                    <a:lumMod val="75000"/>
                  </a:schemeClr>
                </a:solidFill>
                <a:latin typeface="High Tower Text" panose="02040502050506030303" pitchFamily="18" charset="0"/>
              </a:rPr>
              <a:t>	</a:t>
            </a:r>
            <a:r>
              <a:rPr lang="en-US" sz="1600" b="0" dirty="0" smtClean="0">
                <a:solidFill>
                  <a:schemeClr val="accent2">
                    <a:lumMod val="75000"/>
                  </a:schemeClr>
                </a:solidFill>
                <a:latin typeface="High Tower Text" panose="02040502050506030303" pitchFamily="18"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Sub </a:t>
            </a:r>
            <a:r>
              <a:rPr lang="en-US" dirty="0" smtClean="0">
                <a:latin typeface="Courier New" panose="02070309020205020404" pitchFamily="49" charset="0"/>
                <a:cs typeface="Courier New" panose="02070309020205020404" pitchFamily="49" charset="0"/>
              </a:rPr>
              <a:t>Test()</a:t>
            </a:r>
            <a:r>
              <a:rPr lang="en-US" dirty="0" smtClean="0">
                <a:solidFill>
                  <a:schemeClr val="accent2">
                    <a:lumMod val="75000"/>
                  </a:schemeClr>
                </a:solidFill>
                <a:latin typeface="Courier New" panose="02070309020205020404" pitchFamily="49" charset="0"/>
                <a:cs typeface="Courier New" panose="02070309020205020404" pitchFamily="49" charset="0"/>
              </a:rPr>
              <a:t>								Dim </a:t>
            </a:r>
            <a:r>
              <a:rPr lang="en-US" dirty="0" err="1" smtClean="0">
                <a:latin typeface="Courier New" panose="02070309020205020404" pitchFamily="49" charset="0"/>
                <a:cs typeface="Courier New" panose="02070309020205020404" pitchFamily="49" charset="0"/>
              </a:rPr>
              <a:t>num</a:t>
            </a:r>
            <a:r>
              <a:rPr lang="en-US" dirty="0" smtClean="0">
                <a:solidFill>
                  <a:schemeClr val="accent2">
                    <a:lumMod val="75000"/>
                  </a:schemeClr>
                </a:solidFill>
                <a:latin typeface="Courier New" panose="02070309020205020404" pitchFamily="49" charset="0"/>
                <a:cs typeface="Courier New" panose="02070309020205020404" pitchFamily="49" charset="0"/>
              </a:rPr>
              <a:t> as Integer							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&gt;5 </a:t>
            </a:r>
            <a:r>
              <a:rPr lang="en-US" dirty="0" smtClean="0">
                <a:solidFill>
                  <a:schemeClr val="accent2">
                    <a:lumMod val="75000"/>
                  </a:schemeClr>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MsgBox “Number is greater than 5”					</a:t>
            </a:r>
            <a:r>
              <a:rPr lang="en-US" dirty="0" smtClean="0">
                <a:solidFill>
                  <a:schemeClr val="accent2">
                    <a:lumMod val="75000"/>
                  </a:schemeClr>
                </a:solidFill>
                <a:latin typeface="Courier New" panose="02070309020205020404" pitchFamily="49" charset="0"/>
                <a:cs typeface="Courier New" panose="02070309020205020404" pitchFamily="49" charset="0"/>
              </a:rPr>
              <a:t>End If</a:t>
            </a:r>
            <a:r>
              <a:rPr lang="en-US" dirty="0" smtClean="0">
                <a:latin typeface="Courier New" panose="02070309020205020404" pitchFamily="49" charset="0"/>
                <a:cs typeface="Courier New" panose="02070309020205020404" pitchFamily="49" charset="0"/>
              </a:rPr>
              <a:t>			</a:t>
            </a:r>
            <a:r>
              <a:rPr lang="en-US" dirty="0" smtClean="0">
                <a:solidFill>
                  <a:srgbClr val="F8912C"/>
                </a:solidFill>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		End Sub</a:t>
            </a:r>
            <a:endParaRPr lang="en-US" dirty="0">
              <a:solidFill>
                <a:schemeClr val="accent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30490"/>
            <a:ext cx="8523288" cy="400110"/>
          </a:xfrm>
        </p:spPr>
        <p:txBody>
          <a:bodyPr/>
          <a:lstStyle/>
          <a:p>
            <a:r>
              <a:rPr lang="en-US" dirty="0" smtClean="0"/>
              <a:t>More about Statements</a:t>
            </a:r>
            <a:endParaRPr lang="en-US" dirty="0"/>
          </a:p>
        </p:txBody>
      </p:sp>
      <p:sp>
        <p:nvSpPr>
          <p:cNvPr id="3" name="Content Placeholder 2"/>
          <p:cNvSpPr txBox="1">
            <a:spLocks/>
          </p:cNvSpPr>
          <p:nvPr/>
        </p:nvSpPr>
        <p:spPr>
          <a:xfrm>
            <a:off x="292936" y="1225122"/>
            <a:ext cx="8097377" cy="368305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lvl="2" indent="-285750">
              <a:spcBef>
                <a:spcPts val="1200"/>
              </a:spcBef>
              <a:buClr>
                <a:srgbClr val="F8901F"/>
              </a:buClr>
              <a:buSzPct val="150000"/>
            </a:pPr>
            <a:r>
              <a:rPr lang="en-US" sz="1600" b="0" dirty="0" smtClean="0"/>
              <a:t>Continuing </a:t>
            </a:r>
            <a:r>
              <a:rPr lang="en-US" sz="1600" b="0" dirty="0"/>
              <a:t>a Statement over Multiple </a:t>
            </a:r>
            <a:r>
              <a:rPr lang="en-US" sz="1600" b="0" dirty="0" smtClean="0"/>
              <a:t>Line 			                To </a:t>
            </a:r>
            <a:r>
              <a:rPr lang="en-US" sz="1600" b="0" dirty="0"/>
              <a:t>continue a statement onto the next line using a line-continuation character </a:t>
            </a:r>
            <a:r>
              <a:rPr lang="en-US" sz="1600" b="0" dirty="0" smtClean="0"/>
              <a:t>	 </a:t>
            </a:r>
            <a:r>
              <a:rPr lang="en-US" sz="1600" b="0" dirty="0" smtClean="0">
                <a:solidFill>
                  <a:srgbClr val="F7902B"/>
                </a:solidFill>
              </a:rPr>
              <a:t>a </a:t>
            </a:r>
            <a:r>
              <a:rPr lang="en-US" sz="1600" b="0" dirty="0">
                <a:solidFill>
                  <a:srgbClr val="F7902B"/>
                </a:solidFill>
              </a:rPr>
              <a:t>space followed by an ‘underscore’</a:t>
            </a:r>
            <a:r>
              <a:rPr lang="en-US" sz="1600" b="0" dirty="0"/>
              <a:t> at the end of </a:t>
            </a:r>
            <a:r>
              <a:rPr lang="en-US" sz="1600" b="0" dirty="0" smtClean="0"/>
              <a:t>line. Below is an example:            	</a:t>
            </a:r>
            <a:r>
              <a:rPr lang="en-US" dirty="0" smtClean="0">
                <a:solidFill>
                  <a:schemeClr val="accent2">
                    <a:lumMod val="75000"/>
                  </a:schemeClr>
                </a:solidFill>
                <a:latin typeface="Courier (W1)" pitchFamily="49" charset="0"/>
              </a:rPr>
              <a:t>MsgBox “The file is not valid. Kindly check the file”, _  		“Error Message” </a:t>
            </a:r>
            <a:r>
              <a:rPr lang="en-US" b="0" dirty="0" smtClean="0"/>
              <a:t>	     </a:t>
            </a:r>
            <a:r>
              <a:rPr lang="en-US" sz="1600" b="0" dirty="0" smtClean="0"/>
              <a:t>  </a:t>
            </a:r>
          </a:p>
          <a:p>
            <a:pPr marL="285750" indent="-285750">
              <a:buSzPct val="150000"/>
              <a:buFont typeface="Arial" panose="020B0604020202020204" pitchFamily="34" charset="0"/>
              <a:buChar char="•"/>
            </a:pPr>
            <a:r>
              <a:rPr lang="en-US" sz="1600" b="0" dirty="0" smtClean="0"/>
              <a:t>Adding Comments 						</a:t>
            </a:r>
            <a:r>
              <a:rPr lang="en-US" sz="1600" dirty="0" smtClean="0"/>
              <a:t> </a:t>
            </a:r>
            <a:r>
              <a:rPr lang="en-US" sz="1600" b="0" dirty="0"/>
              <a:t>Comment lines begin with an </a:t>
            </a:r>
            <a:r>
              <a:rPr lang="en-US" sz="1600" b="0" dirty="0">
                <a:solidFill>
                  <a:srgbClr val="F7902B"/>
                </a:solidFill>
              </a:rPr>
              <a:t>apostrophe </a:t>
            </a:r>
            <a:r>
              <a:rPr lang="en-US" sz="1600" b="0" dirty="0" smtClean="0">
                <a:solidFill>
                  <a:srgbClr val="F7902B"/>
                </a:solidFill>
              </a:rPr>
              <a:t>(') </a:t>
            </a:r>
            <a:r>
              <a:rPr lang="en-US" sz="1600" b="0" dirty="0" smtClean="0"/>
              <a:t>. They are highlighted in Green in VB Editor. </a:t>
            </a:r>
            <a:r>
              <a:rPr lang="en-US" sz="1600" b="0" dirty="0"/>
              <a:t>Visual Basic ignores comments when it runs your procedures</a:t>
            </a:r>
            <a:endParaRPr lang="en-US" sz="1600" b="0" dirty="0">
              <a:solidFill>
                <a:srgbClr val="F7902B"/>
              </a:solidFill>
            </a:endParaRPr>
          </a:p>
          <a:p>
            <a:pPr lvl="2">
              <a:buFont typeface="Times" pitchFamily="18" charset="0"/>
              <a:buNone/>
            </a:pPr>
            <a:r>
              <a:rPr lang="en-US" sz="1600" b="0" dirty="0" smtClean="0"/>
              <a:t>		</a:t>
            </a:r>
            <a:r>
              <a:rPr lang="en-US" b="0" dirty="0" smtClean="0">
                <a:solidFill>
                  <a:schemeClr val="accent5">
                    <a:lumMod val="75000"/>
                  </a:schemeClr>
                </a:solidFill>
                <a:latin typeface="Courier New" panose="02070309020205020404" pitchFamily="49" charset="0"/>
                <a:cs typeface="Courier New" panose="02070309020205020404" pitchFamily="49" charset="0"/>
              </a:rPr>
              <a:t>‘</a:t>
            </a:r>
            <a:r>
              <a:rPr lang="en-US" dirty="0" smtClean="0">
                <a:solidFill>
                  <a:schemeClr val="accent5">
                    <a:lumMod val="75000"/>
                  </a:schemeClr>
                </a:solidFill>
                <a:latin typeface="Courier New" panose="02070309020205020404" pitchFamily="49" charset="0"/>
                <a:cs typeface="Courier New" panose="02070309020205020404" pitchFamily="49" charset="0"/>
              </a:rPr>
              <a:t>To check if the file exists in folder</a:t>
            </a:r>
            <a:endParaRPr lang="en-US" dirty="0">
              <a:solidFill>
                <a:schemeClr val="accent5">
                  <a:lumMod val="75000"/>
                </a:schemeClr>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smtClean="0"/>
              <a:t>Checking Syntax errors					              The line having syntax Error will be displayed in red. Those lines must be corrected before executing the code                               				</a:t>
            </a:r>
            <a:r>
              <a:rPr lang="en-US" dirty="0" smtClean="0">
                <a:solidFill>
                  <a:srgbClr val="FF0000"/>
                </a:solidFill>
                <a:latin typeface="Courier New" panose="02070309020205020404" pitchFamily="49" charset="0"/>
                <a:cs typeface="Courier New" panose="02070309020205020404" pitchFamily="49" charset="0"/>
              </a:rPr>
              <a:t>Dim </a:t>
            </a:r>
            <a:r>
              <a:rPr lang="en-US" dirty="0">
                <a:solidFill>
                  <a:srgbClr val="FF0000"/>
                </a:solidFill>
                <a:latin typeface="Courier New" panose="02070309020205020404" pitchFamily="49" charset="0"/>
                <a:cs typeface="Courier New" panose="02070309020205020404" pitchFamily="49" charset="0"/>
              </a:rPr>
              <a:t>i Integer</a:t>
            </a:r>
            <a:endParaRPr lang="en-US" sz="1200" dirty="0" smtClean="0">
              <a:solidFill>
                <a:srgbClr val="FF0000"/>
              </a:solidFill>
              <a:latin typeface="Courier New" panose="02070309020205020404" pitchFamily="49" charset="0"/>
              <a:cs typeface="Courier New" panose="02070309020205020404" pitchFamily="49" charset="0"/>
            </a:endParaRPr>
          </a:p>
        </p:txBody>
      </p:sp>
      <p:sp>
        <p:nvSpPr>
          <p:cNvPr id="4" name="AutoShape 12"/>
          <p:cNvSpPr>
            <a:spLocks noChangeArrowheads="1"/>
          </p:cNvSpPr>
          <p:nvPr/>
        </p:nvSpPr>
        <p:spPr bwMode="auto">
          <a:xfrm>
            <a:off x="411908" y="5397772"/>
            <a:ext cx="8328679" cy="626509"/>
          </a:xfrm>
          <a:prstGeom prst="roundRect">
            <a:avLst>
              <a:gd name="adj" fmla="val 9065"/>
            </a:avLst>
          </a:prstGeom>
          <a:solidFill>
            <a:schemeClr val="tx2">
              <a:lumMod val="25000"/>
              <a:lumOff val="75000"/>
            </a:schemeClr>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800" b="0" dirty="0" smtClean="0">
                <a:latin typeface="+mn-lt"/>
                <a:ea typeface="ＭＳ Ｐゴシック" charset="-128"/>
                <a:cs typeface="+mn-cs"/>
              </a:rPr>
              <a:t>Among 3 VB statements, What statement is  </a:t>
            </a:r>
            <a:r>
              <a:rPr lang="en-US" sz="1800" b="0" dirty="0" smtClean="0">
                <a:latin typeface="Courier New" panose="02070309020205020404" pitchFamily="49" charset="0"/>
                <a:ea typeface="ＭＳ Ｐゴシック" charset="-128"/>
                <a:cs typeface="Courier New" panose="02070309020205020404" pitchFamily="49" charset="0"/>
              </a:rPr>
              <a:t>Sheets(1).Activate</a:t>
            </a:r>
            <a:r>
              <a:rPr lang="en-US" sz="1800" b="0" dirty="0" smtClean="0">
                <a:latin typeface="+mn-lt"/>
                <a:ea typeface="ＭＳ Ｐゴシック" charset="-128"/>
                <a:cs typeface="+mn-cs"/>
              </a:rPr>
              <a:t>?</a:t>
            </a:r>
            <a:endParaRPr lang="en-US" sz="1800" b="0" dirty="0">
              <a:latin typeface="+mn-lt"/>
              <a:ea typeface="ＭＳ Ｐゴシック" charset="-128"/>
              <a:cs typeface="+mn-cs"/>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478" y="4991659"/>
            <a:ext cx="7239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43937"/>
            <a:ext cx="8523288" cy="400110"/>
          </a:xfrm>
        </p:spPr>
        <p:txBody>
          <a:bodyPr/>
          <a:lstStyle/>
          <a:p>
            <a:r>
              <a:rPr lang="en-US" dirty="0" smtClean="0"/>
              <a:t>Procedure: Subroutine &amp; Functions</a:t>
            </a:r>
            <a:endParaRPr lang="en-US" dirty="0"/>
          </a:p>
        </p:txBody>
      </p:sp>
      <p:sp>
        <p:nvSpPr>
          <p:cNvPr id="3" name="Rectangle 2"/>
          <p:cNvSpPr/>
          <p:nvPr/>
        </p:nvSpPr>
        <p:spPr>
          <a:xfrm>
            <a:off x="268941" y="1176790"/>
            <a:ext cx="8189259" cy="1077218"/>
          </a:xfrm>
          <a:prstGeom prst="rect">
            <a:avLst/>
          </a:prstGeom>
        </p:spPr>
        <p:txBody>
          <a:bodyPr wrap="square">
            <a:spAutoFit/>
          </a:bodyPr>
          <a:lstStyle/>
          <a:p>
            <a:r>
              <a:rPr lang="en-US" sz="1600" b="0" dirty="0"/>
              <a:t>A Procedure is a named unit of code that contains that contains a sequence of statements to be executed as a </a:t>
            </a:r>
            <a:r>
              <a:rPr lang="en-US" sz="1600" b="0" dirty="0" smtClean="0"/>
              <a:t>group.	</a:t>
            </a:r>
          </a:p>
          <a:p>
            <a:endParaRPr lang="en-US" sz="1600" b="0" dirty="0"/>
          </a:p>
          <a:p>
            <a:r>
              <a:rPr lang="en-US" sz="1600" b="0" dirty="0" smtClean="0"/>
              <a:t>It can </a:t>
            </a:r>
            <a:r>
              <a:rPr lang="en-US" sz="1600" b="0" dirty="0"/>
              <a:t>be of two types: </a:t>
            </a:r>
            <a:r>
              <a:rPr lang="en-US" sz="1600" b="0" dirty="0" smtClean="0">
                <a:solidFill>
                  <a:srgbClr val="0A69AA"/>
                </a:solidFill>
              </a:rPr>
              <a:t>Subroutines </a:t>
            </a:r>
            <a:r>
              <a:rPr lang="en-US" sz="1600" b="0" dirty="0">
                <a:solidFill>
                  <a:srgbClr val="0A69AA"/>
                </a:solidFill>
              </a:rPr>
              <a:t>&amp; Functions</a:t>
            </a:r>
          </a:p>
        </p:txBody>
      </p:sp>
      <p:graphicFrame>
        <p:nvGraphicFramePr>
          <p:cNvPr id="9" name="Object 8"/>
          <p:cNvGraphicFramePr>
            <a:graphicFrameLocks noChangeAspect="1"/>
          </p:cNvGraphicFramePr>
          <p:nvPr>
            <p:extLst>
              <p:ext uri="{D42A27DB-BD31-4B8C-83A1-F6EECF244321}">
                <p14:modId xmlns:p14="http://schemas.microsoft.com/office/powerpoint/2010/main" val="3808291785"/>
              </p:ext>
            </p:extLst>
          </p:nvPr>
        </p:nvGraphicFramePr>
        <p:xfrm>
          <a:off x="7543800" y="5054471"/>
          <a:ext cx="914400" cy="771525"/>
        </p:xfrm>
        <a:graphic>
          <a:graphicData uri="http://schemas.openxmlformats.org/presentationml/2006/ole">
            <mc:AlternateContent xmlns:mc="http://schemas.openxmlformats.org/markup-compatibility/2006">
              <mc:Choice xmlns:v="urn:schemas-microsoft-com:vml" Requires="v">
                <p:oleObj spid="_x0000_s10515"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Object 4"/>
                      <p:cNvPicPr>
                        <a:picLocks noChangeAspect="1" noChangeArrowheads="1"/>
                      </p:cNvPicPr>
                      <p:nvPr/>
                    </p:nvPicPr>
                    <p:blipFill>
                      <a:blip r:embed="rId4"/>
                      <a:srcRect/>
                      <a:stretch>
                        <a:fillRect/>
                      </a:stretch>
                    </p:blipFill>
                    <p:spPr bwMode="auto">
                      <a:xfrm>
                        <a:off x="7543800" y="5054471"/>
                        <a:ext cx="914400" cy="771525"/>
                      </a:xfrm>
                      <a:prstGeom prst="rect">
                        <a:avLst/>
                      </a:prstGeom>
                      <a:solidFill>
                        <a:schemeClr val="accent2">
                          <a:lumMod val="40000"/>
                          <a:lumOff val="60000"/>
                        </a:schemeClr>
                      </a:solidFill>
                      <a:ln>
                        <a:noFill/>
                      </a:ln>
                      <a:effectLst/>
                    </p:spPr>
                  </p:pic>
                </p:oleObj>
              </mc:Fallback>
            </mc:AlternateContent>
          </a:graphicData>
        </a:graphic>
      </p:graphicFrame>
      <p:sp>
        <p:nvSpPr>
          <p:cNvPr id="10" name="Content Placeholder 2"/>
          <p:cNvSpPr txBox="1">
            <a:spLocks/>
          </p:cNvSpPr>
          <p:nvPr/>
        </p:nvSpPr>
        <p:spPr>
          <a:xfrm>
            <a:off x="428059" y="3524567"/>
            <a:ext cx="6550964" cy="279555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dirty="0" smtClean="0"/>
              <a:t>It </a:t>
            </a:r>
            <a:r>
              <a:rPr lang="en-US" sz="1600" b="0" dirty="0"/>
              <a:t>can take arguments that are passed to it by a calling </a:t>
            </a:r>
            <a:r>
              <a:rPr lang="en-US" sz="1600" b="0" dirty="0" smtClean="0"/>
              <a:t>procedure</a:t>
            </a:r>
          </a:p>
          <a:p>
            <a:pPr lvl="2">
              <a:buFont typeface="Times" pitchFamily="18" charset="0"/>
              <a:buNone/>
            </a:pPr>
            <a:r>
              <a:rPr lang="en-US" sz="1600" b="0" dirty="0" smtClean="0"/>
              <a:t>		</a:t>
            </a:r>
            <a:r>
              <a:rPr lang="en-US" dirty="0" smtClean="0">
                <a:solidFill>
                  <a:schemeClr val="accent2">
                    <a:lumMod val="75000"/>
                  </a:schemeClr>
                </a:solidFill>
                <a:latin typeface="Courier New" panose="02070309020205020404" pitchFamily="49" charset="0"/>
                <a:cs typeface="Courier New" panose="02070309020205020404" pitchFamily="49" charset="0"/>
              </a:rPr>
              <a:t>Sub </a:t>
            </a:r>
            <a:r>
              <a:rPr lang="en-US" dirty="0" err="1" smtClean="0">
                <a:latin typeface="Courier New" panose="02070309020205020404" pitchFamily="49" charset="0"/>
                <a:cs typeface="Courier New" panose="02070309020205020404" pitchFamily="49" charset="0"/>
              </a:rPr>
              <a:t>mysub</a:t>
            </a:r>
            <a:r>
              <a:rPr lang="en-US" dirty="0" smtClean="0">
                <a:latin typeface="Courier New" panose="02070309020205020404" pitchFamily="49" charset="0"/>
                <a:cs typeface="Courier New" panose="02070309020205020404" pitchFamily="49" charset="0"/>
              </a:rPr>
              <a:t>(argument1, argument2)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chemeClr val="accent5">
                    <a:lumMod val="75000"/>
                  </a:schemeClr>
                </a:solidFill>
                <a:latin typeface="Courier New" panose="02070309020205020404" pitchFamily="49" charset="0"/>
                <a:cs typeface="Courier New" panose="02070309020205020404" pitchFamily="49" charset="0"/>
              </a:rPr>
              <a:t>‘executable statements </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End sub </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smtClean="0"/>
              <a:t>Without arguments, must include an empty set of parentheses () 	</a:t>
            </a:r>
            <a:r>
              <a:rPr lang="en-US" dirty="0" smtClean="0">
                <a:solidFill>
                  <a:schemeClr val="accent2">
                    <a:lumMod val="75000"/>
                  </a:schemeClr>
                </a:solidFill>
                <a:latin typeface="Courier New" panose="02070309020205020404" pitchFamily="49" charset="0"/>
                <a:cs typeface="Courier New" panose="02070309020205020404" pitchFamily="49" charset="0"/>
              </a:rPr>
              <a:t>Sub </a:t>
            </a:r>
            <a:r>
              <a:rPr lang="en-US" dirty="0" err="1" smtClean="0">
                <a:latin typeface="Courier New" panose="02070309020205020404" pitchFamily="49" charset="0"/>
                <a:cs typeface="Courier New" panose="02070309020205020404" pitchFamily="49" charset="0"/>
              </a:rPr>
              <a:t>mysub</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chemeClr val="accent5">
                    <a:lumMod val="75000"/>
                  </a:schemeClr>
                </a:solidFill>
                <a:latin typeface="Courier New" panose="02070309020205020404" pitchFamily="49" charset="0"/>
                <a:cs typeface="Courier New" panose="02070309020205020404" pitchFamily="49" charset="0"/>
              </a:rPr>
              <a:t>‘</a:t>
            </a:r>
            <a:r>
              <a:rPr lang="en-US" dirty="0">
                <a:solidFill>
                  <a:schemeClr val="accent5">
                    <a:lumMod val="75000"/>
                  </a:schemeClr>
                </a:solidFill>
                <a:latin typeface="Courier New" panose="02070309020205020404" pitchFamily="49" charset="0"/>
                <a:cs typeface="Courier New" panose="02070309020205020404" pitchFamily="49" charset="0"/>
              </a:rPr>
              <a:t>executable statements </a:t>
            </a:r>
            <a:r>
              <a:rPr lang="en-US" dirty="0">
                <a:solidFill>
                  <a:srgbClr val="87A22F"/>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End </a:t>
            </a:r>
            <a:r>
              <a:rPr lang="en-US" dirty="0">
                <a:solidFill>
                  <a:schemeClr val="accent2">
                    <a:lumMod val="75000"/>
                  </a:schemeClr>
                </a:solidFill>
                <a:latin typeface="Courier New" panose="02070309020205020404" pitchFamily="49" charset="0"/>
                <a:cs typeface="Courier New" panose="02070309020205020404" pitchFamily="49" charset="0"/>
              </a:rPr>
              <a:t>sub </a:t>
            </a:r>
            <a:endParaRPr lang="en-US" dirty="0" smtClean="0">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a:solidFill>
                  <a:srgbClr val="FF6600"/>
                </a:solidFill>
              </a:rPr>
              <a:t>A subroutine does not return any Value to calling procedure</a:t>
            </a:r>
          </a:p>
          <a:p>
            <a:pPr>
              <a:buSzPct val="150000"/>
            </a:pPr>
            <a:endParaRPr lang="en-US" sz="1600" b="0" dirty="0" smtClean="0"/>
          </a:p>
          <a:p>
            <a:pPr marL="285750" indent="-285750">
              <a:buSzPct val="150000"/>
              <a:buFont typeface="Arial" panose="020B0604020202020204" pitchFamily="34" charset="0"/>
              <a:buChar char="•"/>
            </a:pPr>
            <a:endParaRPr lang="en-US" sz="1600" b="0" dirty="0" smtClean="0">
              <a:latin typeface="High Tower Text" panose="02040502050506030303" pitchFamily="18" charset="0"/>
            </a:endParaRPr>
          </a:p>
        </p:txBody>
      </p:sp>
      <p:sp>
        <p:nvSpPr>
          <p:cNvPr id="11" name="Rectangle 10"/>
          <p:cNvSpPr/>
          <p:nvPr/>
        </p:nvSpPr>
        <p:spPr>
          <a:xfrm>
            <a:off x="416857" y="2939792"/>
            <a:ext cx="8189259" cy="584775"/>
          </a:xfrm>
          <a:prstGeom prst="rect">
            <a:avLst/>
          </a:prstGeom>
        </p:spPr>
        <p:txBody>
          <a:bodyPr wrap="square">
            <a:spAutoFit/>
          </a:bodyPr>
          <a:lstStyle/>
          <a:p>
            <a:pPr>
              <a:buSzPct val="150000"/>
            </a:pPr>
            <a:r>
              <a:rPr lang="en-US" sz="1600" b="0" dirty="0"/>
              <a:t>A Sub procedure is a series of Visual Basic statements enclosed by the Sub and End Sub statements. They perform any number of activities.       </a:t>
            </a:r>
          </a:p>
        </p:txBody>
      </p:sp>
      <p:sp>
        <p:nvSpPr>
          <p:cNvPr id="12" name="Title 1"/>
          <p:cNvSpPr txBox="1">
            <a:spLocks noChangeAspect="1"/>
          </p:cNvSpPr>
          <p:nvPr/>
        </p:nvSpPr>
        <p:spPr bwMode="auto">
          <a:xfrm>
            <a:off x="484094" y="2405771"/>
            <a:ext cx="8354266" cy="409652"/>
          </a:xfrm>
          <a:prstGeom prst="rect">
            <a:avLst/>
          </a:prstGeom>
          <a:solidFill>
            <a:srgbClr val="0A69AA"/>
          </a:solidFill>
          <a:ln w="9525">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dirty="0" smtClean="0">
                <a:solidFill>
                  <a:schemeClr val="bg1"/>
                </a:solidFill>
              </a:rPr>
              <a:t> Subroutine</a:t>
            </a:r>
            <a:endParaRPr lang="en-US" sz="2000" dirty="0">
              <a:solidFill>
                <a:schemeClr val="bg1"/>
              </a:solidFill>
            </a:endParaRPr>
          </a:p>
        </p:txBody>
      </p:sp>
      <p:sp>
        <p:nvSpPr>
          <p:cNvPr id="13" name="Title 1"/>
          <p:cNvSpPr txBox="1">
            <a:spLocks/>
          </p:cNvSpPr>
          <p:nvPr/>
        </p:nvSpPr>
        <p:spPr bwMode="auto">
          <a:xfrm>
            <a:off x="228595" y="2411627"/>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752" y="1137298"/>
            <a:ext cx="8122024" cy="1323439"/>
          </a:xfrm>
          <a:prstGeom prst="rect">
            <a:avLst/>
          </a:prstGeom>
        </p:spPr>
        <p:txBody>
          <a:bodyPr wrap="square">
            <a:spAutoFit/>
          </a:bodyPr>
          <a:lstStyle/>
          <a:p>
            <a:r>
              <a:rPr lang="en-US" sz="1600" b="0" dirty="0"/>
              <a:t>A Function procedure is a series of Visual Basic statements enclosed by the Function and End Function </a:t>
            </a:r>
            <a:r>
              <a:rPr lang="en-US" sz="1600" b="0" dirty="0" smtClean="0"/>
              <a:t>statements</a:t>
            </a:r>
          </a:p>
          <a:p>
            <a:pPr marL="285750" indent="-285750">
              <a:buClr>
                <a:srgbClr val="FF6600"/>
              </a:buClr>
              <a:buSzPct val="130000"/>
              <a:buFont typeface="Arial" panose="020B0604020202020204" pitchFamily="34" charset="0"/>
              <a:buChar char="•"/>
            </a:pPr>
            <a:r>
              <a:rPr lang="en-US" sz="1600" b="0" dirty="0" smtClean="0"/>
              <a:t>Functions </a:t>
            </a:r>
            <a:r>
              <a:rPr lang="en-US" sz="1600" b="0" dirty="0"/>
              <a:t>are of Two types: Built-In and User </a:t>
            </a:r>
            <a:r>
              <a:rPr lang="en-US" sz="1600" b="0" dirty="0" smtClean="0"/>
              <a:t>Defined</a:t>
            </a:r>
          </a:p>
          <a:p>
            <a:pPr marL="285750" indent="-285750">
              <a:buSzPct val="140000"/>
              <a:buFont typeface="Arial" panose="020B0604020202020204" pitchFamily="34" charset="0"/>
              <a:buChar char="•"/>
            </a:pPr>
            <a:r>
              <a:rPr lang="en-US" sz="1600" b="0" dirty="0">
                <a:solidFill>
                  <a:srgbClr val="FF6600"/>
                </a:solidFill>
              </a:rPr>
              <a:t>A function returns Value to calling procedure</a:t>
            </a:r>
          </a:p>
          <a:p>
            <a:endParaRPr lang="en-US" sz="1600" b="0" dirty="0" smtClean="0"/>
          </a:p>
        </p:txBody>
      </p:sp>
      <p:sp>
        <p:nvSpPr>
          <p:cNvPr id="5" name="Content Placeholder 2"/>
          <p:cNvSpPr txBox="1">
            <a:spLocks/>
          </p:cNvSpPr>
          <p:nvPr/>
        </p:nvSpPr>
        <p:spPr>
          <a:xfrm>
            <a:off x="255495" y="2874323"/>
            <a:ext cx="8592669" cy="343234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395288" lvl="2" indent="0">
              <a:lnSpc>
                <a:spcPct val="90000"/>
              </a:lnSpc>
              <a:buNone/>
            </a:pPr>
            <a:r>
              <a:rPr lang="en-US" sz="1600" b="0" dirty="0" smtClean="0"/>
              <a:t>These </a:t>
            </a:r>
            <a:r>
              <a:rPr lang="en-US" sz="1600" b="0" dirty="0"/>
              <a:t>come with Excel and do not need </a:t>
            </a:r>
            <a:r>
              <a:rPr lang="en-US" sz="1600" b="0" dirty="0" smtClean="0"/>
              <a:t>VBA to define them</a:t>
            </a:r>
          </a:p>
          <a:p>
            <a:pPr marL="395288" lvl="2" indent="0">
              <a:lnSpc>
                <a:spcPct val="90000"/>
              </a:lnSpc>
              <a:buNone/>
            </a:pPr>
            <a:endParaRPr lang="en-US" sz="1600" b="0" dirty="0" smtClean="0"/>
          </a:p>
          <a:p>
            <a:pPr marL="395288" lvl="2" indent="0">
              <a:lnSpc>
                <a:spcPct val="90000"/>
              </a:lnSpc>
              <a:buNone/>
            </a:pPr>
            <a:endParaRPr lang="en-US" sz="1600" b="0" dirty="0"/>
          </a:p>
          <a:p>
            <a:pPr marL="395288" lvl="2" indent="0">
              <a:lnSpc>
                <a:spcPct val="90000"/>
              </a:lnSpc>
              <a:buNone/>
            </a:pPr>
            <a:endParaRPr lang="en-US" sz="1600" b="0" dirty="0" smtClean="0"/>
          </a:p>
          <a:p>
            <a:pPr marL="395288" lvl="2" indent="0">
              <a:lnSpc>
                <a:spcPct val="90000"/>
              </a:lnSpc>
              <a:buNone/>
            </a:pPr>
            <a:endParaRPr lang="en-US" sz="1600" b="0" dirty="0"/>
          </a:p>
          <a:p>
            <a:pPr marL="395288" lvl="2" indent="0">
              <a:lnSpc>
                <a:spcPct val="90000"/>
              </a:lnSpc>
              <a:buNone/>
            </a:pPr>
            <a:endParaRPr lang="en-US" sz="1600" b="0" dirty="0" smtClean="0"/>
          </a:p>
          <a:p>
            <a:pPr marL="395288" lvl="2" indent="0">
              <a:lnSpc>
                <a:spcPct val="90000"/>
              </a:lnSpc>
              <a:buNone/>
            </a:pPr>
            <a:endParaRPr lang="en-US" sz="1600" b="0" dirty="0"/>
          </a:p>
          <a:p>
            <a:pPr>
              <a:buSzPct val="150000"/>
            </a:pPr>
            <a:endParaRPr lang="en-US" sz="1600" b="0" dirty="0" smtClean="0">
              <a:latin typeface="High Tower Text" panose="02040502050506030303" pitchFamily="18" charset="0"/>
            </a:endParaRPr>
          </a:p>
          <a:p>
            <a:pPr marL="855663" lvl="2" indent="-285750">
              <a:buSzPct val="150000"/>
            </a:pPr>
            <a:r>
              <a:rPr lang="en-US" sz="1600" b="0" dirty="0" smtClean="0">
                <a:latin typeface="+mn-lt"/>
              </a:rPr>
              <a:t>Above image shows accessing built-in function in Formula Bar</a:t>
            </a:r>
          </a:p>
          <a:p>
            <a:pPr marL="855663" lvl="2" indent="-285750">
              <a:buSzPct val="150000"/>
            </a:pPr>
            <a:r>
              <a:rPr lang="en-US" sz="1600" b="0" dirty="0" smtClean="0">
                <a:latin typeface="+mn-lt"/>
              </a:rPr>
              <a:t>Built-in functions can also be accessed in VBA code by using </a:t>
            </a:r>
            <a:r>
              <a:rPr lang="en-US" sz="1600" b="0" dirty="0" smtClean="0">
                <a:latin typeface="High Tower Text" panose="02040502050506030303" pitchFamily="18" charset="0"/>
              </a:rPr>
              <a:t>WorksheetFunction</a:t>
            </a:r>
          </a:p>
          <a:p>
            <a:pPr marL="855663" lvl="2" indent="-285750">
              <a:buSzPct val="150000"/>
            </a:pPr>
            <a:r>
              <a:rPr lang="en-US" sz="1600" b="0" dirty="0" smtClean="0">
                <a:latin typeface="+mn-lt"/>
              </a:rPr>
              <a:t>Few Built-in functions are </a:t>
            </a:r>
            <a:r>
              <a:rPr lang="en-US" sz="1600" dirty="0" smtClean="0">
                <a:latin typeface="+mn-lt"/>
              </a:rPr>
              <a:t>Now(), Count, Substitute, Vlookup</a:t>
            </a:r>
          </a:p>
        </p:txBody>
      </p:sp>
      <p:pic>
        <p:nvPicPr>
          <p:cNvPr id="1126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29798" y="3297468"/>
            <a:ext cx="2486025" cy="1619250"/>
          </a:xfrm>
          <a:prstGeom prst="rect">
            <a:avLst/>
          </a:prstGeom>
          <a:noFill/>
          <a:ln w="9525">
            <a:solidFill>
              <a:schemeClr val="bg2">
                <a:lumMod val="90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0031" y="3302931"/>
            <a:ext cx="4364410" cy="1600340"/>
          </a:xfrm>
          <a:prstGeom prst="rect">
            <a:avLst/>
          </a:prstGeom>
          <a:noFill/>
          <a:ln w="9525">
            <a:solidFill>
              <a:schemeClr val="tx2">
                <a:lumMod val="25000"/>
                <a:lumOff val="7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9" name="Title 1"/>
          <p:cNvSpPr txBox="1">
            <a:spLocks noChangeAspect="1"/>
          </p:cNvSpPr>
          <p:nvPr/>
        </p:nvSpPr>
        <p:spPr bwMode="auto">
          <a:xfrm>
            <a:off x="484094" y="671108"/>
            <a:ext cx="8354266" cy="409652"/>
          </a:xfrm>
          <a:prstGeom prst="rect">
            <a:avLst/>
          </a:prstGeom>
          <a:solidFill>
            <a:srgbClr val="0A69AA"/>
          </a:solidFill>
          <a:ln w="9525">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dirty="0" smtClean="0">
                <a:solidFill>
                  <a:schemeClr val="bg1"/>
                </a:solidFill>
              </a:rPr>
              <a:t> Function</a:t>
            </a:r>
            <a:endParaRPr lang="en-US" sz="2000" dirty="0">
              <a:solidFill>
                <a:schemeClr val="bg1"/>
              </a:solidFill>
            </a:endParaRPr>
          </a:p>
        </p:txBody>
      </p:sp>
      <p:sp>
        <p:nvSpPr>
          <p:cNvPr id="10" name="Title 1"/>
          <p:cNvSpPr txBox="1">
            <a:spLocks/>
          </p:cNvSpPr>
          <p:nvPr/>
        </p:nvSpPr>
        <p:spPr bwMode="auto">
          <a:xfrm>
            <a:off x="228595" y="676964"/>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
        <p:nvSpPr>
          <p:cNvPr id="11" name="Rounded Rectangle 33"/>
          <p:cNvSpPr>
            <a:spLocks noChangeArrowheads="1"/>
          </p:cNvSpPr>
          <p:nvPr>
            <p:custDataLst>
              <p:tags r:id="rId1"/>
            </p:custDataLst>
          </p:nvPr>
        </p:nvSpPr>
        <p:spPr bwMode="auto">
          <a:xfrm>
            <a:off x="277864" y="2381260"/>
            <a:ext cx="447386" cy="377851"/>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1</a:t>
            </a:r>
          </a:p>
        </p:txBody>
      </p:sp>
      <p:sp>
        <p:nvSpPr>
          <p:cNvPr id="12" name="AutoShape 12"/>
          <p:cNvSpPr>
            <a:spLocks noChangeArrowheads="1"/>
          </p:cNvSpPr>
          <p:nvPr/>
        </p:nvSpPr>
        <p:spPr bwMode="auto">
          <a:xfrm>
            <a:off x="763589" y="2386100"/>
            <a:ext cx="8064500" cy="377851"/>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Built-In Function</a:t>
            </a:r>
            <a:endParaRPr lang="en-US" sz="1700" b="0" dirty="0">
              <a:latin typeface="+mn-lt"/>
              <a:ea typeface="ＭＳ Ｐゴシック" charset="-128"/>
              <a:cs typeface="+mn-cs"/>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46531" y="3615417"/>
            <a:ext cx="7973032"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Example…Let’s try this</a:t>
            </a:r>
          </a:p>
        </p:txBody>
      </p:sp>
      <p:sp>
        <p:nvSpPr>
          <p:cNvPr id="5" name="Content Placeholder 2"/>
          <p:cNvSpPr txBox="1">
            <a:spLocks/>
          </p:cNvSpPr>
          <p:nvPr/>
        </p:nvSpPr>
        <p:spPr>
          <a:xfrm>
            <a:off x="588770" y="1225122"/>
            <a:ext cx="8097377" cy="235179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600" b="0" dirty="0" smtClean="0"/>
              <a:t>User-defined functions are customized </a:t>
            </a:r>
            <a:r>
              <a:rPr lang="en-US" sz="1600" b="0" dirty="0"/>
              <a:t>functions written in VBA </a:t>
            </a:r>
            <a:endParaRPr lang="en-US" sz="1600" b="0" dirty="0" smtClean="0"/>
          </a:p>
          <a:p>
            <a:pPr lvl="1">
              <a:lnSpc>
                <a:spcPct val="90000"/>
              </a:lnSpc>
              <a:buSzPct val="140000"/>
            </a:pPr>
            <a:r>
              <a:rPr lang="en-US" sz="1600" b="0" dirty="0" smtClean="0"/>
              <a:t>It is a series of statements, enclosed by the Function and End Function statements</a:t>
            </a:r>
          </a:p>
          <a:p>
            <a:pPr lvl="2">
              <a:lnSpc>
                <a:spcPct val="90000"/>
              </a:lnSpc>
              <a:buFont typeface="Times" pitchFamily="18" charset="0"/>
              <a:buNone/>
            </a:pPr>
            <a:r>
              <a:rPr lang="en-US" sz="1600" b="0" dirty="0" smtClean="0">
                <a:latin typeface="High Tower Text" panose="02040502050506030303" pitchFamily="18" charset="0"/>
              </a:rPr>
              <a:t>  		</a:t>
            </a:r>
            <a:r>
              <a:rPr lang="en-US" dirty="0" smtClean="0">
                <a:solidFill>
                  <a:srgbClr val="0A69AA"/>
                </a:solidFill>
                <a:latin typeface="Courier New" panose="02070309020205020404" pitchFamily="49" charset="0"/>
                <a:cs typeface="Courier New" panose="02070309020205020404" pitchFamily="49" charset="0"/>
              </a:rPr>
              <a:t>Function</a:t>
            </a:r>
            <a:r>
              <a:rPr lang="en-US" dirty="0" smtClean="0">
                <a:latin typeface="Courier New" panose="02070309020205020404" pitchFamily="49" charset="0"/>
                <a:cs typeface="Courier New" panose="02070309020205020404" pitchFamily="49" charset="0"/>
              </a:rPr>
              <a:t> myfunction(argument1,argument2</a:t>
            </a:r>
            <a:r>
              <a:rPr lang="en-US" dirty="0">
                <a:latin typeface="Courier New" panose="02070309020205020404" pitchFamily="49" charset="0"/>
                <a:cs typeface="Courier New" panose="02070309020205020404" pitchFamily="49" charset="0"/>
              </a:rPr>
              <a:t>)</a:t>
            </a:r>
          </a:p>
          <a:p>
            <a:pPr lvl="2">
              <a:lnSpc>
                <a:spcPct val="90000"/>
              </a:lnSpc>
              <a:buFont typeface="Times" pitchFamily="18" charse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some </a:t>
            </a:r>
            <a:r>
              <a:rPr lang="en-US" dirty="0">
                <a:latin typeface="Courier New" panose="02070309020205020404" pitchFamily="49" charset="0"/>
                <a:cs typeface="Courier New" panose="02070309020205020404" pitchFamily="49" charset="0"/>
              </a:rPr>
              <a:t>statements</a:t>
            </a:r>
          </a:p>
          <a:p>
            <a:pPr lvl="2">
              <a:lnSpc>
                <a:spcPct val="90000"/>
              </a:lnSpc>
              <a:buFont typeface="Times" pitchFamily="18" charse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myfunction=some </a:t>
            </a:r>
            <a:r>
              <a:rPr lang="en-US" dirty="0">
                <a:latin typeface="Courier New" panose="02070309020205020404" pitchFamily="49" charset="0"/>
                <a:cs typeface="Courier New" panose="02070309020205020404" pitchFamily="49" charset="0"/>
              </a:rPr>
              <a:t>value</a:t>
            </a:r>
          </a:p>
          <a:p>
            <a:pPr lvl="2">
              <a:lnSpc>
                <a:spcPct val="90000"/>
              </a:lnSpc>
              <a:buFont typeface="Times" pitchFamily="18" charset="0"/>
              <a:buNone/>
            </a:pPr>
            <a:r>
              <a:rPr lang="en-US" dirty="0" smtClean="0">
                <a:latin typeface="Courier New" panose="02070309020205020404" pitchFamily="49" charset="0"/>
                <a:cs typeface="Courier New" panose="02070309020205020404" pitchFamily="49" charset="0"/>
              </a:rPr>
              <a:t>		</a:t>
            </a:r>
            <a:r>
              <a:rPr lang="en-US" dirty="0" smtClean="0">
                <a:solidFill>
                  <a:srgbClr val="0A69AA"/>
                </a:solidFill>
                <a:latin typeface="Courier New" panose="02070309020205020404" pitchFamily="49" charset="0"/>
                <a:cs typeface="Courier New" panose="02070309020205020404" pitchFamily="49" charset="0"/>
              </a:rPr>
              <a:t>End Function</a:t>
            </a:r>
          </a:p>
          <a:p>
            <a:pPr lvl="1">
              <a:lnSpc>
                <a:spcPct val="90000"/>
              </a:lnSpc>
              <a:buSzPct val="140000"/>
            </a:pPr>
            <a:r>
              <a:rPr lang="en-US" sz="1600" b="0" dirty="0" smtClean="0"/>
              <a:t>It </a:t>
            </a:r>
            <a:r>
              <a:rPr lang="en-US" sz="1600" b="0" dirty="0"/>
              <a:t>returns a value by assigning a value to its </a:t>
            </a:r>
            <a:r>
              <a:rPr lang="en-US" sz="1600" b="0" dirty="0" smtClean="0"/>
              <a:t>name</a:t>
            </a:r>
          </a:p>
          <a:p>
            <a:pPr lvl="1">
              <a:lnSpc>
                <a:spcPct val="90000"/>
              </a:lnSpc>
              <a:buSzPct val="140000"/>
            </a:pPr>
            <a:r>
              <a:rPr lang="en-US" sz="1600" b="0" dirty="0" smtClean="0"/>
              <a:t>It has to be written in module</a:t>
            </a:r>
            <a:endParaRPr lang="en-US" sz="1600" b="0" dirty="0"/>
          </a:p>
        </p:txBody>
      </p:sp>
      <p:sp>
        <p:nvSpPr>
          <p:cNvPr id="7" name="Content Placeholder 2"/>
          <p:cNvSpPr txBox="1">
            <a:spLocks/>
          </p:cNvSpPr>
          <p:nvPr/>
        </p:nvSpPr>
        <p:spPr>
          <a:xfrm>
            <a:off x="588769" y="4134169"/>
            <a:ext cx="8097377" cy="205147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lnSpc>
                <a:spcPct val="90000"/>
              </a:lnSpc>
              <a:buSzPct val="140000"/>
              <a:buFont typeface="Wingdings" panose="05000000000000000000" pitchFamily="2" charset="2"/>
              <a:buChar char="Ø"/>
            </a:pPr>
            <a:r>
              <a:rPr lang="en-US" sz="1600" b="0" dirty="0" smtClean="0"/>
              <a:t> </a:t>
            </a:r>
            <a:r>
              <a:rPr lang="en-US" sz="1600" b="0" dirty="0"/>
              <a:t>Let us code a very simple function </a:t>
            </a:r>
            <a:r>
              <a:rPr lang="en-US" sz="1600" b="0" dirty="0" smtClean="0"/>
              <a:t>– say</a:t>
            </a:r>
            <a:r>
              <a:rPr lang="en-US" sz="1600" b="0" dirty="0"/>
              <a:t>, adder – that will take two numbers add them together and then return them to the user</a:t>
            </a:r>
            <a:endParaRPr lang="en-US" sz="1600" b="0" dirty="0" smtClean="0"/>
          </a:p>
          <a:p>
            <a:pPr lvl="2">
              <a:lnSpc>
                <a:spcPct val="90000"/>
              </a:lnSpc>
              <a:buFont typeface="Times" pitchFamily="18" charset="0"/>
              <a:buNone/>
            </a:pPr>
            <a:r>
              <a:rPr lang="en-US" sz="1600" b="0" dirty="0" smtClean="0">
                <a:latin typeface="High Tower Text" panose="02040502050506030303" pitchFamily="18" charset="0"/>
              </a:rPr>
              <a:t>  		</a:t>
            </a:r>
            <a:r>
              <a:rPr lang="en-US" dirty="0" smtClean="0">
                <a:solidFill>
                  <a:srgbClr val="0A69AA"/>
                </a:solidFill>
                <a:latin typeface="Courier New" panose="02070309020205020404" pitchFamily="49" charset="0"/>
                <a:cs typeface="Courier New" panose="02070309020205020404" pitchFamily="49" charset="0"/>
              </a:rPr>
              <a:t>Function</a:t>
            </a:r>
            <a:r>
              <a:rPr lang="en-US" dirty="0" smtClean="0">
                <a:latin typeface="Courier New" panose="02070309020205020404" pitchFamily="49" charset="0"/>
                <a:cs typeface="Courier New" panose="02070309020205020404" pitchFamily="49" charset="0"/>
              </a:rPr>
              <a:t> adder (a,b)</a:t>
            </a:r>
            <a:endParaRPr lang="en-US" dirty="0">
              <a:latin typeface="Courier New" panose="02070309020205020404" pitchFamily="49" charset="0"/>
              <a:cs typeface="Courier New" panose="02070309020205020404" pitchFamily="49" charset="0"/>
            </a:endParaRPr>
          </a:p>
          <a:p>
            <a:pPr lvl="2">
              <a:lnSpc>
                <a:spcPct val="90000"/>
              </a:lnSpc>
              <a:buFont typeface="Times" pitchFamily="18" charse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adder= a+b						</a:t>
            </a:r>
            <a:r>
              <a:rPr lang="en-US" dirty="0" smtClean="0">
                <a:solidFill>
                  <a:srgbClr val="0A69AA"/>
                </a:solidFill>
                <a:latin typeface="Courier New" panose="02070309020205020404" pitchFamily="49" charset="0"/>
                <a:cs typeface="Courier New" panose="02070309020205020404" pitchFamily="49" charset="0"/>
              </a:rPr>
              <a:t>End Function</a:t>
            </a:r>
          </a:p>
          <a:p>
            <a:pPr lvl="1">
              <a:lnSpc>
                <a:spcPct val="90000"/>
              </a:lnSpc>
              <a:buSzPct val="140000"/>
              <a:buFont typeface="Wingdings" panose="05000000000000000000" pitchFamily="2" charset="2"/>
              <a:buChar char="Ø"/>
            </a:pPr>
            <a:r>
              <a:rPr lang="en-US" sz="1600" b="0" dirty="0" smtClean="0"/>
              <a:t> Go back to Excel sheet and type </a:t>
            </a:r>
            <a:r>
              <a:rPr lang="en-US" sz="1600" b="0" dirty="0" smtClean="0">
                <a:solidFill>
                  <a:srgbClr val="FF6600"/>
                </a:solidFill>
              </a:rPr>
              <a:t>=adder(5,5) </a:t>
            </a:r>
            <a:r>
              <a:rPr lang="en-US" sz="1600" b="0" dirty="0" smtClean="0"/>
              <a:t>in any cell. Value 10 is returned</a:t>
            </a:r>
          </a:p>
          <a:p>
            <a:pPr lvl="1">
              <a:lnSpc>
                <a:spcPct val="90000"/>
              </a:lnSpc>
              <a:buSzPct val="140000"/>
              <a:buFont typeface="Wingdings" panose="05000000000000000000" pitchFamily="2" charset="2"/>
              <a:buChar char="Ø"/>
            </a:pPr>
            <a:r>
              <a:rPr lang="en-US" sz="1600" dirty="0" smtClean="0"/>
              <a:t> </a:t>
            </a:r>
            <a:r>
              <a:rPr lang="en-US" sz="1600" b="0" dirty="0" smtClean="0"/>
              <a:t>Now, you </a:t>
            </a:r>
            <a:r>
              <a:rPr lang="en-US" sz="1600" b="0" dirty="0"/>
              <a:t>can use this function just like you would use any built-in Excel function.</a:t>
            </a:r>
          </a:p>
          <a:p>
            <a:pPr lvl="1">
              <a:lnSpc>
                <a:spcPct val="90000"/>
              </a:lnSpc>
              <a:buSzPct val="140000"/>
              <a:buFont typeface="Wingdings" panose="05000000000000000000" pitchFamily="2" charset="2"/>
              <a:buChar char="Ø"/>
            </a:pPr>
            <a:endParaRPr lang="en-US" sz="1600" b="0" dirty="0">
              <a:solidFill>
                <a:srgbClr val="FF6600"/>
              </a:solidFill>
            </a:endParaRPr>
          </a:p>
        </p:txBody>
      </p:sp>
      <p:sp>
        <p:nvSpPr>
          <p:cNvPr id="8" name="Rounded Rectangle 33"/>
          <p:cNvSpPr>
            <a:spLocks noChangeArrowheads="1"/>
          </p:cNvSpPr>
          <p:nvPr>
            <p:custDataLst>
              <p:tags r:id="rId1"/>
            </p:custDataLst>
          </p:nvPr>
        </p:nvSpPr>
        <p:spPr bwMode="auto">
          <a:xfrm>
            <a:off x="224076" y="673491"/>
            <a:ext cx="447386" cy="377851"/>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2</a:t>
            </a:r>
          </a:p>
        </p:txBody>
      </p:sp>
      <p:sp>
        <p:nvSpPr>
          <p:cNvPr id="9" name="AutoShape 12"/>
          <p:cNvSpPr>
            <a:spLocks noChangeArrowheads="1"/>
          </p:cNvSpPr>
          <p:nvPr/>
        </p:nvSpPr>
        <p:spPr bwMode="auto">
          <a:xfrm>
            <a:off x="709801" y="678331"/>
            <a:ext cx="8064500" cy="377851"/>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700" b="0" dirty="0" smtClean="0">
                <a:latin typeface="+mn-lt"/>
                <a:ea typeface="ＭＳ Ｐゴシック" charset="-128"/>
                <a:cs typeface="+mn-cs"/>
              </a:rPr>
              <a:t>User-Defined Function</a:t>
            </a:r>
            <a:endParaRPr lang="en-US" sz="1700" b="0" dirty="0">
              <a:latin typeface="+mn-lt"/>
              <a:ea typeface="ＭＳ Ｐゴシック" charset="-128"/>
              <a:cs typeface="+mn-cs"/>
            </a:endParaRPr>
          </a:p>
        </p:txBody>
      </p:sp>
    </p:spTree>
    <p:extLst>
      <p:ext uri="{BB962C8B-B14F-4D97-AF65-F5344CB8AC3E}">
        <p14:creationId xmlns:p14="http://schemas.microsoft.com/office/powerpoint/2010/main" val="56088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49808"/>
            <a:ext cx="8523288" cy="400110"/>
          </a:xfrm>
        </p:spPr>
        <p:txBody>
          <a:bodyPr/>
          <a:lstStyle/>
          <a:p>
            <a:r>
              <a:rPr lang="en-US" dirty="0" smtClean="0"/>
              <a:t>Few String Functions</a:t>
            </a:r>
            <a:endParaRPr lang="en-US" dirty="0"/>
          </a:p>
        </p:txBody>
      </p:sp>
      <p:sp>
        <p:nvSpPr>
          <p:cNvPr id="3" name="Rectangle 2"/>
          <p:cNvSpPr/>
          <p:nvPr/>
        </p:nvSpPr>
        <p:spPr bwMode="auto">
          <a:xfrm>
            <a:off x="1909483" y="1163696"/>
            <a:ext cx="6602505" cy="469236"/>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spAutoFit/>
          </a:bodyPr>
          <a:lstStyle/>
          <a:p>
            <a:pPr marL="398462" lvl="1" indent="0">
              <a:lnSpc>
                <a:spcPct val="90000"/>
              </a:lnSpc>
              <a:buNone/>
            </a:pPr>
            <a:r>
              <a:rPr lang="en-US" b="0" dirty="0" smtClean="0"/>
              <a:t>     Returns </a:t>
            </a:r>
            <a:r>
              <a:rPr lang="en-US" b="0" dirty="0"/>
              <a:t>the number of characters in the String</a:t>
            </a:r>
          </a:p>
          <a:p>
            <a:pPr marL="398462" lvl="1" indent="0">
              <a:lnSpc>
                <a:spcPct val="90000"/>
              </a:lnSpc>
              <a:buNone/>
            </a:pPr>
            <a:r>
              <a:rPr lang="en-US" b="0" dirty="0" smtClean="0"/>
              <a:t>     Len</a:t>
            </a:r>
            <a:r>
              <a:rPr lang="en-US" b="0" dirty="0"/>
              <a:t>(“Hello World”) </a:t>
            </a:r>
            <a:r>
              <a:rPr lang="en-US" b="0" dirty="0">
                <a:sym typeface="Symbol" pitchFamily="18" charset="2"/>
              </a:rPr>
              <a:t> 11</a:t>
            </a:r>
          </a:p>
        </p:txBody>
      </p:sp>
      <p:sp>
        <p:nvSpPr>
          <p:cNvPr id="4" name="Pentagon 3"/>
          <p:cNvSpPr/>
          <p:nvPr/>
        </p:nvSpPr>
        <p:spPr bwMode="auto">
          <a:xfrm>
            <a:off x="363071" y="1158589"/>
            <a:ext cx="2034988" cy="479815"/>
          </a:xfrm>
          <a:prstGeom prst="homePlate">
            <a:avLst/>
          </a:prstGeom>
          <a:solidFill>
            <a:srgbClr val="F7902B"/>
          </a:solidFill>
          <a:ln w="9525">
            <a:noFill/>
            <a:miter lim="800000"/>
            <a:headEnd/>
            <a:tailEnd/>
          </a:ln>
        </p:spPr>
        <p:txBody>
          <a:bodyPr vert="horz" wrap="square" lIns="0" tIns="0" rIns="0" bIns="0" numCol="1" rtlCol="0" anchor="ctr"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Len(String)</a:t>
            </a:r>
            <a:endParaRPr lang="en-US" dirty="0">
              <a:solidFill>
                <a:schemeClr val="bg1"/>
              </a:solidFill>
              <a:ea typeface="+mn-ea"/>
              <a:cs typeface="+mn-cs"/>
            </a:endParaRPr>
          </a:p>
        </p:txBody>
      </p:sp>
      <p:sp>
        <p:nvSpPr>
          <p:cNvPr id="7" name="Rectangle 6"/>
          <p:cNvSpPr/>
          <p:nvPr/>
        </p:nvSpPr>
        <p:spPr bwMode="auto">
          <a:xfrm>
            <a:off x="1913966" y="1752159"/>
            <a:ext cx="6602505" cy="469236"/>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spAutoFit/>
          </a:bodyPr>
          <a:lstStyle/>
          <a:p>
            <a:pPr marL="398462" lvl="1" indent="0">
              <a:lnSpc>
                <a:spcPct val="90000"/>
              </a:lnSpc>
              <a:buNone/>
            </a:pPr>
            <a:r>
              <a:rPr lang="en-US" b="0" dirty="0" smtClean="0"/>
              <a:t>     Changes </a:t>
            </a:r>
            <a:r>
              <a:rPr lang="en-US" b="0" dirty="0"/>
              <a:t>all the characters in String to </a:t>
            </a:r>
            <a:r>
              <a:rPr lang="en-US" b="0" dirty="0" smtClean="0"/>
              <a:t>Lower </a:t>
            </a:r>
            <a:r>
              <a:rPr lang="en-US" b="0" dirty="0"/>
              <a:t>case</a:t>
            </a:r>
          </a:p>
          <a:p>
            <a:pPr marL="398462" lvl="1" indent="0">
              <a:lnSpc>
                <a:spcPct val="90000"/>
              </a:lnSpc>
              <a:buNone/>
            </a:pPr>
            <a:r>
              <a:rPr lang="en-US" b="0" dirty="0"/>
              <a:t> </a:t>
            </a:r>
            <a:r>
              <a:rPr lang="en-US" b="0" dirty="0" smtClean="0"/>
              <a:t>    Lcase</a:t>
            </a:r>
            <a:r>
              <a:rPr lang="en-US" b="0" dirty="0"/>
              <a:t>(“Hello World”) </a:t>
            </a:r>
            <a:r>
              <a:rPr lang="en-US" b="0" dirty="0">
                <a:sym typeface="Symbol" pitchFamily="18" charset="2"/>
              </a:rPr>
              <a:t> “hello world”</a:t>
            </a:r>
          </a:p>
        </p:txBody>
      </p:sp>
      <p:sp>
        <p:nvSpPr>
          <p:cNvPr id="8" name="Pentagon 7"/>
          <p:cNvSpPr/>
          <p:nvPr/>
        </p:nvSpPr>
        <p:spPr bwMode="auto">
          <a:xfrm>
            <a:off x="367554" y="1754740"/>
            <a:ext cx="2034988" cy="479815"/>
          </a:xfrm>
          <a:prstGeom prst="homePlate">
            <a:avLst/>
          </a:prstGeom>
          <a:solidFill>
            <a:srgbClr val="F7902B"/>
          </a:solidFill>
          <a:ln w="9525">
            <a:noFill/>
            <a:miter lim="800000"/>
            <a:headEnd/>
            <a:tailEnd/>
          </a:ln>
        </p:spPr>
        <p:txBody>
          <a:bodyPr vert="horz" wrap="square" lIns="0" tIns="0" rIns="0" bIns="0" numCol="1" rtlCol="0" anchor="ctr"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Lcase(String)</a:t>
            </a:r>
            <a:endParaRPr lang="en-US" dirty="0">
              <a:solidFill>
                <a:schemeClr val="bg1"/>
              </a:solidFill>
              <a:ea typeface="+mn-ea"/>
              <a:cs typeface="+mn-cs"/>
            </a:endParaRPr>
          </a:p>
        </p:txBody>
      </p:sp>
      <p:sp>
        <p:nvSpPr>
          <p:cNvPr id="9" name="Rectangle 8"/>
          <p:cNvSpPr>
            <a:spLocks noChangeAspect="1"/>
          </p:cNvSpPr>
          <p:nvPr/>
        </p:nvSpPr>
        <p:spPr bwMode="auto">
          <a:xfrm>
            <a:off x="1905002" y="2337907"/>
            <a:ext cx="6602505" cy="484632"/>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noAutofit/>
          </a:bodyPr>
          <a:lstStyle/>
          <a:p>
            <a:pPr marL="398462" lvl="1" indent="0">
              <a:lnSpc>
                <a:spcPct val="90000"/>
              </a:lnSpc>
              <a:buNone/>
            </a:pPr>
            <a:r>
              <a:rPr lang="en-US" b="0" dirty="0" smtClean="0"/>
              <a:t>     Changes </a:t>
            </a:r>
            <a:r>
              <a:rPr lang="en-US" b="0" dirty="0"/>
              <a:t>all the characters in String to </a:t>
            </a:r>
            <a:r>
              <a:rPr lang="en-US" b="0" dirty="0" smtClean="0"/>
              <a:t>Upper </a:t>
            </a:r>
            <a:r>
              <a:rPr lang="en-US" b="0" dirty="0"/>
              <a:t>case</a:t>
            </a:r>
          </a:p>
          <a:p>
            <a:pPr marL="398462" lvl="1" indent="0">
              <a:lnSpc>
                <a:spcPct val="90000"/>
              </a:lnSpc>
              <a:buNone/>
            </a:pPr>
            <a:r>
              <a:rPr lang="en-US" b="0" dirty="0"/>
              <a:t> </a:t>
            </a:r>
            <a:r>
              <a:rPr lang="en-US" b="0" dirty="0" smtClean="0"/>
              <a:t>    Ucase</a:t>
            </a:r>
            <a:r>
              <a:rPr lang="en-US" b="0" dirty="0"/>
              <a:t>(“Hello World”) </a:t>
            </a:r>
            <a:r>
              <a:rPr lang="en-US" b="0" dirty="0">
                <a:sym typeface="Symbol" pitchFamily="18" charset="2"/>
              </a:rPr>
              <a:t> </a:t>
            </a:r>
            <a:r>
              <a:rPr lang="en-US" b="0" dirty="0" smtClean="0">
                <a:sym typeface="Symbol" pitchFamily="18" charset="2"/>
              </a:rPr>
              <a:t>“HELLO WORLD”</a:t>
            </a:r>
            <a:endParaRPr lang="en-US" b="0" dirty="0">
              <a:sym typeface="Symbol" pitchFamily="18" charset="2"/>
            </a:endParaRPr>
          </a:p>
        </p:txBody>
      </p:sp>
      <p:sp>
        <p:nvSpPr>
          <p:cNvPr id="10" name="Pentagon 9"/>
          <p:cNvSpPr/>
          <p:nvPr/>
        </p:nvSpPr>
        <p:spPr bwMode="auto">
          <a:xfrm>
            <a:off x="358590" y="2337444"/>
            <a:ext cx="2034988" cy="479815"/>
          </a:xfrm>
          <a:prstGeom prst="homePlate">
            <a:avLst/>
          </a:prstGeom>
          <a:solidFill>
            <a:srgbClr val="F7902B"/>
          </a:solidFill>
          <a:ln w="9525">
            <a:noFill/>
            <a:miter lim="800000"/>
            <a:headEnd/>
            <a:tailEnd/>
          </a:ln>
        </p:spPr>
        <p:txBody>
          <a:bodyPr vert="horz" wrap="square" lIns="0" tIns="0" rIns="0" bIns="0" numCol="1" rtlCol="0" anchor="ctr"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600" dirty="0">
                <a:solidFill>
                  <a:schemeClr val="bg1"/>
                </a:solidFill>
                <a:ea typeface="+mn-ea"/>
                <a:cs typeface="+mn-cs"/>
              </a:rPr>
              <a:t>U</a:t>
            </a:r>
            <a:r>
              <a:rPr lang="en-US" sz="1600" dirty="0" smtClean="0">
                <a:solidFill>
                  <a:schemeClr val="bg1"/>
                </a:solidFill>
                <a:ea typeface="+mn-ea"/>
                <a:cs typeface="+mn-cs"/>
              </a:rPr>
              <a:t>case(String)</a:t>
            </a:r>
            <a:endParaRPr lang="en-US" dirty="0">
              <a:solidFill>
                <a:schemeClr val="bg1"/>
              </a:solidFill>
              <a:ea typeface="+mn-ea"/>
              <a:cs typeface="+mn-cs"/>
            </a:endParaRPr>
          </a:p>
        </p:txBody>
      </p:sp>
      <p:sp>
        <p:nvSpPr>
          <p:cNvPr id="11" name="Rectangle 10"/>
          <p:cNvSpPr>
            <a:spLocks noChangeAspect="1"/>
          </p:cNvSpPr>
          <p:nvPr/>
        </p:nvSpPr>
        <p:spPr bwMode="auto">
          <a:xfrm>
            <a:off x="1905002" y="2929575"/>
            <a:ext cx="6602505" cy="484632"/>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noAutofit/>
          </a:bodyPr>
          <a:lstStyle/>
          <a:p>
            <a:pPr marL="398462" lvl="1" indent="0">
              <a:lnSpc>
                <a:spcPct val="90000"/>
              </a:lnSpc>
              <a:buNone/>
            </a:pPr>
            <a:r>
              <a:rPr lang="en-US" b="0" dirty="0" smtClean="0"/>
              <a:t>     Eliminates </a:t>
            </a:r>
            <a:r>
              <a:rPr lang="en-US" b="0" dirty="0"/>
              <a:t>both leading and trailing blanks</a:t>
            </a:r>
          </a:p>
          <a:p>
            <a:pPr marL="398462" lvl="1" indent="0">
              <a:lnSpc>
                <a:spcPct val="90000"/>
              </a:lnSpc>
              <a:buNone/>
            </a:pPr>
            <a:r>
              <a:rPr lang="en-US" b="0" dirty="0" smtClean="0"/>
              <a:t>     Trim </a:t>
            </a:r>
            <a:r>
              <a:rPr lang="en-US" b="0" dirty="0"/>
              <a:t>(“     Hello      “)  </a:t>
            </a:r>
            <a:r>
              <a:rPr lang="en-US" b="0" dirty="0">
                <a:sym typeface="Symbol" pitchFamily="18" charset="2"/>
              </a:rPr>
              <a:t> “Hello“</a:t>
            </a:r>
          </a:p>
        </p:txBody>
      </p:sp>
      <p:sp>
        <p:nvSpPr>
          <p:cNvPr id="12" name="Pentagon 11"/>
          <p:cNvSpPr>
            <a:spLocks noChangeAspect="1"/>
          </p:cNvSpPr>
          <p:nvPr/>
        </p:nvSpPr>
        <p:spPr bwMode="auto">
          <a:xfrm>
            <a:off x="358590" y="2929112"/>
            <a:ext cx="2034988" cy="479815"/>
          </a:xfrm>
          <a:prstGeom prst="homePlate">
            <a:avLst/>
          </a:prstGeom>
          <a:solidFill>
            <a:srgbClr val="F7902B"/>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Trim(String)</a:t>
            </a:r>
            <a:endParaRPr lang="en-US" dirty="0">
              <a:solidFill>
                <a:schemeClr val="bg1"/>
              </a:solidFill>
              <a:ea typeface="+mn-ea"/>
              <a:cs typeface="+mn-cs"/>
            </a:endParaRPr>
          </a:p>
        </p:txBody>
      </p:sp>
      <p:sp>
        <p:nvSpPr>
          <p:cNvPr id="13" name="Rectangle 12"/>
          <p:cNvSpPr>
            <a:spLocks noChangeAspect="1"/>
          </p:cNvSpPr>
          <p:nvPr/>
        </p:nvSpPr>
        <p:spPr bwMode="auto">
          <a:xfrm>
            <a:off x="1936379" y="3525726"/>
            <a:ext cx="6602505" cy="484632"/>
          </a:xfrm>
          <a:prstGeom prst="rect">
            <a:avLst/>
          </a:prstGeom>
          <a:solidFill>
            <a:schemeClr val="tx2">
              <a:lumMod val="10000"/>
              <a:lumOff val="90000"/>
            </a:schemeClr>
          </a:solidFill>
          <a:ln w="9525">
            <a:noFill/>
            <a:miter lim="800000"/>
            <a:headEnd/>
            <a:tailEnd/>
          </a:ln>
        </p:spPr>
        <p:txBody>
          <a:bodyPr vert="horz" wrap="square" lIns="0" tIns="0" rIns="0" bIns="0" numCol="1" rtlCol="0" anchor="ctr" anchorCtr="0" compatLnSpc="1">
            <a:prstTxWarp prst="textNoShape">
              <a:avLst/>
            </a:prstTxWarp>
            <a:noAutofit/>
          </a:bodyPr>
          <a:lstStyle/>
          <a:p>
            <a:pPr marL="398462" lvl="1" indent="0">
              <a:lnSpc>
                <a:spcPct val="90000"/>
              </a:lnSpc>
              <a:buNone/>
            </a:pPr>
            <a:r>
              <a:rPr lang="en-US" b="0" dirty="0" smtClean="0"/>
              <a:t>     Returns part of the string specified by start and end position</a:t>
            </a:r>
            <a:endParaRPr lang="en-US" b="0" dirty="0"/>
          </a:p>
          <a:p>
            <a:pPr marL="398462" lvl="1" indent="0">
              <a:lnSpc>
                <a:spcPct val="90000"/>
              </a:lnSpc>
              <a:buNone/>
            </a:pPr>
            <a:r>
              <a:rPr lang="en-US" b="0" dirty="0" smtClean="0"/>
              <a:t>     Mid (“Good Day“, 1, 4)  </a:t>
            </a:r>
            <a:r>
              <a:rPr lang="en-US" b="0" dirty="0">
                <a:sym typeface="Symbol" pitchFamily="18" charset="2"/>
              </a:rPr>
              <a:t> </a:t>
            </a:r>
            <a:r>
              <a:rPr lang="en-US" b="0" dirty="0" smtClean="0">
                <a:sym typeface="Symbol" pitchFamily="18" charset="2"/>
              </a:rPr>
              <a:t>“Good“</a:t>
            </a:r>
            <a:endParaRPr lang="en-US" b="0" dirty="0">
              <a:sym typeface="Symbol" pitchFamily="18" charset="2"/>
            </a:endParaRPr>
          </a:p>
        </p:txBody>
      </p:sp>
      <p:sp>
        <p:nvSpPr>
          <p:cNvPr id="14" name="Pentagon 13"/>
          <p:cNvSpPr>
            <a:spLocks noChangeAspect="1"/>
          </p:cNvSpPr>
          <p:nvPr/>
        </p:nvSpPr>
        <p:spPr bwMode="auto">
          <a:xfrm>
            <a:off x="389967" y="3525263"/>
            <a:ext cx="2034988" cy="479815"/>
          </a:xfrm>
          <a:prstGeom prst="homePlate">
            <a:avLst/>
          </a:prstGeom>
          <a:solidFill>
            <a:srgbClr val="F7902B"/>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600" dirty="0" smtClean="0">
                <a:solidFill>
                  <a:schemeClr val="bg1"/>
                </a:solidFill>
                <a:ea typeface="+mn-ea"/>
                <a:cs typeface="+mn-cs"/>
              </a:rPr>
              <a:t>Mid(String)</a:t>
            </a:r>
            <a:endParaRPr lang="en-US" dirty="0">
              <a:solidFill>
                <a:schemeClr val="bg1"/>
              </a:solidFill>
              <a:ea typeface="+mn-ea"/>
              <a:cs typeface="+mn-cs"/>
            </a:endParaRPr>
          </a:p>
        </p:txBody>
      </p:sp>
      <p:sp>
        <p:nvSpPr>
          <p:cNvPr id="15" name="AutoShape 12"/>
          <p:cNvSpPr>
            <a:spLocks noChangeArrowheads="1"/>
          </p:cNvSpPr>
          <p:nvPr/>
        </p:nvSpPr>
        <p:spPr bwMode="auto">
          <a:xfrm>
            <a:off x="270434" y="4311418"/>
            <a:ext cx="8537389" cy="415636"/>
          </a:xfrm>
          <a:prstGeom prst="roundRect">
            <a:avLst>
              <a:gd name="adj" fmla="val 9065"/>
            </a:avLst>
          </a:prstGeom>
          <a:solidFill>
            <a:srgbClr val="00B0F0"/>
          </a:solidFill>
          <a:ln w="9525" algn="ctr">
            <a:noFill/>
            <a:round/>
            <a:headEnd/>
            <a:tailEnd/>
          </a:ln>
          <a:effectLst/>
        </p:spPr>
        <p:txBody>
          <a:bodyPr wrap="none" lIns="182880" tIns="0" rIns="0" bIns="0" anchor="ctr"/>
          <a:lstStyle/>
          <a:p>
            <a:r>
              <a:rPr lang="en-US" sz="1800" b="0" dirty="0" smtClean="0">
                <a:solidFill>
                  <a:schemeClr val="bg1"/>
                </a:solidFill>
                <a:latin typeface="+mj-lt"/>
              </a:rPr>
              <a:t>Exercise – Using built-in and User defined Function</a:t>
            </a:r>
            <a:endParaRPr lang="en-US" sz="1800" b="0" dirty="0">
              <a:solidFill>
                <a:schemeClr val="bg1"/>
              </a:solidFill>
              <a:latin typeface="+mj-lt"/>
            </a:endParaRPr>
          </a:p>
        </p:txBody>
      </p:sp>
      <p:sp>
        <p:nvSpPr>
          <p:cNvPr id="16" name="Content Placeholder 2"/>
          <p:cNvSpPr txBox="1">
            <a:spLocks/>
          </p:cNvSpPr>
          <p:nvPr/>
        </p:nvSpPr>
        <p:spPr>
          <a:xfrm>
            <a:off x="454299" y="4900648"/>
            <a:ext cx="7896325" cy="1406022"/>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lnSpc>
                <a:spcPct val="90000"/>
              </a:lnSpc>
              <a:buSzPct val="140000"/>
              <a:buFont typeface="Wingdings" panose="05000000000000000000" pitchFamily="2" charset="2"/>
              <a:buChar char="Ø"/>
            </a:pPr>
            <a:r>
              <a:rPr lang="en-US" sz="1600" b="0" dirty="0" smtClean="0"/>
              <a:t> Column A contains First Name, Column B contains Second Name</a:t>
            </a:r>
          </a:p>
          <a:p>
            <a:pPr marL="0" lvl="1" indent="0">
              <a:lnSpc>
                <a:spcPct val="90000"/>
              </a:lnSpc>
              <a:buSzPct val="140000"/>
              <a:buNone/>
            </a:pPr>
            <a:endParaRPr lang="en-US" sz="1600" b="0" dirty="0" smtClean="0"/>
          </a:p>
          <a:p>
            <a:pPr lvl="1">
              <a:lnSpc>
                <a:spcPct val="90000"/>
              </a:lnSpc>
              <a:buSzPct val="140000"/>
              <a:buFont typeface="Wingdings" panose="05000000000000000000" pitchFamily="2" charset="2"/>
              <a:buChar char="Ø"/>
            </a:pPr>
            <a:r>
              <a:rPr lang="en-US" sz="1600" b="0" dirty="0" smtClean="0"/>
              <a:t> Write a function which takes two string as arguments and returns below output</a:t>
            </a:r>
            <a:endParaRPr lang="en-US" b="0" dirty="0"/>
          </a:p>
          <a:p>
            <a:pPr marL="0" lvl="1" indent="0">
              <a:lnSpc>
                <a:spcPct val="90000"/>
              </a:lnSpc>
              <a:buSzPct val="140000"/>
              <a:buNone/>
            </a:pPr>
            <a:r>
              <a:rPr lang="en-US" sz="1600" b="0" dirty="0" smtClean="0"/>
              <a:t>	</a:t>
            </a:r>
            <a:r>
              <a:rPr lang="en-US" sz="1600" b="0" dirty="0"/>
              <a:t>	</a:t>
            </a:r>
            <a:r>
              <a:rPr lang="en-US" sz="1600" b="0" dirty="0" smtClean="0"/>
              <a:t>	</a:t>
            </a:r>
          </a:p>
        </p:txBody>
      </p:sp>
      <p:graphicFrame>
        <p:nvGraphicFramePr>
          <p:cNvPr id="18" name="Table 17"/>
          <p:cNvGraphicFramePr>
            <a:graphicFrameLocks noGrp="1"/>
          </p:cNvGraphicFramePr>
          <p:nvPr>
            <p:extLst>
              <p:ext uri="{D42A27DB-BD31-4B8C-83A1-F6EECF244321}">
                <p14:modId xmlns:p14="http://schemas.microsoft.com/office/powerpoint/2010/main" val="1612526967"/>
              </p:ext>
            </p:extLst>
          </p:nvPr>
        </p:nvGraphicFramePr>
        <p:xfrm>
          <a:off x="2900831" y="5188604"/>
          <a:ext cx="2108200" cy="253365"/>
        </p:xfrm>
        <a:graphic>
          <a:graphicData uri="http://schemas.openxmlformats.org/drawingml/2006/table">
            <a:tbl>
              <a:tblPr/>
              <a:tblGrid>
                <a:gridCol w="967114"/>
                <a:gridCol w="1141086"/>
              </a:tblGrid>
              <a:tr h="190500">
                <a:tc>
                  <a:txBody>
                    <a:bodyPr/>
                    <a:lstStyle/>
                    <a:p>
                      <a:pPr algn="ctr" fontAlgn="b"/>
                      <a:r>
                        <a:rPr lang="en-US" sz="1600" b="0" i="0" u="none" strike="noStrike" dirty="0">
                          <a:solidFill>
                            <a:srgbClr val="000000"/>
                          </a:solidFill>
                          <a:effectLst/>
                          <a:latin typeface="Calibri"/>
                        </a:rPr>
                        <a:t>john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right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40941243"/>
              </p:ext>
            </p:extLst>
          </p:nvPr>
        </p:nvGraphicFramePr>
        <p:xfrm>
          <a:off x="3320016" y="5847510"/>
          <a:ext cx="1168400" cy="253365"/>
        </p:xfrm>
        <a:graphic>
          <a:graphicData uri="http://schemas.openxmlformats.org/drawingml/2006/table">
            <a:tbl>
              <a:tblPr/>
              <a:tblGrid>
                <a:gridCol w="1168400"/>
              </a:tblGrid>
              <a:tr h="190500">
                <a:tc>
                  <a:txBody>
                    <a:bodyPr/>
                    <a:lstStyle/>
                    <a:p>
                      <a:pPr algn="ctr" fontAlgn="b"/>
                      <a:r>
                        <a:rPr lang="en-US" sz="1600" b="0" i="0" u="none" strike="noStrike" dirty="0">
                          <a:solidFill>
                            <a:srgbClr val="000000"/>
                          </a:solidFill>
                          <a:effectLst/>
                          <a:latin typeface="Calibri"/>
                        </a:rPr>
                        <a:t>JOHN RIGHT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847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49808"/>
            <a:ext cx="8523288" cy="400110"/>
          </a:xfrm>
        </p:spPr>
        <p:txBody>
          <a:bodyPr/>
          <a:lstStyle/>
          <a:p>
            <a:r>
              <a:rPr lang="en-US" dirty="0" smtClean="0"/>
              <a:t>Conditional Branching</a:t>
            </a:r>
            <a:endParaRPr lang="en-US" dirty="0"/>
          </a:p>
        </p:txBody>
      </p:sp>
      <p:sp>
        <p:nvSpPr>
          <p:cNvPr id="3" name="Rectangle 2"/>
          <p:cNvSpPr txBox="1">
            <a:spLocks noChangeArrowheads="1"/>
          </p:cNvSpPr>
          <p:nvPr/>
        </p:nvSpPr>
        <p:spPr bwMode="auto">
          <a:xfrm>
            <a:off x="310356" y="1033583"/>
            <a:ext cx="8523288" cy="340519"/>
          </a:xfrm>
          <a:prstGeom prst="roundRect">
            <a:avLst/>
          </a:prstGeom>
          <a:solidFill>
            <a:schemeClr val="accent3">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  1. If…Then</a:t>
            </a:r>
          </a:p>
        </p:txBody>
      </p:sp>
      <p:sp>
        <p:nvSpPr>
          <p:cNvPr id="4" name="Rectangle 2"/>
          <p:cNvSpPr txBox="1">
            <a:spLocks noChangeArrowheads="1"/>
          </p:cNvSpPr>
          <p:nvPr/>
        </p:nvSpPr>
        <p:spPr bwMode="auto">
          <a:xfrm>
            <a:off x="310356" y="3658297"/>
            <a:ext cx="8523288" cy="340519"/>
          </a:xfrm>
          <a:prstGeom prst="roundRect">
            <a:avLst/>
          </a:prstGeom>
          <a:solidFill>
            <a:schemeClr val="accent3">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  2. If…Then…Else</a:t>
            </a:r>
          </a:p>
        </p:txBody>
      </p:sp>
      <p:sp>
        <p:nvSpPr>
          <p:cNvPr id="5" name="Content Placeholder 2"/>
          <p:cNvSpPr txBox="1">
            <a:spLocks/>
          </p:cNvSpPr>
          <p:nvPr/>
        </p:nvSpPr>
        <p:spPr>
          <a:xfrm>
            <a:off x="630887" y="1356248"/>
            <a:ext cx="8097377" cy="21426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dirty="0" smtClean="0"/>
              <a:t>Used to choose an action depending on a condition	                                    	</a:t>
            </a:r>
            <a:r>
              <a:rPr lang="en-US" dirty="0" smtClean="0">
                <a:solidFill>
                  <a:srgbClr val="0A69AA"/>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&lt;condition&gt;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&lt;statement&gt;				</a:t>
            </a:r>
            <a:r>
              <a:rPr lang="en-US" dirty="0" smtClean="0">
                <a:solidFill>
                  <a:srgbClr val="0A69AA"/>
                </a:solidFill>
                <a:latin typeface="Courier New" panose="02070309020205020404" pitchFamily="49" charset="0"/>
                <a:cs typeface="Courier New" panose="02070309020205020404" pitchFamily="49" charset="0"/>
              </a:rPr>
              <a:t>End If </a:t>
            </a:r>
            <a:endParaRPr lang="en-US" sz="1600" dirty="0" smtClean="0">
              <a:solidFill>
                <a:srgbClr val="0A69AA"/>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smtClean="0"/>
              <a:t>Example: </a:t>
            </a:r>
            <a:r>
              <a:rPr lang="en-US" sz="1600" b="0" dirty="0"/>
              <a:t> </a:t>
            </a:r>
            <a:r>
              <a:rPr lang="en-US" sz="1600" b="0" dirty="0" smtClean="0"/>
              <a:t>  </a:t>
            </a:r>
            <a:r>
              <a:rPr lang="en-US" dirty="0" smtClean="0">
                <a:solidFill>
                  <a:srgbClr val="0A69AA"/>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age &gt; 18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Vote = “Yes”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0A69AA"/>
                </a:solidFill>
                <a:latin typeface="Courier New" panose="02070309020205020404" pitchFamily="49" charset="0"/>
                <a:cs typeface="Courier New" panose="02070309020205020404" pitchFamily="49" charset="0"/>
              </a:rPr>
              <a:t>End If</a:t>
            </a:r>
          </a:p>
          <a:p>
            <a:pPr marL="285750" indent="-285750">
              <a:buSzPct val="150000"/>
              <a:buFont typeface="Arial" panose="020B0604020202020204" pitchFamily="34" charset="0"/>
              <a:buChar char="•"/>
            </a:pPr>
            <a:r>
              <a:rPr lang="en-US" sz="1600" b="0" dirty="0" smtClean="0">
                <a:latin typeface="+mn-lt"/>
              </a:rPr>
              <a:t>Multiple Conditions : </a:t>
            </a:r>
            <a:r>
              <a:rPr lang="en-US" kern="0" dirty="0">
                <a:solidFill>
                  <a:srgbClr val="0A69AA"/>
                </a:solidFill>
                <a:latin typeface="Courier New" panose="02070309020205020404" pitchFamily="49" charset="0"/>
                <a:ea typeface="MS PGothic" pitchFamily="34" charset="-128"/>
                <a:cs typeface="Courier New" panose="02070309020205020404" pitchFamily="49" charset="0"/>
              </a:rPr>
              <a:t>If</a:t>
            </a: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latin typeface="Courier New" panose="02070309020205020404" pitchFamily="49" charset="0"/>
                <a:ea typeface="MS PGothic" pitchFamily="34" charset="-128"/>
                <a:cs typeface="Courier New" panose="02070309020205020404" pitchFamily="49" charset="0"/>
              </a:rPr>
              <a:t>&lt;condition1&gt; </a:t>
            </a:r>
            <a:r>
              <a:rPr lang="en-US" kern="0" dirty="0">
                <a:solidFill>
                  <a:srgbClr val="0A69AA"/>
                </a:solidFill>
                <a:latin typeface="Courier New" panose="02070309020205020404" pitchFamily="49" charset="0"/>
                <a:ea typeface="MS PGothic" pitchFamily="34" charset="-128"/>
                <a:cs typeface="Courier New" panose="02070309020205020404" pitchFamily="49" charset="0"/>
              </a:rPr>
              <a:t>AND </a:t>
            </a:r>
            <a:r>
              <a:rPr lang="en-US" kern="0" dirty="0">
                <a:latin typeface="Courier New" panose="02070309020205020404" pitchFamily="49" charset="0"/>
                <a:ea typeface="MS PGothic" pitchFamily="34" charset="-128"/>
                <a:cs typeface="Courier New" panose="02070309020205020404" pitchFamily="49" charset="0"/>
              </a:rPr>
              <a:t>&lt;condition2&gt; </a:t>
            </a:r>
            <a:r>
              <a:rPr lang="en-US" kern="0" dirty="0">
                <a:solidFill>
                  <a:srgbClr val="0A69AA"/>
                </a:solidFill>
                <a:latin typeface="Courier New" panose="02070309020205020404" pitchFamily="49" charset="0"/>
                <a:ea typeface="MS PGothic" pitchFamily="34" charset="-128"/>
                <a:cs typeface="Courier New" panose="02070309020205020404" pitchFamily="49" charset="0"/>
              </a:rPr>
              <a:t>Then</a:t>
            </a: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latin typeface="Courier New" panose="02070309020205020404" pitchFamily="49" charset="0"/>
                <a:ea typeface="MS PGothic" pitchFamily="34" charset="-128"/>
                <a:cs typeface="Courier New" panose="02070309020205020404" pitchFamily="49" charset="0"/>
              </a:rPr>
              <a:t>&lt;statement&gt;</a:t>
            </a:r>
          </a:p>
          <a:p>
            <a:pPr marL="1082675" lvl="2" indent="-165100" eaLnBrk="0" hangingPunct="0">
              <a:lnSpc>
                <a:spcPct val="90000"/>
              </a:lnSpc>
              <a:spcBef>
                <a:spcPct val="0"/>
              </a:spcBef>
              <a:buClr>
                <a:srgbClr val="D57E27"/>
              </a:buClr>
              <a:buSzTx/>
              <a:buNone/>
            </a:pP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smtClean="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smtClean="0">
                <a:solidFill>
                  <a:srgbClr val="0A69AA"/>
                </a:solidFill>
                <a:latin typeface="Courier New" panose="02070309020205020404" pitchFamily="49" charset="0"/>
                <a:ea typeface="MS PGothic" pitchFamily="34" charset="-128"/>
                <a:cs typeface="Courier New" panose="02070309020205020404" pitchFamily="49" charset="0"/>
              </a:rPr>
              <a:t>If</a:t>
            </a:r>
            <a:r>
              <a:rPr lang="en-US" kern="0" dirty="0" smtClean="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latin typeface="Courier New" panose="02070309020205020404" pitchFamily="49" charset="0"/>
                <a:ea typeface="MS PGothic" pitchFamily="34" charset="-128"/>
                <a:cs typeface="Courier New" panose="02070309020205020404" pitchFamily="49" charset="0"/>
              </a:rPr>
              <a:t>&lt;condition1&gt; </a:t>
            </a:r>
            <a:r>
              <a:rPr lang="en-US" kern="0" dirty="0">
                <a:solidFill>
                  <a:srgbClr val="0A69AA"/>
                </a:solidFill>
                <a:latin typeface="Courier New" panose="02070309020205020404" pitchFamily="49" charset="0"/>
                <a:ea typeface="MS PGothic" pitchFamily="34" charset="-128"/>
                <a:cs typeface="Courier New" panose="02070309020205020404" pitchFamily="49" charset="0"/>
              </a:rPr>
              <a:t>OR</a:t>
            </a: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latin typeface="Courier New" panose="02070309020205020404" pitchFamily="49" charset="0"/>
                <a:ea typeface="MS PGothic" pitchFamily="34" charset="-128"/>
                <a:cs typeface="Courier New" panose="02070309020205020404" pitchFamily="49" charset="0"/>
              </a:rPr>
              <a:t>&lt;condition2&gt;</a:t>
            </a: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solidFill>
                  <a:srgbClr val="0A69AA"/>
                </a:solidFill>
                <a:latin typeface="Courier New" panose="02070309020205020404" pitchFamily="49" charset="0"/>
                <a:ea typeface="MS PGothic" pitchFamily="34" charset="-128"/>
                <a:cs typeface="Courier New" panose="02070309020205020404" pitchFamily="49" charset="0"/>
              </a:rPr>
              <a:t>Then</a:t>
            </a:r>
            <a:r>
              <a:rPr lang="en-US" kern="0" dirty="0">
                <a:solidFill>
                  <a:srgbClr val="414141"/>
                </a:solidFill>
                <a:latin typeface="Courier New" panose="02070309020205020404" pitchFamily="49" charset="0"/>
                <a:ea typeface="MS PGothic" pitchFamily="34" charset="-128"/>
                <a:cs typeface="Courier New" panose="02070309020205020404" pitchFamily="49" charset="0"/>
              </a:rPr>
              <a:t> </a:t>
            </a:r>
            <a:r>
              <a:rPr lang="en-US" kern="0" dirty="0">
                <a:latin typeface="Courier New" panose="02070309020205020404" pitchFamily="49" charset="0"/>
                <a:ea typeface="MS PGothic" pitchFamily="34" charset="-128"/>
                <a:cs typeface="Courier New" panose="02070309020205020404" pitchFamily="49" charset="0"/>
              </a:rPr>
              <a:t>&lt;statement&gt;</a:t>
            </a:r>
          </a:p>
          <a:p>
            <a:pPr marL="285750" indent="-285750">
              <a:buSzPct val="150000"/>
              <a:buFont typeface="Arial" panose="020B0604020202020204" pitchFamily="34" charset="0"/>
              <a:buChar char="•"/>
            </a:pPr>
            <a:endParaRPr lang="en-US" sz="1600" b="0" dirty="0" smtClean="0">
              <a:latin typeface="+mn-lt"/>
            </a:endParaRPr>
          </a:p>
        </p:txBody>
      </p:sp>
      <p:sp>
        <p:nvSpPr>
          <p:cNvPr id="6" name="Content Placeholder 2"/>
          <p:cNvSpPr txBox="1">
            <a:spLocks/>
          </p:cNvSpPr>
          <p:nvPr/>
        </p:nvSpPr>
        <p:spPr>
          <a:xfrm>
            <a:off x="671228" y="4023248"/>
            <a:ext cx="8097377" cy="243134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kern="0" dirty="0">
                <a:latin typeface="Arial"/>
                <a:ea typeface="MS PGothic" pitchFamily="34" charset="-128"/>
              </a:rPr>
              <a:t>This statement is used to define two blocks of conditions - </a:t>
            </a:r>
            <a:r>
              <a:rPr lang="en-US" sz="1600" b="0" kern="0" dirty="0" smtClean="0">
                <a:solidFill>
                  <a:srgbClr val="FF6600"/>
                </a:solidFill>
                <a:latin typeface="Arial"/>
                <a:ea typeface="MS PGothic" pitchFamily="34" charset="-128"/>
              </a:rPr>
              <a:t>True </a:t>
            </a:r>
            <a:r>
              <a:rPr lang="en-US" sz="1600" b="0" kern="0" dirty="0">
                <a:solidFill>
                  <a:srgbClr val="FF6600"/>
                </a:solidFill>
                <a:latin typeface="Arial"/>
                <a:ea typeface="MS PGothic" pitchFamily="34" charset="-128"/>
              </a:rPr>
              <a:t>and </a:t>
            </a:r>
            <a:r>
              <a:rPr lang="en-US" sz="1600" b="0" kern="0" dirty="0" smtClean="0">
                <a:solidFill>
                  <a:srgbClr val="FF6600"/>
                </a:solidFill>
                <a:latin typeface="Arial"/>
                <a:ea typeface="MS PGothic" pitchFamily="34" charset="-128"/>
              </a:rPr>
              <a:t>False </a:t>
            </a:r>
            <a:r>
              <a:rPr lang="en-US" sz="1600" b="0" dirty="0" smtClean="0"/>
              <a:t>	                                    	</a:t>
            </a:r>
            <a:r>
              <a:rPr lang="en-US" dirty="0" smtClean="0">
                <a:solidFill>
                  <a:srgbClr val="0A69AA"/>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&lt;condition&gt;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&lt;statement1&gt;					</a:t>
            </a:r>
            <a:r>
              <a:rPr lang="en-US" dirty="0" smtClean="0">
                <a:solidFill>
                  <a:srgbClr val="0A69AA"/>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	&lt;Statement2&gt;					</a:t>
            </a:r>
            <a:r>
              <a:rPr lang="en-US" dirty="0" smtClean="0">
                <a:solidFill>
                  <a:srgbClr val="0A69AA"/>
                </a:solidFill>
                <a:latin typeface="Courier New" panose="02070309020205020404" pitchFamily="49" charset="0"/>
                <a:cs typeface="Courier New" panose="02070309020205020404" pitchFamily="49" charset="0"/>
              </a:rPr>
              <a:t>End If </a:t>
            </a:r>
            <a:endParaRPr lang="en-US" sz="1600" dirty="0" smtClean="0">
              <a:solidFill>
                <a:srgbClr val="0A69AA"/>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smtClean="0"/>
              <a:t>Example: </a:t>
            </a:r>
            <a:r>
              <a:rPr lang="en-US" sz="1600" b="0" dirty="0"/>
              <a:t> </a:t>
            </a:r>
            <a:r>
              <a:rPr lang="en-US" sz="1600" b="0" dirty="0" smtClean="0"/>
              <a:t>  </a:t>
            </a:r>
            <a:r>
              <a:rPr lang="en-US" dirty="0" smtClean="0">
                <a:solidFill>
                  <a:srgbClr val="0A69AA"/>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age &gt; 18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Vote = “Yes” 					</a:t>
            </a:r>
            <a:r>
              <a:rPr lang="en-US" dirty="0" smtClean="0">
                <a:solidFill>
                  <a:srgbClr val="0A69AA"/>
                </a:solidFill>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Vote=“No”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0A69AA"/>
                </a:solidFill>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90149"/>
            <a:ext cx="8523288" cy="400110"/>
          </a:xfrm>
        </p:spPr>
        <p:txBody>
          <a:bodyPr/>
          <a:lstStyle/>
          <a:p>
            <a:r>
              <a:rPr lang="en-US" dirty="0" smtClean="0"/>
              <a:t>Conditional Branching</a:t>
            </a:r>
            <a:endParaRPr lang="en-US" dirty="0"/>
          </a:p>
        </p:txBody>
      </p:sp>
      <p:sp>
        <p:nvSpPr>
          <p:cNvPr id="5" name="Rectangle 2"/>
          <p:cNvSpPr txBox="1">
            <a:spLocks noChangeArrowheads="1"/>
          </p:cNvSpPr>
          <p:nvPr/>
        </p:nvSpPr>
        <p:spPr bwMode="auto">
          <a:xfrm>
            <a:off x="310356" y="1114265"/>
            <a:ext cx="8523288" cy="340519"/>
          </a:xfrm>
          <a:prstGeom prst="roundRect">
            <a:avLst/>
          </a:prstGeom>
          <a:solidFill>
            <a:schemeClr val="accent3">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a:solidFill>
                  <a:schemeClr val="accent2"/>
                </a:solidFill>
              </a:rPr>
              <a:t>  3. If…Then…</a:t>
            </a:r>
            <a:r>
              <a:rPr lang="en-US" sz="2000" b="0" dirty="0" err="1">
                <a:solidFill>
                  <a:schemeClr val="accent2"/>
                </a:solidFill>
              </a:rPr>
              <a:t>ElseIf</a:t>
            </a:r>
            <a:endParaRPr lang="en-US" sz="2000" b="0" dirty="0">
              <a:solidFill>
                <a:schemeClr val="accent2"/>
              </a:solidFill>
            </a:endParaRPr>
          </a:p>
        </p:txBody>
      </p:sp>
      <p:sp>
        <p:nvSpPr>
          <p:cNvPr id="6" name="Rectangle 2"/>
          <p:cNvSpPr txBox="1">
            <a:spLocks noChangeArrowheads="1"/>
          </p:cNvSpPr>
          <p:nvPr/>
        </p:nvSpPr>
        <p:spPr bwMode="auto">
          <a:xfrm>
            <a:off x="310356" y="3364407"/>
            <a:ext cx="8523288" cy="340519"/>
          </a:xfrm>
          <a:prstGeom prst="roundRect">
            <a:avLst/>
          </a:prstGeom>
          <a:solidFill>
            <a:schemeClr val="accent3">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a:solidFill>
                  <a:schemeClr val="accent2"/>
                </a:solidFill>
              </a:rPr>
              <a:t>  </a:t>
            </a:r>
            <a:r>
              <a:rPr lang="en-US" sz="2000" b="0" dirty="0" smtClean="0">
                <a:solidFill>
                  <a:schemeClr val="accent2"/>
                </a:solidFill>
              </a:rPr>
              <a:t>4. Select Case</a:t>
            </a:r>
            <a:endParaRPr lang="en-US" sz="2000" b="0" dirty="0">
              <a:solidFill>
                <a:schemeClr val="accent2"/>
              </a:solidFill>
            </a:endParaRPr>
          </a:p>
        </p:txBody>
      </p:sp>
      <p:sp>
        <p:nvSpPr>
          <p:cNvPr id="7" name="Content Placeholder 2"/>
          <p:cNvSpPr txBox="1">
            <a:spLocks/>
          </p:cNvSpPr>
          <p:nvPr/>
        </p:nvSpPr>
        <p:spPr>
          <a:xfrm>
            <a:off x="657781" y="1531060"/>
            <a:ext cx="8097377" cy="176347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kern="0" dirty="0">
                <a:solidFill>
                  <a:srgbClr val="414141"/>
                </a:solidFill>
                <a:latin typeface="Arial"/>
                <a:ea typeface="MS PGothic" pitchFamily="34" charset="-128"/>
              </a:rPr>
              <a:t>Used if there are multiple conditions </a:t>
            </a:r>
            <a:r>
              <a:rPr lang="en-US" sz="1600" b="0" kern="0" dirty="0" smtClean="0">
                <a:solidFill>
                  <a:srgbClr val="414141"/>
                </a:solidFill>
                <a:latin typeface="Arial"/>
                <a:ea typeface="MS PGothic" pitchFamily="34" charset="-128"/>
              </a:rPr>
              <a:t>	</a:t>
            </a:r>
            <a:r>
              <a:rPr lang="en-US" sz="1600" b="0" dirty="0" smtClean="0"/>
              <a:t>	                                    	</a:t>
            </a:r>
            <a:r>
              <a:rPr lang="en-US" dirty="0" smtClean="0">
                <a:solidFill>
                  <a:srgbClr val="0A69AA"/>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&lt;condition1&gt;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&lt;statement1&gt; 			</a:t>
            </a:r>
            <a:r>
              <a:rPr lang="en-US" dirty="0" smtClean="0">
                <a:solidFill>
                  <a:srgbClr val="0A69AA"/>
                </a:solidFill>
                <a:latin typeface="Courier New" panose="02070309020205020404" pitchFamily="49" charset="0"/>
                <a:cs typeface="Courier New" panose="02070309020205020404" pitchFamily="49" charset="0"/>
              </a:rPr>
              <a:t>ElseIf</a:t>
            </a:r>
            <a:r>
              <a:rPr lang="en-US" dirty="0" smtClean="0">
                <a:latin typeface="Courier New" panose="02070309020205020404" pitchFamily="49" charset="0"/>
                <a:cs typeface="Courier New" panose="02070309020205020404" pitchFamily="49" charset="0"/>
              </a:rPr>
              <a:t> &lt;condition2&gt; </a:t>
            </a:r>
            <a:r>
              <a:rPr lang="en-US" dirty="0" smtClean="0">
                <a:solidFill>
                  <a:srgbClr val="0A69AA"/>
                </a:solidFill>
                <a:latin typeface="Courier New" panose="02070309020205020404" pitchFamily="49" charset="0"/>
                <a:cs typeface="Courier New" panose="02070309020205020404" pitchFamily="49" charset="0"/>
              </a:rPr>
              <a:t>Then</a:t>
            </a:r>
            <a:r>
              <a:rPr lang="en-US" dirty="0" smtClean="0">
                <a:latin typeface="Courier New" panose="02070309020205020404" pitchFamily="49" charset="0"/>
                <a:cs typeface="Courier New" panose="02070309020205020404" pitchFamily="49" charset="0"/>
              </a:rPr>
              <a:t> &lt;statement2&gt;				</a:t>
            </a:r>
            <a:r>
              <a:rPr lang="en-US" dirty="0" smtClean="0">
                <a:solidFill>
                  <a:srgbClr val="0A69AA"/>
                </a:solidFill>
                <a:latin typeface="Courier New" panose="02070309020205020404" pitchFamily="49" charset="0"/>
                <a:cs typeface="Courier New" panose="02070309020205020404" pitchFamily="49" charset="0"/>
              </a:rPr>
              <a:t>Else </a:t>
            </a:r>
            <a:r>
              <a:rPr lang="en-US" dirty="0" smtClean="0">
                <a:latin typeface="Courier New" panose="02070309020205020404" pitchFamily="49" charset="0"/>
                <a:cs typeface="Courier New" panose="02070309020205020404" pitchFamily="49" charset="0"/>
              </a:rPr>
              <a:t>&lt;statement3&gt;					</a:t>
            </a:r>
            <a:r>
              <a:rPr lang="en-US" dirty="0" smtClean="0">
                <a:solidFill>
                  <a:srgbClr val="0A69AA"/>
                </a:solidFill>
                <a:latin typeface="Courier New" panose="02070309020205020404" pitchFamily="49" charset="0"/>
                <a:cs typeface="Courier New" panose="02070309020205020404" pitchFamily="49" charset="0"/>
              </a:rPr>
              <a:t>End If </a:t>
            </a:r>
            <a:endParaRPr lang="en-US" sz="1600" dirty="0" smtClean="0">
              <a:solidFill>
                <a:srgbClr val="0A69AA"/>
              </a:solidFill>
              <a:latin typeface="Courier New" panose="02070309020205020404" pitchFamily="49" charset="0"/>
              <a:cs typeface="Courier New" panose="02070309020205020404" pitchFamily="49" charset="0"/>
            </a:endParaRPr>
          </a:p>
          <a:p>
            <a:pPr marL="285750" indent="-285750">
              <a:buSzPct val="150000"/>
              <a:buFont typeface="Arial" panose="020B0604020202020204" pitchFamily="34" charset="0"/>
              <a:buChar char="•"/>
            </a:pPr>
            <a:r>
              <a:rPr lang="en-US" sz="1600" b="0" dirty="0" smtClean="0"/>
              <a:t>The Else clause always comes at the end</a:t>
            </a:r>
            <a:endParaRPr lang="en-US" b="0" dirty="0" smtClean="0">
              <a:solidFill>
                <a:srgbClr val="0A69AA"/>
              </a:solidFill>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a:xfrm>
            <a:off x="689157" y="3821542"/>
            <a:ext cx="8097377" cy="24851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buSzPct val="150000"/>
              <a:buFont typeface="Arial" panose="020B0604020202020204" pitchFamily="34" charset="0"/>
              <a:buChar char="•"/>
            </a:pPr>
            <a:r>
              <a:rPr lang="en-US" sz="1600" b="0" kern="0" dirty="0" smtClean="0">
                <a:latin typeface="Arial"/>
                <a:ea typeface="MS PGothic" pitchFamily="34" charset="-128"/>
              </a:rPr>
              <a:t>This is an alternative to </a:t>
            </a:r>
            <a:r>
              <a:rPr lang="en-US" sz="1600" b="0" kern="0" dirty="0" err="1" smtClean="0">
                <a:latin typeface="Arial"/>
                <a:ea typeface="MS PGothic" pitchFamily="34" charset="-128"/>
              </a:rPr>
              <a:t>If..Then..ElseIf</a:t>
            </a:r>
            <a:r>
              <a:rPr lang="en-US" sz="1600" b="0" kern="0" dirty="0" smtClean="0">
                <a:latin typeface="Arial"/>
                <a:ea typeface="MS PGothic" pitchFamily="34" charset="-128"/>
              </a:rPr>
              <a:t> branching	</a:t>
            </a:r>
          </a:p>
          <a:p>
            <a:pPr marL="285750" indent="-285750">
              <a:buSzPct val="150000"/>
              <a:buFont typeface="Arial" panose="020B0604020202020204" pitchFamily="34" charset="0"/>
              <a:buChar char="•"/>
            </a:pPr>
            <a:r>
              <a:rPr lang="en-US" sz="1600" b="0" kern="0" dirty="0" smtClean="0">
                <a:latin typeface="Arial"/>
                <a:ea typeface="MS PGothic" pitchFamily="34" charset="-128"/>
              </a:rPr>
              <a:t>This is more efficient and easy to read. Select the expression to evaluate and then decide action depending on the value of expression</a:t>
            </a:r>
            <a:r>
              <a:rPr lang="en-US" sz="1600" b="0" dirty="0" smtClean="0"/>
              <a:t>	                                    	</a:t>
            </a:r>
            <a:r>
              <a:rPr lang="en-US" dirty="0">
                <a:solidFill>
                  <a:srgbClr val="0A69AA"/>
                </a:solidFill>
                <a:latin typeface="Courier New" panose="02070309020205020404" pitchFamily="49" charset="0"/>
                <a:cs typeface="Courier New" panose="02070309020205020404" pitchFamily="49" charset="0"/>
              </a:rPr>
              <a:t>S</a:t>
            </a:r>
            <a:r>
              <a:rPr lang="en-US" dirty="0" smtClean="0">
                <a:solidFill>
                  <a:srgbClr val="0A69AA"/>
                </a:solidFill>
                <a:latin typeface="Courier New" panose="02070309020205020404" pitchFamily="49" charset="0"/>
                <a:cs typeface="Courier New" panose="02070309020205020404" pitchFamily="49" charset="0"/>
              </a:rPr>
              <a:t>elect Case</a:t>
            </a:r>
            <a:r>
              <a:rPr lang="en-US" dirty="0" smtClean="0">
                <a:latin typeface="Courier New" panose="02070309020205020404" pitchFamily="49" charset="0"/>
                <a:cs typeface="Courier New" panose="02070309020205020404" pitchFamily="49" charset="0"/>
              </a:rPr>
              <a:t> &lt;test expression&gt; 						</a:t>
            </a:r>
            <a:r>
              <a:rPr lang="en-US" dirty="0" smtClean="0">
                <a:solidFill>
                  <a:srgbClr val="0A69AA"/>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&lt;expression1&gt; 						     &lt;statement1&gt;							</a:t>
            </a:r>
            <a:r>
              <a:rPr lang="en-US" dirty="0" smtClean="0">
                <a:solidFill>
                  <a:srgbClr val="0A69AA"/>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&lt;expression2&gt; 						     &lt;statement2&gt;					</a:t>
            </a:r>
            <a:r>
              <a:rPr lang="en-US" dirty="0" smtClean="0">
                <a:solidFill>
                  <a:srgbClr val="0A69AA"/>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en-US" dirty="0" smtClean="0">
                <a:solidFill>
                  <a:srgbClr val="0A69AA"/>
                </a:solidFill>
                <a:latin typeface="Courier New" panose="02070309020205020404" pitchFamily="49" charset="0"/>
                <a:cs typeface="Courier New" panose="02070309020205020404" pitchFamily="49" charset="0"/>
              </a:rPr>
              <a:t>Else </a:t>
            </a:r>
            <a:r>
              <a:rPr lang="en-US" dirty="0" smtClean="0">
                <a:latin typeface="Courier New" panose="02070309020205020404" pitchFamily="49" charset="0"/>
                <a:cs typeface="Courier New" panose="02070309020205020404" pitchFamily="49" charset="0"/>
              </a:rPr>
              <a:t>&lt;statement3&gt;					</a:t>
            </a:r>
            <a:r>
              <a:rPr lang="en-US" dirty="0" smtClean="0">
                <a:solidFill>
                  <a:srgbClr val="0A69AA"/>
                </a:solidFill>
                <a:latin typeface="Courier New" panose="02070309020205020404" pitchFamily="49" charset="0"/>
                <a:cs typeface="Courier New" panose="02070309020205020404" pitchFamily="49" charset="0"/>
              </a:rPr>
              <a:t>End Select </a:t>
            </a:r>
            <a:endParaRPr lang="en-US" sz="1600" dirty="0" smtClean="0">
              <a:solidFill>
                <a:srgbClr val="0A69A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03596"/>
            <a:ext cx="8523288" cy="400110"/>
          </a:xfrm>
        </p:spPr>
        <p:txBody>
          <a:bodyPr/>
          <a:lstStyle/>
          <a:p>
            <a:r>
              <a:rPr lang="en-US" dirty="0" smtClean="0"/>
              <a:t>Conditional Branching - Example</a:t>
            </a:r>
            <a:endParaRPr lang="en-US" dirty="0"/>
          </a:p>
        </p:txBody>
      </p:sp>
      <p:sp>
        <p:nvSpPr>
          <p:cNvPr id="3" name="Rectangle 2"/>
          <p:cNvSpPr/>
          <p:nvPr/>
        </p:nvSpPr>
        <p:spPr>
          <a:xfrm>
            <a:off x="4222377" y="1986005"/>
            <a:ext cx="4101353" cy="3471720"/>
          </a:xfrm>
          <a:prstGeom prst="rect">
            <a:avLst/>
          </a:prstGeom>
        </p:spPr>
        <p:txBody>
          <a:bodyPr wrap="square">
            <a:spAutoFit/>
          </a:bodyPr>
          <a:lstStyle/>
          <a:p>
            <a:pPr lvl="2">
              <a:lnSpc>
                <a:spcPct val="90000"/>
              </a:lnSpc>
            </a:pPr>
            <a:r>
              <a:rPr lang="en-US" sz="1600" dirty="0">
                <a:solidFill>
                  <a:srgbClr val="0A69AA"/>
                </a:solidFill>
                <a:latin typeface="Courier (W1)" pitchFamily="49" charset="0"/>
              </a:rPr>
              <a:t>Dim </a:t>
            </a:r>
            <a:r>
              <a:rPr lang="en-US" sz="1600" dirty="0">
                <a:latin typeface="Courier (W1)" pitchFamily="49" charset="0"/>
              </a:rPr>
              <a:t>Marks</a:t>
            </a:r>
            <a:r>
              <a:rPr lang="en-US" sz="1600" dirty="0">
                <a:solidFill>
                  <a:srgbClr val="0A69AA"/>
                </a:solidFill>
                <a:latin typeface="Courier (W1)" pitchFamily="49" charset="0"/>
              </a:rPr>
              <a:t> as Integer, </a:t>
            </a:r>
            <a:r>
              <a:rPr lang="en-US" sz="1600" dirty="0">
                <a:latin typeface="Courier (W1)" pitchFamily="49" charset="0"/>
              </a:rPr>
              <a:t>Grade</a:t>
            </a:r>
            <a:r>
              <a:rPr lang="en-US" sz="1600" dirty="0">
                <a:solidFill>
                  <a:srgbClr val="0A69AA"/>
                </a:solidFill>
                <a:latin typeface="Courier (W1)" pitchFamily="49" charset="0"/>
              </a:rPr>
              <a:t> as String</a:t>
            </a:r>
          </a:p>
          <a:p>
            <a:pPr lvl="2">
              <a:lnSpc>
                <a:spcPct val="90000"/>
              </a:lnSpc>
              <a:buFont typeface="Times" pitchFamily="18" charset="0"/>
              <a:buNone/>
            </a:pPr>
            <a:endParaRPr lang="en-US" sz="1600" dirty="0" smtClean="0">
              <a:solidFill>
                <a:srgbClr val="0A69AA"/>
              </a:solidFill>
              <a:latin typeface="Courier (W1)" pitchFamily="49" charset="0"/>
            </a:endParaRPr>
          </a:p>
          <a:p>
            <a:pPr lvl="2">
              <a:lnSpc>
                <a:spcPct val="90000"/>
              </a:lnSpc>
              <a:buFont typeface="Times" pitchFamily="18" charset="0"/>
              <a:buNone/>
            </a:pPr>
            <a:r>
              <a:rPr lang="en-US" sz="1600" dirty="0" smtClean="0">
                <a:solidFill>
                  <a:srgbClr val="0A69AA"/>
                </a:solidFill>
                <a:latin typeface="Courier (W1)" pitchFamily="49" charset="0"/>
              </a:rPr>
              <a:t>Select </a:t>
            </a:r>
            <a:r>
              <a:rPr lang="en-US" sz="1600" dirty="0">
                <a:solidFill>
                  <a:srgbClr val="0A69AA"/>
                </a:solidFill>
                <a:latin typeface="Courier (W1)" pitchFamily="49" charset="0"/>
              </a:rPr>
              <a:t>Case </a:t>
            </a:r>
            <a:r>
              <a:rPr lang="en-US" sz="1600" dirty="0" smtClean="0">
                <a:latin typeface="Courier (W1)" pitchFamily="49" charset="0"/>
              </a:rPr>
              <a:t>Marks</a:t>
            </a:r>
            <a:r>
              <a:rPr lang="en-US" sz="1600" dirty="0">
                <a:latin typeface="Courier (W1)" pitchFamily="49" charset="0"/>
              </a:rPr>
              <a:t/>
            </a:r>
            <a:br>
              <a:rPr lang="en-US" sz="1600" dirty="0">
                <a:latin typeface="Courier (W1)" pitchFamily="49" charset="0"/>
              </a:rPr>
            </a:br>
            <a:r>
              <a:rPr lang="en-US" sz="1600" dirty="0">
                <a:latin typeface="Courier (W1)" pitchFamily="49" charset="0"/>
              </a:rPr>
              <a:t>     </a:t>
            </a:r>
            <a:r>
              <a:rPr lang="en-US" sz="1600" dirty="0" smtClean="0">
                <a:solidFill>
                  <a:srgbClr val="0A69AA"/>
                </a:solidFill>
                <a:latin typeface="Courier (W1)" pitchFamily="49" charset="0"/>
              </a:rPr>
              <a:t>Case </a:t>
            </a:r>
            <a:r>
              <a:rPr lang="en-US" sz="1600" dirty="0">
                <a:solidFill>
                  <a:srgbClr val="0A69AA"/>
                </a:solidFill>
                <a:latin typeface="Courier (W1)" pitchFamily="49" charset="0"/>
              </a:rPr>
              <a:t>Is </a:t>
            </a:r>
            <a:r>
              <a:rPr lang="en-US" sz="1600" dirty="0">
                <a:latin typeface="Courier (W1)" pitchFamily="49" charset="0"/>
              </a:rPr>
              <a:t>&gt;= 90</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Grade </a:t>
            </a:r>
            <a:r>
              <a:rPr lang="en-US" sz="1600" dirty="0">
                <a:latin typeface="Courier (W1)" pitchFamily="49" charset="0"/>
              </a:rPr>
              <a:t>= "A"</a:t>
            </a:r>
            <a:br>
              <a:rPr lang="en-US" sz="1600" dirty="0">
                <a:latin typeface="Courier (W1)" pitchFamily="49" charset="0"/>
              </a:rPr>
            </a:br>
            <a:r>
              <a:rPr lang="en-US" sz="1600" dirty="0">
                <a:latin typeface="Courier (W1)" pitchFamily="49" charset="0"/>
              </a:rPr>
              <a:t>     </a:t>
            </a:r>
            <a:r>
              <a:rPr lang="en-US" sz="1600" dirty="0" smtClean="0">
                <a:solidFill>
                  <a:srgbClr val="0A69AA"/>
                </a:solidFill>
                <a:latin typeface="Courier (W1)" pitchFamily="49" charset="0"/>
              </a:rPr>
              <a:t>Case Is</a:t>
            </a:r>
            <a:r>
              <a:rPr lang="en-US" sz="1600" dirty="0" smtClean="0">
                <a:latin typeface="Courier (W1)" pitchFamily="49" charset="0"/>
              </a:rPr>
              <a:t> </a:t>
            </a:r>
            <a:r>
              <a:rPr lang="en-US" sz="1600" dirty="0">
                <a:latin typeface="Courier (W1)" pitchFamily="49" charset="0"/>
              </a:rPr>
              <a:t>&gt;= 80</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Grade </a:t>
            </a:r>
            <a:r>
              <a:rPr lang="en-US" sz="1600" dirty="0">
                <a:latin typeface="Courier (W1)" pitchFamily="49" charset="0"/>
              </a:rPr>
              <a:t>= "B"</a:t>
            </a:r>
            <a:br>
              <a:rPr lang="en-US" sz="1600" dirty="0">
                <a:latin typeface="Courier (W1)" pitchFamily="49" charset="0"/>
              </a:rPr>
            </a:br>
            <a:r>
              <a:rPr lang="en-US" sz="1600" dirty="0">
                <a:latin typeface="Courier (W1)" pitchFamily="49" charset="0"/>
              </a:rPr>
              <a:t>     </a:t>
            </a:r>
            <a:r>
              <a:rPr lang="en-US" sz="1600" dirty="0" smtClean="0">
                <a:solidFill>
                  <a:srgbClr val="0A69AA"/>
                </a:solidFill>
                <a:latin typeface="Courier (W1)" pitchFamily="49" charset="0"/>
              </a:rPr>
              <a:t>Case </a:t>
            </a:r>
            <a:r>
              <a:rPr lang="en-US" sz="1600" dirty="0">
                <a:solidFill>
                  <a:srgbClr val="0A69AA"/>
                </a:solidFill>
                <a:latin typeface="Courier (W1)" pitchFamily="49" charset="0"/>
              </a:rPr>
              <a:t>Is</a:t>
            </a:r>
            <a:r>
              <a:rPr lang="en-US" sz="1600" dirty="0">
                <a:latin typeface="Courier (W1)" pitchFamily="49" charset="0"/>
              </a:rPr>
              <a:t> &gt;= 70</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Grade </a:t>
            </a:r>
            <a:r>
              <a:rPr lang="en-US" sz="1600" dirty="0">
                <a:latin typeface="Courier (W1)" pitchFamily="49" charset="0"/>
              </a:rPr>
              <a:t>= "C"</a:t>
            </a:r>
            <a:br>
              <a:rPr lang="en-US" sz="1600" dirty="0">
                <a:latin typeface="Courier (W1)" pitchFamily="49" charset="0"/>
              </a:rPr>
            </a:br>
            <a:r>
              <a:rPr lang="en-US" sz="1600" dirty="0">
                <a:latin typeface="Courier (W1)" pitchFamily="49" charset="0"/>
              </a:rPr>
              <a:t>     </a:t>
            </a:r>
            <a:r>
              <a:rPr lang="en-US" sz="1600" dirty="0" smtClean="0">
                <a:solidFill>
                  <a:srgbClr val="0A69AA"/>
                </a:solidFill>
                <a:latin typeface="Courier (W1)" pitchFamily="49" charset="0"/>
              </a:rPr>
              <a:t>Case </a:t>
            </a:r>
            <a:r>
              <a:rPr lang="en-US" sz="1600" dirty="0">
                <a:solidFill>
                  <a:srgbClr val="0A69AA"/>
                </a:solidFill>
                <a:latin typeface="Courier (W1)" pitchFamily="49" charset="0"/>
              </a:rPr>
              <a:t>Is </a:t>
            </a:r>
            <a:r>
              <a:rPr lang="en-US" sz="1600" dirty="0">
                <a:latin typeface="Courier (W1)" pitchFamily="49" charset="0"/>
              </a:rPr>
              <a:t>&gt;= 60</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Grade </a:t>
            </a:r>
            <a:r>
              <a:rPr lang="en-US" sz="1600" dirty="0">
                <a:latin typeface="Courier (W1)" pitchFamily="49" charset="0"/>
              </a:rPr>
              <a:t>= "D"</a:t>
            </a:r>
            <a:br>
              <a:rPr lang="en-US" sz="1600" dirty="0">
                <a:latin typeface="Courier (W1)" pitchFamily="49" charset="0"/>
              </a:rPr>
            </a:br>
            <a:r>
              <a:rPr lang="en-US" sz="1600" dirty="0">
                <a:latin typeface="Courier (W1)" pitchFamily="49" charset="0"/>
              </a:rPr>
              <a:t>     </a:t>
            </a:r>
            <a:r>
              <a:rPr lang="en-US" sz="1600" dirty="0" smtClean="0">
                <a:solidFill>
                  <a:srgbClr val="0A69AA"/>
                </a:solidFill>
                <a:latin typeface="Courier (W1)" pitchFamily="49" charset="0"/>
              </a:rPr>
              <a:t>Case </a:t>
            </a:r>
            <a:r>
              <a:rPr lang="en-US" sz="1600" dirty="0">
                <a:solidFill>
                  <a:srgbClr val="0A69AA"/>
                </a:solidFill>
                <a:latin typeface="Courier (W1)" pitchFamily="49" charset="0"/>
              </a:rPr>
              <a:t>Else</a:t>
            </a:r>
            <a:br>
              <a:rPr lang="en-US" sz="1600" dirty="0">
                <a:solidFill>
                  <a:srgbClr val="0A69AA"/>
                </a:solidFill>
                <a:latin typeface="Courier (W1)" pitchFamily="49" charset="0"/>
              </a:rPr>
            </a:br>
            <a:r>
              <a:rPr lang="en-US" sz="1600" dirty="0">
                <a:latin typeface="Courier (W1)" pitchFamily="49" charset="0"/>
              </a:rPr>
              <a:t>         </a:t>
            </a:r>
            <a:r>
              <a:rPr lang="en-US" sz="1600" dirty="0" smtClean="0">
                <a:latin typeface="Courier (W1)" pitchFamily="49" charset="0"/>
              </a:rPr>
              <a:t>Grade </a:t>
            </a:r>
            <a:r>
              <a:rPr lang="en-US" sz="1600" dirty="0">
                <a:latin typeface="Courier (W1)" pitchFamily="49" charset="0"/>
              </a:rPr>
              <a:t>= “Fail"</a:t>
            </a:r>
            <a:br>
              <a:rPr lang="en-US" sz="1600" dirty="0">
                <a:latin typeface="Courier (W1)" pitchFamily="49" charset="0"/>
              </a:rPr>
            </a:br>
            <a:r>
              <a:rPr lang="en-US" sz="1600" dirty="0">
                <a:solidFill>
                  <a:srgbClr val="0A69AA"/>
                </a:solidFill>
                <a:latin typeface="Courier (W1)" pitchFamily="49" charset="0"/>
              </a:rPr>
              <a:t>End Select</a:t>
            </a:r>
          </a:p>
        </p:txBody>
      </p:sp>
      <p:sp>
        <p:nvSpPr>
          <p:cNvPr id="5" name="Content Placeholder 2"/>
          <p:cNvSpPr txBox="1">
            <a:spLocks/>
          </p:cNvSpPr>
          <p:nvPr/>
        </p:nvSpPr>
        <p:spPr>
          <a:xfrm>
            <a:off x="509865" y="1976719"/>
            <a:ext cx="3712513" cy="312387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2" indent="0">
              <a:spcBef>
                <a:spcPts val="1200"/>
              </a:spcBef>
              <a:buClr>
                <a:srgbClr val="F8901F"/>
              </a:buClr>
              <a:buSzPct val="150000"/>
              <a:buNone/>
            </a:pPr>
            <a:r>
              <a:rPr lang="en-US" sz="1600" dirty="0" smtClean="0">
                <a:solidFill>
                  <a:srgbClr val="0A69AA"/>
                </a:solidFill>
                <a:latin typeface="Courier (W1)" pitchFamily="49" charset="0"/>
              </a:rPr>
              <a:t>Dim </a:t>
            </a:r>
            <a:r>
              <a:rPr lang="en-US" sz="1600" dirty="0" smtClean="0">
                <a:latin typeface="Courier (W1)" pitchFamily="49" charset="0"/>
              </a:rPr>
              <a:t>Marks</a:t>
            </a:r>
            <a:r>
              <a:rPr lang="en-US" sz="1600" dirty="0" smtClean="0">
                <a:solidFill>
                  <a:srgbClr val="0A69AA"/>
                </a:solidFill>
                <a:latin typeface="Courier (W1)" pitchFamily="49" charset="0"/>
              </a:rPr>
              <a:t> as Integer, </a:t>
            </a:r>
            <a:r>
              <a:rPr lang="en-US" sz="1600" dirty="0" smtClean="0">
                <a:latin typeface="Courier (W1)" pitchFamily="49" charset="0"/>
              </a:rPr>
              <a:t>Grade</a:t>
            </a:r>
            <a:r>
              <a:rPr lang="en-US" sz="1600" dirty="0" smtClean="0">
                <a:solidFill>
                  <a:srgbClr val="0A69AA"/>
                </a:solidFill>
                <a:latin typeface="Courier (W1)" pitchFamily="49" charset="0"/>
              </a:rPr>
              <a:t> as String</a:t>
            </a:r>
          </a:p>
          <a:p>
            <a:pPr marL="0" lvl="2" indent="0">
              <a:spcBef>
                <a:spcPts val="1200"/>
              </a:spcBef>
              <a:buClr>
                <a:srgbClr val="F8901F"/>
              </a:buClr>
              <a:buSzPct val="150000"/>
              <a:buNone/>
            </a:pPr>
            <a:r>
              <a:rPr lang="en-US" sz="1600" dirty="0" smtClean="0">
                <a:solidFill>
                  <a:srgbClr val="0A69AA"/>
                </a:solidFill>
                <a:latin typeface="Courier (W1)" pitchFamily="49" charset="0"/>
              </a:rPr>
              <a:t>If</a:t>
            </a:r>
            <a:r>
              <a:rPr lang="en-US" sz="1600" dirty="0" smtClean="0">
                <a:latin typeface="Courier (W1)" pitchFamily="49" charset="0"/>
              </a:rPr>
              <a:t> </a:t>
            </a:r>
            <a:r>
              <a:rPr lang="en-US" sz="1600" dirty="0">
                <a:latin typeface="Courier (W1)" pitchFamily="49" charset="0"/>
              </a:rPr>
              <a:t>Marks &gt;= 90 </a:t>
            </a:r>
            <a:r>
              <a:rPr lang="en-US" sz="1600" dirty="0">
                <a:solidFill>
                  <a:srgbClr val="0A69AA"/>
                </a:solidFill>
                <a:latin typeface="Courier (W1)" pitchFamily="49" charset="0"/>
              </a:rPr>
              <a:t>Then</a:t>
            </a:r>
            <a:r>
              <a:rPr lang="en-US" sz="1600" dirty="0">
                <a:latin typeface="Courier (W1)" pitchFamily="49" charset="0"/>
              </a:rPr>
              <a:t/>
            </a:r>
            <a:br>
              <a:rPr lang="en-US" sz="1600" dirty="0">
                <a:latin typeface="Courier (W1)" pitchFamily="49" charset="0"/>
              </a:rPr>
            </a:br>
            <a:r>
              <a:rPr lang="en-US" sz="1600" dirty="0">
                <a:latin typeface="Courier (W1)" pitchFamily="49" charset="0"/>
              </a:rPr>
              <a:t>       Grade= “A"</a:t>
            </a:r>
            <a:br>
              <a:rPr lang="en-US" sz="1600" dirty="0">
                <a:latin typeface="Courier (W1)" pitchFamily="49" charset="0"/>
              </a:rPr>
            </a:br>
            <a:r>
              <a:rPr lang="en-US" sz="1600" dirty="0" err="1">
                <a:solidFill>
                  <a:srgbClr val="0A69AA"/>
                </a:solidFill>
                <a:latin typeface="Courier (W1)" pitchFamily="49" charset="0"/>
              </a:rPr>
              <a:t>ElseIf</a:t>
            </a:r>
            <a:r>
              <a:rPr lang="en-US" sz="1600" dirty="0">
                <a:latin typeface="Courier (W1)" pitchFamily="49" charset="0"/>
              </a:rPr>
              <a:t> Marks &gt;= 80 </a:t>
            </a:r>
            <a:r>
              <a:rPr lang="en-US" sz="1600" dirty="0">
                <a:solidFill>
                  <a:srgbClr val="0A69AA"/>
                </a:solidFill>
                <a:latin typeface="Courier (W1)" pitchFamily="49" charset="0"/>
              </a:rPr>
              <a:t>Then</a:t>
            </a:r>
            <a:br>
              <a:rPr lang="en-US" sz="1600" dirty="0">
                <a:solidFill>
                  <a:srgbClr val="0A69AA"/>
                </a:solidFill>
                <a:latin typeface="Courier (W1)" pitchFamily="49" charset="0"/>
              </a:rPr>
            </a:br>
            <a:r>
              <a:rPr lang="en-US" sz="1600" dirty="0">
                <a:latin typeface="Courier (W1)" pitchFamily="49" charset="0"/>
              </a:rPr>
              <a:t>       Grade = "B"</a:t>
            </a:r>
            <a:br>
              <a:rPr lang="en-US" sz="1600" dirty="0">
                <a:latin typeface="Courier (W1)" pitchFamily="49" charset="0"/>
              </a:rPr>
            </a:br>
            <a:r>
              <a:rPr lang="en-US" sz="1600" dirty="0" err="1">
                <a:solidFill>
                  <a:srgbClr val="0A69AA"/>
                </a:solidFill>
                <a:latin typeface="Courier (W1)" pitchFamily="49" charset="0"/>
              </a:rPr>
              <a:t>ElseIf</a:t>
            </a:r>
            <a:r>
              <a:rPr lang="en-US" sz="1600" dirty="0">
                <a:solidFill>
                  <a:srgbClr val="0A69AA"/>
                </a:solidFill>
                <a:latin typeface="Courier (W1)" pitchFamily="49" charset="0"/>
              </a:rPr>
              <a:t> </a:t>
            </a:r>
            <a:r>
              <a:rPr lang="en-US" sz="1600" dirty="0">
                <a:latin typeface="Courier (W1)" pitchFamily="49" charset="0"/>
              </a:rPr>
              <a:t>Marks &gt;= 70 </a:t>
            </a:r>
            <a:r>
              <a:rPr lang="en-US" sz="1600" dirty="0">
                <a:solidFill>
                  <a:srgbClr val="0A69AA"/>
                </a:solidFill>
                <a:latin typeface="Courier (W1)" pitchFamily="49" charset="0"/>
              </a:rPr>
              <a:t>Then</a:t>
            </a:r>
            <a:br>
              <a:rPr lang="en-US" sz="1600" dirty="0">
                <a:solidFill>
                  <a:srgbClr val="0A69AA"/>
                </a:solidFill>
                <a:latin typeface="Courier (W1)" pitchFamily="49" charset="0"/>
              </a:rPr>
            </a:br>
            <a:r>
              <a:rPr lang="en-US" sz="1600" dirty="0">
                <a:latin typeface="Courier (W1)" pitchFamily="49" charset="0"/>
              </a:rPr>
              <a:t>       Grade = “C"      </a:t>
            </a:r>
            <a:r>
              <a:rPr lang="en-US" sz="1600" dirty="0" err="1">
                <a:solidFill>
                  <a:srgbClr val="0A69AA"/>
                </a:solidFill>
                <a:latin typeface="Courier (W1)" pitchFamily="49" charset="0"/>
              </a:rPr>
              <a:t>ElseIf</a:t>
            </a:r>
            <a:r>
              <a:rPr lang="en-US" sz="1600" dirty="0">
                <a:latin typeface="Courier (W1)" pitchFamily="49" charset="0"/>
              </a:rPr>
              <a:t> Marks &gt;= 70 </a:t>
            </a:r>
            <a:r>
              <a:rPr lang="en-US" sz="1600" dirty="0">
                <a:solidFill>
                  <a:srgbClr val="0A69AA"/>
                </a:solidFill>
                <a:latin typeface="Courier (W1)" pitchFamily="49" charset="0"/>
              </a:rPr>
              <a:t>Then</a:t>
            </a:r>
            <a:br>
              <a:rPr lang="en-US" sz="1600" dirty="0">
                <a:solidFill>
                  <a:srgbClr val="0A69AA"/>
                </a:solidFill>
                <a:latin typeface="Courier (W1)" pitchFamily="49" charset="0"/>
              </a:rPr>
            </a:br>
            <a:r>
              <a:rPr lang="en-US" sz="1600" dirty="0">
                <a:latin typeface="Courier (W1)" pitchFamily="49" charset="0"/>
              </a:rPr>
              <a:t>       Grade = “D"</a:t>
            </a:r>
            <a:br>
              <a:rPr lang="en-US" sz="1600" dirty="0">
                <a:latin typeface="Courier (W1)" pitchFamily="49" charset="0"/>
              </a:rPr>
            </a:br>
            <a:r>
              <a:rPr lang="en-US" sz="1600" dirty="0">
                <a:solidFill>
                  <a:srgbClr val="0A69AA"/>
                </a:solidFill>
                <a:latin typeface="Courier (W1)" pitchFamily="49" charset="0"/>
              </a:rPr>
              <a:t>Else</a:t>
            </a:r>
            <a:r>
              <a:rPr lang="en-US" sz="1600" dirty="0">
                <a:latin typeface="Courier (W1)" pitchFamily="49" charset="0"/>
              </a:rPr>
              <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Grade = </a:t>
            </a:r>
            <a:r>
              <a:rPr lang="en-US" sz="1600" dirty="0">
                <a:latin typeface="Courier (W1)" pitchFamily="49" charset="0"/>
              </a:rPr>
              <a:t>“Fail"</a:t>
            </a:r>
            <a:br>
              <a:rPr lang="en-US" sz="1600" dirty="0">
                <a:latin typeface="Courier (W1)" pitchFamily="49" charset="0"/>
              </a:rPr>
            </a:br>
            <a:r>
              <a:rPr lang="en-US" sz="1600" dirty="0">
                <a:solidFill>
                  <a:srgbClr val="0A69AA"/>
                </a:solidFill>
                <a:latin typeface="Courier (W1)" pitchFamily="49" charset="0"/>
              </a:rPr>
              <a:t>End If</a:t>
            </a:r>
          </a:p>
          <a:p>
            <a:pPr marL="285750" lvl="2" indent="-285750">
              <a:spcBef>
                <a:spcPts val="1200"/>
              </a:spcBef>
              <a:buClr>
                <a:srgbClr val="F8901F"/>
              </a:buClr>
              <a:buSzPct val="150000"/>
            </a:pPr>
            <a:endParaRPr lang="en-US" sz="1200" dirty="0" smtClean="0">
              <a:solidFill>
                <a:srgbClr val="FF0000"/>
              </a:solidFill>
              <a:latin typeface="Courier New" panose="02070309020205020404" pitchFamily="49" charset="0"/>
              <a:cs typeface="Courier New" panose="02070309020205020404" pitchFamily="49" charset="0"/>
            </a:endParaRPr>
          </a:p>
        </p:txBody>
      </p:sp>
      <p:cxnSp>
        <p:nvCxnSpPr>
          <p:cNvPr id="7" name="Straight Connector 6"/>
          <p:cNvCxnSpPr/>
          <p:nvPr/>
        </p:nvCxnSpPr>
        <p:spPr bwMode="auto">
          <a:xfrm>
            <a:off x="4383742" y="1411941"/>
            <a:ext cx="0" cy="4222377"/>
          </a:xfrm>
          <a:prstGeom prst="line">
            <a:avLst/>
          </a:prstGeom>
          <a:noFill/>
          <a:ln w="12700" cap="flat" cmpd="sng" algn="ctr">
            <a:gradFill>
              <a:gsLst>
                <a:gs pos="0">
                  <a:srgbClr val="F7902B"/>
                </a:gs>
                <a:gs pos="50000">
                  <a:schemeClr val="accent1">
                    <a:tint val="44500"/>
                    <a:satMod val="160000"/>
                  </a:schemeClr>
                </a:gs>
                <a:gs pos="100000">
                  <a:schemeClr val="accent1">
                    <a:lumMod val="50000"/>
                  </a:schemeClr>
                </a:gs>
              </a:gsLst>
              <a:lin ang="5400000" scaled="0"/>
            </a:gradFill>
            <a:prstDash val="sysDash"/>
            <a:round/>
            <a:headEnd type="none" w="med" len="med"/>
            <a:tailEnd type="none" w="med" len="med"/>
          </a:ln>
          <a:effectLst/>
        </p:spPr>
      </p:cxnSp>
      <p:sp>
        <p:nvSpPr>
          <p:cNvPr id="13" name="AutoShape 12"/>
          <p:cNvSpPr>
            <a:spLocks noChangeArrowheads="1"/>
          </p:cNvSpPr>
          <p:nvPr/>
        </p:nvSpPr>
        <p:spPr bwMode="auto">
          <a:xfrm>
            <a:off x="469524" y="1394975"/>
            <a:ext cx="3629213" cy="377851"/>
          </a:xfrm>
          <a:prstGeom prst="roundRect">
            <a:avLst>
              <a:gd name="adj" fmla="val 9065"/>
            </a:avLst>
          </a:prstGeom>
          <a:solidFill>
            <a:srgbClr val="00B0F0"/>
          </a:solidFill>
          <a:ln w="9525" algn="ctr">
            <a:noFill/>
            <a:round/>
            <a:headEnd/>
            <a:tailEnd/>
          </a:ln>
          <a:effectLst/>
        </p:spPr>
        <p:txBody>
          <a:bodyPr wrap="none" lIns="182880" tIns="0" rIns="0" bIns="0" anchor="ctr"/>
          <a:lstStyle/>
          <a:p>
            <a:pPr algn="ctr"/>
            <a:r>
              <a:rPr lang="en-US" sz="1800" b="0" dirty="0" smtClean="0">
                <a:solidFill>
                  <a:schemeClr val="bg1"/>
                </a:solidFill>
                <a:latin typeface="+mj-lt"/>
              </a:rPr>
              <a:t>Using If…Then…</a:t>
            </a:r>
            <a:r>
              <a:rPr lang="en-US" sz="1800" b="0" dirty="0" err="1" smtClean="0">
                <a:solidFill>
                  <a:schemeClr val="bg1"/>
                </a:solidFill>
                <a:latin typeface="+mj-lt"/>
              </a:rPr>
              <a:t>ElseIf</a:t>
            </a:r>
            <a:endParaRPr lang="en-US" sz="1800" b="0" dirty="0">
              <a:solidFill>
                <a:schemeClr val="bg1"/>
              </a:solidFill>
              <a:latin typeface="+mj-lt"/>
            </a:endParaRPr>
          </a:p>
        </p:txBody>
      </p:sp>
      <p:sp>
        <p:nvSpPr>
          <p:cNvPr id="14" name="AutoShape 12"/>
          <p:cNvSpPr>
            <a:spLocks noChangeArrowheads="1"/>
          </p:cNvSpPr>
          <p:nvPr/>
        </p:nvSpPr>
        <p:spPr bwMode="auto">
          <a:xfrm>
            <a:off x="4734859" y="1395938"/>
            <a:ext cx="3629213" cy="377851"/>
          </a:xfrm>
          <a:prstGeom prst="roundRect">
            <a:avLst>
              <a:gd name="adj" fmla="val 9065"/>
            </a:avLst>
          </a:prstGeom>
          <a:solidFill>
            <a:srgbClr val="00B0F0"/>
          </a:solidFill>
          <a:ln w="9525" algn="ctr">
            <a:noFill/>
            <a:round/>
            <a:headEnd/>
            <a:tailEnd/>
          </a:ln>
          <a:effectLst/>
        </p:spPr>
        <p:txBody>
          <a:bodyPr wrap="none" lIns="182880" tIns="0" rIns="0" bIns="0" anchor="ctr"/>
          <a:lstStyle/>
          <a:p>
            <a:pPr algn="ctr"/>
            <a:r>
              <a:rPr lang="en-US" sz="1800" b="0" dirty="0" smtClean="0">
                <a:solidFill>
                  <a:schemeClr val="bg1"/>
                </a:solidFill>
                <a:latin typeface="+mj-lt"/>
              </a:rPr>
              <a:t>Using Select Case</a:t>
            </a:r>
            <a:endParaRPr lang="en-US" sz="1800" b="0" dirty="0">
              <a:solidFill>
                <a:schemeClr val="bg1"/>
              </a:solidFill>
              <a:latin typeface="+mj-lt"/>
            </a:endParaRPr>
          </a:p>
        </p:txBody>
      </p:sp>
      <p:sp>
        <p:nvSpPr>
          <p:cNvPr id="15" name="Content Placeholder 2"/>
          <p:cNvSpPr txBox="1">
            <a:spLocks/>
          </p:cNvSpPr>
          <p:nvPr/>
        </p:nvSpPr>
        <p:spPr>
          <a:xfrm>
            <a:off x="456077" y="5862917"/>
            <a:ext cx="8271064" cy="44375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50000"/>
            </a:pPr>
            <a:r>
              <a:rPr lang="en-US" sz="1800" b="0" dirty="0" smtClean="0">
                <a:latin typeface="Georgia" panose="02040502050405020303" pitchFamily="18" charset="0"/>
                <a:cs typeface="Courier New" panose="02070309020205020404" pitchFamily="49" charset="0"/>
              </a:rPr>
              <a:t>Both render same functionality. Use the one that is convenient for you to code!</a:t>
            </a: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4" name="Content Placeholder 2"/>
          <p:cNvSpPr txBox="1">
            <a:spLocks/>
          </p:cNvSpPr>
          <p:nvPr/>
        </p:nvSpPr>
        <p:spPr>
          <a:xfrm>
            <a:off x="283696" y="1106102"/>
            <a:ext cx="6897033" cy="53443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VB Statements, Subroutine &amp; Functions, String Operators and</a:t>
            </a:r>
          </a:p>
          <a:p>
            <a:pPr marL="0" lvl="1" indent="0">
              <a:buNone/>
            </a:pPr>
            <a:r>
              <a:rPr lang="en-US" sz="1600" b="0" dirty="0" smtClean="0"/>
              <a:t>Conditional Branching  </a:t>
            </a:r>
            <a:endParaRPr lang="en-US" sz="1600" b="0" dirty="0"/>
          </a:p>
          <a:p>
            <a:pPr marL="0" lvl="1" indent="0">
              <a:buNone/>
            </a:pPr>
            <a:endParaRPr lang="da-DK" sz="1600" b="0" dirty="0"/>
          </a:p>
          <a:p>
            <a:pPr lvl="1"/>
            <a:endParaRPr lang="en-US" sz="1600" b="0" dirty="0"/>
          </a:p>
        </p:txBody>
      </p:sp>
      <p:pic>
        <p:nvPicPr>
          <p:cNvPr id="5" name="Picture 2" descr="https://encrypted-tbn2.gstatic.com/images?q=tbn:ANd9GcSzqN5b6gPM2W1cE-PcN2z6ppOgqpuGYnJGckZSb_v-_VgLA0d4hZ1HxPs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034" y="527180"/>
            <a:ext cx="985744" cy="114138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2"/>
          <p:cNvSpPr>
            <a:spLocks noChangeArrowheads="1"/>
          </p:cNvSpPr>
          <p:nvPr/>
        </p:nvSpPr>
        <p:spPr bwMode="auto">
          <a:xfrm>
            <a:off x="270434" y="1917849"/>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smtClean="0">
                <a:solidFill>
                  <a:schemeClr val="bg1"/>
                </a:solidFill>
                <a:latin typeface="+mj-lt"/>
              </a:rPr>
              <a:t>Exercise</a:t>
            </a:r>
            <a:endParaRPr lang="en-US" sz="2400" b="0" dirty="0">
              <a:solidFill>
                <a:schemeClr val="bg1"/>
              </a:solidFill>
              <a:latin typeface="+mj-lt"/>
            </a:endParaRPr>
          </a:p>
        </p:txBody>
      </p:sp>
      <p:pic>
        <p:nvPicPr>
          <p:cNvPr id="7" name="Picture 2" descr="http://ts2.mm.bing.net/th?id=H.4967113680292493&amp;w=145&amp;h=147&amp;c=7&amp;rs=1&amp;pid=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678" y="3109060"/>
            <a:ext cx="1381125" cy="14001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00512" y="2587764"/>
            <a:ext cx="6403702" cy="205147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lnSpc>
                <a:spcPct val="90000"/>
              </a:lnSpc>
              <a:buSzPct val="140000"/>
              <a:buFont typeface="Wingdings" panose="05000000000000000000" pitchFamily="2" charset="2"/>
              <a:buChar char="Ø"/>
            </a:pPr>
            <a:r>
              <a:rPr lang="en-US" sz="1600" b="0" dirty="0" smtClean="0"/>
              <a:t>Enter any value in A1</a:t>
            </a:r>
          </a:p>
          <a:p>
            <a:pPr lvl="1">
              <a:lnSpc>
                <a:spcPct val="90000"/>
              </a:lnSpc>
              <a:buSzPct val="140000"/>
              <a:buFont typeface="Wingdings" panose="05000000000000000000" pitchFamily="2" charset="2"/>
              <a:buChar char="Ø"/>
            </a:pPr>
            <a:r>
              <a:rPr lang="en-US" sz="1600" b="0" dirty="0" smtClean="0"/>
              <a:t>Based on the entered value, color the cell A1 as below</a:t>
            </a:r>
          </a:p>
          <a:p>
            <a:pPr lvl="3">
              <a:lnSpc>
                <a:spcPct val="90000"/>
              </a:lnSpc>
              <a:buSzPct val="140000"/>
              <a:buFont typeface="Arial" panose="020B0604020202020204" pitchFamily="34" charset="0"/>
              <a:buChar char="•"/>
            </a:pPr>
            <a:r>
              <a:rPr lang="en-US" sz="1600" dirty="0" smtClean="0"/>
              <a:t>Yellow</a:t>
            </a:r>
            <a:r>
              <a:rPr lang="en-US" sz="1600" b="0" dirty="0" smtClean="0"/>
              <a:t> if value is </a:t>
            </a:r>
            <a:r>
              <a:rPr lang="en-US" sz="1600" dirty="0" smtClean="0"/>
              <a:t>lesser than 10</a:t>
            </a:r>
          </a:p>
          <a:p>
            <a:pPr lvl="3">
              <a:lnSpc>
                <a:spcPct val="90000"/>
              </a:lnSpc>
              <a:buSzPct val="140000"/>
              <a:buFont typeface="Arial" panose="020B0604020202020204" pitchFamily="34" charset="0"/>
              <a:buChar char="•"/>
            </a:pPr>
            <a:r>
              <a:rPr lang="en-US" sz="1600" dirty="0" smtClean="0"/>
              <a:t>Green</a:t>
            </a:r>
            <a:r>
              <a:rPr lang="en-US" sz="1600" b="0" dirty="0" smtClean="0"/>
              <a:t> if the value is </a:t>
            </a:r>
            <a:r>
              <a:rPr lang="en-US" sz="1600" dirty="0" smtClean="0"/>
              <a:t>greater than 10 and less than 50</a:t>
            </a:r>
          </a:p>
          <a:p>
            <a:pPr lvl="3">
              <a:lnSpc>
                <a:spcPct val="90000"/>
              </a:lnSpc>
              <a:buSzPct val="140000"/>
              <a:buFont typeface="Arial" panose="020B0604020202020204" pitchFamily="34" charset="0"/>
              <a:buChar char="•"/>
            </a:pPr>
            <a:r>
              <a:rPr lang="en-US" sz="1600" dirty="0"/>
              <a:t>Red</a:t>
            </a:r>
            <a:r>
              <a:rPr lang="en-US" sz="1600" b="0" dirty="0"/>
              <a:t> if value is </a:t>
            </a:r>
            <a:r>
              <a:rPr lang="en-US" sz="1600" dirty="0"/>
              <a:t>greater than </a:t>
            </a:r>
            <a:r>
              <a:rPr lang="en-US" sz="1600" dirty="0" smtClean="0"/>
              <a:t>50</a:t>
            </a:r>
            <a:endParaRPr lang="en-US" sz="1600" dirty="0"/>
          </a:p>
          <a:p>
            <a:pPr marL="685800" lvl="3" indent="0">
              <a:lnSpc>
                <a:spcPct val="90000"/>
              </a:lnSpc>
              <a:buSzPct val="140000"/>
              <a:buNone/>
            </a:pPr>
            <a:endParaRPr lang="en-US" b="0" dirty="0" smtClean="0"/>
          </a:p>
          <a:p>
            <a:pPr lvl="1">
              <a:lnSpc>
                <a:spcPct val="90000"/>
              </a:lnSpc>
              <a:buSzPct val="140000"/>
              <a:buFont typeface="Wingdings" panose="05000000000000000000" pitchFamily="2" charset="2"/>
              <a:buChar char="Ø"/>
            </a:pPr>
            <a:r>
              <a:rPr lang="en-US" sz="1600" b="0" dirty="0" smtClean="0"/>
              <a:t>Assign the macro to a button and test it</a:t>
            </a:r>
          </a:p>
          <a:p>
            <a:pPr marL="0" lvl="1" indent="0">
              <a:lnSpc>
                <a:spcPct val="90000"/>
              </a:lnSpc>
              <a:buSzPct val="140000"/>
              <a:buNone/>
            </a:pPr>
            <a:endParaRPr lang="en-US" sz="1600" b="0" dirty="0">
              <a:solidFill>
                <a:srgbClr val="FF6600"/>
              </a:solidFill>
            </a:endParaRP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692" y="4639242"/>
            <a:ext cx="1353390" cy="72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7140"/>
          <a:stretch/>
        </p:blipFill>
        <p:spPr bwMode="auto">
          <a:xfrm>
            <a:off x="4864475" y="4610146"/>
            <a:ext cx="1482537" cy="72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2760288" y="4639242"/>
            <a:ext cx="1636899" cy="69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Introduction</a:t>
            </a:r>
            <a:endParaRPr lang="en-US" dirty="0"/>
          </a:p>
        </p:txBody>
      </p:sp>
      <p:sp>
        <p:nvSpPr>
          <p:cNvPr id="8" name="Rectangle 2"/>
          <p:cNvSpPr txBox="1">
            <a:spLocks noChangeArrowheads="1"/>
          </p:cNvSpPr>
          <p:nvPr/>
        </p:nvSpPr>
        <p:spPr bwMode="auto">
          <a:xfrm>
            <a:off x="333002" y="1441793"/>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solidFill>
                  <a:schemeClr val="accent2"/>
                </a:solidFill>
              </a:rPr>
              <a:t>What is VBA?</a:t>
            </a:r>
          </a:p>
        </p:txBody>
      </p:sp>
      <p:sp>
        <p:nvSpPr>
          <p:cNvPr id="9" name="Content Placeholder 2"/>
          <p:cNvSpPr txBox="1">
            <a:spLocks/>
          </p:cNvSpPr>
          <p:nvPr/>
        </p:nvSpPr>
        <p:spPr>
          <a:xfrm>
            <a:off x="304798" y="1909139"/>
            <a:ext cx="8368555" cy="150641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All </a:t>
            </a:r>
            <a:r>
              <a:rPr lang="en-US" sz="1600" b="0" dirty="0"/>
              <a:t>MS Office Applications allow users to write programs within the Application to extend its capabilities. These programs are written in the language VBA – “Visual Basic for Applications</a:t>
            </a:r>
            <a:r>
              <a:rPr lang="en-US" sz="1600" b="0" dirty="0" smtClean="0"/>
              <a:t>”</a:t>
            </a:r>
          </a:p>
          <a:p>
            <a:pPr lvl="1"/>
            <a:r>
              <a:rPr lang="en-US" sz="1600" b="0" dirty="0" smtClean="0"/>
              <a:t>VBA </a:t>
            </a:r>
            <a:r>
              <a:rPr lang="en-US" sz="1600" b="0" dirty="0"/>
              <a:t>is a powerful programming language that enables you </a:t>
            </a:r>
            <a:r>
              <a:rPr lang="en-US" sz="1600" b="0" dirty="0" smtClean="0"/>
              <a:t>to </a:t>
            </a:r>
            <a:r>
              <a:rPr lang="en-US" sz="1600" b="0" dirty="0"/>
              <a:t>develop </a:t>
            </a:r>
            <a:endParaRPr lang="en-US" sz="1600" b="0" dirty="0" smtClean="0"/>
          </a:p>
          <a:p>
            <a:pPr marL="0" lvl="1" indent="0">
              <a:buNone/>
            </a:pPr>
            <a:r>
              <a:rPr lang="en-US" sz="1600" b="0" dirty="0" smtClean="0"/>
              <a:t>    programs that </a:t>
            </a:r>
            <a:r>
              <a:rPr lang="en-US" sz="1600" b="0" dirty="0"/>
              <a:t>accomplish complex tasks in a few minutes</a:t>
            </a:r>
          </a:p>
          <a:p>
            <a:pPr lvl="1"/>
            <a:endParaRPr lang="en-US" sz="1600" b="0" dirty="0"/>
          </a:p>
        </p:txBody>
      </p:sp>
      <p:sp>
        <p:nvSpPr>
          <p:cNvPr id="10" name="Rectangle 2"/>
          <p:cNvSpPr txBox="1">
            <a:spLocks noChangeArrowheads="1"/>
          </p:cNvSpPr>
          <p:nvPr/>
        </p:nvSpPr>
        <p:spPr bwMode="auto">
          <a:xfrm>
            <a:off x="337485" y="3597796"/>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b="0" dirty="0" smtClean="0">
                <a:solidFill>
                  <a:schemeClr val="accent2"/>
                </a:solidFill>
              </a:rPr>
              <a:t>What are macros?</a:t>
            </a:r>
          </a:p>
        </p:txBody>
      </p:sp>
      <p:sp>
        <p:nvSpPr>
          <p:cNvPr id="11" name="Content Placeholder 2"/>
          <p:cNvSpPr txBox="1">
            <a:spLocks/>
          </p:cNvSpPr>
          <p:nvPr/>
        </p:nvSpPr>
        <p:spPr>
          <a:xfrm>
            <a:off x="304797" y="4145828"/>
            <a:ext cx="8368555" cy="150641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da-DK" sz="1600" b="0" dirty="0"/>
              <a:t>Macros are programs written using the VBA language in the VBA Development Environment (VBE) within Excel.</a:t>
            </a:r>
          </a:p>
          <a:p>
            <a:pPr lvl="1"/>
            <a:r>
              <a:rPr lang="da-DK" sz="1600" b="0" dirty="0"/>
              <a:t>Macros help you automate tasks.</a:t>
            </a:r>
          </a:p>
          <a:p>
            <a:pPr lvl="1"/>
            <a:endParaRPr lang="en-US" sz="1600" b="0" dirty="0"/>
          </a:p>
        </p:txBody>
      </p:sp>
      <p:pic>
        <p:nvPicPr>
          <p:cNvPr id="12" name="Picture 2" descr="http://ts3.mm.bing.net/th?id=H.4551876312631126&amp;w=155&amp;h=151&amp;c=7&amp;rs=1&amp;pid=1.7"/>
          <p:cNvPicPr>
            <a:picLocks noChangeAspect="1" noChangeArrowheads="1"/>
          </p:cNvPicPr>
          <p:nvPr/>
        </p:nvPicPr>
        <p:blipFill>
          <a:blip r:embed="rId2">
            <a:clrChange>
              <a:clrFrom>
                <a:srgbClr val="A4A7B0"/>
              </a:clrFrom>
              <a:clrTo>
                <a:srgbClr val="A4A7B0">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71114" y="2568217"/>
            <a:ext cx="1340287" cy="1107136"/>
          </a:xfrm>
          <a:prstGeom prst="rect">
            <a:avLst/>
          </a:prstGeom>
          <a:noFill/>
          <a:scene3d>
            <a:camera prst="perspective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11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83" y="540282"/>
            <a:ext cx="8685556" cy="597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bwMode="auto">
          <a:xfrm>
            <a:off x="382305" y="634412"/>
            <a:ext cx="8412071" cy="58785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pPr marL="457200" indent="-457200">
              <a:buFont typeface="Wingdings" panose="05000000000000000000" pitchFamily="2" charset="2"/>
              <a:buChar char="Ø"/>
            </a:pPr>
            <a:r>
              <a:rPr lang="en-US" sz="2000" kern="0" dirty="0" smtClean="0"/>
              <a:t>What do you mean by workspace?</a:t>
            </a:r>
          </a:p>
          <a:p>
            <a:pPr marL="914400" lvl="1" indent="-457200">
              <a:buFont typeface="+mj-lt"/>
              <a:buAutoNum type="arabicPeriod"/>
            </a:pPr>
            <a:r>
              <a:rPr lang="en-US" sz="1800" kern="0" dirty="0">
                <a:solidFill>
                  <a:schemeClr val="tx1"/>
                </a:solidFill>
              </a:rPr>
              <a:t>Group of Ranges</a:t>
            </a:r>
          </a:p>
          <a:p>
            <a:pPr marL="914400" lvl="1" indent="-457200">
              <a:buFont typeface="+mj-lt"/>
              <a:buAutoNum type="arabicPeriod"/>
            </a:pPr>
            <a:r>
              <a:rPr lang="en-US" sz="1800" kern="0" dirty="0">
                <a:solidFill>
                  <a:schemeClr val="tx1"/>
                </a:solidFill>
              </a:rPr>
              <a:t>Group of Worksheets</a:t>
            </a:r>
          </a:p>
          <a:p>
            <a:pPr marL="914400" lvl="1" indent="-457200">
              <a:buFont typeface="+mj-lt"/>
              <a:buAutoNum type="arabicPeriod"/>
            </a:pPr>
            <a:r>
              <a:rPr lang="en-US" sz="1800" kern="0" dirty="0">
                <a:solidFill>
                  <a:schemeClr val="tx1"/>
                </a:solidFill>
              </a:rPr>
              <a:t>Group of Workbooks</a:t>
            </a:r>
          </a:p>
          <a:p>
            <a:pPr marL="914400" lvl="1" indent="-457200">
              <a:buFont typeface="+mj-lt"/>
              <a:buAutoNum type="arabicPeriod"/>
            </a:pPr>
            <a:r>
              <a:rPr lang="en-US" sz="1800" kern="0" dirty="0">
                <a:solidFill>
                  <a:schemeClr val="tx1"/>
                </a:solidFill>
              </a:rPr>
              <a:t>Group of </a:t>
            </a:r>
            <a:r>
              <a:rPr lang="en-US" sz="1800" kern="0" dirty="0" smtClean="0">
                <a:solidFill>
                  <a:schemeClr val="tx1"/>
                </a:solidFill>
              </a:rPr>
              <a:t>Cells</a:t>
            </a:r>
          </a:p>
          <a:p>
            <a:pPr marL="914400" lvl="1" indent="-457200">
              <a:buFont typeface="+mj-lt"/>
              <a:buAutoNum type="arabicPeriod"/>
            </a:pPr>
            <a:endParaRPr lang="en-US" sz="1800" kern="0" dirty="0" smtClean="0">
              <a:solidFill>
                <a:schemeClr val="tx1"/>
              </a:solidFill>
            </a:endParaRPr>
          </a:p>
          <a:p>
            <a:pPr marL="457200" indent="-457200">
              <a:buFont typeface="Wingdings" panose="05000000000000000000" pitchFamily="2" charset="2"/>
              <a:buChar char="Ø"/>
            </a:pPr>
            <a:r>
              <a:rPr lang="en-US" sz="2000" kern="0" dirty="0" smtClean="0"/>
              <a:t>You want to write ‘Month’ in Cell A1</a:t>
            </a:r>
          </a:p>
          <a:p>
            <a:pPr marL="914400" lvl="1" indent="-457200">
              <a:buFont typeface="+mj-lt"/>
              <a:buAutoNum type="arabicPeriod"/>
            </a:pPr>
            <a:r>
              <a:rPr lang="en-US" sz="1800" dirty="0">
                <a:solidFill>
                  <a:schemeClr val="tx1"/>
                </a:solidFill>
              </a:rPr>
              <a:t>Sheets(1</a:t>
            </a:r>
            <a:r>
              <a:rPr lang="en-US" sz="1800" dirty="0" smtClean="0">
                <a:solidFill>
                  <a:schemeClr val="tx1"/>
                </a:solidFill>
              </a:rPr>
              <a:t>).cells(1,1).Value </a:t>
            </a:r>
            <a:r>
              <a:rPr lang="en-US" sz="1800" dirty="0">
                <a:solidFill>
                  <a:schemeClr val="tx1"/>
                </a:solidFill>
              </a:rPr>
              <a:t>= "Month" </a:t>
            </a:r>
            <a:endParaRPr lang="en-US" sz="1800" dirty="0" smtClean="0">
              <a:solidFill>
                <a:schemeClr val="tx1"/>
              </a:solidFill>
            </a:endParaRPr>
          </a:p>
          <a:p>
            <a:pPr marL="914400" lvl="1" indent="-457200">
              <a:buFont typeface="+mj-lt"/>
              <a:buAutoNum type="arabicPeriod"/>
            </a:pPr>
            <a:r>
              <a:rPr lang="en-US" sz="1800" dirty="0">
                <a:solidFill>
                  <a:schemeClr val="tx1"/>
                </a:solidFill>
              </a:rPr>
              <a:t>Range("A1") = “Month</a:t>
            </a:r>
            <a:r>
              <a:rPr lang="en-US" sz="1800" dirty="0" smtClean="0">
                <a:solidFill>
                  <a:schemeClr val="tx1"/>
                </a:solidFill>
              </a:rPr>
              <a:t>”</a:t>
            </a:r>
          </a:p>
          <a:p>
            <a:pPr marL="914400" lvl="1" indent="-457200">
              <a:buFont typeface="+mj-lt"/>
              <a:buAutoNum type="arabicPeriod"/>
            </a:pPr>
            <a:r>
              <a:rPr lang="en-US" sz="1800" dirty="0">
                <a:solidFill>
                  <a:schemeClr val="tx1"/>
                </a:solidFill>
              </a:rPr>
              <a:t>Cells(1,1) = Month   </a:t>
            </a:r>
            <a:endParaRPr lang="en-US" sz="1800" dirty="0" smtClean="0">
              <a:solidFill>
                <a:schemeClr val="tx1"/>
              </a:solidFill>
            </a:endParaRPr>
          </a:p>
          <a:p>
            <a:pPr marL="914400" lvl="1" indent="-457200">
              <a:buFont typeface="+mj-lt"/>
              <a:buAutoNum type="arabicPeriod"/>
            </a:pPr>
            <a:r>
              <a:rPr lang="en-US" sz="1800" dirty="0">
                <a:solidFill>
                  <a:schemeClr val="tx1"/>
                </a:solidFill>
              </a:rPr>
              <a:t>Both A and B </a:t>
            </a:r>
            <a:endParaRPr lang="en-US" sz="1800" dirty="0" smtClean="0">
              <a:solidFill>
                <a:schemeClr val="tx1"/>
              </a:solidFill>
            </a:endParaRPr>
          </a:p>
          <a:p>
            <a:pPr lvl="1"/>
            <a:endParaRPr lang="en-US" sz="1800" dirty="0" smtClean="0">
              <a:solidFill>
                <a:schemeClr val="tx1"/>
              </a:solidFill>
            </a:endParaRPr>
          </a:p>
          <a:p>
            <a:pPr marL="285750" indent="-285750">
              <a:buFont typeface="Wingdings" panose="05000000000000000000" pitchFamily="2" charset="2"/>
              <a:buChar char="Ø"/>
            </a:pPr>
            <a:r>
              <a:rPr lang="en-US" sz="1800" dirty="0"/>
              <a:t>If you try calculation on #DIV/0 using VBA what is the error that appears?</a:t>
            </a:r>
          </a:p>
          <a:p>
            <a:pPr marL="914400" lvl="1" indent="-457200">
              <a:buFont typeface="+mj-lt"/>
              <a:buAutoNum type="arabicPeriod"/>
            </a:pPr>
            <a:r>
              <a:rPr lang="en-US" sz="1800" dirty="0">
                <a:solidFill>
                  <a:schemeClr val="tx1"/>
                </a:solidFill>
              </a:rPr>
              <a:t>Run-time error '13' Type </a:t>
            </a:r>
            <a:r>
              <a:rPr lang="en-US" sz="1800" dirty="0" smtClean="0">
                <a:solidFill>
                  <a:schemeClr val="tx1"/>
                </a:solidFill>
              </a:rPr>
              <a:t>Mismatch</a:t>
            </a:r>
          </a:p>
          <a:p>
            <a:pPr marL="914400" lvl="1" indent="-457200">
              <a:buFont typeface="+mj-lt"/>
              <a:buAutoNum type="arabicPeriod"/>
            </a:pPr>
            <a:r>
              <a:rPr lang="en-US" sz="1800" dirty="0" smtClean="0">
                <a:solidFill>
                  <a:schemeClr val="tx1"/>
                </a:solidFill>
              </a:rPr>
              <a:t>Run-time </a:t>
            </a:r>
            <a:r>
              <a:rPr lang="en-US" sz="1800" dirty="0">
                <a:solidFill>
                  <a:schemeClr val="tx1"/>
                </a:solidFill>
              </a:rPr>
              <a:t>error '6' </a:t>
            </a:r>
            <a:r>
              <a:rPr lang="en-US" sz="1800" dirty="0" smtClean="0">
                <a:solidFill>
                  <a:schemeClr val="tx1"/>
                </a:solidFill>
              </a:rPr>
              <a:t>Overflow</a:t>
            </a:r>
            <a:endParaRPr lang="en-US" sz="1800" dirty="0">
              <a:solidFill>
                <a:schemeClr val="tx1"/>
              </a:solidFill>
            </a:endParaRPr>
          </a:p>
          <a:p>
            <a:pPr marL="914400" lvl="1" indent="-457200">
              <a:buFont typeface="+mj-lt"/>
              <a:buAutoNum type="arabicPeriod"/>
            </a:pPr>
            <a:r>
              <a:rPr lang="en-US" sz="1800" dirty="0" smtClean="0">
                <a:solidFill>
                  <a:schemeClr val="tx1"/>
                </a:solidFill>
              </a:rPr>
              <a:t>Run-time </a:t>
            </a:r>
            <a:r>
              <a:rPr lang="en-US" sz="1800" dirty="0">
                <a:solidFill>
                  <a:schemeClr val="tx1"/>
                </a:solidFill>
              </a:rPr>
              <a:t>error '11' Division by zero</a:t>
            </a:r>
          </a:p>
          <a:p>
            <a:pPr marL="914400" lvl="1" indent="-457200">
              <a:buFont typeface="+mj-lt"/>
              <a:buAutoNum type="arabicPeriod"/>
            </a:pPr>
            <a:r>
              <a:rPr lang="en-US" sz="1800" dirty="0">
                <a:solidFill>
                  <a:schemeClr val="tx1"/>
                </a:solidFill>
              </a:rPr>
              <a:t>0</a:t>
            </a:r>
            <a:r>
              <a:rPr lang="en-US" sz="1800" dirty="0" smtClean="0">
                <a:solidFill>
                  <a:schemeClr val="tx1"/>
                </a:solidFill>
              </a:rPr>
              <a:t> </a:t>
            </a:r>
          </a:p>
          <a:p>
            <a:pPr lvl="1"/>
            <a:endParaRPr lang="en-US" sz="1800" dirty="0">
              <a:solidFill>
                <a:schemeClr val="tx1"/>
              </a:solidFill>
            </a:endParaRPr>
          </a:p>
          <a:p>
            <a:pPr marL="285750" indent="-285750">
              <a:buFont typeface="Wingdings" panose="05000000000000000000" pitchFamily="2" charset="2"/>
              <a:buChar char="Ø"/>
            </a:pPr>
            <a:r>
              <a:rPr lang="en-US" sz="1800" dirty="0" smtClean="0"/>
              <a:t>Can I record macro that has to run every time the workbook opens?</a:t>
            </a:r>
            <a:endParaRPr lang="en-US" sz="1800" dirty="0"/>
          </a:p>
          <a:p>
            <a:pPr marL="914400" lvl="1" indent="-457200">
              <a:buFont typeface="+mj-lt"/>
              <a:buAutoNum type="arabicPeriod"/>
            </a:pPr>
            <a:r>
              <a:rPr lang="en-US" sz="1800" dirty="0" smtClean="0">
                <a:solidFill>
                  <a:schemeClr val="tx1"/>
                </a:solidFill>
              </a:rPr>
              <a:t>Yes</a:t>
            </a:r>
            <a:endParaRPr lang="en-US" sz="1800" dirty="0">
              <a:solidFill>
                <a:schemeClr val="tx1"/>
              </a:solidFill>
            </a:endParaRPr>
          </a:p>
          <a:p>
            <a:pPr marL="914400" lvl="1" indent="-457200">
              <a:buFont typeface="+mj-lt"/>
              <a:buAutoNum type="arabicPeriod"/>
            </a:pPr>
            <a:r>
              <a:rPr lang="en-US" sz="1800" dirty="0" smtClean="0">
                <a:solidFill>
                  <a:schemeClr val="tx1"/>
                </a:solidFill>
              </a:rPr>
              <a:t>No</a:t>
            </a:r>
            <a:endParaRPr lang="en-US" sz="1800" dirty="0">
              <a:solidFill>
                <a:schemeClr val="tx1"/>
              </a:solidFill>
            </a:endParaRPr>
          </a:p>
        </p:txBody>
      </p:sp>
    </p:spTree>
    <p:extLst>
      <p:ext uri="{BB962C8B-B14F-4D97-AF65-F5344CB8AC3E}">
        <p14:creationId xmlns:p14="http://schemas.microsoft.com/office/powerpoint/2010/main" val="32438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additive="base">
                                        <p:cTn id="4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 calcmode="lin" valueType="num">
                                      <p:cBhvr additive="base">
                                        <p:cTn id="4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 calcmode="lin" valueType="num">
                                      <p:cBhvr additive="base">
                                        <p:cTn id="51"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anim calcmode="lin" valueType="num">
                                      <p:cBhvr additive="base">
                                        <p:cTn id="55"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
                                            <p:txEl>
                                              <p:pRg st="14" end="14"/>
                                            </p:txEl>
                                          </p:spTgt>
                                        </p:tgtEl>
                                        <p:attrNameLst>
                                          <p:attrName>style.visibility</p:attrName>
                                        </p:attrNameLst>
                                      </p:cBhvr>
                                      <p:to>
                                        <p:strVal val="visible"/>
                                      </p:to>
                                    </p:set>
                                    <p:anim calcmode="lin" valueType="num">
                                      <p:cBhvr additive="base">
                                        <p:cTn id="5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15" end="15"/>
                                            </p:txEl>
                                          </p:spTgt>
                                        </p:tgtEl>
                                        <p:attrNameLst>
                                          <p:attrName>style.visibility</p:attrName>
                                        </p:attrNameLst>
                                      </p:cBhvr>
                                      <p:to>
                                        <p:strVal val="visible"/>
                                      </p:to>
                                    </p:set>
                                    <p:anim calcmode="lin" valueType="num">
                                      <p:cBhvr additive="base">
                                        <p:cTn id="63"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xEl>
                                              <p:pRg st="16" end="16"/>
                                            </p:txEl>
                                          </p:spTgt>
                                        </p:tgtEl>
                                        <p:attrNameLst>
                                          <p:attrName>style.visibility</p:attrName>
                                        </p:attrNameLst>
                                      </p:cBhvr>
                                      <p:to>
                                        <p:strVal val="visible"/>
                                      </p:to>
                                    </p:set>
                                    <p:anim calcmode="lin" valueType="num">
                                      <p:cBhvr additive="base">
                                        <p:cTn id="67"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8" end="18"/>
                                            </p:txEl>
                                          </p:spTgt>
                                        </p:tgtEl>
                                        <p:attrNameLst>
                                          <p:attrName>style.visibility</p:attrName>
                                        </p:attrNameLst>
                                      </p:cBhvr>
                                      <p:to>
                                        <p:strVal val="visible"/>
                                      </p:to>
                                    </p:set>
                                    <p:anim calcmode="lin" valueType="num">
                                      <p:cBhvr additive="base">
                                        <p:cTn id="73"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8" end="1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xEl>
                                              <p:pRg st="19" end="19"/>
                                            </p:txEl>
                                          </p:spTgt>
                                        </p:tgtEl>
                                        <p:attrNameLst>
                                          <p:attrName>style.visibility</p:attrName>
                                        </p:attrNameLst>
                                      </p:cBhvr>
                                      <p:to>
                                        <p:strVal val="visible"/>
                                      </p:to>
                                    </p:set>
                                    <p:anim calcmode="lin" valueType="num">
                                      <p:cBhvr additive="base">
                                        <p:cTn id="77"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19" end="19"/>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
                                            <p:txEl>
                                              <p:pRg st="20" end="20"/>
                                            </p:txEl>
                                          </p:spTgt>
                                        </p:tgtEl>
                                        <p:attrNameLst>
                                          <p:attrName>style.visibility</p:attrName>
                                        </p:attrNameLst>
                                      </p:cBhvr>
                                      <p:to>
                                        <p:strVal val="visible"/>
                                      </p:to>
                                    </p:set>
                                    <p:anim calcmode="lin" valueType="num">
                                      <p:cBhvr additive="base">
                                        <p:cTn id="81"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5950" y="3589207"/>
            <a:ext cx="7772400" cy="692497"/>
          </a:xfrm>
        </p:spPr>
        <p:txBody>
          <a:bodyPr/>
          <a:lstStyle/>
          <a:p>
            <a:r>
              <a:rPr lang="en-US" dirty="0" smtClean="0"/>
              <a:t>Day 3</a:t>
            </a:r>
            <a:endParaRPr lang="en-US" dirty="0"/>
          </a:p>
        </p:txBody>
      </p:sp>
    </p:spTree>
    <p:extLst>
      <p:ext uri="{BB962C8B-B14F-4D97-AF65-F5344CB8AC3E}">
        <p14:creationId xmlns:p14="http://schemas.microsoft.com/office/powerpoint/2010/main" val="36244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learn…</a:t>
            </a:r>
            <a:endParaRPr lang="en-US" dirty="0"/>
          </a:p>
        </p:txBody>
      </p:sp>
      <p:sp>
        <p:nvSpPr>
          <p:cNvPr id="3" name="Content Placeholder 3"/>
          <p:cNvSpPr txBox="1">
            <a:spLocks/>
          </p:cNvSpPr>
          <p:nvPr/>
        </p:nvSpPr>
        <p:spPr>
          <a:xfrm>
            <a:off x="304798" y="1257419"/>
            <a:ext cx="7924801" cy="480720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457200" indent="-457200">
              <a:lnSpc>
                <a:spcPct val="150000"/>
              </a:lnSpc>
              <a:spcBef>
                <a:spcPts val="1800"/>
              </a:spcBef>
              <a:buClr>
                <a:schemeClr val="accent2"/>
              </a:buClr>
              <a:buFont typeface="+mj-lt"/>
              <a:buAutoNum type="arabicPeriod"/>
            </a:pPr>
            <a:r>
              <a:rPr lang="en-US" sz="2000" b="0" dirty="0" smtClean="0">
                <a:solidFill>
                  <a:schemeClr val="accent2"/>
                </a:solidFill>
                <a:latin typeface="+mj-lt"/>
              </a:rPr>
              <a:t>Working with Loops</a:t>
            </a:r>
          </a:p>
          <a:p>
            <a:pPr lvl="2">
              <a:lnSpc>
                <a:spcPct val="150000"/>
              </a:lnSpc>
              <a:buClr>
                <a:srgbClr val="F7902B"/>
              </a:buClr>
              <a:buSzPct val="150000"/>
            </a:pPr>
            <a:r>
              <a:rPr lang="en-US" sz="1600" b="0" dirty="0" smtClean="0"/>
              <a:t>Do Loops</a:t>
            </a:r>
          </a:p>
          <a:p>
            <a:pPr lvl="2">
              <a:lnSpc>
                <a:spcPct val="150000"/>
              </a:lnSpc>
              <a:buClr>
                <a:srgbClr val="F7902B"/>
              </a:buClr>
              <a:buSzPct val="150000"/>
            </a:pPr>
            <a:r>
              <a:rPr lang="en-US" sz="1600" b="0" dirty="0" smtClean="0"/>
              <a:t>For…Next Loop</a:t>
            </a:r>
          </a:p>
          <a:p>
            <a:pPr lvl="2">
              <a:lnSpc>
                <a:spcPct val="150000"/>
              </a:lnSpc>
              <a:buClr>
                <a:srgbClr val="F7902B"/>
              </a:buClr>
              <a:buSzPct val="150000"/>
            </a:pPr>
            <a:r>
              <a:rPr lang="en-US" sz="1600" b="0" dirty="0" smtClean="0"/>
              <a:t>For Each…Next Loop</a:t>
            </a:r>
          </a:p>
          <a:p>
            <a:pPr marL="457200" indent="-457200">
              <a:lnSpc>
                <a:spcPct val="150000"/>
              </a:lnSpc>
              <a:spcBef>
                <a:spcPts val="1800"/>
              </a:spcBef>
              <a:buClr>
                <a:schemeClr val="accent2"/>
              </a:buClr>
              <a:buFont typeface="+mj-lt"/>
              <a:buAutoNum type="arabicPeriod"/>
            </a:pPr>
            <a:r>
              <a:rPr lang="en-US" sz="2000" b="0" dirty="0" smtClean="0">
                <a:solidFill>
                  <a:schemeClr val="accent2"/>
                </a:solidFill>
              </a:rPr>
              <a:t>User Interface</a:t>
            </a:r>
            <a:endParaRPr lang="en-US" sz="2000" b="0" dirty="0">
              <a:solidFill>
                <a:schemeClr val="accent2"/>
              </a:solidFill>
            </a:endParaRPr>
          </a:p>
          <a:p>
            <a:pPr lvl="2">
              <a:lnSpc>
                <a:spcPct val="150000"/>
              </a:lnSpc>
              <a:buClr>
                <a:srgbClr val="F7902B"/>
              </a:buClr>
              <a:buSzPct val="150000"/>
            </a:pPr>
            <a:r>
              <a:rPr lang="en-US" sz="1600" b="0" dirty="0" smtClean="0"/>
              <a:t>Message Box</a:t>
            </a:r>
            <a:endParaRPr lang="en-US" sz="1600" b="0" dirty="0"/>
          </a:p>
          <a:p>
            <a:pPr lvl="2">
              <a:lnSpc>
                <a:spcPct val="150000"/>
              </a:lnSpc>
              <a:buClr>
                <a:srgbClr val="F7902B"/>
              </a:buClr>
              <a:buSzPct val="150000"/>
            </a:pPr>
            <a:r>
              <a:rPr lang="en-US" sz="1600" b="0" dirty="0" smtClean="0"/>
              <a:t>Input Box</a:t>
            </a:r>
          </a:p>
          <a:p>
            <a:pPr lvl="2">
              <a:lnSpc>
                <a:spcPct val="150000"/>
              </a:lnSpc>
              <a:buClr>
                <a:srgbClr val="F7902B"/>
              </a:buClr>
              <a:buSzPct val="150000"/>
            </a:pPr>
            <a:r>
              <a:rPr lang="en-US" sz="1600" b="0" dirty="0" smtClean="0"/>
              <a:t>User Form</a:t>
            </a:r>
            <a:endParaRPr lang="en-US" sz="1600" b="0" dirty="0"/>
          </a:p>
          <a:p>
            <a:pPr>
              <a:spcBef>
                <a:spcPts val="1800"/>
              </a:spcBef>
              <a:buClr>
                <a:schemeClr val="accent2"/>
              </a:buClr>
            </a:pPr>
            <a:endParaRPr lang="en-US" sz="2000" b="0" dirty="0" smtClean="0">
              <a:solidFill>
                <a:schemeClr val="accent2"/>
              </a:solidFill>
              <a:latin typeface="+mj-lt"/>
            </a:endParaRPr>
          </a:p>
          <a:p>
            <a:pPr marL="0" lvl="1" indent="0">
              <a:buNone/>
            </a:pPr>
            <a:r>
              <a:rPr lang="en-US" dirty="0" smtClean="0"/>
              <a:t>    </a:t>
            </a:r>
            <a:endParaRPr lang="en-US" dirty="0"/>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84278"/>
            <a:ext cx="8523288" cy="400110"/>
          </a:xfrm>
        </p:spPr>
        <p:txBody>
          <a:bodyPr/>
          <a:lstStyle/>
          <a:p>
            <a:r>
              <a:rPr lang="en-US" dirty="0" smtClean="0"/>
              <a:t>Working with Loops</a:t>
            </a:r>
            <a:endParaRPr lang="en-US" dirty="0"/>
          </a:p>
        </p:txBody>
      </p:sp>
      <p:sp>
        <p:nvSpPr>
          <p:cNvPr id="3" name="AutoShape 2" descr="data:image/jpeg;base64,/9j/4AAQSkZJRgABAQAAAQABAAD/2wCEAAkGBhQSEBQUExQWFRUVFBcYGBgYFxcUFRgUFhQVFRgXFRQXHCYfFxkkGRUUHy8gIycpLCwsFR4xNTAqNSYrLCkBCQoKDgwOGg8PGi4kHSQtLCw1LCwqLCwqLCwpLC0sLC0sLCwsLCwsKSwsLCwsLCopNCwsLCwsLCwsLCksLCwsLP/AABEIAL4BCQMBIgACEQEDEQH/xAAcAAAABwEBAAAAAAAAAAAAAAABAgMEBQYHAAj/xABQEAABAgQCBQUJCwoFBAMAAAABAhEAAwQhEjEFBkFRYQcicYGREzJScpOhsdHTCBcYNUJUYnSzwcMUFSMlNFOC0uHwJEOio7IzksLxY3OD/8QAGwEAAQUBAQAAAAAAAAAAAAAAAAEDBAUGAgf/xAA1EQABAwIEAggFBAIDAAAAAAABAAIDBBEFEiExQVETMnGBkaHR8CJhscHhBjNCUhXxFCNT/9oADAMBAAIRAxEAPwCvclfJbT6UpZs2dMnIUibgAl4GbAhV8STd1GLl8Hii/f1I/ik+zgfc7pJ0dUMAf8Vtt/ky41VEgvkkdHTxhQuSsrHudaL5xU/7R/DgT7nSit+nqu2T7ONY7nvP3QJQLQJVlPwcKL5xU9sr2cJD3O9E37RU5kW7ls//ADjXVqADmCKmWdIfhCJVlA9znRfv6rtk+zjk+5xo9s+pHXK9nGrrWp7C20vBUrJe46oELK/g4UXzip/2v5I74ONF84qe2V7ONXSWYEuYKqmSS5GcCFlPwdKH5zU9sr2cB8Heg+c1N+Mr2cavgSN0GChsgQsmR7nahP8An1X+17OBV7nOicNPqe2V7ONaeAJgQsh+DpS/vqj/ALpXs4UHucaNv2ipfplfyRrJVAFdngQsp+DjRfOKn/a9nHfByovnFT2yvZxq7x0CFlHwcqH5xU9sr2cd8HKh+cVPbK9nGrRzwIWU/ByofnFT2yvZx3wcqL5xU9sr2cas8A8CFlPwc6L5xU9sr2cd8HOi+cVPbK9nGrPAEwIWU/B0ovnFT2yvZx3wdKL5xU9sr2caqTAEwqFlXwdaL5xU9sr2cFme55oUgk1NSAMy8r2casYidPJK0YU5u9uiBCx6s5IKMKIlzqggbSZd+xENDyS0372d/o/li/T5ZSb2hAmEQqQeSWm/ezv9H8sFPJPTfvZ3+j+WLsTBSYELM9atQJNLSrnImTFKSUhlYW5ygnYkHbFDeNj5RPi+b40v7RMY3Ahehfc6FX5vqGb9q2//AFSnjVmKQSS4uWG6Ms9zif1fUfWvwZUanPV9JtvVCpEmRzWYlwT27Hg4HOuALC+2ElLS4JU5FrZEqZrR1POBJZJuTfPKz8BCpEtMnhrFrs/HdCP5WAMyczlmAWaDSQWU4A5xa3nhMzeYCVJs+LqzaEslT17Q2lIUElgAonqz9UF/OKAO+vbpv/7hIz0XPOIIV0Wz6IRCcTXOS2t1wTuobE5OLLqGzdFb0nr9TyHEsd1WwAwnm9BXw4PFQ0nr7UzXCVCUndLDH/vN+xos6fC55tbWHM6eW6r58Rhi0vc/L3ZaXMrpEqWDNWmWCMlqANjuNzEDX8pFOhXMxTbWZOEP0qZ+yMqqq9IJK13O8uo/fEZP1iSO9S/E2izbhVND+8+55bepVccSqJf2mWHvuWmVXKhOIIRLQlxmSVHzNETVa9Vi/wDNw+KlKfOz+eKHJq6md/0kKPipt/3G3nh3K1Tq5nfkJ8ZbnsS8NyVmGUuhDe+1/O5TsdHiVTqCe6/2sFPz9aJ576pmeUI9BhhN04/fTielZP3wnK5PlfKnj+FD+lQh1L5P5W2bMPRhH3GIjv1RQs6tu4H0CmN/TVa/rX7yPUpp+dUfvPTB0aVTsmN1kRISOT2UshCZiwo2BOFQB4pAD9sOjyQzNlQOuWf54mU36ghqG5m7bbFRKjAZadwa4677hMJOsMwd7ULHRNUPviTpdcKoZVCz0kKH+oGK5prUtdOvAZyFLYKYJUOaSQCTlsMNU6vHAohZK25o71LuMzfY8WbHtnbm6MEdnqFWPYYXZekIPb6LTNHa7VD84oV0pb/iRFio9a375D+KfuV64wjuNZKuEzCBtTzx5naJTV7XdSVnu6zhTsCXWT5mivmpYHnRtj4KS2aqY27X5h4rc5emwpQZJCdpLO/AA5RIJW94yIcqspPeyVq6VJT64u2ousxrJCllAQBMKUh8VgEl3YbSeyKiopTGMw2VjRVUsji2UKzkwDxxMNptULhJBPA5DfEC4CtUupfbEeumUglQuCecNh6Nx9MPqeSwfz7TCNZpNKUnhs9cJdCiNM0stSMQPQNo9UVVYaJDSFRjWVDI+eGSiMjkfNHSRIEwEGUljBYRKq3yifF03xpf2iYxuNk5RPi6b40v7RMY3Aheh/c5/F1R9a/BlRqa5AKsRzZuDRlfudPi+o+tfgy41bFAkXBI3CCzjzSxA4nIQaCrS4Y7YEqaFAAdUw3W46W73iNsEaWAlgo4ipL5Zkkgu20Q5FKlmba99+/hFJ1q18CXk0pD5KmWIB3S95+l2b4kU1NJUPyxj0Cj1FQyBuZ5/Kl9O62SaQlGEKWwISOI+Ufk2A9UUDTmtc+qJClYUeAiyf4tquuIeZMdyo8SSb9JJiD0jpz5MvofaegRqoaOnoW536u5+g4LNy1U9Y7K3RvL15qSrNIol5m+4ZxDTdLTZqsEsFzkEglR7IldEajzJjLqCZaTfB/mKHF+8Hn4CLhRaPlSEtLQlA2tmfGUbnrjOYn+pmxXZHqeQ+5+wWiwz9Nuls+TQcz9gqZo/UabMvOUJY3Dnr69g7TFlotV6aSAcAUR8pfOPUDYdQh1UaRbve0wNFoifUMUpLH5Suanq2nqEY2StrKw2zG3IaD32rcQ4XSUbczwB8zqe78I669IsL+YQ2maUPARNUWpiyXmOpibB0iymN88r9UWCh1YCAGlpSplYlMksdhSrPdCx4W49Y/dEmL08ejGl3boqIiZNX3oWrxUqPoELDRVSb9ymdbJ/wCREaQjRqi+JgCkBgT3w2jcDuhQ6LBDE5KcNsszHfExuFxjclQnY7J/FoCoGitDzkz0KWnCEnESVAsnewJi+ImAWdywyBNjkYXTo9Aa3eu25jsI2woQMQsxIZ9jZtE+CBsAs1VVXVvqnZn8BbRZJyh06zUflCHKAkIUwPNKCq54c6KadPK7oRYAWaPQk2klr75AuSMhnxiNTqlTMUCVLA8FkkZ5tF7T4i+JmRUU9AyR+YrIaLWUpIcdkTkvSdNU2nIQrxgyupeY7YtGkuTKmW+FBlneglP+k83zRUNK8nE+U5lKE0bjzF+o9oie2vil6+irn4c5mrPJPZeoNGq6cdy7FZKW3AjZ09sXHV3RCZCBLlKASHOFyC6jc8fPGU0mmJ9MvCrEkjNCwR5jFt0XrOiaGfCrd6o4mo+lF2OXMVVLTmzxceB8fVTukNbRKqDJWXACSVfSUly43XELLrQplJVxBB9EU7Tuj+7LK0qIWWcm4LW5w7Li9tsMaWumUisK8jcXdChvQoZ/24jD4lQVETsztuHL8Ld4ZV0lSwCPRw3C0aXrMtKCkgE7D6x6oZzqnEH33MRFLpBM5OJJ6RtB4wcLIyiJTYk6M5JtRz4j1UqpwwPGaLQ8uH4+icTJ0JiVtMOaWRiuImKbRtrxoGuDhcbLPuaWmx3UGujJFswH6RDKLTSJCSUKF3OAnaN0Q2laPBMLCxv27I6SKl8onxdN8aX9omMcaN15R9FFOiJy1WOKVhTtYzUBzGFwiF6C9zr8X1H1r8GXGoSkc5Rydm6tsZZ7non83VLZ/lJbyMuNJkURwjEb4SCxJJJ2kmFCQp3NqAkEk5AltrCCy6oKsM2BYuLGEU6PG0k8zBu5sVrXfTwp5fcpR/SzEsS90y8s9hNwOsw/BAZ3iNm5TM0whYXu2CidcNdFTAZEosHIWoHvtmEHdv35dNLJaBiH0xVKUoSZYJUogMMyTkI2jWRUMOn+ysi50lZNr/oJCrq11EwSpIJcsANvE7hFy0HqiilwqWQudtLOlDjJL7eMPdWdXU0cnEoAzl5ndwHAeeHilbTHnWOYw9zjGw6nyC9CwTCGBokeNB5os2aEhzEauYqaSEglrlskjeWhxIpl1E3CnLadgG/pi4UmrsqWAAcOJOE5lSuJAN890UVHRGX4nbLTVla2kGVur/p+VG6J1dlIPPBmrDPZ0jFeydvSYtMhWFZQQlIABF8wXFrb4KmdJSEsApwQLXIRYuS0KzNIH9GQnmrLOo4WLFgQ1so0TImsFgFk5p3yuzPNyulT14rh0OQCAzneUm4HEQrIyZYLud5B4jqhKqnrTdOEhRAcO6SSz/SEHWSFjE5Thsfpby0OhRylKYEAvk5Z824wqoP/AO29ENinnpw5Xxbma3W8OHgKAhSGgk1L8W4tABAF79pMHeEShI4xzSBmduw8eMCV7QLixcsw23gqEgFmOd78HeFAkCFSkg7IwU4gkySDCaKlOLANmVjCqzuzg2XO6gtOasyp6cK0A8do4pIuDGaae1InU36SW65Yv9NI3kDMcR1xtkiTiucvSfVEVrJpBKEkC6j/AH2RIgqnxG4OnJMTQNkFisi0dprEMJN/TBqxONLG4+/eN0M9N6NIWqYgNdy1g7u43QNHV403zGfrjU074q2MtcO0LNTxyUcgkjNkhTT106woGz9R4GLjRVqZqApPWNoPGK5LlJUoBWRtBqZZpprZpPnHHiI8+xzCDTPOXbcdi9FwPFxWRgP62yt1JVGWoEX3jeIt1FWhaQU3fLeN4ikpUCHGRiT0HpLuUy/eqseHGKegrDC7I7qnyVliFEJm52j4h5qzzNGhTFTuC9rQoKUA7xuIFjwhw8AY1Cyqo3LOP1NP8eT9siPNcelOWf4mn+PJ+2RHmuEQvQPud/i+o+tfgy41SMr9zx8X1H1r8GXGpvAkSVXVCWhS1FglJJ6AHMYxpTSCp85c1Wai7bhkB1Bov/KDpHBTYBnMUE/wjnH0AdcZtGrwSnDWGU7nTuH5+izWMT3eIhw170lUz8CCrcPPDrUPQ7k1K0lRJIR96us2iK0yMQRLHy1gdW/zv1Ro+jSmVIASkgISAHGEHYGeI2N1Njk4BScGp7jPxKSqZ2JTszWAhjXKLBIzUWh2BCBlrM0FAxFKcQGe1stu/qjyxl6ie54leqNLaaLTZo9+asmreiDKlnLES97h7bgLRPzqN8KgWUnIu1iL7DEZRSpipaxiVdPNsUkK8YgeiJalkBIBZlEDFcm/T2xrY2hosFjppC9xc7cpKRo5KUjFchSlA3DFRcgHOHCAkhgxG7PtjpsoKDGE5YSlwHJ25n/0YcTKVINmYDb0cIFDtfOCS5wVlmMwbEdUCiaCSBszsfTtgSIJ6iBzc939dkDLUWvnBngILoRZiCdpHb64MgMI6OeC6VC8c8FjnhELiBnAypeLPLafugqU4jmwGZ/vb6IhtM6xADBL2bdn9TCHVKnmmNYBLGFOf3fcIqU6aZhxLOezaY6VKVMVvO0nIcSYkZMhKL98rfsHQIEKKnaFxJeZYbEix693pik6RohIn83vFebhGlzkE5xV9Y9GlctRSl8POfozv0RY0E5ilBUKshEsZCr8TVNo38okEvdNhvxAWJ4MfTEIDFg1Snc6YjeArsLH0iNFjMAlpi7lr46FUODzuiqQBx+2oRNDT3SUnNP9t2xIwynye51Vslh+vb93bD2PHauLo5S1exU8vSxh6t2rtfjlMc0W6th7LdUShin6vVGGc2xQbrFx98W4KtGjw+bpYRfcaeCy+IwiKc22OqpPLMf1NP8AHk/bIjzW8ekuWX4nn+PJ+2RHmyJyr16B9zyf1fUfWfwZcaitVoy33PXxfUfWfwZcafONoUJCs95RJ7zZSdyVHrJA/wDGKmExZdex/iEeJ/5GIBCI3OH6UrPfErGYhrUu98EhTUIm1cpJywLPmA++L7VhPciCzBszkRl52imyqVRnJwliZa0g5bUFn2WSYsM3Rqu5LITzjLaxGYuGSkAZ7c4y2MAumcOY+y0uDuDYWnkful0ohxoq047yi3Ucn64ChGJAPb0jOFUS8MxKj0du/hGApT0czS7s+y3lQc8bmj3xU/o+pUe6j5Scg7i6XDWFo6mrZiu5EkNMBcBPelnF/XC9IA5IAcs52lodiNY1ZV+6YUcsoWsKEw884S5KcKt923wvIdBUCCQVEgi+ew7ocPHR1dcJFEs90KiGsw3m7ud0HwHG7lmy2O+cHeOeC6EMBHPAPCIXPHQBMA8CEaG9RUNZwNpJyA3n+7wuhJJYXivafJK8EteJ7rawxZWO20CEhpbTuIdzlOEDM7VcTw4dsNKbR5N124fKPqh1TUARfM7/AFQ6lU6l94Os5dsIlSQSwYMkbhCkiQpXepfjs7Yk5OjEi6ucfN/WHYtBZF0xlaKSLrOI7vk/1iO08gdzWNmE+gxM1E4AE7hFR1m0unuJwkErDDex2t0PEunjMjw1vFR55AxhceCogiX1YP6Y+If+SYiIl9XQXWQBkwvtzbziNhijwyld87DzWVwxpfUt+VypTSyf0ko/SbtH9IPDVU9SlpCwxDnIMGG8KO0w6jx7FP3u5eu4Z+x3lK0S2moP0h6Wi4SKhyRwtxilJFx0jLPOLVTSyUJey2F9r/fE3CD8Du1QMYHxN7FXOWQ/qef48n7ZEebY9G8r5P5nnv4cr7ZEec3i7VEt89z7MAoJ7kD/ABW//wCKXGozsoybkLH6tn/WwP8AblRrEwWvnChclUDXqTzpauKknrYj0GIKRKi4620mOStsxzh0pv6His6NAUkGNVh096a39Tbx1WWxOLLPm5oe5YMK/BVfoVY+mLNLLphjJkBQIIcEMeiDaNmFJMpXfJy+kj5KvuPERXYiwyDPy+im4VOGkxX31H3QaKqMFSqUrKZzkdO0dvpETs6hcEERXNO0BWkKRZaDiSeO7rif1T08mql4V2mpFwbYmzPTvEYasp8ryeB+q20czjGHDdu/2PqltHVJBwKzGR8Ib/XEwhUM67RTi2YuCMwYQpq0pOGZZWw7FdHHhEmkqv4P35++KjzRiT42eClHjngiVvBni1VeheOeCFTQIW+UCEZ4KTBZk4JDqIA3ktCKK5CnwnEQHYAu3AHOBCcPAEw0l6QBWUMymcAkMW34SWhOnWRMXLUBcYgxUoF7HvsmLWECE1q61ZUoJVhBtbM8ICh0Y9zYDPe+7hBEFYSpT86WtlJADFIbg7teFTICJuMIKkqAPhEKGR5x2iCyVO5dMjGQxLZvkH2cTBk17k4QMKVYSSoJDhnYN6oQxqCioAsoBxtB37jCSqYElQJTiupJAIJ34SCxhUicTNIqK8CUjvcQJVZQ4NthtX6SUhRAUHAxYSABhfJyXKuiDSqZKQnM4HY7b9GyG2kNJIQnEogAZHO/DjHTWlxsAuXODRcphpLSQGI413GKWQTYi5SRlY74o9dVY1lTM+zjt87w+05p0zywsgGw2nifVESTGvw3D+gHSSdb6flZbEK7pjkZ1fr+ESdOCUlRyET2g9HgSgVPiVdQcgObsQDssOqKvToNTM5veS7+MoXYemLpSJGAMSQb3uRFPjdc15yA/C3U9qt8GonNGYj4nJRKBiKmG6DRwjjHmNRL00hevTKeLoowxHk98OF4sNJMYDfa28bxEJo2TiUSdlvXFkkptGhw2PJCCeOqoMTlDpSOWiqfK+f1RO8eV9siPOkeiuV74on+PK+1RHnWLRUy3z3PssfkM8tcVNvIy41JUZd7nz9gn/WfwZcajAhRmkJLgxn9OnuFSuSqySXR0HL7x1Ro9fMCUuXzbrMU7W7RBmIxo/6ku4bMjan+90WVDP0T7O6p0Pr3Kurqfpo9NxspWhkPDnSOhsaQpFpiO9Ow70q4HzRC6q6xy1SSZq0oKBziotbf08IitY+VNnRSBv8A5FC/8KdnSYnSRyGQgfhZ2FhzX2IVhkTcaWIIIsUnNKhmDEJpTRa5czu0lwoFy2fSOMRGoekJ06dNxKJxsorVzjiFrObliOwRoKaXmsTiO02+6KGtp2ZizgtrQ1D2hr+K7VrXZE8BE4hEzJ8kq9RicrtHBYyeKDpjVxyVy7K2jYfUYS0RrrOpjgmAqSPkqsoD6Kv7EZyaIs0eNOfqr5tK2o/7KU2dxafsrV3Rcot3ydxzHQo59cAjTAVMSCFByzEt1lP9YPI09T1QGBYSrwVc1XVsMN62k3iEjrJIttR74ph1OHnLKC13vgn9TUFSzLcJBS7kZ8BBtDzXlAeCSOyK+qapJzxAbFDEPPcQP51UJgXusUiwKdoiaMVisLg++Ka/xcl9CLe9FYtJyMcpSdrOOkXENaWUqaUTCyQJZFicRxW3WaFZOkSqXiShycg4PbBtHVapiQogANsJJcWya3bFmCCLhVhaWmxRJOiQMPPPM71gEm+b2Lw4dKl5c5AzYiytgORiPk1puqbNTLCF4SLJSW4m7n7oaVOnpEuYhSZ4UCSlQxldjkW2NDrYnv6rSe5NukY3rEDvU1Mq5aDdSQTxAJ6YTn1aQrCElSsOJkgG2zMxXZuslKmdMOIKTMRchJPOyOzaIjFa4JSElAWVpSUuQMKkvZw7vEllBUP2YfC31Ud9bAzd4+v0VsNSFiWQ4Ssl9hcfJO68JaYUUoxheHDdrB99zwiizNaJuFSUskFWLJyDwOQ7IjaquXMLrWpXSSewbIs4cEldrIQPMqvlxiNv7YJ8grPprWiWUYJZUs54iWHEE7fRFXqatSy6uwWSOgQipTZxG1mm0I73nHzdsXcVNTUQvx5nf32KnlqJ6s24chspCZNCQ5LCIxCl1czucqyflK4cfVBaHRM+rOJTpl78n4IG3pi86O0MiQkJCea3Xi3k74pcSxgBpaw2HNXOHYQXODni55IdF6HRJQAkCwz2neSYdmOBszvAR5vXVxnOVvV+q9FoaAQDM7rfRDCc1bC1ychxgVrADmF9FURmHGrI2Gy2+ItLTmZ4HDiptRMIYy893an+iaUGWhTFwHZ2vt88TdMt0gs3CCUtOEgABgIcgRr2NAFgsZI4udcql8r/AMUT/GlfbIjzrHovlg+KJ/jyvtkR5zjtNLdOQWeoUNQEtaficv8AukWYdEaONIEqlE80KSSerjGccglKFUVQS7flDM5D/okG++NVMoWsLZWyhdEih5pVMlrzV+lDeLwgp0c8wqCcKQltznN2icEARHQfZc5Vk+tep83uhXJQVBRDpTmDtLboNoPk4JIVUF9uAZfxHb1RqhlCA7kIkGskLAy6ZFMwOzWUNTaDlpA5iWSLWZgNzRLU+jVFIwpATsyA7Ih9I1CROImk4MHNF2J25ZmLToepC5EtQ2oHmt90QHOubKaBYXTFWglHNQHUT6opWvdHJk4QSVrIyyCR4Vrv1xpxiM0roSTPBExCVcSL9sV1UXWs0qXSTtjlDpBcDksaGiprrMu4Sohn53qyhxSa0zpXMKjb5KtnbF6masCUVGWXxFyFb8rGIiv0OhTlcoPvYK84iK5sD+OUq6hr5CLPAePP33IujtLCfLUspwgFnexLPbqhpVaWQMji6Mu2IOtpVIX3NCVYMxnhdWdzZ7Q5ptCveYv5QSUo5xCjsJOURRRue74duan9LTRDO92+uUcPkrBqnWFcxZdgAA3STc9nniyyaUIJZSgCoqwuGfsduEVvQVKpEpUyUEgOeaQSVBNucol3ziSGlywKmwLHNIeyhmlXXF/TR9HGGE7LLVsjZZXPYLApjritPclAC5IUeLFI++KLEjruZ35LJWnGSVc4h8lAkOBsy7IpKZVUrJE4/wAKo12HV0cEOV3MrI19FJNNmHIKyEwmuoSM1AdcQaNA1i/8pf8AEQPSYdydRqpWeFPSpz5hEt+MxjYeajNwl53Pkl52mZadr9EMKjWM/JSBxPqidpOTkZzZpPBICR2l4m6TVimlDmywTvPOPacoqqn9QBn8gPfirOnwFz9mk+/BUSXQ1NQMTEI8JXNT1Pn1RadDajy0oC5hxLIBGIc1JP0NvXFmJDMwbjeAJjK1ePl/U19+K1FJgOXr6e/BElI5iQcxtFssoPHQDxnJ6mSc3ee7gtJBTRwCzB6roJMmgC8JTqsDK5hWg0WqacS3bdtPqEEFO+Z1gnpZGQtzyGw8z2IKGkM5TnvR54tlJSsBAUlGEgMIfJTGopqdsLcoWTrKx07rnbgOSFKYGOjolquVK5YPiif48r7VEec49GcsHxRP8eV9qiPOcCFvfuf/ANgn/WfwpcahGXe5/wD2Cf8AWfwpcahAhdHQBMcYEIXgCY4QBgQo3Sclw+MpA3EDzkQFJrDKpaMOXKSpKUu5Vd8+vOEdOjnS8QJQ5xbRlZxFN0pRqmTymWkgG4cMADmptgd4r6rOG3j3VnQxxSuyzGzd/BXHR3KIhdpicPEXHYYnEaelrSVIOLg7HsjMafVuZfMNli29mUAulmythHEXHmitkZUMHxahWRpaGo/adlPI+/utDq55JDFniOqTbfFWp9YJgZy7b4eJ1hCu+EQXvvwTzMNki+adzwIaKlB3Au4PWMjA/l6VbYKZkR8xBuFMEelnBGkVCkAhJYF3HE+iBFYe59zZJSzMR97wiTAQ4KmYfzPikNLCd2jwTk16iGZLMzNs7YRM3gOyCR0df8uf+58Un/Dg/oPBG7qYArO+CvHEw26eR3WcT3lONgib1WjwCGOghnAZkQiutT0w3YqQGk7BOYAmGEyvOy0dKp5kzIE8TYQ6yF7zZoQ8NjF5CAPmnEysSOMIJUuYWSPV1mJOj1bdisvwFh/WJ6m0cEhgGi1gw07yKqnxWOPSEXPM+n+lD6N0AzFVz5hFgkUzQtLktCsXUcTWCzQs7PUvldmcblAEwMFmTAA5IA42gYeUVC8dCK6tALFQB3PDGrqFFZKEkmXnfMEORh2wIVe5YFD80zg98Ur7ZEedI3/lYnA6MnKFwvuLHompcRgMKhbzyAfsE/6z+FLjT3jLuQE/4Gf9Z/Clxp7wiEaAeAeOgQheAjoAwIRJ0rEGcjoz88IooEh8yTmTcnrhy8dCWSg2TY0ohGZRAw/eAIjktXQeVA1WgELzSH35HtERU/VXwVEdN4uRTBFSYZfTsf1gpcVbLF1HEe+SoM3QE0ZMetvTDdVHNT8hXVf0RoSqcQmqkG6IjsPiO1wrFmNTjex7R6WWe90WPCHUYD8tVvi/GgEEOjRuhk4Y3gfJSBjZ4sHvxVF/Llb4D8tVvi8/mxO4QI0aN0c/4sf28kv+aH/mPH8Kjd1WcsR6jB00k1XyVddvTF4FCN0KJoxuhxuGsG5Kbdjcn8WgKlS9BzVbAOkv6IeydVz8pRPQGi2CnEHEqJLKKJvDxUOTFqh/8rdmn5UHS6AQnJIfebnzxJSqMDZDzBCS6lCSxUAdz3iW2MDQKtfM5xuShTJgsyqQksVB7Bun0QguepUwoQQkJAJLOb7hCs6lxIKVXJGbNfYfRHdrJq5KUqJhSkkM/EsO2OlzgU4nBtdri2cNqJfdEMsAqQWIIe429kFkIMuaUtzF84bgdo4CFSIZUwzk3SBLU+04uncIaIrFJWlK3aW7kPfwSW2NDqXRrQSEKGE7FByH3QsimDhRuoBn3g7xAhRs6W6lEEqlLLkoAUXbLeIcS6ZT4kOggNzr4gNqhsMP0IAyAHRCc+pSjvi0CFSeVKk7noefzndco8Ae6pdo8/x6A5X6sHRUwC4UqWX6JqY8/QIW4cgqmpZ9n/T/AIcvONWjzFqnyiVOjpa0SBKIWrEcaSouwTZlCzARO+/vX+DT+TX7SFSL0BHRgHv71/g0/k1+0jvf3r/Bp/Jr9pCJVv0c8YD7+9f4NP5NftID39q/wafya/aQIW/kx0YB7+1f4NP5NftI739q/wAGn8mv2kCFv8dGA+/tX+DT+TX7SA9/ev8ABp/Jr9pAhb9HRgPv7V/g0/k1+0jvf2r/AAafya/aQIW/QEYF7+1f4NP5NftI739a/wAGn8mv2kCFvsAYwP39a/wKfya/aR3v61/g0/k1e0gQt7aOjBPf1r/Bp/Jr9pAHlzr/AAafyavaQIW+CCTKhKcyB0mMAVy115IP6G30FAdfPvBByyVjqJRTqKs3lqPUOfYQIXoBVUnGEvdQcbj1w3/LVHuiQOejIZu+RjBkcsdaAjmyeYXHMU/R3+UKe/TXd0x4ZDs3/TUxHEY4ELbKetwsZndXNjiHNfqhtMQQtaFkJSoviKcRL7jsjGZnLLXK74SSHdihTf8AOHB5cq7wKfyavaQIWzyqcllyiXACSVCywNv9YeSRMd1YQNwc+cxhvv51/g0/k1e0gPfzr/Bp/Jq9pAhbumSAoqAupn6oMtYAJNgM4wb38q/wafyav54RXy01yklKhIIP0FD0LECFvaalJLBQJIduENFaUZzhdCSxLj0Rh1Lyy1ssMlFP5NT9uOEk8rtXiJwSC5dihTPwGOBC3KeoqmpBUQhYdLWu2T+eOrpC0lKkklhhVZy29tsYnO5Z61QYpkWLj9GoM27nwr7+Nf4NP5NXtIEK7cp6E/mmdhCiy5ZchmJmoBYRg7xcdYeVKrradUiamSEKKScKFJVzVBQYlZ2gbIp0CF//2Q=="/>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544" y="1651184"/>
            <a:ext cx="2276475" cy="1619250"/>
          </a:xfrm>
          <a:prstGeom prst="rect">
            <a:avLst/>
          </a:prstGeom>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92936" y="1238569"/>
            <a:ext cx="8097377" cy="368305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lvl="2" indent="-285750">
              <a:spcBef>
                <a:spcPts val="1200"/>
              </a:spcBef>
              <a:buClr>
                <a:srgbClr val="F8901F"/>
              </a:buClr>
              <a:buSzPct val="150000"/>
            </a:pPr>
            <a:r>
              <a:rPr lang="en-US" sz="1600" b="0" dirty="0"/>
              <a:t>Loop is a programming structure that causes a section of  </a:t>
            </a:r>
            <a:r>
              <a:rPr lang="en-US" sz="1600" b="0" dirty="0" smtClean="0"/>
              <a:t>                                     program </a:t>
            </a:r>
            <a:r>
              <a:rPr lang="en-US" sz="1600" b="0" dirty="0"/>
              <a:t>code to execute repeatedly</a:t>
            </a:r>
            <a:r>
              <a:rPr lang="en-US" sz="1600" b="0" dirty="0" smtClean="0"/>
              <a:t>.</a:t>
            </a:r>
          </a:p>
          <a:p>
            <a:pPr marL="0" lvl="2" indent="0">
              <a:spcBef>
                <a:spcPts val="0"/>
              </a:spcBef>
              <a:buClr>
                <a:srgbClr val="F8901F"/>
              </a:buClr>
              <a:buSzPct val="150000"/>
              <a:buNone/>
            </a:pPr>
            <a:r>
              <a:rPr lang="en-US" b="0" dirty="0" smtClean="0"/>
              <a:t>    </a:t>
            </a:r>
            <a:r>
              <a:rPr lang="en-US" sz="1600" b="0" dirty="0" smtClean="0"/>
              <a:t>  </a:t>
            </a:r>
          </a:p>
          <a:p>
            <a:pPr marL="285750" indent="-285750">
              <a:buSzPct val="150000"/>
              <a:buFont typeface="Arial" panose="020B0604020202020204" pitchFamily="34" charset="0"/>
              <a:buChar char="•"/>
            </a:pPr>
            <a:r>
              <a:rPr lang="en-US" sz="1600" b="0" dirty="0" smtClean="0"/>
              <a:t>Three requirements in a Loop</a:t>
            </a:r>
          </a:p>
          <a:p>
            <a:pPr marL="912813" lvl="2" indent="-342900">
              <a:buSzPct val="100000"/>
              <a:buFont typeface="+mj-lt"/>
              <a:buAutoNum type="arabicPeriod"/>
            </a:pPr>
            <a:r>
              <a:rPr lang="en-US" sz="1600" b="0" dirty="0"/>
              <a:t>Initialize the counter</a:t>
            </a:r>
          </a:p>
          <a:p>
            <a:pPr marL="912813" lvl="2" indent="-342900">
              <a:buSzPct val="100000"/>
              <a:buFont typeface="+mj-lt"/>
              <a:buAutoNum type="arabicPeriod"/>
            </a:pPr>
            <a:r>
              <a:rPr lang="en-US" sz="1600" b="0" dirty="0"/>
              <a:t>Condition to evaluate and check</a:t>
            </a:r>
          </a:p>
          <a:p>
            <a:pPr marL="912813" lvl="2" indent="-342900">
              <a:buSzPct val="100000"/>
              <a:buFont typeface="+mj-lt"/>
              <a:buAutoNum type="arabicPeriod"/>
            </a:pPr>
            <a:r>
              <a:rPr lang="en-US" sz="1600" b="0" dirty="0"/>
              <a:t>Iterate the </a:t>
            </a:r>
            <a:r>
              <a:rPr lang="en-US" sz="1600" b="0" dirty="0" smtClean="0"/>
              <a:t>counter</a:t>
            </a:r>
          </a:p>
          <a:p>
            <a:pPr lvl="2" indent="0">
              <a:buSzPct val="100000"/>
              <a:buNone/>
            </a:pPr>
            <a:endParaRPr lang="en-US" sz="1600" b="0" dirty="0" smtClean="0"/>
          </a:p>
          <a:p>
            <a:pPr marL="285750" indent="-285750">
              <a:buSzPct val="150000"/>
              <a:buFont typeface="Arial" panose="020B0604020202020204" pitchFamily="34" charset="0"/>
              <a:buChar char="•"/>
            </a:pPr>
            <a:r>
              <a:rPr lang="en-US" sz="1600" dirty="0" smtClean="0">
                <a:solidFill>
                  <a:srgbClr val="F7902B"/>
                </a:solidFill>
              </a:rPr>
              <a:t>CAUTION!!		</a:t>
            </a:r>
            <a:r>
              <a:rPr lang="en-US" sz="1600" b="0" dirty="0" smtClean="0"/>
              <a:t>						       If the condition for a loop is not set properly, the loop might become an Infinite Loop. Example- The condition given in a Do…While Loop never becomes false	</a:t>
            </a:r>
          </a:p>
          <a:p>
            <a:pPr lvl="2" indent="0">
              <a:buSzPct val="150000"/>
              <a:buNone/>
            </a:pPr>
            <a:endParaRPr lang="en-US" sz="1600" b="0" dirty="0" smtClean="0"/>
          </a:p>
        </p:txBody>
      </p:sp>
      <p:sp>
        <p:nvSpPr>
          <p:cNvPr id="6" name="AutoShape 5"/>
          <p:cNvSpPr>
            <a:spLocks noChangeArrowheads="1"/>
          </p:cNvSpPr>
          <p:nvPr/>
        </p:nvSpPr>
        <p:spPr bwMode="auto">
          <a:xfrm>
            <a:off x="304796" y="5465698"/>
            <a:ext cx="8462686" cy="606178"/>
          </a:xfrm>
          <a:prstGeom prst="roundRect">
            <a:avLst>
              <a:gd name="adj" fmla="val 7194"/>
            </a:avLst>
          </a:prstGeom>
          <a:solidFill>
            <a:schemeClr val="accent2"/>
          </a:solidFill>
          <a:ln w="9525" algn="ctr">
            <a:noFill/>
            <a:miter lim="800000"/>
            <a:headEnd/>
            <a:tailEnd/>
          </a:ln>
        </p:spPr>
        <p:txBody>
          <a:bodyPr anchor="ctr"/>
          <a:lstStyle/>
          <a:p>
            <a:pPr algn="ctr" defTabSz="457200" fontAlgn="auto">
              <a:spcBef>
                <a:spcPts val="0"/>
              </a:spcBef>
              <a:spcAft>
                <a:spcPts val="0"/>
              </a:spcAft>
              <a:defRPr/>
            </a:pPr>
            <a:r>
              <a:rPr lang="en-US" sz="1800" b="0" dirty="0" smtClean="0">
                <a:solidFill>
                  <a:schemeClr val="lt1"/>
                </a:solidFill>
                <a:latin typeface="+mn-lt"/>
                <a:ea typeface="+mn-ea"/>
                <a:cs typeface="+mn-cs"/>
              </a:rPr>
              <a:t>If the code enters into infinite loop, interrupt by using ESC key or </a:t>
            </a:r>
            <a:r>
              <a:rPr lang="en-US" sz="1800" b="0" dirty="0" err="1" smtClean="0">
                <a:solidFill>
                  <a:schemeClr val="lt1"/>
                </a:solidFill>
                <a:latin typeface="+mn-lt"/>
                <a:ea typeface="+mn-ea"/>
                <a:cs typeface="+mn-cs"/>
              </a:rPr>
              <a:t>Ctrl+Break</a:t>
            </a:r>
            <a:endParaRPr lang="en-US" sz="1800" b="0" dirty="0">
              <a:solidFill>
                <a:schemeClr val="lt1"/>
              </a:solidFill>
              <a:latin typeface="+mn-lt"/>
              <a:ea typeface="+mn-ea"/>
              <a:cs typeface="+mn-cs"/>
            </a:endParaRPr>
          </a:p>
        </p:txBody>
      </p:sp>
      <p:pic>
        <p:nvPicPr>
          <p:cNvPr id="7" name="Picture 2" descr="http://ts3.mm.bing.net/th?id=H.4704201613313218&amp;w=228&amp;h=155&amp;c=7&amp;rs=1&amp;pid=1.7"/>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77904" y="5098174"/>
            <a:ext cx="851650" cy="57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90149"/>
            <a:ext cx="8523288" cy="400110"/>
          </a:xfrm>
        </p:spPr>
        <p:txBody>
          <a:bodyPr/>
          <a:lstStyle/>
          <a:p>
            <a:r>
              <a:rPr lang="en-US" dirty="0" smtClean="0"/>
              <a:t>Do Loops</a:t>
            </a:r>
            <a:endParaRPr lang="en-US" dirty="0"/>
          </a:p>
        </p:txBody>
      </p:sp>
      <p:sp>
        <p:nvSpPr>
          <p:cNvPr id="5" name="Title 1"/>
          <p:cNvSpPr txBox="1">
            <a:spLocks noChangeAspect="1"/>
          </p:cNvSpPr>
          <p:nvPr/>
        </p:nvSpPr>
        <p:spPr bwMode="auto">
          <a:xfrm>
            <a:off x="524435" y="1141753"/>
            <a:ext cx="8354266" cy="409652"/>
          </a:xfrm>
          <a:prstGeom prst="rect">
            <a:avLst/>
          </a:prstGeom>
          <a:solidFill>
            <a:srgbClr val="0A69AA"/>
          </a:solidFill>
          <a:ln w="9525">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dirty="0" smtClean="0">
                <a:solidFill>
                  <a:schemeClr val="bg1"/>
                </a:solidFill>
              </a:rPr>
              <a:t> Do While</a:t>
            </a:r>
            <a:endParaRPr lang="en-US" sz="2000" dirty="0">
              <a:solidFill>
                <a:schemeClr val="bg1"/>
              </a:solidFill>
            </a:endParaRPr>
          </a:p>
        </p:txBody>
      </p:sp>
      <p:sp>
        <p:nvSpPr>
          <p:cNvPr id="6" name="Title 1"/>
          <p:cNvSpPr txBox="1">
            <a:spLocks/>
          </p:cNvSpPr>
          <p:nvPr/>
        </p:nvSpPr>
        <p:spPr bwMode="auto">
          <a:xfrm>
            <a:off x="268936" y="1147609"/>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
        <p:nvSpPr>
          <p:cNvPr id="7" name="Title 1"/>
          <p:cNvSpPr txBox="1">
            <a:spLocks noChangeAspect="1"/>
          </p:cNvSpPr>
          <p:nvPr/>
        </p:nvSpPr>
        <p:spPr bwMode="auto">
          <a:xfrm>
            <a:off x="524435" y="3548766"/>
            <a:ext cx="8354266" cy="409652"/>
          </a:xfrm>
          <a:prstGeom prst="rect">
            <a:avLst/>
          </a:prstGeom>
          <a:solidFill>
            <a:srgbClr val="0A69AA"/>
          </a:solidFill>
          <a:ln w="9525">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dirty="0" smtClean="0">
                <a:solidFill>
                  <a:schemeClr val="bg1"/>
                </a:solidFill>
              </a:rPr>
              <a:t> Do Until</a:t>
            </a:r>
            <a:endParaRPr lang="en-US" sz="2000" dirty="0">
              <a:solidFill>
                <a:schemeClr val="bg1"/>
              </a:solidFill>
            </a:endParaRPr>
          </a:p>
        </p:txBody>
      </p:sp>
      <p:sp>
        <p:nvSpPr>
          <p:cNvPr id="8" name="Title 1"/>
          <p:cNvSpPr txBox="1">
            <a:spLocks/>
          </p:cNvSpPr>
          <p:nvPr/>
        </p:nvSpPr>
        <p:spPr bwMode="auto">
          <a:xfrm>
            <a:off x="268936" y="3554622"/>
            <a:ext cx="237564" cy="400110"/>
          </a:xfrm>
          <a:prstGeom prst="rect">
            <a:avLst/>
          </a:prstGeom>
          <a:solidFill>
            <a:srgbClr val="00BDFF"/>
          </a:solid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endParaRPr lang="en-US" dirty="0">
              <a:solidFill>
                <a:schemeClr val="bg1"/>
              </a:solidFill>
            </a:endParaRPr>
          </a:p>
        </p:txBody>
      </p:sp>
      <p:sp>
        <p:nvSpPr>
          <p:cNvPr id="9" name="Rectangle 8"/>
          <p:cNvSpPr/>
          <p:nvPr/>
        </p:nvSpPr>
        <p:spPr>
          <a:xfrm>
            <a:off x="484094" y="1564852"/>
            <a:ext cx="8354266" cy="338554"/>
          </a:xfrm>
          <a:prstGeom prst="rect">
            <a:avLst/>
          </a:prstGeom>
        </p:spPr>
        <p:txBody>
          <a:bodyPr wrap="square">
            <a:spAutoFit/>
          </a:bodyPr>
          <a:lstStyle/>
          <a:p>
            <a:r>
              <a:rPr lang="en-US" sz="1600" b="0" dirty="0"/>
              <a:t>Repeat an action as long as a condition is true and stops when condition becomes false</a:t>
            </a:r>
          </a:p>
        </p:txBody>
      </p:sp>
      <p:sp>
        <p:nvSpPr>
          <p:cNvPr id="10" name="Rectangle 9"/>
          <p:cNvSpPr/>
          <p:nvPr/>
        </p:nvSpPr>
        <p:spPr>
          <a:xfrm>
            <a:off x="1546411" y="1948305"/>
            <a:ext cx="4572000" cy="1323439"/>
          </a:xfrm>
          <a:prstGeom prst="rect">
            <a:avLst/>
          </a:prstGeom>
        </p:spPr>
        <p:txBody>
          <a:bodyPr>
            <a:spAutoFit/>
          </a:bodyPr>
          <a:lstStyle/>
          <a:p>
            <a:pPr lvl="2">
              <a:buFont typeface="Times" pitchFamily="18" charset="0"/>
              <a:buNone/>
            </a:pPr>
            <a:r>
              <a:rPr lang="en-US" sz="1600" dirty="0">
                <a:latin typeface="Courier (W1)" pitchFamily="49" charset="0"/>
              </a:rPr>
              <a:t>i = 1</a:t>
            </a:r>
            <a:br>
              <a:rPr lang="en-US" sz="1600" dirty="0">
                <a:latin typeface="Courier (W1)" pitchFamily="49" charset="0"/>
              </a:rPr>
            </a:br>
            <a:r>
              <a:rPr lang="en-US" sz="1600" dirty="0">
                <a:solidFill>
                  <a:schemeClr val="accent2">
                    <a:lumMod val="75000"/>
                  </a:schemeClr>
                </a:solidFill>
                <a:latin typeface="Courier (W1)" pitchFamily="49" charset="0"/>
              </a:rPr>
              <a:t>Do While </a:t>
            </a:r>
            <a:r>
              <a:rPr lang="en-US" sz="1600" dirty="0">
                <a:latin typeface="Courier (W1)" pitchFamily="49" charset="0"/>
              </a:rPr>
              <a:t>i =&lt; 10</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Cells(i</a:t>
            </a:r>
            <a:r>
              <a:rPr lang="en-US" sz="1600" dirty="0">
                <a:latin typeface="Courier (W1)" pitchFamily="49" charset="0"/>
              </a:rPr>
              <a:t>, 1) = i</a:t>
            </a:r>
            <a:br>
              <a:rPr lang="en-US" sz="1600" dirty="0">
                <a:latin typeface="Courier (W1)" pitchFamily="49" charset="0"/>
              </a:rPr>
            </a:br>
            <a:r>
              <a:rPr lang="en-US" sz="1600" dirty="0">
                <a:latin typeface="Courier (W1)" pitchFamily="49" charset="0"/>
              </a:rPr>
              <a:t>   </a:t>
            </a:r>
            <a:r>
              <a:rPr lang="en-US" sz="1600" dirty="0" err="1" smtClean="0">
                <a:solidFill>
                  <a:srgbClr val="F7902B"/>
                </a:solidFill>
                <a:latin typeface="Courier (W1)" pitchFamily="49" charset="0"/>
              </a:rPr>
              <a:t>i</a:t>
            </a:r>
            <a:r>
              <a:rPr lang="en-US" sz="1600" dirty="0" smtClean="0">
                <a:solidFill>
                  <a:srgbClr val="F7902B"/>
                </a:solidFill>
                <a:latin typeface="Courier (W1)" pitchFamily="49" charset="0"/>
              </a:rPr>
              <a:t> </a:t>
            </a:r>
            <a:r>
              <a:rPr lang="en-US" sz="1600" dirty="0">
                <a:solidFill>
                  <a:srgbClr val="F7902B"/>
                </a:solidFill>
                <a:latin typeface="Courier (W1)" pitchFamily="49" charset="0"/>
              </a:rPr>
              <a:t>= i + 1</a:t>
            </a:r>
            <a:br>
              <a:rPr lang="en-US" sz="1600" dirty="0">
                <a:solidFill>
                  <a:srgbClr val="F7902B"/>
                </a:solidFill>
                <a:latin typeface="Courier (W1)" pitchFamily="49" charset="0"/>
              </a:rPr>
            </a:br>
            <a:r>
              <a:rPr lang="en-US" sz="1600" dirty="0">
                <a:solidFill>
                  <a:schemeClr val="accent2">
                    <a:lumMod val="75000"/>
                  </a:schemeClr>
                </a:solidFill>
                <a:latin typeface="Courier (W1)" pitchFamily="49" charset="0"/>
              </a:rPr>
              <a:t>Loop</a:t>
            </a:r>
          </a:p>
        </p:txBody>
      </p:sp>
      <p:sp>
        <p:nvSpPr>
          <p:cNvPr id="11" name="Rectangle 10"/>
          <p:cNvSpPr/>
          <p:nvPr/>
        </p:nvSpPr>
        <p:spPr>
          <a:xfrm>
            <a:off x="488577" y="4016689"/>
            <a:ext cx="8354266" cy="338554"/>
          </a:xfrm>
          <a:prstGeom prst="rect">
            <a:avLst/>
          </a:prstGeom>
        </p:spPr>
        <p:txBody>
          <a:bodyPr wrap="square">
            <a:spAutoFit/>
          </a:bodyPr>
          <a:lstStyle/>
          <a:p>
            <a:r>
              <a:rPr lang="en-US" sz="1600" b="0" dirty="0"/>
              <a:t>Repeat an action as long as a condition is </a:t>
            </a:r>
            <a:r>
              <a:rPr lang="en-US" sz="1600" b="0" dirty="0" smtClean="0"/>
              <a:t>false </a:t>
            </a:r>
            <a:r>
              <a:rPr lang="en-US" sz="1600" b="0" dirty="0"/>
              <a:t>and stops when condition becomes </a:t>
            </a:r>
            <a:r>
              <a:rPr lang="en-US" sz="1600" b="0" dirty="0" smtClean="0"/>
              <a:t>true</a:t>
            </a:r>
            <a:endParaRPr lang="en-US" sz="1600" b="0" dirty="0"/>
          </a:p>
        </p:txBody>
      </p:sp>
      <p:sp>
        <p:nvSpPr>
          <p:cNvPr id="12" name="Rectangle 11"/>
          <p:cNvSpPr/>
          <p:nvPr/>
        </p:nvSpPr>
        <p:spPr>
          <a:xfrm>
            <a:off x="1550894" y="4400142"/>
            <a:ext cx="4572000" cy="1323439"/>
          </a:xfrm>
          <a:prstGeom prst="rect">
            <a:avLst/>
          </a:prstGeom>
        </p:spPr>
        <p:txBody>
          <a:bodyPr>
            <a:spAutoFit/>
          </a:bodyPr>
          <a:lstStyle/>
          <a:p>
            <a:pPr lvl="2">
              <a:buFont typeface="Times" pitchFamily="18" charset="0"/>
              <a:buNone/>
            </a:pPr>
            <a:r>
              <a:rPr lang="en-US" sz="1600" dirty="0">
                <a:latin typeface="Courier (W1)" pitchFamily="49" charset="0"/>
              </a:rPr>
              <a:t>i = 1</a:t>
            </a:r>
            <a:br>
              <a:rPr lang="en-US" sz="1600" dirty="0">
                <a:latin typeface="Courier (W1)" pitchFamily="49" charset="0"/>
              </a:rPr>
            </a:br>
            <a:r>
              <a:rPr lang="en-US" sz="1600" dirty="0">
                <a:solidFill>
                  <a:schemeClr val="accent2">
                    <a:lumMod val="75000"/>
                  </a:schemeClr>
                </a:solidFill>
                <a:latin typeface="Courier (W1)" pitchFamily="49" charset="0"/>
              </a:rPr>
              <a:t>Do </a:t>
            </a:r>
            <a:r>
              <a:rPr lang="en-US" sz="1600" dirty="0" smtClean="0">
                <a:solidFill>
                  <a:schemeClr val="accent2">
                    <a:lumMod val="75000"/>
                  </a:schemeClr>
                </a:solidFill>
                <a:latin typeface="Courier (W1)" pitchFamily="49" charset="0"/>
              </a:rPr>
              <a:t>Until </a:t>
            </a:r>
            <a:r>
              <a:rPr lang="en-US" sz="1600" dirty="0">
                <a:latin typeface="Courier (W1)" pitchFamily="49" charset="0"/>
              </a:rPr>
              <a:t>i </a:t>
            </a:r>
            <a:r>
              <a:rPr lang="en-US" sz="1600" dirty="0" smtClean="0">
                <a:latin typeface="Courier (W1)" pitchFamily="49" charset="0"/>
              </a:rPr>
              <a:t>= 11</a:t>
            </a:r>
            <a:r>
              <a:rPr lang="en-US" sz="1600" dirty="0">
                <a:latin typeface="Courier (W1)" pitchFamily="49" charset="0"/>
              </a:rPr>
              <a:t/>
            </a:r>
            <a:br>
              <a:rPr lang="en-US" sz="1600" dirty="0">
                <a:latin typeface="Courier (W1)" pitchFamily="49" charset="0"/>
              </a:rPr>
            </a:br>
            <a:r>
              <a:rPr lang="en-US" sz="1600" dirty="0">
                <a:latin typeface="Courier (W1)" pitchFamily="49" charset="0"/>
              </a:rPr>
              <a:t>   </a:t>
            </a:r>
            <a:r>
              <a:rPr lang="en-US" sz="1600" dirty="0" smtClean="0">
                <a:latin typeface="Courier (W1)" pitchFamily="49" charset="0"/>
              </a:rPr>
              <a:t>Cells(i</a:t>
            </a:r>
            <a:r>
              <a:rPr lang="en-US" sz="1600" dirty="0">
                <a:latin typeface="Courier (W1)" pitchFamily="49" charset="0"/>
              </a:rPr>
              <a:t>, 1) = i</a:t>
            </a:r>
            <a:br>
              <a:rPr lang="en-US" sz="1600" dirty="0">
                <a:latin typeface="Courier (W1)" pitchFamily="49" charset="0"/>
              </a:rPr>
            </a:br>
            <a:r>
              <a:rPr lang="en-US" sz="1600" dirty="0">
                <a:latin typeface="Courier (W1)" pitchFamily="49" charset="0"/>
              </a:rPr>
              <a:t>   </a:t>
            </a:r>
            <a:r>
              <a:rPr lang="en-US" sz="1600" dirty="0" err="1" smtClean="0">
                <a:solidFill>
                  <a:srgbClr val="F7902B"/>
                </a:solidFill>
                <a:latin typeface="Courier (W1)" pitchFamily="49" charset="0"/>
              </a:rPr>
              <a:t>i</a:t>
            </a:r>
            <a:r>
              <a:rPr lang="en-US" sz="1600" dirty="0" smtClean="0">
                <a:solidFill>
                  <a:srgbClr val="F7902B"/>
                </a:solidFill>
                <a:latin typeface="Courier (W1)" pitchFamily="49" charset="0"/>
              </a:rPr>
              <a:t> </a:t>
            </a:r>
            <a:r>
              <a:rPr lang="en-US" sz="1600" dirty="0">
                <a:solidFill>
                  <a:srgbClr val="F7902B"/>
                </a:solidFill>
                <a:latin typeface="Courier (W1)" pitchFamily="49" charset="0"/>
              </a:rPr>
              <a:t>= i + 1</a:t>
            </a:r>
            <a:br>
              <a:rPr lang="en-US" sz="1600" dirty="0">
                <a:solidFill>
                  <a:srgbClr val="F7902B"/>
                </a:solidFill>
                <a:latin typeface="Courier (W1)" pitchFamily="49" charset="0"/>
              </a:rPr>
            </a:br>
            <a:r>
              <a:rPr lang="en-US" sz="1600" dirty="0">
                <a:solidFill>
                  <a:schemeClr val="accent2">
                    <a:lumMod val="75000"/>
                  </a:schemeClr>
                </a:solidFill>
                <a:latin typeface="Courier (W1)" pitchFamily="49" charset="0"/>
              </a:rPr>
              <a:t>Loop</a:t>
            </a:r>
          </a:p>
        </p:txBody>
      </p:sp>
      <p:sp>
        <p:nvSpPr>
          <p:cNvPr id="13" name="Rectangle 12"/>
          <p:cNvSpPr/>
          <p:nvPr/>
        </p:nvSpPr>
        <p:spPr>
          <a:xfrm>
            <a:off x="954741" y="5899287"/>
            <a:ext cx="7883619" cy="338554"/>
          </a:xfrm>
          <a:prstGeom prst="rect">
            <a:avLst/>
          </a:prstGeom>
        </p:spPr>
        <p:txBody>
          <a:bodyPr wrap="square">
            <a:spAutoFit/>
          </a:bodyPr>
          <a:lstStyle/>
          <a:p>
            <a:r>
              <a:rPr lang="en-US" sz="1600" dirty="0" smtClean="0">
                <a:solidFill>
                  <a:srgbClr val="F7902B"/>
                </a:solidFill>
                <a:latin typeface="+mj-lt"/>
              </a:rPr>
              <a:t>Do not miss to increment the counter. Otherwise code will go into Infinite Loop</a:t>
            </a:r>
            <a:endParaRPr lang="en-US" sz="1600" dirty="0">
              <a:solidFill>
                <a:srgbClr val="F7902B"/>
              </a:solidFill>
              <a:latin typeface="+mj-lt"/>
            </a:endParaRPr>
          </a:p>
        </p:txBody>
      </p:sp>
      <p:pic>
        <p:nvPicPr>
          <p:cNvPr id="16388" name="Picture 4" descr="https://encrypted-tbn3.gstatic.com/images?q=tbn:ANd9GcRWmx1gtirwZyn82M4EwUJJmm1SWGZPvipQZC3hhZjc4OSy1Gx8Z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687" y="5697827"/>
            <a:ext cx="616285" cy="61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90149"/>
            <a:ext cx="8523288" cy="400110"/>
          </a:xfrm>
        </p:spPr>
        <p:txBody>
          <a:bodyPr/>
          <a:lstStyle/>
          <a:p>
            <a:r>
              <a:rPr lang="en-US" dirty="0" smtClean="0"/>
              <a:t>For…Next Loops</a:t>
            </a:r>
            <a:endParaRPr lang="en-US" dirty="0"/>
          </a:p>
        </p:txBody>
      </p:sp>
      <p:sp>
        <p:nvSpPr>
          <p:cNvPr id="3" name="Content Placeholder 2"/>
          <p:cNvSpPr txBox="1">
            <a:spLocks/>
          </p:cNvSpPr>
          <p:nvPr/>
        </p:nvSpPr>
        <p:spPr>
          <a:xfrm>
            <a:off x="346724" y="1157887"/>
            <a:ext cx="8097377" cy="249971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lvl="1" indent="-285750">
              <a:spcBef>
                <a:spcPts val="1200"/>
              </a:spcBef>
              <a:buClr>
                <a:srgbClr val="F8901F"/>
              </a:buClr>
              <a:buSzPct val="150000"/>
            </a:pPr>
            <a:r>
              <a:rPr lang="en-US" sz="1600" b="0" dirty="0" smtClean="0"/>
              <a:t>Used </a:t>
            </a:r>
            <a:r>
              <a:rPr lang="en-US" sz="1600" b="0" dirty="0"/>
              <a:t>when you want to repeat an action for a particular number of times</a:t>
            </a:r>
          </a:p>
          <a:p>
            <a:pPr marL="285750" lvl="1" indent="-285750">
              <a:spcBef>
                <a:spcPts val="1200"/>
              </a:spcBef>
              <a:buClr>
                <a:srgbClr val="F8901F"/>
              </a:buClr>
              <a:buSzPct val="150000"/>
            </a:pPr>
            <a:r>
              <a:rPr lang="en-US" sz="1600" b="0" dirty="0"/>
              <a:t>The counter </a:t>
            </a:r>
            <a:r>
              <a:rPr lang="en-US" sz="1600" b="0" dirty="0" smtClean="0"/>
              <a:t>initialization </a:t>
            </a:r>
            <a:r>
              <a:rPr lang="en-US" sz="1600" b="0" dirty="0"/>
              <a:t>&amp; increment are taken care of in the For statement itself. Separate statements </a:t>
            </a:r>
            <a:r>
              <a:rPr lang="en-US" sz="1600" b="0" dirty="0" smtClean="0"/>
              <a:t>are not needed</a:t>
            </a:r>
          </a:p>
          <a:p>
            <a:pPr marL="285750" lvl="1" indent="-285750">
              <a:spcBef>
                <a:spcPts val="1200"/>
              </a:spcBef>
              <a:buClr>
                <a:srgbClr val="F8901F"/>
              </a:buClr>
              <a:buSzPct val="150000"/>
            </a:pPr>
            <a:endParaRPr lang="en-US" sz="1600" b="0" dirty="0"/>
          </a:p>
          <a:p>
            <a:pPr marL="285750" lvl="1" indent="-285750">
              <a:spcBef>
                <a:spcPts val="1200"/>
              </a:spcBef>
              <a:buClr>
                <a:srgbClr val="F8901F"/>
              </a:buClr>
              <a:buSzPct val="150000"/>
            </a:pPr>
            <a:endParaRPr lang="en-US" sz="1600" b="0" dirty="0" smtClean="0"/>
          </a:p>
          <a:p>
            <a:pPr marL="285750" lvl="1" indent="-285750">
              <a:spcBef>
                <a:spcPts val="1200"/>
              </a:spcBef>
              <a:buClr>
                <a:srgbClr val="F8901F"/>
              </a:buClr>
              <a:buSzPct val="150000"/>
            </a:pPr>
            <a:r>
              <a:rPr lang="en-US" sz="1600" b="0" dirty="0" smtClean="0"/>
              <a:t>In the above example, the counter is from 1 to 10.  		             Note that counter is incremented by itself and it increments by 1</a:t>
            </a:r>
            <a:endParaRPr lang="en-US" sz="1600" b="0" dirty="0"/>
          </a:p>
          <a:p>
            <a:pPr>
              <a:buSzPct val="150000"/>
            </a:pPr>
            <a:r>
              <a:rPr lang="en-US" sz="1600" b="0" dirty="0" smtClean="0"/>
              <a:t>	                               	</a:t>
            </a:r>
            <a:endParaRPr lang="en-US" dirty="0" smtClean="0">
              <a:latin typeface="Courier New" panose="02070309020205020404" pitchFamily="49" charset="0"/>
              <a:cs typeface="Courier New" panose="02070309020205020404" pitchFamily="49"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439" y="1911420"/>
            <a:ext cx="905715" cy="178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64023" y="2238082"/>
            <a:ext cx="4572000" cy="738664"/>
          </a:xfrm>
          <a:prstGeom prst="rect">
            <a:avLst/>
          </a:prstGeom>
        </p:spPr>
        <p:txBody>
          <a:bodyPr>
            <a:spAutoFit/>
          </a:bodyPr>
          <a:lstStyle/>
          <a:p>
            <a:r>
              <a:rPr lang="en-US" dirty="0" smtClean="0">
                <a:solidFill>
                  <a:schemeClr val="accent2">
                    <a:lumMod val="75000"/>
                  </a:schemeClr>
                </a:solidFill>
                <a:latin typeface="Courier (W1)" pitchFamily="49" charset="0"/>
              </a:rPr>
              <a:t>For</a:t>
            </a:r>
            <a:r>
              <a:rPr lang="en-US" dirty="0" smtClean="0">
                <a:latin typeface="Courier (W1)" pitchFamily="49" charset="0"/>
              </a:rPr>
              <a:t> </a:t>
            </a:r>
            <a:r>
              <a:rPr lang="en-US" dirty="0">
                <a:latin typeface="Courier (W1)" pitchFamily="49" charset="0"/>
              </a:rPr>
              <a:t>i = 1 to 10</a:t>
            </a:r>
            <a:br>
              <a:rPr lang="en-US" dirty="0">
                <a:latin typeface="Courier (W1)" pitchFamily="49" charset="0"/>
              </a:rPr>
            </a:br>
            <a:r>
              <a:rPr lang="en-US" dirty="0">
                <a:latin typeface="Courier (W1)" pitchFamily="49" charset="0"/>
              </a:rPr>
              <a:t>    </a:t>
            </a:r>
            <a:r>
              <a:rPr lang="en-US" dirty="0" smtClean="0">
                <a:latin typeface="Courier (W1)" pitchFamily="49" charset="0"/>
              </a:rPr>
              <a:t>Cells(i</a:t>
            </a:r>
            <a:r>
              <a:rPr lang="en-US" dirty="0">
                <a:latin typeface="Courier (W1)" pitchFamily="49" charset="0"/>
              </a:rPr>
              <a:t>, 1) = i</a:t>
            </a:r>
            <a:br>
              <a:rPr lang="en-US" dirty="0">
                <a:latin typeface="Courier (W1)" pitchFamily="49" charset="0"/>
              </a:rPr>
            </a:br>
            <a:r>
              <a:rPr lang="en-US" dirty="0">
                <a:solidFill>
                  <a:schemeClr val="accent2">
                    <a:lumMod val="75000"/>
                  </a:schemeClr>
                </a:solidFill>
                <a:latin typeface="Courier (W1)" pitchFamily="49" charset="0"/>
              </a:rPr>
              <a:t>Next</a:t>
            </a:r>
            <a:r>
              <a:rPr lang="en-US" dirty="0">
                <a:latin typeface="Courier (W1)" pitchFamily="49" charset="0"/>
              </a:rPr>
              <a:t> i</a:t>
            </a:r>
          </a:p>
        </p:txBody>
      </p:sp>
      <p:sp>
        <p:nvSpPr>
          <p:cNvPr id="8" name="Rectangle 2"/>
          <p:cNvSpPr txBox="1">
            <a:spLocks noChangeArrowheads="1"/>
          </p:cNvSpPr>
          <p:nvPr/>
        </p:nvSpPr>
        <p:spPr bwMode="auto">
          <a:xfrm>
            <a:off x="387065" y="3734936"/>
            <a:ext cx="7973032"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For Loop with Step</a:t>
            </a:r>
          </a:p>
        </p:txBody>
      </p:sp>
      <p:sp>
        <p:nvSpPr>
          <p:cNvPr id="9" name="Content Placeholder 2"/>
          <p:cNvSpPr txBox="1">
            <a:spLocks/>
          </p:cNvSpPr>
          <p:nvPr/>
        </p:nvSpPr>
        <p:spPr>
          <a:xfrm>
            <a:off x="346724" y="4167864"/>
            <a:ext cx="8097377" cy="249971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lvl="1" indent="-285750">
              <a:spcBef>
                <a:spcPts val="1200"/>
              </a:spcBef>
              <a:buClr>
                <a:srgbClr val="F8901F"/>
              </a:buClr>
              <a:buSzPct val="150000"/>
            </a:pPr>
            <a:r>
              <a:rPr lang="en-US" sz="1600" b="0" dirty="0" smtClean="0"/>
              <a:t>Use </a:t>
            </a:r>
            <a:r>
              <a:rPr lang="en-US" sz="1600" b="0" dirty="0"/>
              <a:t>the </a:t>
            </a:r>
            <a:r>
              <a:rPr lang="en-US" sz="1600" b="0" dirty="0">
                <a:solidFill>
                  <a:srgbClr val="F7902B"/>
                </a:solidFill>
              </a:rPr>
              <a:t>Step</a:t>
            </a:r>
            <a:r>
              <a:rPr lang="en-US" sz="1600" b="0" dirty="0"/>
              <a:t> keyword to specify an increment different from 1 for the </a:t>
            </a:r>
            <a:r>
              <a:rPr lang="en-US" sz="1600" b="0" dirty="0" smtClean="0"/>
              <a:t>	         counter </a:t>
            </a:r>
            <a:r>
              <a:rPr lang="en-US" sz="1600" b="0" dirty="0"/>
              <a:t>variable  </a:t>
            </a:r>
          </a:p>
          <a:p>
            <a:pPr marL="285750" lvl="1" indent="-285750">
              <a:spcBef>
                <a:spcPts val="1200"/>
              </a:spcBef>
              <a:buClr>
                <a:srgbClr val="F8901F"/>
              </a:buClr>
              <a:buSzPct val="150000"/>
            </a:pPr>
            <a:endParaRPr lang="en-US" sz="1600" b="0" dirty="0" smtClean="0"/>
          </a:p>
          <a:p>
            <a:pPr marL="285750" lvl="1" indent="-285750">
              <a:spcBef>
                <a:spcPts val="1200"/>
              </a:spcBef>
              <a:buClr>
                <a:srgbClr val="F8901F"/>
              </a:buClr>
              <a:buSzPct val="150000"/>
            </a:pPr>
            <a:endParaRPr lang="en-US" sz="1600" b="0" dirty="0" smtClean="0"/>
          </a:p>
          <a:p>
            <a:pPr marL="285750" lvl="1" indent="-285750">
              <a:spcBef>
                <a:spcPts val="1200"/>
              </a:spcBef>
              <a:buClr>
                <a:srgbClr val="F8901F"/>
              </a:buClr>
              <a:buSzPct val="150000"/>
            </a:pPr>
            <a:r>
              <a:rPr lang="en-US" sz="1600" b="0" dirty="0" smtClean="0"/>
              <a:t>The Step keyword can also take negative values which will                                  result in decrement of the loop.      </a:t>
            </a:r>
            <a:r>
              <a:rPr lang="en-US" sz="1600" dirty="0" smtClean="0">
                <a:solidFill>
                  <a:schemeClr val="accent2">
                    <a:lumMod val="75000"/>
                  </a:schemeClr>
                </a:solidFill>
                <a:latin typeface="Courier (W1)" pitchFamily="49" charset="0"/>
              </a:rPr>
              <a:t>For i=</a:t>
            </a:r>
            <a:r>
              <a:rPr lang="en-US" dirty="0" smtClean="0">
                <a:solidFill>
                  <a:schemeClr val="accent2">
                    <a:lumMod val="75000"/>
                  </a:schemeClr>
                </a:solidFill>
                <a:latin typeface="Courier (W1)" pitchFamily="49" charset="0"/>
              </a:rPr>
              <a:t>10</a:t>
            </a:r>
            <a:r>
              <a:rPr lang="en-US" sz="1600" dirty="0" smtClean="0">
                <a:solidFill>
                  <a:schemeClr val="accent2">
                    <a:lumMod val="75000"/>
                  </a:schemeClr>
                </a:solidFill>
                <a:latin typeface="Courier (W1)" pitchFamily="49" charset="0"/>
              </a:rPr>
              <a:t> to 0 Step </a:t>
            </a:r>
            <a:r>
              <a:rPr lang="en-US" sz="1600" dirty="0" smtClean="0">
                <a:latin typeface="Courier (W1)" pitchFamily="49" charset="0"/>
              </a:rPr>
              <a:t>-2</a:t>
            </a:r>
            <a:r>
              <a:rPr lang="en-US" sz="1600" dirty="0">
                <a:latin typeface="Courier (W1)" pitchFamily="49" charset="0"/>
              </a:rPr>
              <a:t/>
            </a:r>
            <a:br>
              <a:rPr lang="en-US" sz="1600" dirty="0">
                <a:latin typeface="Courier (W1)" pitchFamily="49" charset="0"/>
              </a:rPr>
            </a:br>
            <a:r>
              <a:rPr lang="en-US" sz="1600" b="0" dirty="0" smtClean="0"/>
              <a:t>	                               	</a:t>
            </a:r>
            <a:endParaRPr lang="en-US" dirty="0" smtClean="0">
              <a:latin typeface="Courier New" panose="02070309020205020404" pitchFamily="49" charset="0"/>
              <a:cs typeface="Courier New" panose="02070309020205020404" pitchFamily="49" charset="0"/>
            </a:endParaRPr>
          </a:p>
        </p:txBody>
      </p:sp>
      <p:sp>
        <p:nvSpPr>
          <p:cNvPr id="10" name="Rectangle 9"/>
          <p:cNvSpPr/>
          <p:nvPr/>
        </p:nvSpPr>
        <p:spPr>
          <a:xfrm>
            <a:off x="1228164" y="4730269"/>
            <a:ext cx="4572000" cy="738664"/>
          </a:xfrm>
          <a:prstGeom prst="rect">
            <a:avLst/>
          </a:prstGeom>
        </p:spPr>
        <p:txBody>
          <a:bodyPr>
            <a:spAutoFit/>
          </a:bodyPr>
          <a:lstStyle/>
          <a:p>
            <a:r>
              <a:rPr lang="en-US" dirty="0" smtClean="0">
                <a:solidFill>
                  <a:schemeClr val="accent2">
                    <a:lumMod val="75000"/>
                  </a:schemeClr>
                </a:solidFill>
                <a:latin typeface="Courier (W1)" pitchFamily="49" charset="0"/>
              </a:rPr>
              <a:t>For</a:t>
            </a:r>
            <a:r>
              <a:rPr lang="en-US" dirty="0" smtClean="0">
                <a:latin typeface="Courier (W1)" pitchFamily="49" charset="0"/>
              </a:rPr>
              <a:t> </a:t>
            </a:r>
            <a:r>
              <a:rPr lang="en-US" dirty="0">
                <a:latin typeface="Courier (W1)" pitchFamily="49" charset="0"/>
              </a:rPr>
              <a:t>i = 1 to </a:t>
            </a:r>
            <a:r>
              <a:rPr lang="en-US" dirty="0" smtClean="0">
                <a:latin typeface="Courier (W1)" pitchFamily="49" charset="0"/>
              </a:rPr>
              <a:t>10 </a:t>
            </a:r>
            <a:r>
              <a:rPr lang="en-US" dirty="0" smtClean="0">
                <a:solidFill>
                  <a:schemeClr val="accent2">
                    <a:lumMod val="75000"/>
                  </a:schemeClr>
                </a:solidFill>
                <a:latin typeface="Courier (W1)" pitchFamily="49" charset="0"/>
              </a:rPr>
              <a:t>Step</a:t>
            </a:r>
            <a:r>
              <a:rPr lang="en-US" dirty="0" smtClean="0">
                <a:latin typeface="Courier (W1)" pitchFamily="49" charset="0"/>
              </a:rPr>
              <a:t> 2</a:t>
            </a:r>
            <a:r>
              <a:rPr lang="en-US" dirty="0">
                <a:latin typeface="Courier (W1)" pitchFamily="49" charset="0"/>
              </a:rPr>
              <a:t/>
            </a:r>
            <a:br>
              <a:rPr lang="en-US" dirty="0">
                <a:latin typeface="Courier (W1)" pitchFamily="49" charset="0"/>
              </a:rPr>
            </a:br>
            <a:r>
              <a:rPr lang="en-US" dirty="0">
                <a:latin typeface="Courier (W1)" pitchFamily="49" charset="0"/>
              </a:rPr>
              <a:t>    </a:t>
            </a:r>
            <a:r>
              <a:rPr lang="en-US" dirty="0" smtClean="0">
                <a:latin typeface="Courier (W1)" pitchFamily="49" charset="0"/>
              </a:rPr>
              <a:t>Cells(i</a:t>
            </a:r>
            <a:r>
              <a:rPr lang="en-US" dirty="0">
                <a:latin typeface="Courier (W1)" pitchFamily="49" charset="0"/>
              </a:rPr>
              <a:t>, 1) = i</a:t>
            </a:r>
            <a:br>
              <a:rPr lang="en-US" dirty="0">
                <a:latin typeface="Courier (W1)" pitchFamily="49" charset="0"/>
              </a:rPr>
            </a:br>
            <a:r>
              <a:rPr lang="en-US" dirty="0">
                <a:solidFill>
                  <a:schemeClr val="accent2">
                    <a:lumMod val="75000"/>
                  </a:schemeClr>
                </a:solidFill>
                <a:latin typeface="Courier (W1)" pitchFamily="49" charset="0"/>
              </a:rPr>
              <a:t>Next </a:t>
            </a:r>
            <a:r>
              <a:rPr lang="en-US" dirty="0">
                <a:latin typeface="Courier (W1)" pitchFamily="49" charset="0"/>
              </a:rPr>
              <a:t>i</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316" y="4072830"/>
            <a:ext cx="895299" cy="216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76702"/>
            <a:ext cx="8523288" cy="400110"/>
          </a:xfrm>
        </p:spPr>
        <p:txBody>
          <a:bodyPr/>
          <a:lstStyle/>
          <a:p>
            <a:r>
              <a:rPr lang="en-US" dirty="0" smtClean="0"/>
              <a:t>For Each…Next Loop</a:t>
            </a:r>
            <a:endParaRPr lang="en-US" dirty="0"/>
          </a:p>
        </p:txBody>
      </p:sp>
      <p:sp>
        <p:nvSpPr>
          <p:cNvPr id="3" name="Content Placeholder 2"/>
          <p:cNvSpPr txBox="1">
            <a:spLocks/>
          </p:cNvSpPr>
          <p:nvPr/>
        </p:nvSpPr>
        <p:spPr>
          <a:xfrm>
            <a:off x="306383" y="1023417"/>
            <a:ext cx="8097377" cy="2499713"/>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spcBef>
                <a:spcPts val="1200"/>
              </a:spcBef>
              <a:buClr>
                <a:srgbClr val="F8901F"/>
              </a:buClr>
              <a:buSzPct val="150000"/>
              <a:buNone/>
            </a:pPr>
            <a:r>
              <a:rPr lang="en-US" sz="1600" b="0" dirty="0" smtClean="0"/>
              <a:t>It is used when </a:t>
            </a:r>
            <a:r>
              <a:rPr lang="en-US" sz="1600" b="0" dirty="0"/>
              <a:t>procedure needs to loop through all of the objects of a collection or all of the elements in an array</a:t>
            </a:r>
            <a:r>
              <a:rPr lang="en-US" sz="1600" dirty="0"/>
              <a:t>.</a:t>
            </a:r>
          </a:p>
          <a:p>
            <a:pPr lvl="3">
              <a:buFont typeface="Times" pitchFamily="18" charset="0"/>
              <a:buNone/>
            </a:pPr>
            <a:endParaRPr lang="en-US" b="0" dirty="0" smtClean="0">
              <a:latin typeface="Courier (W1)" pitchFamily="49" charset="0"/>
            </a:endParaRPr>
          </a:p>
          <a:p>
            <a:pPr lvl="3">
              <a:buFont typeface="Times" pitchFamily="18" charset="0"/>
              <a:buNone/>
            </a:pPr>
            <a:r>
              <a:rPr lang="en-US" sz="1400" dirty="0" smtClean="0">
                <a:solidFill>
                  <a:schemeClr val="accent2">
                    <a:lumMod val="75000"/>
                  </a:schemeClr>
                </a:solidFill>
                <a:latin typeface="Courier (W1)" pitchFamily="49" charset="0"/>
              </a:rPr>
              <a:t>Sub</a:t>
            </a:r>
            <a:r>
              <a:rPr lang="en-US" sz="1400" dirty="0" smtClean="0">
                <a:latin typeface="Courier (W1)" pitchFamily="49" charset="0"/>
              </a:rPr>
              <a:t> FormatSheet</a:t>
            </a:r>
            <a:r>
              <a:rPr lang="en-US" sz="1400" dirty="0">
                <a:latin typeface="Courier (W1)" pitchFamily="49" charset="0"/>
              </a:rPr>
              <a:t>()</a:t>
            </a:r>
          </a:p>
          <a:p>
            <a:pPr lvl="3">
              <a:buFont typeface="Times" pitchFamily="18" charset="0"/>
              <a:buNone/>
            </a:pPr>
            <a:r>
              <a:rPr lang="en-US" sz="1400" dirty="0">
                <a:solidFill>
                  <a:schemeClr val="accent2">
                    <a:lumMod val="75000"/>
                  </a:schemeClr>
                </a:solidFill>
                <a:latin typeface="Courier (W1)" pitchFamily="49" charset="0"/>
              </a:rPr>
              <a:t>Dim </a:t>
            </a:r>
            <a:r>
              <a:rPr lang="en-US" sz="1400" dirty="0">
                <a:latin typeface="Courier (W1)" pitchFamily="49" charset="0"/>
              </a:rPr>
              <a:t>ws </a:t>
            </a:r>
            <a:r>
              <a:rPr lang="en-US" sz="1400" dirty="0">
                <a:solidFill>
                  <a:schemeClr val="accent2">
                    <a:lumMod val="75000"/>
                  </a:schemeClr>
                </a:solidFill>
                <a:latin typeface="Courier (W1)" pitchFamily="49" charset="0"/>
              </a:rPr>
              <a:t>as W</a:t>
            </a:r>
            <a:r>
              <a:rPr lang="en-US" sz="1400" dirty="0" smtClean="0">
                <a:solidFill>
                  <a:schemeClr val="accent2">
                    <a:lumMod val="75000"/>
                  </a:schemeClr>
                </a:solidFill>
                <a:latin typeface="Courier (W1)" pitchFamily="49" charset="0"/>
              </a:rPr>
              <a:t>orksheet</a:t>
            </a:r>
            <a:endParaRPr lang="en-US" sz="1400" dirty="0">
              <a:solidFill>
                <a:schemeClr val="accent2">
                  <a:lumMod val="75000"/>
                </a:schemeClr>
              </a:solidFill>
              <a:latin typeface="Courier (W1)" pitchFamily="49" charset="0"/>
            </a:endParaRPr>
          </a:p>
          <a:p>
            <a:pPr lvl="3">
              <a:buFont typeface="Times" pitchFamily="18" charset="0"/>
              <a:buNone/>
            </a:pPr>
            <a:r>
              <a:rPr lang="en-US" sz="1400" dirty="0" smtClean="0">
                <a:solidFill>
                  <a:schemeClr val="accent2">
                    <a:lumMod val="75000"/>
                  </a:schemeClr>
                </a:solidFill>
                <a:latin typeface="Courier (W1)" pitchFamily="49" charset="0"/>
              </a:rPr>
              <a:t>   For</a:t>
            </a:r>
            <a:r>
              <a:rPr lang="en-US" sz="1400" dirty="0" smtClean="0">
                <a:latin typeface="Courier (W1)" pitchFamily="49" charset="0"/>
              </a:rPr>
              <a:t> </a:t>
            </a:r>
            <a:r>
              <a:rPr lang="en-US" sz="1400" dirty="0">
                <a:latin typeface="Courier (W1)" pitchFamily="49" charset="0"/>
              </a:rPr>
              <a:t>each ws in Thisworkbook.worksheets</a:t>
            </a:r>
          </a:p>
          <a:p>
            <a:pPr lvl="3">
              <a:buFont typeface="Times" pitchFamily="18" charset="0"/>
              <a:buNone/>
            </a:pPr>
            <a:r>
              <a:rPr lang="en-US" sz="1400" dirty="0">
                <a:latin typeface="Courier (W1)" pitchFamily="49" charset="0"/>
              </a:rPr>
              <a:t>     </a:t>
            </a:r>
            <a:r>
              <a:rPr lang="en-US" sz="1400" dirty="0" smtClean="0">
                <a:latin typeface="Courier (W1)" pitchFamily="49" charset="0"/>
              </a:rPr>
              <a:t>  ws.Range(“A1:K1”).Font.Bold= True   </a:t>
            </a:r>
            <a:endParaRPr lang="en-US" sz="1400" dirty="0">
              <a:latin typeface="Courier (W1)" pitchFamily="49" charset="0"/>
            </a:endParaRPr>
          </a:p>
          <a:p>
            <a:pPr lvl="3">
              <a:buFont typeface="Times" pitchFamily="18" charset="0"/>
              <a:buNone/>
            </a:pPr>
            <a:r>
              <a:rPr lang="en-US" sz="1400" dirty="0" smtClean="0">
                <a:solidFill>
                  <a:schemeClr val="accent2">
                    <a:lumMod val="75000"/>
                  </a:schemeClr>
                </a:solidFill>
                <a:latin typeface="Courier (W1)" pitchFamily="49" charset="0"/>
              </a:rPr>
              <a:t>   Next</a:t>
            </a:r>
          </a:p>
          <a:p>
            <a:pPr lvl="3">
              <a:buFont typeface="Times" pitchFamily="18" charset="0"/>
              <a:buNone/>
            </a:pPr>
            <a:r>
              <a:rPr lang="en-US" sz="1400" dirty="0" smtClean="0">
                <a:solidFill>
                  <a:schemeClr val="accent2">
                    <a:lumMod val="75000"/>
                  </a:schemeClr>
                </a:solidFill>
                <a:latin typeface="Courier (W1)" pitchFamily="49" charset="0"/>
              </a:rPr>
              <a:t>End Sub</a:t>
            </a:r>
            <a:endParaRPr lang="en-US" sz="1400" dirty="0">
              <a:solidFill>
                <a:schemeClr val="accent2">
                  <a:lumMod val="75000"/>
                </a:schemeClr>
              </a:solidFill>
              <a:latin typeface="Courier (W1)" pitchFamily="49" charset="0"/>
            </a:endParaRPr>
          </a:p>
          <a:p>
            <a:pPr marL="0" lvl="1" indent="0">
              <a:spcBef>
                <a:spcPts val="1200"/>
              </a:spcBef>
              <a:buClr>
                <a:srgbClr val="F8901F"/>
              </a:buClr>
              <a:buSzPct val="150000"/>
              <a:buNone/>
            </a:pPr>
            <a:endParaRPr lang="en-US" sz="1600" b="0" dirty="0"/>
          </a:p>
          <a:p>
            <a:pPr>
              <a:buSzPct val="150000"/>
            </a:pPr>
            <a:r>
              <a:rPr lang="en-US" sz="1600" b="0" dirty="0" smtClean="0"/>
              <a:t>	                               	</a:t>
            </a:r>
            <a:endParaRPr lang="en-US" dirty="0" smtClean="0">
              <a:latin typeface="Courier New" panose="02070309020205020404" pitchFamily="49" charset="0"/>
              <a:cs typeface="Courier New" panose="02070309020205020404" pitchFamily="49" charset="0"/>
            </a:endParaRPr>
          </a:p>
        </p:txBody>
      </p:sp>
      <p:sp>
        <p:nvSpPr>
          <p:cNvPr id="4" name="Rectangle 2"/>
          <p:cNvSpPr txBox="1">
            <a:spLocks noChangeArrowheads="1"/>
          </p:cNvSpPr>
          <p:nvPr/>
        </p:nvSpPr>
        <p:spPr bwMode="auto">
          <a:xfrm>
            <a:off x="387065" y="3455895"/>
            <a:ext cx="7973032"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baseline="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000" b="0" dirty="0" smtClean="0">
                <a:solidFill>
                  <a:schemeClr val="accent2"/>
                </a:solidFill>
              </a:rPr>
              <a:t>Exiting Loop Early</a:t>
            </a:r>
          </a:p>
        </p:txBody>
      </p:sp>
      <p:sp>
        <p:nvSpPr>
          <p:cNvPr id="5" name="Content Placeholder 2"/>
          <p:cNvSpPr txBox="1">
            <a:spLocks/>
          </p:cNvSpPr>
          <p:nvPr/>
        </p:nvSpPr>
        <p:spPr>
          <a:xfrm>
            <a:off x="360171" y="3844354"/>
            <a:ext cx="8097377" cy="2677470"/>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spcBef>
                <a:spcPts val="1200"/>
              </a:spcBef>
              <a:buClr>
                <a:srgbClr val="F8901F"/>
              </a:buClr>
              <a:buSzPct val="150000"/>
              <a:buNone/>
            </a:pPr>
            <a:r>
              <a:rPr lang="en-US" sz="1600" b="0" dirty="0" smtClean="0"/>
              <a:t>Consider a scenario where sheet named ‘Stats’ has to be deleted. Looping is not required once the sheet is deleted.</a:t>
            </a:r>
            <a:endParaRPr lang="en-US" b="0" dirty="0" smtClean="0">
              <a:latin typeface="Courier (W1)" pitchFamily="49" charset="0"/>
            </a:endParaRPr>
          </a:p>
          <a:p>
            <a:pPr lvl="3">
              <a:buFont typeface="Times" pitchFamily="18" charset="0"/>
              <a:buNone/>
            </a:pPr>
            <a:r>
              <a:rPr lang="en-US" sz="1400" dirty="0" smtClean="0">
                <a:solidFill>
                  <a:schemeClr val="accent2">
                    <a:lumMod val="75000"/>
                  </a:schemeClr>
                </a:solidFill>
                <a:latin typeface="Courier (W1)" pitchFamily="49" charset="0"/>
              </a:rPr>
              <a:t>Sub</a:t>
            </a:r>
            <a:r>
              <a:rPr lang="en-US" sz="1400" dirty="0" smtClean="0">
                <a:latin typeface="Courier (W1)" pitchFamily="49" charset="0"/>
              </a:rPr>
              <a:t> DeleteSheet</a:t>
            </a:r>
            <a:r>
              <a:rPr lang="en-US" sz="1400" dirty="0">
                <a:latin typeface="Courier (W1)" pitchFamily="49" charset="0"/>
              </a:rPr>
              <a:t>()</a:t>
            </a:r>
          </a:p>
          <a:p>
            <a:pPr lvl="3">
              <a:buFont typeface="Times" pitchFamily="18" charset="0"/>
              <a:buNone/>
            </a:pPr>
            <a:r>
              <a:rPr lang="en-US" sz="1400" dirty="0">
                <a:solidFill>
                  <a:schemeClr val="accent2">
                    <a:lumMod val="75000"/>
                  </a:schemeClr>
                </a:solidFill>
                <a:latin typeface="Courier (W1)" pitchFamily="49" charset="0"/>
              </a:rPr>
              <a:t>Dim </a:t>
            </a:r>
            <a:r>
              <a:rPr lang="en-US" sz="1400" dirty="0">
                <a:latin typeface="Courier (W1)" pitchFamily="49" charset="0"/>
              </a:rPr>
              <a:t>ws </a:t>
            </a:r>
            <a:r>
              <a:rPr lang="en-US" sz="1400" dirty="0">
                <a:solidFill>
                  <a:schemeClr val="accent2">
                    <a:lumMod val="75000"/>
                  </a:schemeClr>
                </a:solidFill>
                <a:latin typeface="Courier (W1)" pitchFamily="49" charset="0"/>
              </a:rPr>
              <a:t>as W</a:t>
            </a:r>
            <a:r>
              <a:rPr lang="en-US" sz="1400" dirty="0" smtClean="0">
                <a:solidFill>
                  <a:schemeClr val="accent2">
                    <a:lumMod val="75000"/>
                  </a:schemeClr>
                </a:solidFill>
                <a:latin typeface="Courier (W1)" pitchFamily="49" charset="0"/>
              </a:rPr>
              <a:t>orksheet</a:t>
            </a:r>
            <a:endParaRPr lang="en-US" sz="1400" dirty="0">
              <a:solidFill>
                <a:schemeClr val="accent2">
                  <a:lumMod val="75000"/>
                </a:schemeClr>
              </a:solidFill>
              <a:latin typeface="Courier (W1)" pitchFamily="49" charset="0"/>
            </a:endParaRPr>
          </a:p>
          <a:p>
            <a:pPr lvl="3">
              <a:buFont typeface="Times" pitchFamily="18" charset="0"/>
              <a:buNone/>
            </a:pPr>
            <a:r>
              <a:rPr lang="en-US" sz="1400" dirty="0" smtClean="0">
                <a:solidFill>
                  <a:schemeClr val="accent2">
                    <a:lumMod val="75000"/>
                  </a:schemeClr>
                </a:solidFill>
                <a:latin typeface="Courier (W1)" pitchFamily="49" charset="0"/>
              </a:rPr>
              <a:t>   For</a:t>
            </a:r>
            <a:r>
              <a:rPr lang="en-US" sz="1400" dirty="0" smtClean="0">
                <a:latin typeface="Courier (W1)" pitchFamily="49" charset="0"/>
              </a:rPr>
              <a:t> </a:t>
            </a:r>
            <a:r>
              <a:rPr lang="en-US" sz="1400" dirty="0">
                <a:latin typeface="Courier (W1)" pitchFamily="49" charset="0"/>
              </a:rPr>
              <a:t>each ws in Thisworkbook.worksheets</a:t>
            </a:r>
          </a:p>
          <a:p>
            <a:pPr lvl="3">
              <a:buFont typeface="Times" pitchFamily="18" charset="0"/>
              <a:buNone/>
            </a:pPr>
            <a:r>
              <a:rPr lang="en-US" sz="1400" dirty="0">
                <a:latin typeface="Courier (W1)" pitchFamily="49" charset="0"/>
              </a:rPr>
              <a:t>     </a:t>
            </a:r>
            <a:r>
              <a:rPr lang="en-US" sz="1400" dirty="0" smtClean="0">
                <a:latin typeface="Courier (W1)" pitchFamily="49" charset="0"/>
              </a:rPr>
              <a:t>   If ws.Name = “Stats” Then</a:t>
            </a:r>
          </a:p>
          <a:p>
            <a:pPr lvl="3">
              <a:buFont typeface="Times" pitchFamily="18" charset="0"/>
              <a:buNone/>
            </a:pPr>
            <a:r>
              <a:rPr lang="en-US" sz="1400" dirty="0">
                <a:latin typeface="Courier (W1)" pitchFamily="49" charset="0"/>
              </a:rPr>
              <a:t>	</a:t>
            </a:r>
            <a:r>
              <a:rPr lang="en-US" sz="1400" dirty="0" smtClean="0">
                <a:latin typeface="Courier (W1)" pitchFamily="49" charset="0"/>
              </a:rPr>
              <a:t>	    	ws.Delete 							Exit For	 						     End If						</a:t>
            </a:r>
            <a:r>
              <a:rPr lang="en-US" sz="1400" dirty="0" smtClean="0">
                <a:solidFill>
                  <a:schemeClr val="accent2">
                    <a:lumMod val="75000"/>
                  </a:schemeClr>
                </a:solidFill>
                <a:latin typeface="Courier (W1)" pitchFamily="49" charset="0"/>
              </a:rPr>
              <a:t>       Next</a:t>
            </a:r>
          </a:p>
          <a:p>
            <a:pPr lvl="3">
              <a:buFont typeface="Times" pitchFamily="18" charset="0"/>
              <a:buNone/>
            </a:pPr>
            <a:r>
              <a:rPr lang="en-US" sz="1400" dirty="0" smtClean="0">
                <a:solidFill>
                  <a:schemeClr val="accent2">
                    <a:lumMod val="75000"/>
                  </a:schemeClr>
                </a:solidFill>
                <a:latin typeface="Courier (W1)" pitchFamily="49" charset="0"/>
              </a:rPr>
              <a:t>End Sub</a:t>
            </a:r>
            <a:endParaRPr lang="en-US" sz="1400" dirty="0">
              <a:solidFill>
                <a:schemeClr val="accent2">
                  <a:lumMod val="75000"/>
                </a:schemeClr>
              </a:solidFill>
              <a:latin typeface="Courier (W1)" pitchFamily="49" charset="0"/>
            </a:endParaRPr>
          </a:p>
          <a:p>
            <a:pPr marL="0" lvl="1" indent="0">
              <a:spcBef>
                <a:spcPts val="1200"/>
              </a:spcBef>
              <a:buClr>
                <a:srgbClr val="F8901F"/>
              </a:buClr>
              <a:buSzPct val="150000"/>
              <a:buNone/>
            </a:pPr>
            <a:endParaRPr lang="en-US" sz="1600" b="0" dirty="0"/>
          </a:p>
          <a:p>
            <a:pPr>
              <a:buSzPct val="150000"/>
            </a:pPr>
            <a:r>
              <a:rPr lang="en-US" sz="1600" b="0" dirty="0" smtClean="0"/>
              <a:t>	                               	</a:t>
            </a:r>
            <a:endParaRPr lang="en-US" dirty="0" smtClean="0">
              <a:latin typeface="Courier New" panose="02070309020205020404" pitchFamily="49" charset="0"/>
              <a:cs typeface="Courier New" panose="02070309020205020404" pitchFamily="49" charset="0"/>
            </a:endParaRPr>
          </a:p>
        </p:txBody>
      </p:sp>
      <p:sp>
        <p:nvSpPr>
          <p:cNvPr id="6" name="Cloud Callout 5"/>
          <p:cNvSpPr/>
          <p:nvPr/>
        </p:nvSpPr>
        <p:spPr bwMode="auto">
          <a:xfrm>
            <a:off x="6010834" y="4476570"/>
            <a:ext cx="2918013" cy="1218128"/>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300" b="0" dirty="0" smtClean="0">
                <a:ea typeface="+mn-ea"/>
                <a:cs typeface="+mn-cs"/>
              </a:rPr>
              <a:t>If there are 50 sheets and Stats is 3</a:t>
            </a:r>
            <a:r>
              <a:rPr lang="en-US" sz="1300" b="0" baseline="30000" dirty="0" smtClean="0">
                <a:ea typeface="+mn-ea"/>
                <a:cs typeface="+mn-cs"/>
              </a:rPr>
              <a:t>rd</a:t>
            </a:r>
            <a:r>
              <a:rPr lang="en-US" sz="1300" b="0" dirty="0" smtClean="0">
                <a:ea typeface="+mn-ea"/>
                <a:cs typeface="+mn-cs"/>
              </a:rPr>
              <a:t> sheet, then loop still goes on if not exited!</a:t>
            </a:r>
            <a:endParaRPr lang="en-US" sz="1300" b="0" dirty="0">
              <a:ea typeface="+mn-ea"/>
              <a:cs typeface="+mn-cs"/>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576702"/>
            <a:ext cx="8523288" cy="400110"/>
          </a:xfrm>
        </p:spPr>
        <p:txBody>
          <a:bodyPr/>
          <a:lstStyle/>
          <a:p>
            <a:r>
              <a:rPr lang="en-US" dirty="0" smtClean="0"/>
              <a:t>Recap</a:t>
            </a:r>
            <a:endParaRPr lang="en-US" dirty="0"/>
          </a:p>
        </p:txBody>
      </p:sp>
      <p:sp>
        <p:nvSpPr>
          <p:cNvPr id="4" name="Content Placeholder 2"/>
          <p:cNvSpPr txBox="1">
            <a:spLocks/>
          </p:cNvSpPr>
          <p:nvPr/>
        </p:nvSpPr>
        <p:spPr>
          <a:xfrm>
            <a:off x="270249" y="1159890"/>
            <a:ext cx="6897033" cy="53443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Looping – Do Loops, For Loops: </a:t>
            </a:r>
            <a:r>
              <a:rPr lang="en-US" sz="1600" b="0" dirty="0" err="1" smtClean="0"/>
              <a:t>For..Next</a:t>
            </a:r>
            <a:r>
              <a:rPr lang="en-US" sz="1600" b="0" dirty="0" smtClean="0"/>
              <a:t> and </a:t>
            </a:r>
            <a:r>
              <a:rPr lang="en-US" sz="1600" b="0" dirty="0" err="1" smtClean="0"/>
              <a:t>For..Each</a:t>
            </a:r>
            <a:r>
              <a:rPr lang="en-US" sz="1600" b="0" dirty="0" smtClean="0"/>
              <a:t>, Early loop exit</a:t>
            </a:r>
            <a:endParaRPr lang="en-US" sz="1600" b="0" dirty="0"/>
          </a:p>
          <a:p>
            <a:pPr marL="0" lvl="1" indent="0">
              <a:buNone/>
            </a:pPr>
            <a:endParaRPr lang="da-DK" sz="1600" b="0" dirty="0"/>
          </a:p>
          <a:p>
            <a:pPr lvl="1"/>
            <a:endParaRPr lang="en-US" sz="1600" b="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592" y="551329"/>
            <a:ext cx="1081554" cy="116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2"/>
          <p:cNvSpPr>
            <a:spLocks noChangeArrowheads="1"/>
          </p:cNvSpPr>
          <p:nvPr/>
        </p:nvSpPr>
        <p:spPr bwMode="auto">
          <a:xfrm>
            <a:off x="270434" y="1769932"/>
            <a:ext cx="8537389" cy="415636"/>
          </a:xfrm>
          <a:prstGeom prst="roundRect">
            <a:avLst>
              <a:gd name="adj" fmla="val 9065"/>
            </a:avLst>
          </a:prstGeom>
          <a:solidFill>
            <a:schemeClr val="accent4">
              <a:lumMod val="60000"/>
              <a:lumOff val="40000"/>
            </a:schemeClr>
          </a:solidFill>
          <a:ln w="9525" algn="ctr">
            <a:noFill/>
            <a:round/>
            <a:headEnd/>
            <a:tailEnd/>
          </a:ln>
          <a:effectLst/>
        </p:spPr>
        <p:txBody>
          <a:bodyPr wrap="none" lIns="182880" tIns="0" rIns="0" bIns="0" anchor="ctr"/>
          <a:lstStyle/>
          <a:p>
            <a:r>
              <a:rPr lang="en-US" sz="2400" b="0" dirty="0" smtClean="0">
                <a:solidFill>
                  <a:schemeClr val="bg1"/>
                </a:solidFill>
                <a:latin typeface="+mj-lt"/>
              </a:rPr>
              <a:t>Exercise</a:t>
            </a:r>
            <a:endParaRPr lang="en-US" sz="2400" b="0" dirty="0">
              <a:solidFill>
                <a:schemeClr val="bg1"/>
              </a:solidFill>
              <a:latin typeface="+mj-lt"/>
            </a:endParaRPr>
          </a:p>
        </p:txBody>
      </p:sp>
      <p:pic>
        <p:nvPicPr>
          <p:cNvPr id="7" name="Picture 2" descr="http://ts2.mm.bing.net/th?id=H.4967113680292493&amp;w=145&amp;h=147&amp;c=7&amp;rs=1&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678" y="3041825"/>
            <a:ext cx="1381125" cy="14001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46724" y="2351647"/>
            <a:ext cx="6403702" cy="205147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lnSpc>
                <a:spcPct val="150000"/>
              </a:lnSpc>
              <a:buSzPct val="140000"/>
              <a:buFont typeface="Wingdings" panose="05000000000000000000" pitchFamily="2" charset="2"/>
              <a:buChar char="Ø"/>
            </a:pPr>
            <a:r>
              <a:rPr lang="en-US" sz="1600" b="0" dirty="0" smtClean="0"/>
              <a:t> Column A has months and Column B has number of projects</a:t>
            </a:r>
          </a:p>
          <a:p>
            <a:pPr lvl="1">
              <a:lnSpc>
                <a:spcPct val="150000"/>
              </a:lnSpc>
              <a:buSzPct val="140000"/>
              <a:buFont typeface="Wingdings" panose="05000000000000000000" pitchFamily="2" charset="2"/>
              <a:buChar char="Ø"/>
            </a:pPr>
            <a:r>
              <a:rPr lang="en-US" sz="1600" b="0" dirty="0" smtClean="0"/>
              <a:t> Highlight (color the text or color the cell) months having         projects greater than 15</a:t>
            </a:r>
            <a:endParaRPr lang="en-US" b="0" dirty="0" smtClean="0"/>
          </a:p>
          <a:p>
            <a:pPr lvl="1">
              <a:lnSpc>
                <a:spcPct val="150000"/>
              </a:lnSpc>
              <a:buSzPct val="140000"/>
              <a:buFont typeface="Wingdings" panose="05000000000000000000" pitchFamily="2" charset="2"/>
              <a:buChar char="Ø"/>
            </a:pPr>
            <a:r>
              <a:rPr lang="en-US" sz="1600" b="0" dirty="0" smtClean="0"/>
              <a:t> Assign the macro to a button and test it</a:t>
            </a:r>
          </a:p>
          <a:p>
            <a:pPr marL="0" lvl="1" indent="0">
              <a:lnSpc>
                <a:spcPct val="150000"/>
              </a:lnSpc>
              <a:buSzPct val="140000"/>
              <a:buNone/>
            </a:pPr>
            <a:endParaRPr lang="en-US" sz="1600" b="0" dirty="0">
              <a:solidFill>
                <a:srgbClr val="FF6600"/>
              </a:solidFill>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629" y="4443465"/>
            <a:ext cx="3101230" cy="113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43937"/>
            <a:ext cx="8523288" cy="400110"/>
          </a:xfrm>
        </p:spPr>
        <p:txBody>
          <a:bodyPr/>
          <a:lstStyle/>
          <a:p>
            <a:r>
              <a:rPr lang="en-US" dirty="0" smtClean="0"/>
              <a:t>User Interfaces</a:t>
            </a:r>
            <a:endParaRPr lang="en-US" dirty="0"/>
          </a:p>
        </p:txBody>
      </p:sp>
      <p:sp>
        <p:nvSpPr>
          <p:cNvPr id="3" name="Content Placeholder 2"/>
          <p:cNvSpPr txBox="1">
            <a:spLocks/>
          </p:cNvSpPr>
          <p:nvPr/>
        </p:nvSpPr>
        <p:spPr>
          <a:xfrm>
            <a:off x="252593" y="1213113"/>
            <a:ext cx="8097377" cy="3883321"/>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lnSpc>
                <a:spcPct val="150000"/>
              </a:lnSpc>
              <a:buSzPct val="140000"/>
            </a:pPr>
            <a:r>
              <a:rPr lang="en-US" sz="1600" b="0" dirty="0" smtClean="0"/>
              <a:t>The </a:t>
            </a:r>
            <a:r>
              <a:rPr lang="en-US" sz="1600" b="0" dirty="0"/>
              <a:t>GUI </a:t>
            </a:r>
            <a:r>
              <a:rPr lang="en-US" sz="1600" b="0" dirty="0" smtClean="0"/>
              <a:t>(Graphical User Interface</a:t>
            </a:r>
            <a:r>
              <a:rPr lang="en-US" sz="1600" b="0" dirty="0"/>
              <a:t>) </a:t>
            </a:r>
            <a:r>
              <a:rPr lang="en-US" sz="1600" b="0" dirty="0" smtClean="0"/>
              <a:t>is created to make the application interactive. This </a:t>
            </a:r>
            <a:r>
              <a:rPr lang="en-US" sz="1600" b="0" dirty="0"/>
              <a:t>includes Prompts, questions to the user, Key entry, Mouse Click, Menu Selection, Text or data </a:t>
            </a:r>
            <a:r>
              <a:rPr lang="en-US" sz="1600" b="0" dirty="0" smtClean="0"/>
              <a:t>entry</a:t>
            </a:r>
          </a:p>
          <a:p>
            <a:pPr lvl="1">
              <a:lnSpc>
                <a:spcPct val="150000"/>
              </a:lnSpc>
              <a:buSzPct val="140000"/>
            </a:pPr>
            <a:r>
              <a:rPr lang="en-US" sz="1600" b="0" dirty="0"/>
              <a:t>The basic purpose is to have a user-friendly interface that can be used to get user inputs which will drive the application forward</a:t>
            </a:r>
          </a:p>
          <a:p>
            <a:pPr lvl="1">
              <a:lnSpc>
                <a:spcPct val="150000"/>
              </a:lnSpc>
              <a:buSzPct val="140000"/>
            </a:pPr>
            <a:r>
              <a:rPr lang="en-US" sz="1600" b="0" dirty="0" smtClean="0"/>
              <a:t>There are 3 types of User Interface</a:t>
            </a:r>
            <a:endParaRPr lang="da-DK" dirty="0"/>
          </a:p>
          <a:p>
            <a:pPr marL="738188" lvl="2" indent="-342900">
              <a:lnSpc>
                <a:spcPct val="150000"/>
              </a:lnSpc>
              <a:buSzPct val="100000"/>
              <a:buFont typeface="+mj-lt"/>
              <a:buAutoNum type="arabicPeriod"/>
            </a:pPr>
            <a:r>
              <a:rPr lang="da-DK" dirty="0" smtClean="0"/>
              <a:t>Input Boxes</a:t>
            </a:r>
          </a:p>
          <a:p>
            <a:pPr marL="738188" lvl="2" indent="-342900">
              <a:lnSpc>
                <a:spcPct val="150000"/>
              </a:lnSpc>
              <a:buSzPct val="100000"/>
              <a:buFont typeface="+mj-lt"/>
              <a:buAutoNum type="arabicPeriod"/>
            </a:pPr>
            <a:r>
              <a:rPr lang="da-DK" dirty="0"/>
              <a:t>Message </a:t>
            </a:r>
            <a:r>
              <a:rPr lang="da-DK" dirty="0" smtClean="0"/>
              <a:t>Boxes</a:t>
            </a:r>
            <a:endParaRPr lang="da-DK" dirty="0"/>
          </a:p>
          <a:p>
            <a:pPr marL="738188" lvl="2" indent="-342900">
              <a:lnSpc>
                <a:spcPct val="150000"/>
              </a:lnSpc>
              <a:buSzPct val="100000"/>
              <a:buFont typeface="+mj-lt"/>
              <a:buAutoNum type="arabicPeriod"/>
            </a:pPr>
            <a:r>
              <a:rPr lang="da-DK" dirty="0"/>
              <a:t>User Forms</a:t>
            </a:r>
          </a:p>
          <a:p>
            <a:pPr lvl="2">
              <a:lnSpc>
                <a:spcPct val="150000"/>
              </a:lnSpc>
              <a:buSzPct val="140000"/>
            </a:pPr>
            <a:endParaRPr lang="en-US" sz="1600" b="0" dirty="0"/>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12253" y="1191438"/>
            <a:ext cx="7748405" cy="133660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SzPct val="140000"/>
            </a:pPr>
            <a:r>
              <a:rPr lang="en-US" sz="1600" b="0" dirty="0" smtClean="0"/>
              <a:t>This </a:t>
            </a:r>
            <a:r>
              <a:rPr lang="en-US" sz="1600" b="0" dirty="0"/>
              <a:t>in-built feature can be used to get inputs from the </a:t>
            </a:r>
            <a:r>
              <a:rPr lang="en-US" sz="1600" b="0" dirty="0" smtClean="0"/>
              <a:t>user</a:t>
            </a:r>
          </a:p>
          <a:p>
            <a:pPr lvl="1">
              <a:buSzPct val="140000"/>
            </a:pPr>
            <a:endParaRPr lang="en-US" sz="1600" b="0" dirty="0" smtClean="0"/>
          </a:p>
          <a:p>
            <a:pPr lvl="1">
              <a:buSzPct val="140000"/>
            </a:pPr>
            <a:endParaRPr lang="en-US" sz="1600" b="0" dirty="0" smtClean="0"/>
          </a:p>
          <a:p>
            <a:pPr lvl="1">
              <a:buSzPct val="140000"/>
            </a:pPr>
            <a:endParaRPr lang="en-US" sz="1600" b="0" dirty="0"/>
          </a:p>
          <a:p>
            <a:pPr lvl="1">
              <a:buSzPct val="140000"/>
            </a:pPr>
            <a:r>
              <a:rPr lang="en-US" sz="1600" b="0" dirty="0" smtClean="0"/>
              <a:t>The value that is entered by the user will be taken as </a:t>
            </a:r>
            <a:r>
              <a:rPr lang="en-US" sz="1600" b="0" dirty="0" smtClean="0">
                <a:solidFill>
                  <a:srgbClr val="F7902B"/>
                </a:solidFill>
              </a:rPr>
              <a:t>Variant datatype</a:t>
            </a:r>
            <a:r>
              <a:rPr lang="en-US" sz="1600" b="0" dirty="0" smtClean="0"/>
              <a:t>. The value entered by the user can be assigned to a variable</a:t>
            </a:r>
          </a:p>
          <a:p>
            <a:pPr lvl="1">
              <a:buSzPct val="140000"/>
            </a:pPr>
            <a:endParaRPr lang="en-US" sz="1600" b="0" dirty="0">
              <a:solidFill>
                <a:srgbClr val="FF6600"/>
              </a:solidFill>
            </a:endParaRPr>
          </a:p>
        </p:txBody>
      </p:sp>
      <p:sp>
        <p:nvSpPr>
          <p:cNvPr id="5" name="Rectangle 4"/>
          <p:cNvSpPr/>
          <p:nvPr/>
        </p:nvSpPr>
        <p:spPr>
          <a:xfrm>
            <a:off x="457198" y="1624880"/>
            <a:ext cx="7611036" cy="738664"/>
          </a:xfrm>
          <a:prstGeom prst="rect">
            <a:avLst/>
          </a:prstGeom>
        </p:spPr>
        <p:txBody>
          <a:bodyPr wrap="square">
            <a:spAutoFit/>
          </a:bodyPr>
          <a:lstStyle/>
          <a:p>
            <a:pPr lvl="2">
              <a:buFont typeface="Times" pitchFamily="18" charset="0"/>
              <a:buNone/>
            </a:pPr>
            <a:r>
              <a:rPr lang="en-US" dirty="0" smtClean="0">
                <a:solidFill>
                  <a:schemeClr val="accent2">
                    <a:lumMod val="75000"/>
                  </a:schemeClr>
                </a:solidFill>
                <a:latin typeface="Courier (W1)" pitchFamily="49" charset="0"/>
              </a:rPr>
              <a:t>Sub </a:t>
            </a:r>
            <a:r>
              <a:rPr lang="en-US" dirty="0" err="1" smtClean="0">
                <a:latin typeface="Courier (W1)" pitchFamily="49" charset="0"/>
              </a:rPr>
              <a:t>inputBoxtest</a:t>
            </a:r>
            <a:r>
              <a:rPr lang="en-US" dirty="0" smtClean="0">
                <a:latin typeface="Courier (W1)" pitchFamily="49" charset="0"/>
              </a:rPr>
              <a:t>()</a:t>
            </a:r>
          </a:p>
          <a:p>
            <a:pPr lvl="2">
              <a:buFont typeface="Times" pitchFamily="18" charset="0"/>
              <a:buNone/>
            </a:pPr>
            <a:r>
              <a:rPr lang="en-US" dirty="0" smtClean="0">
                <a:latin typeface="Courier (W1)" pitchFamily="49" charset="0"/>
              </a:rPr>
              <a:t>    Range("A1").Value = </a:t>
            </a:r>
            <a:r>
              <a:rPr lang="en-US" dirty="0" err="1" smtClean="0">
                <a:solidFill>
                  <a:schemeClr val="accent2">
                    <a:lumMod val="75000"/>
                  </a:schemeClr>
                </a:solidFill>
                <a:latin typeface="Courier (W1)" pitchFamily="49" charset="0"/>
              </a:rPr>
              <a:t>InputBox</a:t>
            </a:r>
            <a:r>
              <a:rPr lang="en-US" dirty="0" smtClean="0">
                <a:latin typeface="Courier (W1)" pitchFamily="49" charset="0"/>
              </a:rPr>
              <a:t>("Type your name", "Name")</a:t>
            </a:r>
          </a:p>
          <a:p>
            <a:pPr lvl="2">
              <a:buFont typeface="Times" pitchFamily="18" charset="0"/>
              <a:buNone/>
            </a:pPr>
            <a:r>
              <a:rPr lang="en-US" dirty="0" smtClean="0">
                <a:solidFill>
                  <a:schemeClr val="accent2">
                    <a:lumMod val="75000"/>
                  </a:schemeClr>
                </a:solidFill>
                <a:latin typeface="Courier (W1)" pitchFamily="49" charset="0"/>
              </a:rPr>
              <a:t>End sub</a:t>
            </a:r>
            <a:endParaRPr lang="en-US" dirty="0">
              <a:solidFill>
                <a:schemeClr val="accent2">
                  <a:lumMod val="75000"/>
                </a:schemeClr>
              </a:solidFill>
              <a:latin typeface="Courier (W1)" pitchFamily="49" charset="0"/>
            </a:endParaRPr>
          </a:p>
        </p:txBody>
      </p:sp>
      <p:sp>
        <p:nvSpPr>
          <p:cNvPr id="6" name="Rectangle 5"/>
          <p:cNvSpPr/>
          <p:nvPr/>
        </p:nvSpPr>
        <p:spPr>
          <a:xfrm>
            <a:off x="515469" y="3081644"/>
            <a:ext cx="7611036" cy="1169551"/>
          </a:xfrm>
          <a:prstGeom prst="rect">
            <a:avLst/>
          </a:prstGeom>
        </p:spPr>
        <p:txBody>
          <a:bodyPr wrap="square">
            <a:spAutoFit/>
          </a:bodyPr>
          <a:lstStyle/>
          <a:p>
            <a:pPr lvl="2">
              <a:buFont typeface="Times" pitchFamily="18" charset="0"/>
              <a:buNone/>
            </a:pPr>
            <a:r>
              <a:rPr lang="en-US" dirty="0" smtClean="0">
                <a:solidFill>
                  <a:schemeClr val="accent2">
                    <a:lumMod val="75000"/>
                  </a:schemeClr>
                </a:solidFill>
                <a:latin typeface="Courier (W1)" pitchFamily="49" charset="0"/>
              </a:rPr>
              <a:t>Sub </a:t>
            </a:r>
            <a:r>
              <a:rPr lang="en-US" dirty="0" err="1" smtClean="0">
                <a:latin typeface="Courier (W1)" pitchFamily="49" charset="0"/>
              </a:rPr>
              <a:t>inputBoxtest</a:t>
            </a:r>
            <a:r>
              <a:rPr lang="en-US" dirty="0" smtClean="0">
                <a:latin typeface="Courier (W1)" pitchFamily="49" charset="0"/>
              </a:rPr>
              <a:t>()</a:t>
            </a:r>
          </a:p>
          <a:p>
            <a:pPr lvl="2">
              <a:buFont typeface="Times" pitchFamily="18" charset="0"/>
              <a:buNone/>
            </a:pPr>
            <a:r>
              <a:rPr lang="en-US" dirty="0" smtClean="0">
                <a:latin typeface="Courier (W1)" pitchFamily="49" charset="0"/>
              </a:rPr>
              <a:t>    </a:t>
            </a:r>
            <a:r>
              <a:rPr lang="en-US" dirty="0" smtClean="0">
                <a:solidFill>
                  <a:schemeClr val="accent2">
                    <a:lumMod val="75000"/>
                  </a:schemeClr>
                </a:solidFill>
                <a:latin typeface="Courier (W1)" pitchFamily="49" charset="0"/>
              </a:rPr>
              <a:t>Dim</a:t>
            </a:r>
            <a:r>
              <a:rPr lang="en-US" dirty="0" smtClean="0">
                <a:latin typeface="Courier (W1)" pitchFamily="49" charset="0"/>
              </a:rPr>
              <a:t> </a:t>
            </a:r>
            <a:r>
              <a:rPr lang="en-US" dirty="0" err="1" smtClean="0">
                <a:latin typeface="Courier (W1)" pitchFamily="49" charset="0"/>
              </a:rPr>
              <a:t>num</a:t>
            </a:r>
            <a:r>
              <a:rPr lang="en-US" dirty="0" smtClean="0">
                <a:latin typeface="Courier (W1)" pitchFamily="49" charset="0"/>
              </a:rPr>
              <a:t> </a:t>
            </a:r>
            <a:r>
              <a:rPr lang="en-US" dirty="0" smtClean="0">
                <a:solidFill>
                  <a:schemeClr val="accent2">
                    <a:lumMod val="75000"/>
                  </a:schemeClr>
                </a:solidFill>
                <a:latin typeface="Courier (W1)" pitchFamily="49" charset="0"/>
              </a:rPr>
              <a:t>as Integer</a:t>
            </a:r>
          </a:p>
          <a:p>
            <a:pPr lvl="2">
              <a:buFont typeface="Times" pitchFamily="18" charset="0"/>
              <a:buNone/>
            </a:pPr>
            <a:r>
              <a:rPr lang="en-US" dirty="0" smtClean="0">
                <a:latin typeface="Courier (W1)" pitchFamily="49" charset="0"/>
              </a:rPr>
              <a:t>    </a:t>
            </a:r>
            <a:r>
              <a:rPr lang="en-US" dirty="0" err="1" smtClean="0">
                <a:latin typeface="Courier (W1)" pitchFamily="49" charset="0"/>
              </a:rPr>
              <a:t>num</a:t>
            </a:r>
            <a:r>
              <a:rPr lang="en-US" dirty="0" smtClean="0">
                <a:latin typeface="Courier (W1)" pitchFamily="49" charset="0"/>
              </a:rPr>
              <a:t> = </a:t>
            </a:r>
            <a:r>
              <a:rPr lang="en-US" dirty="0" err="1" smtClean="0">
                <a:solidFill>
                  <a:schemeClr val="accent2">
                    <a:lumMod val="75000"/>
                  </a:schemeClr>
                </a:solidFill>
                <a:latin typeface="Courier (W1)" pitchFamily="49" charset="0"/>
              </a:rPr>
              <a:t>InputBox</a:t>
            </a:r>
            <a:r>
              <a:rPr lang="en-US" dirty="0" smtClean="0">
                <a:latin typeface="Courier (W1)" pitchFamily="49" charset="0"/>
              </a:rPr>
              <a:t>("Type a number", "Number")</a:t>
            </a:r>
          </a:p>
          <a:p>
            <a:pPr lvl="2">
              <a:buFont typeface="Times" pitchFamily="18" charset="0"/>
              <a:buNone/>
            </a:pPr>
            <a:r>
              <a:rPr lang="en-US" dirty="0" smtClean="0">
                <a:latin typeface="Courier (W1)" pitchFamily="49" charset="0"/>
              </a:rPr>
              <a:t>    Range</a:t>
            </a:r>
            <a:r>
              <a:rPr lang="en-US" dirty="0">
                <a:latin typeface="Courier (W1)" pitchFamily="49" charset="0"/>
              </a:rPr>
              <a:t>("A1").</a:t>
            </a:r>
            <a:r>
              <a:rPr lang="en-US" dirty="0" smtClean="0">
                <a:latin typeface="Courier (W1)" pitchFamily="49" charset="0"/>
              </a:rPr>
              <a:t>Value = </a:t>
            </a:r>
            <a:r>
              <a:rPr lang="en-US" dirty="0" err="1" smtClean="0">
                <a:latin typeface="Courier (W1)" pitchFamily="49" charset="0"/>
              </a:rPr>
              <a:t>num</a:t>
            </a:r>
            <a:r>
              <a:rPr lang="en-US" dirty="0" smtClean="0">
                <a:latin typeface="Courier (W1)" pitchFamily="49" charset="0"/>
              </a:rPr>
              <a:t> + 10</a:t>
            </a:r>
          </a:p>
          <a:p>
            <a:pPr lvl="2">
              <a:buFont typeface="Times" pitchFamily="18" charset="0"/>
              <a:buNone/>
            </a:pPr>
            <a:r>
              <a:rPr lang="en-US" dirty="0" smtClean="0">
                <a:solidFill>
                  <a:schemeClr val="accent2">
                    <a:lumMod val="75000"/>
                  </a:schemeClr>
                </a:solidFill>
                <a:latin typeface="Courier (W1)" pitchFamily="49" charset="0"/>
              </a:rPr>
              <a:t>End sub</a:t>
            </a:r>
            <a:endParaRPr lang="en-US" dirty="0">
              <a:solidFill>
                <a:schemeClr val="accent2">
                  <a:lumMod val="75000"/>
                </a:schemeClr>
              </a:solidFill>
              <a:latin typeface="Courier (W1)" pitchFamily="49"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847" y="4385663"/>
            <a:ext cx="4018861" cy="1719299"/>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loud Callout 7"/>
          <p:cNvSpPr/>
          <p:nvPr/>
        </p:nvSpPr>
        <p:spPr bwMode="auto">
          <a:xfrm>
            <a:off x="6279776" y="4249894"/>
            <a:ext cx="2218765" cy="731520"/>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300" b="0" dirty="0" smtClean="0">
                <a:ea typeface="+mn-ea"/>
                <a:cs typeface="+mn-cs"/>
              </a:rPr>
              <a:t>How do u evaluate Cancel button?                </a:t>
            </a:r>
            <a:endParaRPr lang="en-US" sz="1300" b="0" dirty="0">
              <a:ea typeface="+mn-ea"/>
              <a:cs typeface="+mn-cs"/>
            </a:endParaRPr>
          </a:p>
        </p:txBody>
      </p:sp>
      <p:sp>
        <p:nvSpPr>
          <p:cNvPr id="9" name="Rounded Rectangle 33"/>
          <p:cNvSpPr>
            <a:spLocks noChangeArrowheads="1"/>
          </p:cNvSpPr>
          <p:nvPr>
            <p:custDataLst>
              <p:tags r:id="rId1"/>
            </p:custDataLst>
          </p:nvPr>
        </p:nvSpPr>
        <p:spPr bwMode="auto">
          <a:xfrm>
            <a:off x="277864" y="646597"/>
            <a:ext cx="447386" cy="377851"/>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sz="1800" dirty="0">
                <a:latin typeface="+mn-lt"/>
                <a:ea typeface="ＭＳ Ｐゴシック" charset="-128"/>
                <a:cs typeface="+mn-cs"/>
              </a:rPr>
              <a:t>1</a:t>
            </a:r>
          </a:p>
        </p:txBody>
      </p:sp>
      <p:sp>
        <p:nvSpPr>
          <p:cNvPr id="10" name="AutoShape 12"/>
          <p:cNvSpPr>
            <a:spLocks noChangeArrowheads="1"/>
          </p:cNvSpPr>
          <p:nvPr/>
        </p:nvSpPr>
        <p:spPr bwMode="auto">
          <a:xfrm>
            <a:off x="763589" y="651437"/>
            <a:ext cx="8064500" cy="377851"/>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2000" dirty="0" smtClean="0">
                <a:latin typeface="+mj-lt"/>
                <a:ea typeface="ＭＳ Ｐゴシック" charset="-128"/>
                <a:cs typeface="+mn-cs"/>
              </a:rPr>
              <a:t>Input Box</a:t>
            </a:r>
            <a:endParaRPr lang="en-US" sz="2000" dirty="0">
              <a:latin typeface="+mj-lt"/>
              <a:ea typeface="ＭＳ Ｐゴシック" charset="-128"/>
              <a:cs typeface="+mn-cs"/>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1625" y="617043"/>
            <a:ext cx="8523288" cy="400110"/>
          </a:xfrm>
        </p:spPr>
        <p:txBody>
          <a:bodyPr/>
          <a:lstStyle/>
          <a:p>
            <a:r>
              <a:rPr lang="en-US" dirty="0" smtClean="0"/>
              <a:t>Recording Macros</a:t>
            </a:r>
            <a:endParaRPr lang="en-GB" dirty="0">
              <a:solidFill>
                <a:schemeClr val="accent2"/>
              </a:solidFill>
            </a:endParaRPr>
          </a:p>
        </p:txBody>
      </p:sp>
      <p:sp>
        <p:nvSpPr>
          <p:cNvPr id="13" name="Content Placeholder 2"/>
          <p:cNvSpPr txBox="1">
            <a:spLocks/>
          </p:cNvSpPr>
          <p:nvPr/>
        </p:nvSpPr>
        <p:spPr>
          <a:xfrm>
            <a:off x="304796" y="1187474"/>
            <a:ext cx="8368555" cy="306179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da-DK" sz="1600" b="0" dirty="0" smtClean="0"/>
              <a:t>MS Office Application,including </a:t>
            </a:r>
            <a:r>
              <a:rPr lang="da-DK" sz="1600" b="0" dirty="0"/>
              <a:t>Excel, have a built-in Macro Recorder </a:t>
            </a:r>
            <a:endParaRPr lang="da-DK" sz="1600" b="0" dirty="0" smtClean="0"/>
          </a:p>
          <a:p>
            <a:pPr lvl="1"/>
            <a:r>
              <a:rPr lang="da-DK" sz="1600" b="0" dirty="0" smtClean="0"/>
              <a:t>Macros Recorder records </a:t>
            </a:r>
            <a:r>
              <a:rPr lang="da-DK" sz="1600" b="0" dirty="0"/>
              <a:t>anything that you do in the Application using the keyboard or </a:t>
            </a:r>
            <a:r>
              <a:rPr lang="da-DK" sz="1600" b="0" dirty="0" smtClean="0"/>
              <a:t>mouse</a:t>
            </a:r>
          </a:p>
          <a:p>
            <a:pPr marL="0" lvl="1" indent="0">
              <a:buNone/>
            </a:pPr>
            <a:endParaRPr lang="da-DK" sz="1600" b="0" dirty="0" smtClean="0"/>
          </a:p>
          <a:p>
            <a:pPr marL="0" lvl="1" indent="0">
              <a:buNone/>
            </a:pPr>
            <a:r>
              <a:rPr lang="da-DK" sz="2400" b="0" dirty="0" smtClean="0">
                <a:solidFill>
                  <a:schemeClr val="accent2"/>
                </a:solidFill>
                <a:latin typeface="+mj-lt"/>
              </a:rPr>
              <a:t>Why use macro recorder?</a:t>
            </a:r>
            <a:endParaRPr lang="da-DK" sz="2400" b="0" dirty="0">
              <a:solidFill>
                <a:schemeClr val="accent2"/>
              </a:solidFill>
              <a:latin typeface="+mj-lt"/>
            </a:endParaRPr>
          </a:p>
          <a:p>
            <a:pPr lvl="1"/>
            <a:r>
              <a:rPr lang="en-US" sz="1600" b="0" dirty="0"/>
              <a:t>It is the simplest way to create a macro in </a:t>
            </a:r>
            <a:r>
              <a:rPr lang="en-US" sz="1600" b="0" dirty="0" smtClean="0"/>
              <a:t>Excel</a:t>
            </a:r>
            <a:endParaRPr lang="da-DK" sz="1600" b="0" dirty="0" smtClean="0"/>
          </a:p>
          <a:p>
            <a:pPr lvl="1"/>
            <a:r>
              <a:rPr lang="da-DK" sz="1600" b="0" dirty="0" smtClean="0"/>
              <a:t>You can record anything you want to automate without using excel commands</a:t>
            </a:r>
          </a:p>
          <a:p>
            <a:pPr lvl="1"/>
            <a:r>
              <a:rPr lang="da-DK" sz="1600" b="0" dirty="0" smtClean="0"/>
              <a:t>Macros that are recorded are saved in excel workbook</a:t>
            </a:r>
          </a:p>
          <a:p>
            <a:pPr lvl="1"/>
            <a:endParaRPr lang="da-DK" sz="1600" b="0" dirty="0"/>
          </a:p>
          <a:p>
            <a:pPr lvl="1"/>
            <a:endParaRPr lang="en-US" sz="1600" b="0" dirty="0"/>
          </a:p>
        </p:txBody>
      </p:sp>
      <p:sp>
        <p:nvSpPr>
          <p:cNvPr id="14" name="AutoShape 5"/>
          <p:cNvSpPr>
            <a:spLocks noChangeArrowheads="1"/>
          </p:cNvSpPr>
          <p:nvPr/>
        </p:nvSpPr>
        <p:spPr bwMode="auto">
          <a:xfrm>
            <a:off x="304796" y="5012086"/>
            <a:ext cx="8462686" cy="733476"/>
          </a:xfrm>
          <a:prstGeom prst="roundRect">
            <a:avLst>
              <a:gd name="adj" fmla="val 7194"/>
            </a:avLst>
          </a:prstGeom>
          <a:solidFill>
            <a:schemeClr val="accent2"/>
          </a:solidFill>
          <a:ln w="9525" algn="ctr">
            <a:noFill/>
            <a:miter lim="800000"/>
            <a:headEnd/>
            <a:tailEnd/>
          </a:ln>
        </p:spPr>
        <p:txBody>
          <a:bodyPr anchor="ctr"/>
          <a:lstStyle/>
          <a:p>
            <a:pPr algn="ctr" defTabSz="457200" fontAlgn="auto">
              <a:spcBef>
                <a:spcPts val="0"/>
              </a:spcBef>
              <a:spcAft>
                <a:spcPts val="0"/>
              </a:spcAft>
              <a:defRPr/>
            </a:pPr>
            <a:r>
              <a:rPr lang="en-US" sz="1800" b="0" dirty="0" smtClean="0">
                <a:solidFill>
                  <a:schemeClr val="lt1"/>
                </a:solidFill>
                <a:latin typeface="+mn-lt"/>
                <a:ea typeface="+mn-ea"/>
                <a:cs typeface="+mn-cs"/>
              </a:rPr>
              <a:t>Always save the workbook which has macro (recorded/coded) in </a:t>
            </a:r>
            <a:r>
              <a:rPr lang="en-US" sz="1800" dirty="0" smtClean="0">
                <a:solidFill>
                  <a:schemeClr val="lt1"/>
                </a:solidFill>
                <a:latin typeface="+mn-lt"/>
                <a:ea typeface="+mn-ea"/>
                <a:cs typeface="+mn-cs"/>
              </a:rPr>
              <a:t>.</a:t>
            </a:r>
            <a:r>
              <a:rPr lang="en-US" sz="1800" dirty="0" err="1" smtClean="0">
                <a:solidFill>
                  <a:schemeClr val="lt1"/>
                </a:solidFill>
                <a:latin typeface="+mn-lt"/>
                <a:ea typeface="+mn-ea"/>
                <a:cs typeface="+mn-cs"/>
              </a:rPr>
              <a:t>xlsm</a:t>
            </a:r>
            <a:r>
              <a:rPr lang="en-US" sz="1800" dirty="0" smtClean="0">
                <a:solidFill>
                  <a:schemeClr val="lt1"/>
                </a:solidFill>
                <a:latin typeface="+mn-lt"/>
                <a:ea typeface="+mn-ea"/>
                <a:cs typeface="+mn-cs"/>
              </a:rPr>
              <a:t> </a:t>
            </a:r>
            <a:r>
              <a:rPr lang="en-US" sz="1800" b="0" dirty="0" smtClean="0">
                <a:solidFill>
                  <a:schemeClr val="lt1"/>
                </a:solidFill>
                <a:latin typeface="+mn-lt"/>
                <a:ea typeface="+mn-ea"/>
                <a:cs typeface="+mn-cs"/>
              </a:rPr>
              <a:t>format.</a:t>
            </a:r>
            <a:endParaRPr lang="en-US" sz="1800" b="0" dirty="0">
              <a:solidFill>
                <a:schemeClr val="lt1"/>
              </a:solidFill>
              <a:latin typeface="+mn-lt"/>
              <a:ea typeface="+mn-ea"/>
              <a:cs typeface="+mn-cs"/>
            </a:endParaRPr>
          </a:p>
        </p:txBody>
      </p:sp>
      <p:pic>
        <p:nvPicPr>
          <p:cNvPr id="2050" name="Picture 2" descr="http://ts3.mm.bing.net/th?id=H.4704201613313218&amp;w=228&amp;h=155&amp;c=7&amp;rs=1&amp;pid=1.7"/>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77904" y="4667870"/>
            <a:ext cx="851650" cy="578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arn(inVertic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12253" y="1191439"/>
            <a:ext cx="8326629" cy="2761996"/>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SzPct val="140000"/>
            </a:pPr>
            <a:r>
              <a:rPr lang="en-US" sz="1600" b="0" dirty="0" smtClean="0"/>
              <a:t>This </a:t>
            </a:r>
            <a:r>
              <a:rPr lang="en-US" sz="1600" b="0" dirty="0"/>
              <a:t>in-built feature can be used to </a:t>
            </a:r>
            <a:r>
              <a:rPr lang="en-US" sz="1600" b="0" dirty="0" smtClean="0"/>
              <a:t>convey </a:t>
            </a:r>
            <a:r>
              <a:rPr lang="en-US" sz="1600" b="0" dirty="0"/>
              <a:t>information to the </a:t>
            </a:r>
            <a:r>
              <a:rPr lang="en-US" sz="1600" b="0" dirty="0" smtClean="0"/>
              <a:t>user</a:t>
            </a:r>
          </a:p>
          <a:p>
            <a:pPr lvl="1">
              <a:buSzPct val="140000"/>
            </a:pPr>
            <a:r>
              <a:rPr lang="en-US" sz="1600" b="0" dirty="0"/>
              <a:t>Programming just consists of specifying its design and </a:t>
            </a:r>
            <a:r>
              <a:rPr lang="en-US" sz="1600" b="0" dirty="0" smtClean="0"/>
              <a:t>message</a:t>
            </a:r>
          </a:p>
          <a:p>
            <a:pPr lvl="1">
              <a:lnSpc>
                <a:spcPct val="90000"/>
              </a:lnSpc>
            </a:pPr>
            <a:r>
              <a:rPr lang="en-US" sz="1600" b="0" dirty="0"/>
              <a:t>The basic Message Box has 3 arguments.  The syntax </a:t>
            </a:r>
            <a:r>
              <a:rPr lang="en-US" sz="1600" b="0" dirty="0" smtClean="0"/>
              <a:t>is</a:t>
            </a:r>
          </a:p>
          <a:p>
            <a:pPr marL="0" lvl="1" indent="0">
              <a:lnSpc>
                <a:spcPct val="90000"/>
              </a:lnSpc>
              <a:buNone/>
            </a:pPr>
            <a:endParaRPr lang="en-US" sz="1600" b="0" dirty="0"/>
          </a:p>
          <a:p>
            <a:pPr lvl="2">
              <a:lnSpc>
                <a:spcPct val="90000"/>
              </a:lnSpc>
              <a:buFont typeface="Times" pitchFamily="18" charset="0"/>
              <a:buNone/>
            </a:pPr>
            <a:r>
              <a:rPr lang="en-US" sz="1600" dirty="0" smtClean="0">
                <a:solidFill>
                  <a:srgbClr val="F7902B"/>
                </a:solidFill>
                <a:latin typeface="Courier (W1)" pitchFamily="49" charset="0"/>
              </a:rPr>
              <a:t>MsgBox </a:t>
            </a:r>
            <a:r>
              <a:rPr lang="en-US" sz="1600" dirty="0">
                <a:solidFill>
                  <a:srgbClr val="F7902B"/>
                </a:solidFill>
                <a:latin typeface="Courier (W1)" pitchFamily="49" charset="0"/>
              </a:rPr>
              <a:t>"</a:t>
            </a:r>
            <a:r>
              <a:rPr lang="en-US" sz="1600" dirty="0" smtClean="0">
                <a:solidFill>
                  <a:srgbClr val="F7902B"/>
                </a:solidFill>
                <a:latin typeface="Courier (W1)" pitchFamily="49" charset="0"/>
              </a:rPr>
              <a:t>Message",[Button/Icon],["</a:t>
            </a:r>
            <a:r>
              <a:rPr lang="en-US" sz="1600" dirty="0">
                <a:solidFill>
                  <a:srgbClr val="F7902B"/>
                </a:solidFill>
                <a:latin typeface="Courier (W1)" pitchFamily="49" charset="0"/>
              </a:rPr>
              <a:t>Caption of the Title Bar"]</a:t>
            </a:r>
          </a:p>
          <a:p>
            <a:pPr marL="685800" lvl="3" indent="0">
              <a:buSzPct val="140000"/>
              <a:buNone/>
            </a:pPr>
            <a:r>
              <a:rPr lang="en-US" b="0" dirty="0" smtClean="0"/>
              <a:t>   </a:t>
            </a:r>
          </a:p>
          <a:p>
            <a:pPr lvl="2">
              <a:lnSpc>
                <a:spcPct val="90000"/>
              </a:lnSpc>
              <a:buFont typeface="Times" pitchFamily="18" charset="0"/>
              <a:buNone/>
            </a:pPr>
            <a:r>
              <a:rPr lang="en-US" dirty="0" smtClean="0">
                <a:latin typeface="Courier (W1)" pitchFamily="49" charset="0"/>
              </a:rPr>
              <a:t>		</a:t>
            </a:r>
            <a:r>
              <a:rPr lang="en-US" sz="1600" dirty="0" smtClean="0">
                <a:solidFill>
                  <a:schemeClr val="accent2">
                    <a:lumMod val="75000"/>
                  </a:schemeClr>
                </a:solidFill>
                <a:latin typeface="Courier (W1)" pitchFamily="49" charset="0"/>
              </a:rPr>
              <a:t>Sub</a:t>
            </a:r>
            <a:r>
              <a:rPr lang="en-US" sz="1600" dirty="0" smtClean="0">
                <a:latin typeface="Courier (W1)" pitchFamily="49" charset="0"/>
              </a:rPr>
              <a:t> myMessage()</a:t>
            </a:r>
            <a:endParaRPr lang="en-US" sz="1600" dirty="0">
              <a:latin typeface="Courier (W1)" pitchFamily="49" charset="0"/>
            </a:endParaRPr>
          </a:p>
          <a:p>
            <a:pPr lvl="2">
              <a:lnSpc>
                <a:spcPct val="90000"/>
              </a:lnSpc>
              <a:buFont typeface="Times" pitchFamily="18" charset="0"/>
              <a:buNone/>
            </a:pPr>
            <a:r>
              <a:rPr lang="en-US" sz="1600" dirty="0" smtClean="0">
                <a:latin typeface="Courier (W1)" pitchFamily="49" charset="0"/>
              </a:rPr>
              <a:t>			MsgBox </a:t>
            </a:r>
            <a:r>
              <a:rPr lang="en-US" sz="1600" dirty="0">
                <a:latin typeface="Courier (W1)" pitchFamily="49" charset="0"/>
              </a:rPr>
              <a:t>"This is my </a:t>
            </a:r>
            <a:r>
              <a:rPr lang="en-US" sz="1600" dirty="0" smtClean="0">
                <a:latin typeface="Courier (W1)" pitchFamily="49" charset="0"/>
              </a:rPr>
              <a:t>message", </a:t>
            </a:r>
            <a:r>
              <a:rPr lang="en-US" sz="1600" dirty="0">
                <a:latin typeface="Courier (W1)" pitchFamily="49" charset="0"/>
              </a:rPr>
              <a:t>_</a:t>
            </a:r>
          </a:p>
          <a:p>
            <a:pPr lvl="2">
              <a:lnSpc>
                <a:spcPct val="90000"/>
              </a:lnSpc>
              <a:buFont typeface="Times" pitchFamily="18" charset="0"/>
              <a:buNone/>
            </a:pPr>
            <a:r>
              <a:rPr lang="en-US" sz="1600" dirty="0">
                <a:latin typeface="Courier (W1)" pitchFamily="49" charset="0"/>
              </a:rPr>
              <a:t>   </a:t>
            </a:r>
            <a:r>
              <a:rPr lang="en-US" sz="1600" dirty="0" smtClean="0">
                <a:latin typeface="Courier (W1)" pitchFamily="49" charset="0"/>
              </a:rPr>
              <a:t>		</a:t>
            </a:r>
            <a:r>
              <a:rPr lang="en-US" sz="1600" dirty="0" err="1" smtClean="0">
                <a:latin typeface="Courier (W1)" pitchFamily="49" charset="0"/>
              </a:rPr>
              <a:t>vbExclamation</a:t>
            </a:r>
            <a:r>
              <a:rPr lang="en-US" sz="1600" dirty="0">
                <a:latin typeface="Courier (W1)" pitchFamily="49" charset="0"/>
              </a:rPr>
              <a:t>, </a:t>
            </a:r>
            <a:r>
              <a:rPr lang="en-US" sz="1600" dirty="0" smtClean="0">
                <a:latin typeface="Courier (W1)" pitchFamily="49" charset="0"/>
              </a:rPr>
              <a:t>“This is title"</a:t>
            </a:r>
            <a:endParaRPr lang="en-US" sz="1600" dirty="0">
              <a:latin typeface="Courier (W1)" pitchFamily="49" charset="0"/>
            </a:endParaRPr>
          </a:p>
          <a:p>
            <a:pPr lvl="2">
              <a:lnSpc>
                <a:spcPct val="90000"/>
              </a:lnSpc>
              <a:buFont typeface="Times" pitchFamily="18" charset="0"/>
              <a:buNone/>
            </a:pPr>
            <a:r>
              <a:rPr lang="en-US" sz="1600" dirty="0" smtClean="0">
                <a:latin typeface="Courier (W1)" pitchFamily="49" charset="0"/>
              </a:rPr>
              <a:t>		</a:t>
            </a:r>
            <a:r>
              <a:rPr lang="en-US" sz="1600" dirty="0" smtClean="0">
                <a:solidFill>
                  <a:schemeClr val="accent2">
                    <a:lumMod val="75000"/>
                  </a:schemeClr>
                </a:solidFill>
                <a:latin typeface="Courier (W1)" pitchFamily="49" charset="0"/>
              </a:rPr>
              <a:t>End </a:t>
            </a:r>
            <a:r>
              <a:rPr lang="en-US" sz="1600" dirty="0">
                <a:solidFill>
                  <a:schemeClr val="accent2">
                    <a:lumMod val="75000"/>
                  </a:schemeClr>
                </a:solidFill>
                <a:latin typeface="Courier (W1)" pitchFamily="49" charset="0"/>
              </a:rPr>
              <a:t>sub</a:t>
            </a:r>
          </a:p>
          <a:p>
            <a:pPr marL="685800" lvl="3" indent="0">
              <a:buSzPct val="140000"/>
              <a:buNone/>
            </a:pPr>
            <a:endParaRPr lang="en-US" b="0" dirty="0"/>
          </a:p>
          <a:p>
            <a:pPr lvl="1">
              <a:buSzPct val="140000"/>
            </a:pPr>
            <a:endParaRPr lang="en-US" sz="1600" b="0" dirty="0" smtClean="0"/>
          </a:p>
          <a:p>
            <a:pPr lvl="1">
              <a:buSzPct val="140000"/>
            </a:pPr>
            <a:endParaRPr lang="en-US" sz="1600" b="0" dirty="0" smtClean="0"/>
          </a:p>
          <a:p>
            <a:pPr lvl="1">
              <a:buSzPct val="140000"/>
            </a:pPr>
            <a:endParaRPr lang="en-US" sz="1600" b="0" dirty="0"/>
          </a:p>
          <a:p>
            <a:pPr lvl="1">
              <a:buSzPct val="140000"/>
            </a:pPr>
            <a:endParaRPr lang="en-US" sz="1600" b="0" dirty="0">
              <a:solidFill>
                <a:srgbClr val="FF66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4539214"/>
              </p:ext>
            </p:extLst>
          </p:nvPr>
        </p:nvGraphicFramePr>
        <p:xfrm>
          <a:off x="1990305" y="4072964"/>
          <a:ext cx="4531518" cy="1854200"/>
        </p:xfrm>
        <a:graphic>
          <a:graphicData uri="http://schemas.openxmlformats.org/drawingml/2006/table">
            <a:tbl>
              <a:tblPr firstRow="1" bandRow="1">
                <a:tableStyleId>{72833802-FEF1-4C79-8D5D-14CF1EAF98D9}</a:tableStyleId>
              </a:tblPr>
              <a:tblGrid>
                <a:gridCol w="2729612"/>
                <a:gridCol w="1801906"/>
              </a:tblGrid>
              <a:tr h="370840">
                <a:tc>
                  <a:txBody>
                    <a:bodyPr/>
                    <a:lstStyle/>
                    <a:p>
                      <a:pPr algn="ctr"/>
                      <a:r>
                        <a:rPr lang="en-US" sz="1400" dirty="0" smtClean="0"/>
                        <a:t>Message</a:t>
                      </a:r>
                      <a:r>
                        <a:rPr lang="en-US" sz="1400" baseline="0" dirty="0" smtClean="0"/>
                        <a:t> Box Style</a:t>
                      </a:r>
                      <a:endParaRPr lang="en-US" sz="1400" dirty="0"/>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algn="ctr"/>
                      <a:r>
                        <a:rPr lang="en-US" sz="1400" dirty="0" smtClean="0"/>
                        <a:t>Icon</a:t>
                      </a:r>
                      <a:endParaRPr lang="en-US" sz="1400" dirty="0"/>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err="1" smtClean="0"/>
                        <a:t>vbInformation</a:t>
                      </a:r>
                      <a:endParaRPr lang="en-US" sz="1600" dirty="0"/>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tcPr>
                </a:tc>
                <a:tc>
                  <a:txBody>
                    <a:bodyPr/>
                    <a:lstStyle/>
                    <a:p>
                      <a:endParaRPr lang="en-US" dirty="0"/>
                    </a:p>
                  </a:txBody>
                  <a:tcPr>
                    <a:lnL w="12700" cap="flat" cmpd="sng" algn="ctr">
                      <a:solidFill>
                        <a:schemeClr val="accent2">
                          <a:lumMod val="75000"/>
                        </a:schemeClr>
                      </a:solidFill>
                      <a:prstDash val="solid"/>
                      <a:round/>
                      <a:headEnd type="none" w="med" len="med"/>
                      <a:tailEnd type="none" w="med" len="med"/>
                    </a:lnL>
                    <a:lnT w="12700" cap="flat" cmpd="sng" algn="ctr">
                      <a:solidFill>
                        <a:schemeClr val="accent2">
                          <a:lumMod val="75000"/>
                        </a:schemeClr>
                      </a:solidFill>
                      <a:prstDash val="solid"/>
                      <a:round/>
                      <a:headEnd type="none" w="med" len="med"/>
                      <a:tailEnd type="none" w="med" len="med"/>
                    </a:lnT>
                  </a:tcPr>
                </a:tc>
              </a:tr>
              <a:tr h="370840">
                <a:tc>
                  <a:txBody>
                    <a:bodyPr/>
                    <a:lstStyle/>
                    <a:p>
                      <a:r>
                        <a:rPr lang="en-US" sz="1600" dirty="0" err="1" smtClean="0"/>
                        <a:t>vbExclamation</a:t>
                      </a:r>
                      <a:endParaRPr lang="en-US" sz="1600" dirty="0"/>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tcPr>
                </a:tc>
                <a:tc>
                  <a:txBody>
                    <a:bodyPr/>
                    <a:lstStyle/>
                    <a:p>
                      <a:endParaRPr lang="en-US" dirty="0"/>
                    </a:p>
                  </a:txBody>
                  <a:tcPr>
                    <a:lnL w="12700" cap="flat" cmpd="sng" algn="ctr">
                      <a:solidFill>
                        <a:schemeClr val="accent2">
                          <a:lumMod val="75000"/>
                        </a:schemeClr>
                      </a:solidFill>
                      <a:prstDash val="solid"/>
                      <a:round/>
                      <a:headEnd type="none" w="med" len="med"/>
                      <a:tailEnd type="none" w="med" len="med"/>
                    </a:lnL>
                  </a:tcPr>
                </a:tc>
              </a:tr>
              <a:tr h="370840">
                <a:tc>
                  <a:txBody>
                    <a:bodyPr/>
                    <a:lstStyle/>
                    <a:p>
                      <a:r>
                        <a:rPr lang="en-US" sz="1600" dirty="0" err="1" smtClean="0"/>
                        <a:t>vbCritical</a:t>
                      </a:r>
                      <a:endParaRPr lang="en-US" sz="1600" dirty="0"/>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tcPr>
                </a:tc>
                <a:tc>
                  <a:txBody>
                    <a:bodyPr/>
                    <a:lstStyle/>
                    <a:p>
                      <a:endParaRPr lang="en-US" dirty="0"/>
                    </a:p>
                  </a:txBody>
                  <a:tcPr>
                    <a:lnL w="12700" cap="flat" cmpd="sng" algn="ctr">
                      <a:solidFill>
                        <a:schemeClr val="accent2">
                          <a:lumMod val="75000"/>
                        </a:schemeClr>
                      </a:solidFill>
                      <a:prstDash val="solid"/>
                      <a:round/>
                      <a:headEnd type="none" w="med" len="med"/>
                      <a:tailEnd type="none" w="med" len="med"/>
                    </a:lnL>
                  </a:tcPr>
                </a:tc>
              </a:tr>
              <a:tr h="370840">
                <a:tc>
                  <a:txBody>
                    <a:bodyPr/>
                    <a:lstStyle/>
                    <a:p>
                      <a:r>
                        <a:rPr lang="en-US" sz="1600" dirty="0" smtClean="0"/>
                        <a:t>vbQuestion</a:t>
                      </a:r>
                      <a:endParaRPr lang="en-US" sz="1600" dirty="0"/>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tcPr>
                </a:tc>
                <a:tc>
                  <a:txBody>
                    <a:bodyPr/>
                    <a:lstStyle/>
                    <a:p>
                      <a:endParaRPr lang="en-US" dirty="0"/>
                    </a:p>
                  </a:txBody>
                  <a:tcPr>
                    <a:lnL w="12700" cap="flat" cmpd="sng" algn="ctr">
                      <a:solidFill>
                        <a:schemeClr val="accent2">
                          <a:lumMod val="75000"/>
                        </a:schemeClr>
                      </a:solidFill>
                      <a:prstDash val="solid"/>
                      <a:round/>
                      <a:headEnd type="none" w="med" len="med"/>
                      <a:tailEnd type="none" w="med" len="med"/>
                    </a:lnL>
                  </a:tcPr>
                </a:tc>
              </a:tr>
            </a:tbl>
          </a:graphicData>
        </a:graphic>
      </p:graphicFrame>
      <p:pic>
        <p:nvPicPr>
          <p:cNvPr id="6" name="Picture 5"/>
          <p:cNvPicPr>
            <a:picLocks noChangeAspect="1" noChangeArrowheads="1"/>
          </p:cNvPicPr>
          <p:nvPr/>
        </p:nvPicPr>
        <p:blipFill rotWithShape="1">
          <a:blip r:embed="rId3">
            <a:clrChange>
              <a:clrFrom>
                <a:srgbClr val="ECE9D8"/>
              </a:clrFrom>
              <a:clrTo>
                <a:srgbClr val="ECE9D8">
                  <a:alpha val="0"/>
                </a:srgbClr>
              </a:clrTo>
            </a:clrChange>
            <a:extLst>
              <a:ext uri="{28A0092B-C50C-407E-A947-70E740481C1C}">
                <a14:useLocalDpi xmlns:a14="http://schemas.microsoft.com/office/drawing/2010/main" val="0"/>
              </a:ext>
            </a:extLst>
          </a:blip>
          <a:srcRect r="77992"/>
          <a:stretch/>
        </p:blipFill>
        <p:spPr bwMode="auto">
          <a:xfrm>
            <a:off x="5427854" y="4417636"/>
            <a:ext cx="439959" cy="43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clrChange>
              <a:clrFrom>
                <a:srgbClr val="ECE9D8"/>
              </a:clrFrom>
              <a:clrTo>
                <a:srgbClr val="ECE9D8">
                  <a:alpha val="0"/>
                </a:srgbClr>
              </a:clrTo>
            </a:clrChange>
            <a:extLst>
              <a:ext uri="{28A0092B-C50C-407E-A947-70E740481C1C}">
                <a14:useLocalDpi xmlns:a14="http://schemas.microsoft.com/office/drawing/2010/main" val="0"/>
              </a:ext>
            </a:extLst>
          </a:blip>
          <a:srcRect l="53125" r="28123"/>
          <a:stretch/>
        </p:blipFill>
        <p:spPr bwMode="auto">
          <a:xfrm>
            <a:off x="5443403" y="4760421"/>
            <a:ext cx="384080" cy="44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rotWithShape="1">
          <a:blip r:embed="rId3">
            <a:clrChange>
              <a:clrFrom>
                <a:srgbClr val="ECE9D8"/>
              </a:clrFrom>
              <a:clrTo>
                <a:srgbClr val="ECE9D8">
                  <a:alpha val="0"/>
                </a:srgbClr>
              </a:clrTo>
            </a:clrChange>
            <a:extLst>
              <a:ext uri="{28A0092B-C50C-407E-A947-70E740481C1C}">
                <a14:useLocalDpi xmlns:a14="http://schemas.microsoft.com/office/drawing/2010/main" val="0"/>
              </a:ext>
            </a:extLst>
          </a:blip>
          <a:srcRect l="76089"/>
          <a:stretch/>
        </p:blipFill>
        <p:spPr bwMode="auto">
          <a:xfrm>
            <a:off x="5373438" y="5164945"/>
            <a:ext cx="445230" cy="40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rotWithShape="1">
          <a:blip r:embed="rId3">
            <a:clrChange>
              <a:clrFrom>
                <a:srgbClr val="ECE9D8"/>
              </a:clrFrom>
              <a:clrTo>
                <a:srgbClr val="ECE9D8">
                  <a:alpha val="0"/>
                </a:srgbClr>
              </a:clrTo>
            </a:clrChange>
            <a:extLst>
              <a:ext uri="{28A0092B-C50C-407E-A947-70E740481C1C}">
                <a14:useLocalDpi xmlns:a14="http://schemas.microsoft.com/office/drawing/2010/main" val="0"/>
              </a:ext>
            </a:extLst>
          </a:blip>
          <a:srcRect l="25000" r="50000"/>
          <a:stretch/>
        </p:blipFill>
        <p:spPr bwMode="auto">
          <a:xfrm>
            <a:off x="5402686" y="5528235"/>
            <a:ext cx="465512" cy="40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33"/>
          <p:cNvSpPr>
            <a:spLocks noChangeArrowheads="1"/>
          </p:cNvSpPr>
          <p:nvPr>
            <p:custDataLst>
              <p:tags r:id="rId1"/>
            </p:custDataLst>
          </p:nvPr>
        </p:nvSpPr>
        <p:spPr bwMode="auto">
          <a:xfrm>
            <a:off x="277864" y="646597"/>
            <a:ext cx="447386" cy="377851"/>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sz="1800" dirty="0">
                <a:latin typeface="+mn-lt"/>
                <a:ea typeface="ＭＳ Ｐゴシック" charset="-128"/>
                <a:cs typeface="+mn-cs"/>
              </a:rPr>
              <a:t>2</a:t>
            </a:r>
          </a:p>
        </p:txBody>
      </p:sp>
      <p:sp>
        <p:nvSpPr>
          <p:cNvPr id="11" name="AutoShape 12"/>
          <p:cNvSpPr>
            <a:spLocks noChangeArrowheads="1"/>
          </p:cNvSpPr>
          <p:nvPr/>
        </p:nvSpPr>
        <p:spPr bwMode="auto">
          <a:xfrm>
            <a:off x="763589" y="651437"/>
            <a:ext cx="8064500" cy="377851"/>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2000" dirty="0" smtClean="0">
                <a:latin typeface="+mj-lt"/>
                <a:ea typeface="ＭＳ Ｐゴシック" charset="-128"/>
                <a:cs typeface="+mn-cs"/>
              </a:rPr>
              <a:t>Message Box</a:t>
            </a:r>
            <a:endParaRPr lang="en-US" sz="2000" dirty="0">
              <a:latin typeface="+mj-lt"/>
              <a:ea typeface="ＭＳ Ｐゴシック" charset="-128"/>
              <a:cs typeface="+mn-cs"/>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70831"/>
            <a:ext cx="8523288" cy="400110"/>
          </a:xfrm>
        </p:spPr>
        <p:txBody>
          <a:bodyPr/>
          <a:lstStyle/>
          <a:p>
            <a:r>
              <a:rPr lang="en-US" dirty="0" smtClean="0"/>
              <a:t>Message Box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0907534"/>
              </p:ext>
            </p:extLst>
          </p:nvPr>
        </p:nvGraphicFramePr>
        <p:xfrm>
          <a:off x="4518212" y="3763683"/>
          <a:ext cx="4087907" cy="2316480"/>
        </p:xfrm>
        <a:graphic>
          <a:graphicData uri="http://schemas.openxmlformats.org/drawingml/2006/table">
            <a:tbl>
              <a:tblPr firstRow="1" bandRow="1">
                <a:tableStyleId>{21E4AEA4-8DFA-4A89-87EB-49C32662AFE0}</a:tableStyleId>
              </a:tblPr>
              <a:tblGrid>
                <a:gridCol w="1479673"/>
                <a:gridCol w="1529830"/>
                <a:gridCol w="1078404"/>
              </a:tblGrid>
              <a:tr h="186765">
                <a:tc>
                  <a:txBody>
                    <a:bodyPr/>
                    <a:lstStyle/>
                    <a:p>
                      <a:r>
                        <a:rPr lang="en-US" sz="1400" dirty="0"/>
                        <a:t>Description</a:t>
                      </a:r>
                    </a:p>
                  </a:txBody>
                  <a:tcPr marL="38100" marR="38100" marT="38100" marB="38100"/>
                </a:tc>
                <a:tc>
                  <a:txBody>
                    <a:bodyPr/>
                    <a:lstStyle/>
                    <a:p>
                      <a:r>
                        <a:rPr lang="en-US" sz="1400" dirty="0"/>
                        <a:t>Constant</a:t>
                      </a:r>
                    </a:p>
                  </a:txBody>
                  <a:tcPr marL="38100" marR="38100" marT="38100" marB="38100"/>
                </a:tc>
                <a:tc>
                  <a:txBody>
                    <a:bodyPr/>
                    <a:lstStyle/>
                    <a:p>
                      <a:r>
                        <a:rPr lang="en-US" sz="1400"/>
                        <a:t>Value</a:t>
                      </a:r>
                    </a:p>
                  </a:txBody>
                  <a:tcPr marL="38100" marR="38100" marT="38100" marB="38100"/>
                </a:tc>
              </a:tr>
              <a:tr h="186765">
                <a:tc>
                  <a:txBody>
                    <a:bodyPr/>
                    <a:lstStyle/>
                    <a:p>
                      <a:r>
                        <a:rPr lang="en-US" sz="1400" dirty="0"/>
                        <a:t>OK</a:t>
                      </a:r>
                    </a:p>
                  </a:txBody>
                  <a:tcPr marL="38100" marR="38100" marT="38100" marB="38100"/>
                </a:tc>
                <a:tc>
                  <a:txBody>
                    <a:bodyPr/>
                    <a:lstStyle/>
                    <a:p>
                      <a:r>
                        <a:rPr lang="en-US" sz="1400"/>
                        <a:t>vbOK</a:t>
                      </a:r>
                    </a:p>
                  </a:txBody>
                  <a:tcPr marL="38100" marR="38100" marT="38100" marB="38100"/>
                </a:tc>
                <a:tc>
                  <a:txBody>
                    <a:bodyPr/>
                    <a:lstStyle/>
                    <a:p>
                      <a:r>
                        <a:rPr lang="en-US" sz="1400"/>
                        <a:t>1</a:t>
                      </a:r>
                    </a:p>
                  </a:txBody>
                  <a:tcPr marL="38100" marR="38100" marT="38100" marB="38100"/>
                </a:tc>
              </a:tr>
              <a:tr h="186765">
                <a:tc>
                  <a:txBody>
                    <a:bodyPr/>
                    <a:lstStyle/>
                    <a:p>
                      <a:r>
                        <a:rPr lang="en-US" sz="1400" dirty="0"/>
                        <a:t>Cancel</a:t>
                      </a:r>
                    </a:p>
                  </a:txBody>
                  <a:tcPr marL="38100" marR="38100" marT="38100" marB="38100"/>
                </a:tc>
                <a:tc>
                  <a:txBody>
                    <a:bodyPr/>
                    <a:lstStyle/>
                    <a:p>
                      <a:r>
                        <a:rPr lang="en-US" sz="1400"/>
                        <a:t>vbCancel</a:t>
                      </a:r>
                    </a:p>
                  </a:txBody>
                  <a:tcPr marL="38100" marR="38100" marT="38100" marB="38100"/>
                </a:tc>
                <a:tc>
                  <a:txBody>
                    <a:bodyPr/>
                    <a:lstStyle/>
                    <a:p>
                      <a:r>
                        <a:rPr lang="en-US" sz="1400"/>
                        <a:t>2</a:t>
                      </a:r>
                    </a:p>
                  </a:txBody>
                  <a:tcPr marL="38100" marR="38100" marT="38100" marB="38100"/>
                </a:tc>
              </a:tr>
              <a:tr h="186765">
                <a:tc>
                  <a:txBody>
                    <a:bodyPr/>
                    <a:lstStyle/>
                    <a:p>
                      <a:r>
                        <a:rPr lang="en-US" sz="1400" dirty="0"/>
                        <a:t>Abort</a:t>
                      </a:r>
                    </a:p>
                  </a:txBody>
                  <a:tcPr marL="38100" marR="38100" marT="38100" marB="38100"/>
                </a:tc>
                <a:tc>
                  <a:txBody>
                    <a:bodyPr/>
                    <a:lstStyle/>
                    <a:p>
                      <a:r>
                        <a:rPr lang="en-US" sz="1400"/>
                        <a:t>vbAbort</a:t>
                      </a:r>
                    </a:p>
                  </a:txBody>
                  <a:tcPr marL="38100" marR="38100" marT="38100" marB="38100"/>
                </a:tc>
                <a:tc>
                  <a:txBody>
                    <a:bodyPr/>
                    <a:lstStyle/>
                    <a:p>
                      <a:r>
                        <a:rPr lang="en-US" sz="1400" dirty="0"/>
                        <a:t>3</a:t>
                      </a:r>
                    </a:p>
                  </a:txBody>
                  <a:tcPr marL="38100" marR="38100" marT="38100" marB="38100"/>
                </a:tc>
              </a:tr>
              <a:tr h="186765">
                <a:tc>
                  <a:txBody>
                    <a:bodyPr/>
                    <a:lstStyle/>
                    <a:p>
                      <a:r>
                        <a:rPr lang="en-US" sz="1400" dirty="0"/>
                        <a:t>Retry</a:t>
                      </a:r>
                    </a:p>
                  </a:txBody>
                  <a:tcPr marL="38100" marR="38100" marT="38100" marB="38100"/>
                </a:tc>
                <a:tc>
                  <a:txBody>
                    <a:bodyPr/>
                    <a:lstStyle/>
                    <a:p>
                      <a:r>
                        <a:rPr lang="en-US" sz="1400"/>
                        <a:t>vbRetry</a:t>
                      </a:r>
                    </a:p>
                  </a:txBody>
                  <a:tcPr marL="38100" marR="38100" marT="38100" marB="38100"/>
                </a:tc>
                <a:tc>
                  <a:txBody>
                    <a:bodyPr/>
                    <a:lstStyle/>
                    <a:p>
                      <a:r>
                        <a:rPr lang="en-US" sz="1400" dirty="0"/>
                        <a:t>4</a:t>
                      </a:r>
                    </a:p>
                  </a:txBody>
                  <a:tcPr marL="38100" marR="38100" marT="38100" marB="38100"/>
                </a:tc>
              </a:tr>
              <a:tr h="186765">
                <a:tc>
                  <a:txBody>
                    <a:bodyPr/>
                    <a:lstStyle/>
                    <a:p>
                      <a:r>
                        <a:rPr lang="en-US" sz="1400" dirty="0"/>
                        <a:t>Ignore</a:t>
                      </a:r>
                    </a:p>
                  </a:txBody>
                  <a:tcPr marL="38100" marR="38100" marT="38100" marB="38100"/>
                </a:tc>
                <a:tc>
                  <a:txBody>
                    <a:bodyPr/>
                    <a:lstStyle/>
                    <a:p>
                      <a:r>
                        <a:rPr lang="en-US" sz="1400"/>
                        <a:t>vbIgnore</a:t>
                      </a:r>
                    </a:p>
                  </a:txBody>
                  <a:tcPr marL="38100" marR="38100" marT="38100" marB="38100"/>
                </a:tc>
                <a:tc>
                  <a:txBody>
                    <a:bodyPr/>
                    <a:lstStyle/>
                    <a:p>
                      <a:r>
                        <a:rPr lang="en-US" sz="1400"/>
                        <a:t>5</a:t>
                      </a:r>
                    </a:p>
                  </a:txBody>
                  <a:tcPr marL="38100" marR="38100" marT="38100" marB="38100"/>
                </a:tc>
              </a:tr>
              <a:tr h="186765">
                <a:tc>
                  <a:txBody>
                    <a:bodyPr/>
                    <a:lstStyle/>
                    <a:p>
                      <a:r>
                        <a:rPr lang="en-US" sz="1400" dirty="0"/>
                        <a:t>Yes</a:t>
                      </a:r>
                    </a:p>
                  </a:txBody>
                  <a:tcPr marL="38100" marR="38100" marT="38100" marB="38100"/>
                </a:tc>
                <a:tc>
                  <a:txBody>
                    <a:bodyPr/>
                    <a:lstStyle/>
                    <a:p>
                      <a:r>
                        <a:rPr lang="en-US" sz="1400" dirty="0"/>
                        <a:t>vbYes</a:t>
                      </a:r>
                    </a:p>
                  </a:txBody>
                  <a:tcPr marL="38100" marR="38100" marT="38100" marB="38100"/>
                </a:tc>
                <a:tc>
                  <a:txBody>
                    <a:bodyPr/>
                    <a:lstStyle/>
                    <a:p>
                      <a:r>
                        <a:rPr lang="en-US" sz="1400"/>
                        <a:t>6</a:t>
                      </a:r>
                    </a:p>
                  </a:txBody>
                  <a:tcPr marL="38100" marR="38100" marT="38100" marB="38100"/>
                </a:tc>
              </a:tr>
              <a:tr h="186765">
                <a:tc>
                  <a:txBody>
                    <a:bodyPr/>
                    <a:lstStyle/>
                    <a:p>
                      <a:r>
                        <a:rPr lang="en-US" sz="1400" dirty="0"/>
                        <a:t>No</a:t>
                      </a:r>
                    </a:p>
                  </a:txBody>
                  <a:tcPr marL="38100" marR="38100" marT="38100" marB="38100"/>
                </a:tc>
                <a:tc>
                  <a:txBody>
                    <a:bodyPr/>
                    <a:lstStyle/>
                    <a:p>
                      <a:r>
                        <a:rPr lang="en-US" sz="1400"/>
                        <a:t>vbNo</a:t>
                      </a:r>
                    </a:p>
                  </a:txBody>
                  <a:tcPr marL="38100" marR="38100" marT="38100" marB="38100"/>
                </a:tc>
                <a:tc>
                  <a:txBody>
                    <a:bodyPr/>
                    <a:lstStyle/>
                    <a:p>
                      <a:r>
                        <a:rPr lang="en-US" sz="1400" dirty="0"/>
                        <a:t>7</a:t>
                      </a:r>
                    </a:p>
                  </a:txBody>
                  <a:tcPr marL="38100" marR="38100" marT="38100" marB="38100"/>
                </a:tc>
              </a:tr>
            </a:tbl>
          </a:graphicData>
        </a:graphic>
      </p:graphicFrame>
      <p:sp>
        <p:nvSpPr>
          <p:cNvPr id="8" name="Content Placeholder 2"/>
          <p:cNvSpPr txBox="1">
            <a:spLocks/>
          </p:cNvSpPr>
          <p:nvPr/>
        </p:nvSpPr>
        <p:spPr>
          <a:xfrm>
            <a:off x="212253" y="1191438"/>
            <a:ext cx="8797276" cy="331332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SzPct val="140000"/>
            </a:pPr>
            <a:r>
              <a:rPr lang="en-US" sz="1600" b="0" dirty="0" smtClean="0"/>
              <a:t>The </a:t>
            </a:r>
            <a:r>
              <a:rPr lang="en-US" sz="1600" b="0" dirty="0"/>
              <a:t>MsgBox function has several options for </a:t>
            </a:r>
            <a:r>
              <a:rPr lang="en-US" sz="1600" b="0" dirty="0" smtClean="0"/>
              <a:t>buttons like OK</a:t>
            </a:r>
            <a:r>
              <a:rPr lang="en-US" sz="1600" b="0" dirty="0"/>
              <a:t>, Yes, No, Cancel, Abort, Retry </a:t>
            </a:r>
            <a:r>
              <a:rPr lang="en-US" sz="1600" b="0" dirty="0" smtClean="0"/>
              <a:t>etc</a:t>
            </a:r>
            <a:r>
              <a:rPr lang="en-US" sz="1600" dirty="0" smtClean="0"/>
              <a:t>.</a:t>
            </a:r>
            <a:endParaRPr lang="en-US" sz="1600" dirty="0"/>
          </a:p>
          <a:p>
            <a:pPr lvl="1">
              <a:buSzPct val="140000"/>
            </a:pPr>
            <a:r>
              <a:rPr lang="en-US" sz="1600" b="0" dirty="0" smtClean="0"/>
              <a:t>Each </a:t>
            </a:r>
            <a:r>
              <a:rPr lang="en-US" sz="1600" b="0" dirty="0"/>
              <a:t>button has value that will be return if clicked by the </a:t>
            </a:r>
            <a:r>
              <a:rPr lang="en-US" sz="1600" b="0" dirty="0" smtClean="0"/>
              <a:t>user. These can be used in programming to do the task as selected by the user</a:t>
            </a:r>
          </a:p>
          <a:p>
            <a:pPr marL="0" lvl="1" indent="0">
              <a:buSzPct val="140000"/>
              <a:buNone/>
            </a:pPr>
            <a:r>
              <a:rPr lang="en-US" sz="1600" dirty="0" smtClean="0">
                <a:solidFill>
                  <a:schemeClr val="accent2">
                    <a:lumMod val="75000"/>
                  </a:schemeClr>
                </a:solidFill>
                <a:latin typeface="Courier (W1)" pitchFamily="49" charset="0"/>
              </a:rPr>
              <a:t>     </a:t>
            </a:r>
          </a:p>
          <a:p>
            <a:pPr marL="0" lvl="1" indent="0">
              <a:buSzPct val="140000"/>
              <a:buNone/>
            </a:pPr>
            <a:r>
              <a:rPr lang="en-US" sz="1600" dirty="0">
                <a:solidFill>
                  <a:schemeClr val="accent2">
                    <a:lumMod val="75000"/>
                  </a:schemeClr>
                </a:solidFill>
                <a:latin typeface="Courier (W1)" pitchFamily="49" charset="0"/>
              </a:rPr>
              <a:t> </a:t>
            </a:r>
            <a:r>
              <a:rPr lang="en-US" sz="1600" dirty="0" smtClean="0">
                <a:solidFill>
                  <a:schemeClr val="accent2">
                    <a:lumMod val="75000"/>
                  </a:schemeClr>
                </a:solidFill>
                <a:latin typeface="Courier (W1)" pitchFamily="49" charset="0"/>
              </a:rPr>
              <a:t>    Sub</a:t>
            </a:r>
            <a:r>
              <a:rPr lang="en-US" sz="1600" dirty="0" smtClean="0">
                <a:latin typeface="Courier (W1)" pitchFamily="49" charset="0"/>
              </a:rPr>
              <a:t> myMessage()</a:t>
            </a:r>
          </a:p>
          <a:p>
            <a:pPr marL="0" lvl="1" indent="0">
              <a:buSzPct val="140000"/>
              <a:buNone/>
            </a:pPr>
            <a:r>
              <a:rPr lang="en-US" sz="1600" dirty="0" smtClean="0">
                <a:latin typeface="Courier (W1)" pitchFamily="49" charset="0"/>
              </a:rPr>
              <a:t>       </a:t>
            </a:r>
            <a:r>
              <a:rPr lang="en-US" sz="1600" dirty="0" smtClean="0">
                <a:solidFill>
                  <a:schemeClr val="accent2">
                    <a:lumMod val="75000"/>
                  </a:schemeClr>
                </a:solidFill>
                <a:latin typeface="Courier (W1)" pitchFamily="49" charset="0"/>
              </a:rPr>
              <a:t>Dim</a:t>
            </a:r>
            <a:r>
              <a:rPr lang="en-US" sz="1600" dirty="0" smtClean="0">
                <a:latin typeface="Courier (W1)" pitchFamily="49" charset="0"/>
              </a:rPr>
              <a:t> answer </a:t>
            </a:r>
            <a:r>
              <a:rPr lang="en-US" sz="1600" dirty="0" smtClean="0">
                <a:solidFill>
                  <a:schemeClr val="accent2">
                    <a:lumMod val="75000"/>
                  </a:schemeClr>
                </a:solidFill>
                <a:latin typeface="Courier (W1)" pitchFamily="49" charset="0"/>
              </a:rPr>
              <a:t>as long</a:t>
            </a:r>
          </a:p>
          <a:p>
            <a:pPr lvl="2">
              <a:lnSpc>
                <a:spcPct val="90000"/>
              </a:lnSpc>
              <a:buFont typeface="Times" pitchFamily="18" charset="0"/>
              <a:buNone/>
            </a:pPr>
            <a:r>
              <a:rPr lang="en-US" sz="1600" dirty="0" smtClean="0">
                <a:latin typeface="Courier (W1)" pitchFamily="49" charset="0"/>
              </a:rPr>
              <a:t>	  </a:t>
            </a:r>
            <a:r>
              <a:rPr lang="en-US" dirty="0" smtClean="0">
                <a:latin typeface="Courier (W1)" pitchFamily="49" charset="0"/>
              </a:rPr>
              <a:t>answer= MsgBox(“Do you want to delete sheet 1?", vbQuestion, “Delete“</a:t>
            </a:r>
          </a:p>
          <a:p>
            <a:pPr lvl="2">
              <a:lnSpc>
                <a:spcPct val="90000"/>
              </a:lnSpc>
              <a:buFont typeface="Times" pitchFamily="18" charset="0"/>
              <a:buNone/>
            </a:pPr>
            <a:r>
              <a:rPr lang="en-US" dirty="0">
                <a:latin typeface="Courier (W1)" pitchFamily="49" charset="0"/>
              </a:rPr>
              <a:t> </a:t>
            </a:r>
            <a:r>
              <a:rPr lang="en-US" dirty="0" smtClean="0">
                <a:latin typeface="Courier (W1)" pitchFamily="49" charset="0"/>
              </a:rPr>
              <a:t>   </a:t>
            </a:r>
            <a:r>
              <a:rPr lang="en-US" dirty="0" smtClean="0">
                <a:solidFill>
                  <a:schemeClr val="accent2">
                    <a:lumMod val="75000"/>
                  </a:schemeClr>
                </a:solidFill>
                <a:latin typeface="Courier (W1)" pitchFamily="49" charset="0"/>
              </a:rPr>
              <a:t>If</a:t>
            </a:r>
            <a:r>
              <a:rPr lang="en-US" dirty="0" smtClean="0">
                <a:latin typeface="Courier (W1)" pitchFamily="49" charset="0"/>
              </a:rPr>
              <a:t> answer = vbYes </a:t>
            </a:r>
            <a:r>
              <a:rPr lang="en-US" dirty="0" smtClean="0">
                <a:solidFill>
                  <a:schemeClr val="accent2">
                    <a:lumMod val="75000"/>
                  </a:schemeClr>
                </a:solidFill>
                <a:latin typeface="Courier (W1)" pitchFamily="49" charset="0"/>
              </a:rPr>
              <a:t>Then</a:t>
            </a:r>
          </a:p>
          <a:p>
            <a:pPr lvl="2">
              <a:lnSpc>
                <a:spcPct val="90000"/>
              </a:lnSpc>
              <a:buFont typeface="Times" pitchFamily="18" charset="0"/>
              <a:buNone/>
            </a:pPr>
            <a:r>
              <a:rPr lang="en-US" dirty="0">
                <a:latin typeface="Courier (W1)" pitchFamily="49" charset="0"/>
              </a:rPr>
              <a:t>	</a:t>
            </a:r>
            <a:r>
              <a:rPr lang="en-US" dirty="0" smtClean="0">
                <a:latin typeface="Courier (W1)" pitchFamily="49" charset="0"/>
              </a:rPr>
              <a:t>      Sheets(“Sheet1”).delete</a:t>
            </a:r>
          </a:p>
          <a:p>
            <a:pPr lvl="2">
              <a:lnSpc>
                <a:spcPct val="90000"/>
              </a:lnSpc>
              <a:buFont typeface="Times" pitchFamily="18" charset="0"/>
              <a:buNone/>
            </a:pPr>
            <a:r>
              <a:rPr lang="en-US" dirty="0">
                <a:solidFill>
                  <a:schemeClr val="accent2">
                    <a:lumMod val="75000"/>
                  </a:schemeClr>
                </a:solidFill>
                <a:latin typeface="Courier (W1)" pitchFamily="49" charset="0"/>
              </a:rPr>
              <a:t> </a:t>
            </a:r>
            <a:r>
              <a:rPr lang="en-US" dirty="0" smtClean="0">
                <a:solidFill>
                  <a:schemeClr val="accent2">
                    <a:lumMod val="75000"/>
                  </a:schemeClr>
                </a:solidFill>
                <a:latin typeface="Courier (W1)" pitchFamily="49" charset="0"/>
              </a:rPr>
              <a:t>   End If</a:t>
            </a:r>
            <a:endParaRPr lang="en-US" dirty="0">
              <a:solidFill>
                <a:schemeClr val="accent2">
                  <a:lumMod val="75000"/>
                </a:schemeClr>
              </a:solidFill>
              <a:latin typeface="Courier (W1)" pitchFamily="49" charset="0"/>
            </a:endParaRPr>
          </a:p>
          <a:p>
            <a:pPr lvl="2">
              <a:lnSpc>
                <a:spcPct val="90000"/>
              </a:lnSpc>
              <a:buFont typeface="Times" pitchFamily="18" charset="0"/>
              <a:buNone/>
            </a:pPr>
            <a:r>
              <a:rPr lang="en-US" sz="1600" dirty="0">
                <a:latin typeface="Courier (W1)" pitchFamily="49" charset="0"/>
              </a:rPr>
              <a:t> </a:t>
            </a:r>
            <a:r>
              <a:rPr lang="en-US" sz="1600" dirty="0" smtClean="0">
                <a:latin typeface="Courier (W1)" pitchFamily="49" charset="0"/>
              </a:rPr>
              <a:t> </a:t>
            </a:r>
            <a:r>
              <a:rPr lang="en-US" sz="1600" dirty="0" smtClean="0">
                <a:solidFill>
                  <a:schemeClr val="accent2">
                    <a:lumMod val="75000"/>
                  </a:schemeClr>
                </a:solidFill>
                <a:latin typeface="Courier (W1)" pitchFamily="49" charset="0"/>
              </a:rPr>
              <a:t>End sub</a:t>
            </a:r>
            <a:endParaRPr lang="en-US" sz="1600" b="0" dirty="0" smtClean="0">
              <a:solidFill>
                <a:schemeClr val="accent2">
                  <a:lumMod val="75000"/>
                </a:schemeClr>
              </a:solidFill>
              <a:latin typeface="Courier (W1)" pitchFamily="49" charset="0"/>
            </a:endParaRPr>
          </a:p>
          <a:p>
            <a:pPr marL="0" lvl="1" indent="0">
              <a:buSzPct val="140000"/>
              <a:buNone/>
            </a:pPr>
            <a:endParaRPr lang="en-US" sz="1600" b="0" dirty="0" smtClean="0"/>
          </a:p>
          <a:p>
            <a:pPr lvl="1">
              <a:buSzPct val="140000"/>
            </a:pPr>
            <a:r>
              <a:rPr lang="en-US" sz="1600" b="0" dirty="0" smtClean="0"/>
              <a:t>The table shows the value and constants			          corresponding to the function description</a:t>
            </a:r>
          </a:p>
          <a:p>
            <a:pPr lvl="1">
              <a:buSzPct val="140000"/>
            </a:pPr>
            <a:endParaRPr lang="en-US" sz="1600" b="0" dirty="0"/>
          </a:p>
          <a:p>
            <a:pPr lvl="1">
              <a:buSzPct val="140000"/>
            </a:pPr>
            <a:endParaRPr lang="en-US" sz="1600" b="0" dirty="0">
              <a:solidFill>
                <a:srgbClr val="FF6600"/>
              </a:solidFill>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12253" y="1339356"/>
            <a:ext cx="8326629" cy="386465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SzPct val="140000"/>
            </a:pPr>
            <a:r>
              <a:rPr lang="en-US" sz="1600" b="0" dirty="0" smtClean="0"/>
              <a:t>Input Box and Message Box are built-in user interfaces that take limited input from the user and cannot be customized</a:t>
            </a:r>
          </a:p>
          <a:p>
            <a:pPr lvl="1">
              <a:buSzPct val="140000"/>
            </a:pPr>
            <a:r>
              <a:rPr lang="en-US" sz="1600" b="0" dirty="0" smtClean="0"/>
              <a:t>User Form is an interface that </a:t>
            </a:r>
            <a:r>
              <a:rPr lang="en-US" sz="1600" b="0" dirty="0"/>
              <a:t>can </a:t>
            </a:r>
            <a:r>
              <a:rPr lang="en-US" sz="1600" b="0" dirty="0" smtClean="0"/>
              <a:t>be built with the inputs as designed by the user. They are highly flexible and customizable</a:t>
            </a:r>
          </a:p>
          <a:p>
            <a:pPr lvl="1">
              <a:buSzPct val="140000"/>
            </a:pPr>
            <a:r>
              <a:rPr lang="en-US" sz="1600" b="0" dirty="0" smtClean="0"/>
              <a:t>User </a:t>
            </a:r>
            <a:r>
              <a:rPr lang="en-US" sz="1600" b="0" dirty="0"/>
              <a:t>forms consist of </a:t>
            </a:r>
          </a:p>
          <a:p>
            <a:pPr lvl="2"/>
            <a:r>
              <a:rPr lang="en-US" sz="1600" b="0" dirty="0"/>
              <a:t>A interface consisting of buttons, dropdown boxes, labels </a:t>
            </a:r>
            <a:r>
              <a:rPr lang="en-US" sz="1600" b="0" dirty="0" smtClean="0"/>
              <a:t>etc.</a:t>
            </a:r>
            <a:endParaRPr lang="en-US" sz="1600" b="0" dirty="0"/>
          </a:p>
          <a:p>
            <a:pPr lvl="2"/>
            <a:r>
              <a:rPr lang="en-US" sz="1600" b="0" dirty="0"/>
              <a:t>The </a:t>
            </a:r>
            <a:r>
              <a:rPr lang="en-US" sz="1600" b="0" dirty="0" smtClean="0"/>
              <a:t>design elements are linked </a:t>
            </a:r>
            <a:r>
              <a:rPr lang="en-US" sz="1600" b="0" dirty="0"/>
              <a:t>to the </a:t>
            </a:r>
            <a:r>
              <a:rPr lang="en-US" sz="1600" b="0" dirty="0" smtClean="0"/>
              <a:t>code at the back </a:t>
            </a:r>
            <a:endParaRPr lang="en-US" sz="1600" b="0" dirty="0"/>
          </a:p>
          <a:p>
            <a:pPr lvl="2"/>
            <a:r>
              <a:rPr lang="en-US" sz="1600" b="0" dirty="0"/>
              <a:t>Depending on the action performed by the user on the interface, various codes are run at the back.</a:t>
            </a:r>
          </a:p>
          <a:p>
            <a:pPr lvl="2"/>
            <a:r>
              <a:rPr lang="en-US" sz="1600" b="0" dirty="0"/>
              <a:t>The skill of the programmer lies in developing an interface that is flexible enough for the user, while at the same time being easy to code at the back</a:t>
            </a:r>
          </a:p>
          <a:p>
            <a:pPr lvl="1">
              <a:buSzPct val="140000"/>
            </a:pPr>
            <a:endParaRPr lang="en-US" sz="1600" b="0" dirty="0"/>
          </a:p>
          <a:p>
            <a:pPr marL="685800" lvl="3" indent="0">
              <a:buSzPct val="140000"/>
              <a:buNone/>
            </a:pPr>
            <a:endParaRPr lang="en-US" b="0" dirty="0"/>
          </a:p>
          <a:p>
            <a:pPr lvl="1">
              <a:buSzPct val="140000"/>
            </a:pPr>
            <a:endParaRPr lang="en-US" sz="1600" b="0" dirty="0" smtClean="0"/>
          </a:p>
          <a:p>
            <a:pPr lvl="1">
              <a:buSzPct val="140000"/>
            </a:pPr>
            <a:endParaRPr lang="en-US" sz="1600" b="0" dirty="0" smtClean="0"/>
          </a:p>
          <a:p>
            <a:pPr lvl="1">
              <a:buSzPct val="140000"/>
            </a:pPr>
            <a:endParaRPr lang="en-US" sz="1600" b="0" dirty="0"/>
          </a:p>
          <a:p>
            <a:pPr lvl="1">
              <a:buSzPct val="140000"/>
            </a:pPr>
            <a:endParaRPr lang="en-US" sz="1600" b="0" dirty="0">
              <a:solidFill>
                <a:srgbClr val="FF6600"/>
              </a:solidFill>
            </a:endParaRPr>
          </a:p>
        </p:txBody>
      </p:sp>
      <p:sp>
        <p:nvSpPr>
          <p:cNvPr id="5" name="Rounded Rectangle 33"/>
          <p:cNvSpPr>
            <a:spLocks noChangeArrowheads="1"/>
          </p:cNvSpPr>
          <p:nvPr>
            <p:custDataLst>
              <p:tags r:id="rId1"/>
            </p:custDataLst>
          </p:nvPr>
        </p:nvSpPr>
        <p:spPr bwMode="auto">
          <a:xfrm>
            <a:off x="277864" y="627704"/>
            <a:ext cx="447386" cy="415636"/>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sz="1800" dirty="0">
                <a:latin typeface="+mn-lt"/>
                <a:ea typeface="ＭＳ Ｐゴシック" charset="-128"/>
                <a:cs typeface="+mn-cs"/>
              </a:rPr>
              <a:t>3</a:t>
            </a:r>
          </a:p>
        </p:txBody>
      </p:sp>
      <p:sp>
        <p:nvSpPr>
          <p:cNvPr id="6" name="AutoShape 12"/>
          <p:cNvSpPr>
            <a:spLocks noChangeArrowheads="1"/>
          </p:cNvSpPr>
          <p:nvPr/>
        </p:nvSpPr>
        <p:spPr bwMode="auto">
          <a:xfrm>
            <a:off x="763589" y="632544"/>
            <a:ext cx="8064500" cy="415636"/>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2000" dirty="0" smtClean="0">
                <a:latin typeface="+mj-lt"/>
                <a:ea typeface="ＭＳ Ｐゴシック" charset="-128"/>
                <a:cs typeface="+mn-cs"/>
              </a:rPr>
              <a:t>User Forms</a:t>
            </a:r>
            <a:endParaRPr lang="en-US" sz="2000" dirty="0">
              <a:latin typeface="+mj-lt"/>
              <a:ea typeface="ＭＳ Ｐゴシック" charset="-128"/>
              <a:cs typeface="+mn-cs"/>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57384"/>
            <a:ext cx="8523288" cy="400110"/>
          </a:xfrm>
        </p:spPr>
        <p:txBody>
          <a:bodyPr/>
          <a:lstStyle/>
          <a:p>
            <a:r>
              <a:rPr lang="en-US" dirty="0" smtClean="0"/>
              <a:t>Creating a User Form </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38" y="1322294"/>
            <a:ext cx="4457700" cy="2895600"/>
          </a:xfrm>
          <a:prstGeom prst="rect">
            <a:avLst/>
          </a:prstGeom>
          <a:noFill/>
          <a:ln>
            <a:noFill/>
          </a:ln>
          <a:effectLst>
            <a:glow rad="635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424" y="2573010"/>
            <a:ext cx="2791387" cy="3854543"/>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284694" y="1325736"/>
            <a:ext cx="3845858" cy="94681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Right Click on Project in VB Editor and Choose Insert and Click User Form as shown in the Fig.</a:t>
            </a:r>
            <a:endParaRPr lang="en-US" sz="1600" b="0" dirty="0"/>
          </a:p>
          <a:p>
            <a:pPr marL="0" lvl="1" indent="0">
              <a:buNone/>
            </a:pPr>
            <a:endParaRPr lang="da-DK" sz="1600" b="0" dirty="0"/>
          </a:p>
          <a:p>
            <a:pPr lvl="1"/>
            <a:endParaRPr lang="en-US" sz="1600" b="0" dirty="0"/>
          </a:p>
        </p:txBody>
      </p:sp>
      <p:sp>
        <p:nvSpPr>
          <p:cNvPr id="3" name="Left Arrow 2"/>
          <p:cNvSpPr/>
          <p:nvPr/>
        </p:nvSpPr>
        <p:spPr bwMode="auto">
          <a:xfrm>
            <a:off x="4931708" y="1613646"/>
            <a:ext cx="352986" cy="349624"/>
          </a:xfrm>
          <a:prstGeom prst="lef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4" name="Right Arrow 3"/>
          <p:cNvSpPr/>
          <p:nvPr/>
        </p:nvSpPr>
        <p:spPr bwMode="auto">
          <a:xfrm>
            <a:off x="4741234" y="4975412"/>
            <a:ext cx="426333" cy="363070"/>
          </a:xfrm>
          <a:prstGeom prst="righ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8" name="Content Placeholder 2"/>
          <p:cNvSpPr txBox="1">
            <a:spLocks/>
          </p:cNvSpPr>
          <p:nvPr/>
        </p:nvSpPr>
        <p:spPr>
          <a:xfrm>
            <a:off x="806824" y="4723879"/>
            <a:ext cx="3845858" cy="94681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You can change properties of the User Form (Caption, Color, etc.) as shown in the Fig.</a:t>
            </a:r>
            <a:endParaRPr lang="en-US" sz="1600" b="0" dirty="0"/>
          </a:p>
          <a:p>
            <a:pPr marL="0" lvl="1" indent="0">
              <a:buNone/>
            </a:pPr>
            <a:endParaRPr lang="da-DK" sz="1600" b="0" dirty="0"/>
          </a:p>
          <a:p>
            <a:pPr lvl="1"/>
            <a:endParaRPr lang="en-US" sz="1600" b="0" dirty="0"/>
          </a:p>
        </p:txBody>
      </p:sp>
      <p:sp>
        <p:nvSpPr>
          <p:cNvPr id="6" name="Oval 5"/>
          <p:cNvSpPr/>
          <p:nvPr/>
        </p:nvSpPr>
        <p:spPr bwMode="auto">
          <a:xfrm>
            <a:off x="5362686" y="3899199"/>
            <a:ext cx="2721685" cy="305697"/>
          </a:xfrm>
          <a:prstGeom prst="ellipse">
            <a:avLst/>
          </a:prstGeom>
          <a:noFill/>
          <a:ln w="28575">
            <a:solidFill>
              <a:srgbClr val="C00000"/>
            </a:solid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97725"/>
            <a:ext cx="8523288" cy="400110"/>
          </a:xfrm>
        </p:spPr>
        <p:txBody>
          <a:bodyPr/>
          <a:lstStyle/>
          <a:p>
            <a:r>
              <a:rPr lang="en-US" dirty="0" smtClean="0"/>
              <a:t>User Form Design</a:t>
            </a: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194" y="1859897"/>
            <a:ext cx="4148546" cy="3653397"/>
          </a:xfrm>
          <a:prstGeom prst="rect">
            <a:avLst/>
          </a:prstGeom>
          <a:ln>
            <a:noFill/>
          </a:ln>
          <a:effectLst>
            <a:glow rad="101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txBox="1">
            <a:spLocks/>
          </p:cNvSpPr>
          <p:nvPr/>
        </p:nvSpPr>
        <p:spPr>
          <a:xfrm>
            <a:off x="215153" y="1227644"/>
            <a:ext cx="5311587" cy="473408"/>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en-US" sz="1600" b="0" dirty="0" smtClean="0"/>
              <a:t>Design a User Form as below</a:t>
            </a:r>
            <a:endParaRPr lang="en-US" sz="1600" b="0" dirty="0"/>
          </a:p>
          <a:p>
            <a:pPr marL="0" lvl="1" indent="0">
              <a:buNone/>
            </a:pPr>
            <a:endParaRPr lang="da-DK" sz="1600" b="0" dirty="0"/>
          </a:p>
          <a:p>
            <a:pPr lvl="1"/>
            <a:endParaRPr lang="en-US" sz="1600" b="0" dirty="0"/>
          </a:p>
        </p:txBody>
      </p:sp>
      <p:graphicFrame>
        <p:nvGraphicFramePr>
          <p:cNvPr id="6" name="Object 5"/>
          <p:cNvGraphicFramePr>
            <a:graphicFrameLocks noChangeAspect="1"/>
          </p:cNvGraphicFramePr>
          <p:nvPr>
            <p:extLst>
              <p:ext uri="{D42A27DB-BD31-4B8C-83A1-F6EECF244321}">
                <p14:modId xmlns:p14="http://schemas.microsoft.com/office/powerpoint/2010/main" val="2407495307"/>
              </p:ext>
            </p:extLst>
          </p:nvPr>
        </p:nvGraphicFramePr>
        <p:xfrm>
          <a:off x="7261412" y="4616544"/>
          <a:ext cx="1254062" cy="1058115"/>
        </p:xfrm>
        <a:graphic>
          <a:graphicData uri="http://schemas.openxmlformats.org/presentationml/2006/ole">
            <mc:AlternateContent xmlns:mc="http://schemas.openxmlformats.org/markup-compatibility/2006">
              <mc:Choice xmlns:v="urn:schemas-microsoft-com:vml" Requires="v">
                <p:oleObj spid="_x0000_s22591"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7261412" y="4616544"/>
                        <a:ext cx="1254062" cy="1058115"/>
                      </a:xfrm>
                      <a:prstGeom prst="rect">
                        <a:avLst/>
                      </a:prstGeom>
                      <a:solidFill>
                        <a:srgbClr val="00BDFF"/>
                      </a:solidFill>
                    </p:spPr>
                  </p:pic>
                </p:oleObj>
              </mc:Fallback>
            </mc:AlternateContent>
          </a:graphicData>
        </a:graphic>
      </p:graphicFrame>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 project</a:t>
            </a:r>
            <a:endParaRPr lang="en-US" dirty="0"/>
          </a:p>
        </p:txBody>
      </p:sp>
      <p:sp>
        <p:nvSpPr>
          <p:cNvPr id="3" name="Rectangle 2"/>
          <p:cNvSpPr/>
          <p:nvPr/>
        </p:nvSpPr>
        <p:spPr>
          <a:xfrm>
            <a:off x="322729" y="1351602"/>
            <a:ext cx="8350623" cy="1200329"/>
          </a:xfrm>
          <a:prstGeom prst="rect">
            <a:avLst/>
          </a:prstGeom>
        </p:spPr>
        <p:txBody>
          <a:bodyPr wrap="square">
            <a:spAutoFit/>
          </a:bodyPr>
          <a:lstStyle/>
          <a:p>
            <a:pPr>
              <a:buSzPct val="130000"/>
            </a:pPr>
            <a:r>
              <a:rPr lang="en-US" sz="1800" b="0" dirty="0" smtClean="0"/>
              <a:t>We will learn how to build a Excel tool using VBA to accomplish small task</a:t>
            </a:r>
          </a:p>
          <a:p>
            <a:pPr>
              <a:buSzPct val="130000"/>
            </a:pPr>
            <a:endParaRPr lang="en-US" sz="1800" b="0" dirty="0" smtClean="0"/>
          </a:p>
          <a:p>
            <a:pPr>
              <a:buSzPct val="130000"/>
            </a:pPr>
            <a:r>
              <a:rPr lang="en-US" sz="1800" b="0" dirty="0" smtClean="0"/>
              <a:t>We </a:t>
            </a:r>
            <a:r>
              <a:rPr lang="en-US" sz="1800" b="0" dirty="0"/>
              <a:t>will also see how we can build user interfaces and other features that makes the application </a:t>
            </a:r>
            <a:r>
              <a:rPr lang="en-US" sz="1800" b="0" dirty="0" smtClean="0"/>
              <a:t>user-friendly</a:t>
            </a:r>
          </a:p>
        </p:txBody>
      </p:sp>
      <p:sp>
        <p:nvSpPr>
          <p:cNvPr id="4" name="Rectangle 3"/>
          <p:cNvSpPr/>
          <p:nvPr/>
        </p:nvSpPr>
        <p:spPr>
          <a:xfrm>
            <a:off x="349623" y="2700790"/>
            <a:ext cx="8350623" cy="1261884"/>
          </a:xfrm>
          <a:prstGeom prst="rect">
            <a:avLst/>
          </a:prstGeom>
        </p:spPr>
        <p:txBody>
          <a:bodyPr wrap="square">
            <a:spAutoFit/>
          </a:bodyPr>
          <a:lstStyle/>
          <a:p>
            <a:pPr>
              <a:buSzPct val="130000"/>
            </a:pPr>
            <a:r>
              <a:rPr lang="en-US" sz="2000" b="0" dirty="0" smtClean="0">
                <a:solidFill>
                  <a:srgbClr val="FF6600"/>
                </a:solidFill>
                <a:latin typeface="+mj-lt"/>
              </a:rPr>
              <a:t>Project – Requirement</a:t>
            </a:r>
          </a:p>
          <a:p>
            <a:pPr>
              <a:buSzPct val="130000"/>
            </a:pPr>
            <a:endParaRPr lang="en-US" sz="2000" b="0" dirty="0" smtClean="0">
              <a:solidFill>
                <a:srgbClr val="FF6600"/>
              </a:solidFill>
            </a:endParaRPr>
          </a:p>
          <a:p>
            <a:pPr marL="342900" indent="-342900">
              <a:buSzPct val="130000"/>
              <a:buFont typeface="Wingdings" panose="05000000000000000000" pitchFamily="2" charset="2"/>
              <a:buChar char="§"/>
            </a:pPr>
            <a:r>
              <a:rPr lang="en-US" sz="1800" b="0" dirty="0" smtClean="0"/>
              <a:t>A workbook has 6 sheets</a:t>
            </a:r>
          </a:p>
          <a:p>
            <a:pPr marL="342900" indent="-342900">
              <a:buSzPct val="130000"/>
              <a:buFont typeface="Wingdings" panose="05000000000000000000" pitchFamily="2" charset="2"/>
              <a:buChar char="§"/>
            </a:pPr>
            <a:r>
              <a:rPr lang="en-US" sz="1800" b="0" dirty="0" smtClean="0"/>
              <a:t>Merge 6 sheets into one sheet </a:t>
            </a:r>
          </a:p>
        </p:txBody>
      </p:sp>
      <p:sp>
        <p:nvSpPr>
          <p:cNvPr id="5" name="Cloud Callout 4"/>
          <p:cNvSpPr/>
          <p:nvPr/>
        </p:nvSpPr>
        <p:spPr bwMode="auto">
          <a:xfrm>
            <a:off x="5889810" y="2708409"/>
            <a:ext cx="2514601" cy="1218128"/>
          </a:xfrm>
          <a:prstGeom prst="cloudCallou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US" sz="1300" dirty="0" smtClean="0">
                <a:ea typeface="+mn-ea"/>
                <a:cs typeface="+mn-cs"/>
              </a:rPr>
              <a:t>Do not start coding right away once you get problem statement!!</a:t>
            </a:r>
          </a:p>
        </p:txBody>
      </p:sp>
      <p:graphicFrame>
        <p:nvGraphicFramePr>
          <p:cNvPr id="10" name="Object 9"/>
          <p:cNvGraphicFramePr>
            <a:graphicFrameLocks noChangeAspect="1"/>
          </p:cNvGraphicFramePr>
          <p:nvPr>
            <p:extLst>
              <p:ext uri="{D42A27DB-BD31-4B8C-83A1-F6EECF244321}">
                <p14:modId xmlns:p14="http://schemas.microsoft.com/office/powerpoint/2010/main" val="3758875302"/>
              </p:ext>
            </p:extLst>
          </p:nvPr>
        </p:nvGraphicFramePr>
        <p:xfrm>
          <a:off x="7100046" y="4764461"/>
          <a:ext cx="1304365" cy="1100558"/>
        </p:xfrm>
        <a:graphic>
          <a:graphicData uri="http://schemas.openxmlformats.org/presentationml/2006/ole">
            <mc:AlternateContent xmlns:mc="http://schemas.openxmlformats.org/markup-compatibility/2006">
              <mc:Choice xmlns:v="urn:schemas-microsoft-com:vml" Requires="v">
                <p:oleObj spid="_x0000_s23564" name="Macro-Enabled Worksheet" showAsIcon="1" r:id="rId4" imgW="914400" imgH="771480" progId="Excel.SheetMacroEnabled.12">
                  <p:embed/>
                </p:oleObj>
              </mc:Choice>
              <mc:Fallback>
                <p:oleObj name="Macro-Enabled Worksheet" showAsIcon="1" r:id="rId4" imgW="914400" imgH="771480" progId="Excel.SheetMacroEnabled.12">
                  <p:embed/>
                  <p:pic>
                    <p:nvPicPr>
                      <p:cNvPr id="0" name=""/>
                      <p:cNvPicPr/>
                      <p:nvPr/>
                    </p:nvPicPr>
                    <p:blipFill>
                      <a:blip r:embed="rId5"/>
                      <a:stretch>
                        <a:fillRect/>
                      </a:stretch>
                    </p:blipFill>
                    <p:spPr>
                      <a:xfrm>
                        <a:off x="7100046" y="4764461"/>
                        <a:ext cx="1304365" cy="1100558"/>
                      </a:xfrm>
                      <a:prstGeom prst="rect">
                        <a:avLst/>
                      </a:prstGeom>
                      <a:solidFill>
                        <a:srgbClr val="00BDFF"/>
                      </a:solidFill>
                    </p:spPr>
                  </p:pic>
                </p:oleObj>
              </mc:Fallback>
            </mc:AlternateContent>
          </a:graphicData>
        </a:graphic>
      </p:graphicFrame>
      <p:sp>
        <p:nvSpPr>
          <p:cNvPr id="11" name="Rectangle 10"/>
          <p:cNvSpPr/>
          <p:nvPr/>
        </p:nvSpPr>
        <p:spPr>
          <a:xfrm>
            <a:off x="349622" y="4509592"/>
            <a:ext cx="6844554" cy="1508105"/>
          </a:xfrm>
          <a:prstGeom prst="rect">
            <a:avLst/>
          </a:prstGeom>
        </p:spPr>
        <p:txBody>
          <a:bodyPr wrap="square">
            <a:spAutoFit/>
          </a:bodyPr>
          <a:lstStyle/>
          <a:p>
            <a:pPr>
              <a:buSzPct val="130000"/>
            </a:pPr>
            <a:endParaRPr lang="en-US" sz="2000" b="0" dirty="0" smtClean="0">
              <a:solidFill>
                <a:srgbClr val="FF6600"/>
              </a:solidFill>
            </a:endParaRPr>
          </a:p>
          <a:p>
            <a:pPr marL="342900" indent="-342900">
              <a:buSzPct val="130000"/>
              <a:buFont typeface="Wingdings" panose="05000000000000000000" pitchFamily="2" charset="2"/>
              <a:buChar char="§"/>
            </a:pPr>
            <a:r>
              <a:rPr lang="en-US" sz="1800" b="0" dirty="0" smtClean="0"/>
              <a:t>Check if the task is doable (standardized, generic for coding)</a:t>
            </a:r>
          </a:p>
          <a:p>
            <a:pPr marL="342900" indent="-342900">
              <a:buSzPct val="130000"/>
              <a:buFont typeface="Wingdings" panose="05000000000000000000" pitchFamily="2" charset="2"/>
              <a:buChar char="§"/>
            </a:pPr>
            <a:r>
              <a:rPr lang="en-US" sz="1800" b="0" dirty="0" smtClean="0"/>
              <a:t>Build the logic and code</a:t>
            </a:r>
          </a:p>
          <a:p>
            <a:pPr marL="342900" indent="-342900">
              <a:buSzPct val="130000"/>
              <a:buFont typeface="Wingdings" panose="05000000000000000000" pitchFamily="2" charset="2"/>
              <a:buChar char="§"/>
            </a:pPr>
            <a:r>
              <a:rPr lang="en-US" sz="1800" b="0" dirty="0" smtClean="0"/>
              <a:t>Test the functionality and Optimize the code</a:t>
            </a:r>
          </a:p>
          <a:p>
            <a:pPr marL="342900" indent="-342900">
              <a:buSzPct val="130000"/>
              <a:buFont typeface="Wingdings" panose="05000000000000000000" pitchFamily="2" charset="2"/>
              <a:buChar char="§"/>
            </a:pPr>
            <a:r>
              <a:rPr lang="en-US" sz="1800" b="0" dirty="0" smtClean="0"/>
              <a:t>Build user interface to run the tool smoothly</a:t>
            </a:r>
          </a:p>
        </p:txBody>
      </p:sp>
      <p:sp>
        <p:nvSpPr>
          <p:cNvPr id="12" name="Title 1"/>
          <p:cNvSpPr txBox="1">
            <a:spLocks/>
          </p:cNvSpPr>
          <p:nvPr/>
        </p:nvSpPr>
        <p:spPr bwMode="auto">
          <a:xfrm>
            <a:off x="430305" y="4216713"/>
            <a:ext cx="8523288"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200" b="0" kern="0" dirty="0" smtClean="0">
                <a:solidFill>
                  <a:srgbClr val="FF6600"/>
                </a:solidFill>
              </a:rPr>
              <a:t>Steps</a:t>
            </a:r>
            <a:endParaRPr lang="en-US" sz="2200" b="0" kern="0" dirty="0">
              <a:solidFill>
                <a:srgbClr val="FF6600"/>
              </a:solidFill>
            </a:endParaRPr>
          </a:p>
        </p:txBody>
      </p:sp>
    </p:spTree>
    <p:extLst>
      <p:ext uri="{BB962C8B-B14F-4D97-AF65-F5344CB8AC3E}">
        <p14:creationId xmlns:p14="http://schemas.microsoft.com/office/powerpoint/2010/main" val="29643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Snippets required to make code generic</a:t>
            </a:r>
            <a:endParaRPr lang="en-US" dirty="0"/>
          </a:p>
        </p:txBody>
      </p:sp>
      <p:sp>
        <p:nvSpPr>
          <p:cNvPr id="3" name="Content Placeholder 2"/>
          <p:cNvSpPr txBox="1">
            <a:spLocks/>
          </p:cNvSpPr>
          <p:nvPr/>
        </p:nvSpPr>
        <p:spPr>
          <a:xfrm>
            <a:off x="198806" y="1299014"/>
            <a:ext cx="8326629" cy="481939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buSzPct val="140000"/>
            </a:pPr>
            <a:r>
              <a:rPr lang="en-US" sz="1600" b="0" dirty="0" smtClean="0">
                <a:solidFill>
                  <a:srgbClr val="F7902B"/>
                </a:solidFill>
              </a:rPr>
              <a:t>Get last used row in “A” column </a:t>
            </a:r>
            <a:r>
              <a:rPr lang="en-US" sz="1600" b="0" dirty="0" smtClean="0"/>
              <a:t>				             </a:t>
            </a:r>
            <a:r>
              <a:rPr lang="en-US" sz="1600" dirty="0" err="1" smtClean="0">
                <a:latin typeface="Courier (W1)" pitchFamily="49" charset="0"/>
              </a:rPr>
              <a:t>lastrow</a:t>
            </a:r>
            <a:r>
              <a:rPr lang="en-US" sz="1600" dirty="0" smtClean="0">
                <a:latin typeface="Courier (W1)" pitchFamily="49" charset="0"/>
              </a:rPr>
              <a:t> = Sheets(1).Range(“A1000000”).End(</a:t>
            </a:r>
            <a:r>
              <a:rPr lang="en-US" sz="1600" dirty="0" err="1" smtClean="0">
                <a:latin typeface="Courier (W1)" pitchFamily="49" charset="0"/>
              </a:rPr>
              <a:t>xlup</a:t>
            </a:r>
            <a:r>
              <a:rPr lang="en-US" sz="1600" dirty="0" smtClean="0">
                <a:latin typeface="Courier (W1)" pitchFamily="49" charset="0"/>
              </a:rPr>
              <a:t>).Row </a:t>
            </a:r>
          </a:p>
          <a:p>
            <a:pPr marL="0" lvl="1" indent="0">
              <a:buSzPct val="140000"/>
              <a:buNone/>
            </a:pPr>
            <a:endParaRPr lang="en-US" sz="1600" b="0" dirty="0" smtClean="0"/>
          </a:p>
          <a:p>
            <a:pPr lvl="1">
              <a:lnSpc>
                <a:spcPct val="90000"/>
              </a:lnSpc>
            </a:pPr>
            <a:r>
              <a:rPr lang="en-US" sz="1600" b="0" dirty="0" smtClean="0">
                <a:solidFill>
                  <a:srgbClr val="F7902B"/>
                </a:solidFill>
              </a:rPr>
              <a:t>Get last used column in first row                                                                                          </a:t>
            </a:r>
            <a:r>
              <a:rPr lang="en-US" sz="1600" dirty="0" err="1" smtClean="0">
                <a:latin typeface="Courier (W1)" pitchFamily="49" charset="0"/>
              </a:rPr>
              <a:t>lastcol</a:t>
            </a:r>
            <a:r>
              <a:rPr lang="en-US" sz="1600" dirty="0" smtClean="0">
                <a:latin typeface="Courier (W1)" pitchFamily="49" charset="0"/>
              </a:rPr>
              <a:t> </a:t>
            </a:r>
            <a:r>
              <a:rPr lang="en-US" sz="1600" dirty="0">
                <a:latin typeface="Courier (W1)" pitchFamily="49" charset="0"/>
              </a:rPr>
              <a:t>= Sheets(1</a:t>
            </a:r>
            <a:r>
              <a:rPr lang="en-US" sz="1600" dirty="0" smtClean="0">
                <a:latin typeface="Courier (W1)" pitchFamily="49" charset="0"/>
              </a:rPr>
              <a:t>).Cells(1, </a:t>
            </a:r>
            <a:r>
              <a:rPr lang="en-US" sz="1600" dirty="0" err="1" smtClean="0">
                <a:latin typeface="Courier (W1)" pitchFamily="49" charset="0"/>
              </a:rPr>
              <a:t>Columns.Count</a:t>
            </a:r>
            <a:r>
              <a:rPr lang="en-US" sz="1600" dirty="0" smtClean="0">
                <a:latin typeface="Courier (W1)" pitchFamily="49" charset="0"/>
              </a:rPr>
              <a:t>).End(</a:t>
            </a:r>
            <a:r>
              <a:rPr lang="en-US" sz="1600" dirty="0" err="1" smtClean="0">
                <a:latin typeface="Courier (W1)" pitchFamily="49" charset="0"/>
              </a:rPr>
              <a:t>xlToLeft</a:t>
            </a:r>
            <a:r>
              <a:rPr lang="en-US" sz="1600" dirty="0" smtClean="0">
                <a:latin typeface="Courier (W1)" pitchFamily="49" charset="0"/>
              </a:rPr>
              <a:t>).Column</a:t>
            </a:r>
          </a:p>
          <a:p>
            <a:pPr lvl="1">
              <a:lnSpc>
                <a:spcPct val="90000"/>
              </a:lnSpc>
            </a:pPr>
            <a:endParaRPr lang="en-US" sz="1600" b="0" dirty="0">
              <a:latin typeface="Courier (W1)" pitchFamily="49" charset="0"/>
            </a:endParaRPr>
          </a:p>
          <a:p>
            <a:pPr lvl="1">
              <a:lnSpc>
                <a:spcPct val="90000"/>
              </a:lnSpc>
            </a:pPr>
            <a:r>
              <a:rPr lang="en-US" sz="1600" b="0" dirty="0" smtClean="0">
                <a:solidFill>
                  <a:srgbClr val="F7902B"/>
                </a:solidFill>
                <a:latin typeface="+mn-lt"/>
              </a:rPr>
              <a:t>Applying </a:t>
            </a:r>
            <a:r>
              <a:rPr lang="en-US" sz="1600" b="0" dirty="0" err="1" smtClean="0">
                <a:solidFill>
                  <a:srgbClr val="F7902B"/>
                </a:solidFill>
                <a:latin typeface="+mn-lt"/>
              </a:rPr>
              <a:t>Autofilter</a:t>
            </a:r>
            <a:endParaRPr lang="en-US" sz="1600" b="0" dirty="0" smtClean="0">
              <a:solidFill>
                <a:srgbClr val="F7902B"/>
              </a:solidFill>
              <a:latin typeface="+mn-lt"/>
            </a:endParaRPr>
          </a:p>
          <a:p>
            <a:pPr marL="0" lvl="1" indent="0">
              <a:lnSpc>
                <a:spcPct val="90000"/>
              </a:lnSpc>
              <a:buNone/>
            </a:pPr>
            <a:r>
              <a:rPr lang="en-US" sz="1600" dirty="0" smtClean="0"/>
              <a:t>    </a:t>
            </a:r>
            <a:r>
              <a:rPr lang="en-US" sz="1600" dirty="0" smtClean="0">
                <a:latin typeface="Courier (W1)" pitchFamily="49" charset="0"/>
              </a:rPr>
              <a:t>Sheet(1).Rows(“1:1”).</a:t>
            </a:r>
            <a:r>
              <a:rPr lang="en-US" sz="1600" dirty="0">
                <a:latin typeface="Courier (W1)" pitchFamily="49" charset="0"/>
              </a:rPr>
              <a:t>AutoFilter Field:=1, Criteria1</a:t>
            </a:r>
            <a:r>
              <a:rPr lang="en-US" sz="1600" dirty="0" smtClean="0">
                <a:latin typeface="Courier (W1)" pitchFamily="49" charset="0"/>
              </a:rPr>
              <a:t>:=“Outlet”</a:t>
            </a:r>
          </a:p>
          <a:p>
            <a:pPr marL="0" lvl="1" indent="0">
              <a:lnSpc>
                <a:spcPct val="90000"/>
              </a:lnSpc>
              <a:buNone/>
            </a:pPr>
            <a:r>
              <a:rPr lang="en-US" sz="1600" dirty="0">
                <a:latin typeface="Courier (W1)" pitchFamily="49" charset="0"/>
              </a:rPr>
              <a:t> </a:t>
            </a:r>
            <a:r>
              <a:rPr lang="en-US" sz="1600" dirty="0" smtClean="0">
                <a:latin typeface="Courier (W1)" pitchFamily="49" charset="0"/>
              </a:rPr>
              <a:t> </a:t>
            </a:r>
            <a:r>
              <a:rPr lang="en-US" sz="1600" dirty="0">
                <a:latin typeface="Courier (W1)" pitchFamily="49" charset="0"/>
              </a:rPr>
              <a:t>Sheet(1</a:t>
            </a:r>
            <a:r>
              <a:rPr lang="en-US" sz="1600" dirty="0" smtClean="0">
                <a:latin typeface="Courier (W1)" pitchFamily="49" charset="0"/>
              </a:rPr>
              <a:t>).</a:t>
            </a:r>
            <a:r>
              <a:rPr lang="en-US" sz="1600" dirty="0" err="1" smtClean="0">
                <a:latin typeface="Courier (W1)" pitchFamily="49" charset="0"/>
              </a:rPr>
              <a:t>UsedRange.SpecialCells</a:t>
            </a:r>
            <a:r>
              <a:rPr lang="en-US" sz="1600" dirty="0" smtClean="0">
                <a:latin typeface="Courier (W1)" pitchFamily="49" charset="0"/>
              </a:rPr>
              <a:t>(</a:t>
            </a:r>
            <a:r>
              <a:rPr lang="en-US" sz="1600" dirty="0" err="1" smtClean="0">
                <a:latin typeface="Courier (W1)" pitchFamily="49" charset="0"/>
              </a:rPr>
              <a:t>xlCellTypeVisible</a:t>
            </a:r>
            <a:r>
              <a:rPr lang="en-US" sz="1600" dirty="0">
                <a:latin typeface="Courier (W1)" pitchFamily="49" charset="0"/>
              </a:rPr>
              <a:t>).Copy </a:t>
            </a:r>
            <a:r>
              <a:rPr lang="en-US" sz="1600" dirty="0" smtClean="0">
                <a:latin typeface="Courier (W1)" pitchFamily="49" charset="0"/>
              </a:rPr>
              <a:t> </a:t>
            </a:r>
          </a:p>
          <a:p>
            <a:pPr marL="0" lvl="1" indent="0">
              <a:lnSpc>
                <a:spcPct val="90000"/>
              </a:lnSpc>
              <a:buNone/>
            </a:pPr>
            <a:endParaRPr lang="en-US" sz="1600" dirty="0">
              <a:latin typeface="Courier (W1)" pitchFamily="49" charset="0"/>
            </a:endParaRPr>
          </a:p>
          <a:p>
            <a:pPr lvl="1">
              <a:lnSpc>
                <a:spcPct val="90000"/>
              </a:lnSpc>
            </a:pPr>
            <a:r>
              <a:rPr lang="en-US" sz="1600" b="0" dirty="0" smtClean="0">
                <a:solidFill>
                  <a:srgbClr val="F7902B"/>
                </a:solidFill>
                <a:latin typeface="+mn-lt"/>
              </a:rPr>
              <a:t>Creating Chart</a:t>
            </a:r>
          </a:p>
          <a:p>
            <a:pPr marL="0" lvl="1" indent="0">
              <a:lnSpc>
                <a:spcPct val="90000"/>
              </a:lnSpc>
              <a:buNone/>
            </a:pPr>
            <a:r>
              <a:rPr lang="en-US" sz="1600" dirty="0" smtClean="0">
                <a:latin typeface="Courier (W1)" pitchFamily="49" charset="0"/>
              </a:rPr>
              <a:t>  </a:t>
            </a:r>
            <a:r>
              <a:rPr lang="en-US" sz="1600" dirty="0" err="1" smtClean="0">
                <a:latin typeface="Courier (W1)" pitchFamily="49" charset="0"/>
              </a:rPr>
              <a:t>Charts.Add</a:t>
            </a:r>
            <a:endParaRPr lang="en-US" sz="1600" dirty="0" smtClean="0">
              <a:latin typeface="Courier (W1)" pitchFamily="49" charset="0"/>
            </a:endParaRPr>
          </a:p>
          <a:p>
            <a:pPr marL="0" lvl="1" indent="0">
              <a:lnSpc>
                <a:spcPct val="90000"/>
              </a:lnSpc>
              <a:buNone/>
            </a:pPr>
            <a:r>
              <a:rPr lang="en-US" sz="1600" dirty="0">
                <a:latin typeface="Courier (W1)" pitchFamily="49" charset="0"/>
              </a:rPr>
              <a:t> </a:t>
            </a:r>
            <a:r>
              <a:rPr lang="en-US" sz="1600" dirty="0" smtClean="0">
                <a:latin typeface="Courier (W1)" pitchFamily="49" charset="0"/>
              </a:rPr>
              <a:t> </a:t>
            </a:r>
            <a:r>
              <a:rPr lang="en-US" sz="1600" dirty="0" err="1" smtClean="0">
                <a:latin typeface="Courier (W1)" pitchFamily="49" charset="0"/>
              </a:rPr>
              <a:t>Activechart.SetSourceData</a:t>
            </a:r>
            <a:r>
              <a:rPr lang="en-US" sz="1600" dirty="0" smtClean="0">
                <a:latin typeface="Courier (W1)" pitchFamily="49" charset="0"/>
              </a:rPr>
              <a:t> </a:t>
            </a:r>
            <a:r>
              <a:rPr lang="en-US" sz="1600" dirty="0">
                <a:latin typeface="Courier (W1)" pitchFamily="49" charset="0"/>
              </a:rPr>
              <a:t>Source</a:t>
            </a:r>
            <a:r>
              <a:rPr lang="en-US" sz="1600" dirty="0" smtClean="0">
                <a:latin typeface="Courier (W1)" pitchFamily="49" charset="0"/>
              </a:rPr>
              <a:t>:=Range(“A1:B10”)</a:t>
            </a:r>
          </a:p>
          <a:p>
            <a:pPr marL="0" lvl="1" indent="0">
              <a:lnSpc>
                <a:spcPct val="90000"/>
              </a:lnSpc>
              <a:buNone/>
            </a:pPr>
            <a:r>
              <a:rPr lang="en-US" sz="1600" dirty="0">
                <a:latin typeface="Courier (W1)" pitchFamily="49" charset="0"/>
              </a:rPr>
              <a:t> </a:t>
            </a:r>
            <a:r>
              <a:rPr lang="en-US" sz="1600" dirty="0" smtClean="0">
                <a:latin typeface="Courier (W1)" pitchFamily="49" charset="0"/>
              </a:rPr>
              <a:t> </a:t>
            </a:r>
            <a:r>
              <a:rPr lang="en-US" sz="1600" dirty="0" err="1" smtClean="0">
                <a:latin typeface="Courier (W1)" pitchFamily="49" charset="0"/>
              </a:rPr>
              <a:t>Activechart.ChartType</a:t>
            </a:r>
            <a:r>
              <a:rPr lang="en-US" sz="1600" dirty="0" smtClean="0">
                <a:latin typeface="Courier (W1)" pitchFamily="49" charset="0"/>
              </a:rPr>
              <a:t> </a:t>
            </a:r>
            <a:r>
              <a:rPr lang="en-US" sz="1600" dirty="0">
                <a:latin typeface="Courier (W1)" pitchFamily="49" charset="0"/>
              </a:rPr>
              <a:t>= </a:t>
            </a:r>
            <a:r>
              <a:rPr lang="en-US" sz="1600" dirty="0" err="1">
                <a:latin typeface="Courier (W1)" pitchFamily="49" charset="0"/>
              </a:rPr>
              <a:t>xlLine</a:t>
            </a:r>
            <a:r>
              <a:rPr lang="en-US" sz="1600" dirty="0">
                <a:latin typeface="Courier (W1)" pitchFamily="49" charset="0"/>
              </a:rPr>
              <a:t> </a:t>
            </a:r>
            <a:endParaRPr lang="en-US" sz="1600" dirty="0" smtClean="0">
              <a:latin typeface="Courier (W1)" pitchFamily="49" charset="0"/>
            </a:endParaRPr>
          </a:p>
          <a:p>
            <a:pPr marL="0" lvl="1" indent="0">
              <a:lnSpc>
                <a:spcPct val="90000"/>
              </a:lnSpc>
              <a:buNone/>
            </a:pPr>
            <a:endParaRPr lang="en-US" sz="1600" b="0" dirty="0">
              <a:latin typeface="Courier (W1)" pitchFamily="49" charset="0"/>
            </a:endParaRPr>
          </a:p>
          <a:p>
            <a:pPr marL="0" lvl="1" indent="0">
              <a:lnSpc>
                <a:spcPct val="90000"/>
              </a:lnSpc>
              <a:buNone/>
            </a:pPr>
            <a:endParaRPr lang="en-US" sz="1600" b="0" dirty="0">
              <a:latin typeface="Courier (W1)" pitchFamily="49" charset="0"/>
            </a:endParaRPr>
          </a:p>
          <a:p>
            <a:pPr lvl="1">
              <a:lnSpc>
                <a:spcPct val="90000"/>
              </a:lnSpc>
            </a:pPr>
            <a:endParaRPr lang="en-US" sz="1600" b="0" dirty="0" smtClean="0"/>
          </a:p>
          <a:p>
            <a:pPr marL="0" lvl="1" indent="0">
              <a:buSzPct val="140000"/>
              <a:buNone/>
            </a:pPr>
            <a:endParaRPr lang="en-US" sz="1600" b="0" dirty="0" smtClean="0"/>
          </a:p>
          <a:p>
            <a:pPr lvl="1">
              <a:buSzPct val="140000"/>
            </a:pPr>
            <a:endParaRPr lang="en-US" sz="1600" b="0" dirty="0" smtClean="0"/>
          </a:p>
          <a:p>
            <a:pPr lvl="1">
              <a:buSzPct val="140000"/>
            </a:pPr>
            <a:endParaRPr lang="en-US" sz="1600" b="0" dirty="0"/>
          </a:p>
          <a:p>
            <a:pPr lvl="1">
              <a:buSzPct val="140000"/>
            </a:pPr>
            <a:endParaRPr lang="en-US" sz="1600" b="0" dirty="0">
              <a:solidFill>
                <a:srgbClr val="FF6600"/>
              </a:solidFill>
            </a:endParaRP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894" y="1080527"/>
            <a:ext cx="2082614" cy="1259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46723" y="4525757"/>
            <a:ext cx="8205606" cy="1338773"/>
          </a:xfrm>
          <a:prstGeom prst="rect">
            <a:avLst/>
          </a:prstGeom>
          <a:solidFill>
            <a:schemeClr val="tx2">
              <a:lumMod val="10000"/>
              <a:lumOff val="9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 name="Rectangle 2"/>
          <p:cNvSpPr/>
          <p:nvPr/>
        </p:nvSpPr>
        <p:spPr bwMode="auto">
          <a:xfrm>
            <a:off x="333276" y="3034134"/>
            <a:ext cx="8205606" cy="1377179"/>
          </a:xfrm>
          <a:prstGeom prst="rect">
            <a:avLst/>
          </a:prstGeom>
          <a:solidFill>
            <a:schemeClr val="tx2">
              <a:lumMod val="10000"/>
              <a:lumOff val="90000"/>
            </a:schemeClr>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2" name="Title 1"/>
          <p:cNvSpPr>
            <a:spLocks noGrp="1"/>
          </p:cNvSpPr>
          <p:nvPr>
            <p:ph type="title"/>
          </p:nvPr>
        </p:nvSpPr>
        <p:spPr/>
        <p:txBody>
          <a:bodyPr/>
          <a:lstStyle/>
          <a:p>
            <a:r>
              <a:rPr lang="en-US" dirty="0" smtClean="0"/>
              <a:t>Final Few Words</a:t>
            </a:r>
            <a:endParaRPr lang="en-US" dirty="0"/>
          </a:p>
        </p:txBody>
      </p:sp>
      <p:sp>
        <p:nvSpPr>
          <p:cNvPr id="4" name="Content Placeholder 2"/>
          <p:cNvSpPr txBox="1">
            <a:spLocks/>
          </p:cNvSpPr>
          <p:nvPr/>
        </p:nvSpPr>
        <p:spPr>
          <a:xfrm>
            <a:off x="212253" y="1272121"/>
            <a:ext cx="8326629" cy="1027325"/>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a:buSzPct val="130000"/>
            </a:pPr>
            <a:r>
              <a:rPr lang="en-US" sz="1600" b="0" dirty="0" smtClean="0"/>
              <a:t>Practice makes man perfect! </a:t>
            </a:r>
            <a:r>
              <a:rPr lang="en-US" sz="1600" b="0" dirty="0" smtClean="0">
                <a:sym typeface="Wingdings" panose="05000000000000000000" pitchFamily="2" charset="2"/>
              </a:rPr>
              <a:t></a:t>
            </a:r>
            <a:endParaRPr lang="en-US" sz="1600" b="0" dirty="0" smtClean="0"/>
          </a:p>
          <a:p>
            <a:pPr>
              <a:buSzPct val="130000"/>
            </a:pPr>
            <a:r>
              <a:rPr lang="en-US" sz="1600" b="0" dirty="0" smtClean="0"/>
              <a:t>We </a:t>
            </a:r>
            <a:r>
              <a:rPr lang="en-US" sz="1600" b="0" dirty="0"/>
              <a:t>now have all the building blocks in place to </a:t>
            </a:r>
            <a:r>
              <a:rPr lang="en-US" sz="1600" b="0" dirty="0" smtClean="0"/>
              <a:t>develop codes in Excel,                              What </a:t>
            </a:r>
            <a:r>
              <a:rPr lang="en-US" sz="1600" b="0" dirty="0"/>
              <a:t>is needed now is the practice to put all these blocks together</a:t>
            </a:r>
          </a:p>
          <a:p>
            <a:pPr lvl="1">
              <a:buSzPct val="140000"/>
            </a:pPr>
            <a:endParaRPr lang="en-US" sz="1600" b="0" dirty="0"/>
          </a:p>
          <a:p>
            <a:pPr marL="685800" lvl="3" indent="0">
              <a:buSzPct val="140000"/>
              <a:buNone/>
            </a:pPr>
            <a:endParaRPr lang="en-US" b="0" dirty="0"/>
          </a:p>
          <a:p>
            <a:pPr lvl="1">
              <a:buSzPct val="140000"/>
            </a:pPr>
            <a:endParaRPr lang="en-US" sz="1600" b="0" dirty="0" smtClean="0"/>
          </a:p>
        </p:txBody>
      </p:sp>
      <p:sp>
        <p:nvSpPr>
          <p:cNvPr id="5" name="Title 1"/>
          <p:cNvSpPr txBox="1">
            <a:spLocks/>
          </p:cNvSpPr>
          <p:nvPr/>
        </p:nvSpPr>
        <p:spPr bwMode="auto">
          <a:xfrm>
            <a:off x="333276" y="2557901"/>
            <a:ext cx="852328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sz="2400" b="0" dirty="0" smtClean="0"/>
              <a:t>References</a:t>
            </a:r>
            <a:endParaRPr lang="en-US" sz="2400" b="0" dirty="0"/>
          </a:p>
        </p:txBody>
      </p:sp>
      <p:sp>
        <p:nvSpPr>
          <p:cNvPr id="6" name="Rectangle 3"/>
          <p:cNvSpPr>
            <a:spLocks noChangeArrowheads="1"/>
          </p:cNvSpPr>
          <p:nvPr/>
        </p:nvSpPr>
        <p:spPr bwMode="auto">
          <a:xfrm>
            <a:off x="333276" y="3034809"/>
            <a:ext cx="820560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dirty="0" smtClean="0">
                <a:solidFill>
                  <a:schemeClr val="accent2">
                    <a:lumMod val="75000"/>
                  </a:schemeClr>
                </a:solidFill>
              </a:rPr>
              <a:t>BOOKS</a:t>
            </a:r>
          </a:p>
          <a:p>
            <a:pPr>
              <a:buClrTx/>
            </a:pPr>
            <a:endParaRPr lang="en-US" b="0" dirty="0" smtClean="0"/>
          </a:p>
          <a:p>
            <a:pPr indent="225425">
              <a:buClrTx/>
              <a:buFontTx/>
              <a:buChar char="•"/>
            </a:pPr>
            <a:r>
              <a:rPr lang="en-US" b="0" dirty="0" smtClean="0"/>
              <a:t>Reference </a:t>
            </a:r>
            <a:r>
              <a:rPr lang="en-US" b="0" dirty="0"/>
              <a:t>Book 1:  VBA &amp; Macros for </a:t>
            </a:r>
            <a:r>
              <a:rPr lang="en-US" b="0" dirty="0" smtClean="0"/>
              <a:t>Excel    </a:t>
            </a:r>
            <a:r>
              <a:rPr lang="en-US" b="0" dirty="0" smtClean="0">
                <a:solidFill>
                  <a:srgbClr val="F7902B"/>
                </a:solidFill>
              </a:rPr>
              <a:t>- </a:t>
            </a:r>
            <a:r>
              <a:rPr lang="en-US" b="0" dirty="0" err="1">
                <a:solidFill>
                  <a:srgbClr val="F7902B"/>
                </a:solidFill>
              </a:rPr>
              <a:t>Jelen</a:t>
            </a:r>
            <a:r>
              <a:rPr lang="en-US" b="0" dirty="0">
                <a:solidFill>
                  <a:srgbClr val="F7902B"/>
                </a:solidFill>
              </a:rPr>
              <a:t>, </a:t>
            </a:r>
            <a:r>
              <a:rPr lang="en-US" b="0" dirty="0" err="1">
                <a:solidFill>
                  <a:srgbClr val="F7902B"/>
                </a:solidFill>
              </a:rPr>
              <a:t>Techmedia</a:t>
            </a:r>
            <a:r>
              <a:rPr lang="en-US" b="0" dirty="0">
                <a:solidFill>
                  <a:srgbClr val="F7902B"/>
                </a:solidFill>
              </a:rPr>
              <a:t> Publishers</a:t>
            </a:r>
          </a:p>
          <a:p>
            <a:pPr indent="225425">
              <a:buClrTx/>
              <a:buFontTx/>
              <a:buChar char="•"/>
            </a:pPr>
            <a:r>
              <a:rPr lang="en-US" b="0" dirty="0"/>
              <a:t>Reference Book 2:  Excel 2002, Programming with VBA </a:t>
            </a:r>
            <a:r>
              <a:rPr lang="en-US" b="0" dirty="0" smtClean="0"/>
              <a:t>Bible  </a:t>
            </a:r>
            <a:r>
              <a:rPr lang="en-US" b="0" dirty="0" smtClean="0">
                <a:solidFill>
                  <a:srgbClr val="F7902B"/>
                </a:solidFill>
              </a:rPr>
              <a:t>- </a:t>
            </a:r>
            <a:r>
              <a:rPr lang="en-US" b="0" dirty="0">
                <a:solidFill>
                  <a:srgbClr val="F7902B"/>
                </a:solidFill>
              </a:rPr>
              <a:t>John </a:t>
            </a:r>
            <a:r>
              <a:rPr lang="en-US" b="0" dirty="0" err="1" smtClean="0">
                <a:solidFill>
                  <a:srgbClr val="F7902B"/>
                </a:solidFill>
              </a:rPr>
              <a:t>Walkenbach</a:t>
            </a:r>
            <a:r>
              <a:rPr lang="en-US" b="0" dirty="0" smtClean="0">
                <a:solidFill>
                  <a:srgbClr val="F7902B"/>
                </a:solidFill>
              </a:rPr>
              <a:t>, </a:t>
            </a:r>
            <a:r>
              <a:rPr lang="en-US" b="0" dirty="0">
                <a:solidFill>
                  <a:srgbClr val="F7902B"/>
                </a:solidFill>
              </a:rPr>
              <a:t>Wiley</a:t>
            </a:r>
          </a:p>
          <a:p>
            <a:pPr indent="225425">
              <a:buClrTx/>
              <a:buFontTx/>
              <a:buChar char="•"/>
            </a:pPr>
            <a:r>
              <a:rPr lang="en-US" b="0" dirty="0"/>
              <a:t>Reference Book 3:  Learn MS Excel 2000 VBA </a:t>
            </a:r>
            <a:r>
              <a:rPr lang="en-US" b="0" dirty="0" smtClean="0"/>
              <a:t>Programming  </a:t>
            </a:r>
            <a:r>
              <a:rPr lang="en-US" b="0" dirty="0" smtClean="0">
                <a:solidFill>
                  <a:srgbClr val="F7902B"/>
                </a:solidFill>
              </a:rPr>
              <a:t>- </a:t>
            </a:r>
            <a:r>
              <a:rPr lang="en-US" b="0" dirty="0" err="1">
                <a:solidFill>
                  <a:srgbClr val="F7902B"/>
                </a:solidFill>
              </a:rPr>
              <a:t>Korol</a:t>
            </a:r>
            <a:r>
              <a:rPr lang="en-US" b="0" dirty="0">
                <a:solidFill>
                  <a:srgbClr val="F7902B"/>
                </a:solidFill>
              </a:rPr>
              <a:t>, BPB </a:t>
            </a:r>
            <a:r>
              <a:rPr lang="en-US" b="0" dirty="0" smtClean="0">
                <a:solidFill>
                  <a:srgbClr val="F7902B"/>
                </a:solidFill>
              </a:rPr>
              <a:t>Publications</a:t>
            </a:r>
          </a:p>
          <a:p>
            <a:pPr indent="225425">
              <a:buClrTx/>
            </a:pPr>
            <a:endParaRPr lang="en-US" b="0" dirty="0" smtClean="0">
              <a:solidFill>
                <a:srgbClr val="F7902B"/>
              </a:solidFill>
            </a:endParaRPr>
          </a:p>
          <a:p>
            <a:pPr indent="225425">
              <a:buClrTx/>
            </a:pPr>
            <a:endParaRPr lang="en-US" b="0" dirty="0" smtClean="0">
              <a:solidFill>
                <a:srgbClr val="F7902B"/>
              </a:solidFill>
            </a:endParaRPr>
          </a:p>
          <a:p>
            <a:pPr>
              <a:buClrTx/>
            </a:pPr>
            <a:r>
              <a:rPr lang="en-US" dirty="0" smtClean="0">
                <a:solidFill>
                  <a:schemeClr val="accent2">
                    <a:lumMod val="75000"/>
                  </a:schemeClr>
                </a:solidFill>
              </a:rPr>
              <a:t>WEBSITES</a:t>
            </a:r>
          </a:p>
          <a:p>
            <a:pPr>
              <a:buClrTx/>
            </a:pPr>
            <a:endParaRPr lang="en-US" dirty="0" smtClean="0">
              <a:solidFill>
                <a:schemeClr val="accent2">
                  <a:lumMod val="75000"/>
                </a:schemeClr>
              </a:solidFill>
            </a:endParaRPr>
          </a:p>
          <a:p>
            <a:pPr marL="285750" indent="-285750">
              <a:buClrTx/>
              <a:buFont typeface="Arial" panose="020B0604020202020204" pitchFamily="34" charset="0"/>
              <a:buChar char="•"/>
            </a:pPr>
            <a:r>
              <a:rPr lang="en-US" b="0" dirty="0">
                <a:hlinkClick r:id="rId2"/>
              </a:rPr>
              <a:t>http://</a:t>
            </a:r>
            <a:r>
              <a:rPr lang="en-US" b="0" dirty="0" smtClean="0">
                <a:hlinkClick r:id="rId2"/>
              </a:rPr>
              <a:t>office.microsoft.com/en-in/training/get-in-the-loop-with-excel-macros-RZ001150634.aspx</a:t>
            </a:r>
            <a:endParaRPr lang="en-US" b="0" dirty="0" smtClean="0"/>
          </a:p>
          <a:p>
            <a:pPr marL="285750" indent="-285750">
              <a:buClrTx/>
              <a:buFont typeface="Arial" panose="020B0604020202020204" pitchFamily="34" charset="0"/>
              <a:buChar char="•"/>
            </a:pPr>
            <a:r>
              <a:rPr lang="en-US" b="0" dirty="0">
                <a:hlinkClick r:id="rId3"/>
              </a:rPr>
              <a:t>http://</a:t>
            </a:r>
            <a:r>
              <a:rPr lang="en-US" b="0" dirty="0" smtClean="0">
                <a:hlinkClick r:id="rId3"/>
              </a:rPr>
              <a:t>www.excel-spreadsheet.com/vba/vba.htm</a:t>
            </a:r>
            <a:endParaRPr lang="en-US" b="0" dirty="0" smtClean="0"/>
          </a:p>
          <a:p>
            <a:pPr marL="285750" indent="-285750">
              <a:buClrTx/>
              <a:buFont typeface="Arial" panose="020B0604020202020204" pitchFamily="34" charset="0"/>
              <a:buChar char="•"/>
            </a:pPr>
            <a:r>
              <a:rPr lang="en-US" b="0" dirty="0">
                <a:hlinkClick r:id="rId4"/>
              </a:rPr>
              <a:t>http://</a:t>
            </a:r>
            <a:r>
              <a:rPr lang="en-US" b="0" dirty="0" smtClean="0">
                <a:hlinkClick r:id="rId4"/>
              </a:rPr>
              <a:t>excelvbatutor.com/vba_tutorial.html</a:t>
            </a:r>
            <a:endParaRPr lang="en-US" b="0" dirty="0" smtClean="0"/>
          </a:p>
        </p:txBody>
      </p:sp>
      <p:pic>
        <p:nvPicPr>
          <p:cNvPr id="25602" name="Picture 2" descr="https://encrypted-tbn1.gstatic.com/images?q=tbn:ANd9GcRNfpmdnjg4TwLExkUp_2TQw4LhsX2jdZXgzaUTDIAb_Mh9U6GvBPJHJ3Nh">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2562" y="973065"/>
            <a:ext cx="1821158" cy="149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51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https://encrypted-tbn3.gstatic.com/images?q=tbn:ANd9GcSVJCxdzG9RGQkjxdX_NSEt6XMKKtHX6c5lyjn8fC4U2aShiabuz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36453" y="2546163"/>
            <a:ext cx="30670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95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7" y="576702"/>
            <a:ext cx="8523288" cy="400110"/>
          </a:xfrm>
        </p:spPr>
        <p:txBody>
          <a:bodyPr/>
          <a:lstStyle/>
          <a:p>
            <a:r>
              <a:rPr lang="en-US" dirty="0" smtClean="0"/>
              <a:t>Steps to </a:t>
            </a:r>
            <a:r>
              <a:rPr lang="en-US" dirty="0"/>
              <a:t>R</a:t>
            </a:r>
            <a:r>
              <a:rPr lang="en-US" dirty="0" smtClean="0"/>
              <a:t>ecord </a:t>
            </a:r>
            <a:r>
              <a:rPr lang="en-US" dirty="0"/>
              <a:t>M</a:t>
            </a:r>
            <a:r>
              <a:rPr lang="en-US" dirty="0" smtClean="0"/>
              <a:t>acro</a:t>
            </a:r>
            <a:endParaRPr lang="en-US" dirty="0"/>
          </a:p>
        </p:txBody>
      </p:sp>
      <p:sp>
        <p:nvSpPr>
          <p:cNvPr id="3" name="Content Placeholder 2"/>
          <p:cNvSpPr txBox="1">
            <a:spLocks/>
          </p:cNvSpPr>
          <p:nvPr/>
        </p:nvSpPr>
        <p:spPr>
          <a:xfrm>
            <a:off x="304796" y="1039731"/>
            <a:ext cx="8368555" cy="753207"/>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da-DK" sz="1600" b="0" dirty="0" smtClean="0"/>
              <a:t>Open the Excel file in which you wish to record macro</a:t>
            </a:r>
          </a:p>
          <a:p>
            <a:pPr lvl="1"/>
            <a:r>
              <a:rPr lang="en-US" sz="1600" b="0" dirty="0"/>
              <a:t>On the Excel menu bar, click on </a:t>
            </a:r>
            <a:r>
              <a:rPr lang="en-US" sz="1600" b="0" dirty="0">
                <a:solidFill>
                  <a:srgbClr val="FF6600"/>
                </a:solidFill>
              </a:rPr>
              <a:t>View</a:t>
            </a:r>
            <a:r>
              <a:rPr lang="en-US" sz="1600" dirty="0"/>
              <a:t>&gt;&gt;</a:t>
            </a:r>
            <a:r>
              <a:rPr lang="en-US" sz="1600" b="0" dirty="0">
                <a:solidFill>
                  <a:srgbClr val="FF6600"/>
                </a:solidFill>
              </a:rPr>
              <a:t>Macro</a:t>
            </a:r>
            <a:r>
              <a:rPr lang="en-US" sz="1600" dirty="0"/>
              <a:t>&gt;&gt;</a:t>
            </a:r>
            <a:r>
              <a:rPr lang="en-US" sz="1600" b="0" dirty="0">
                <a:solidFill>
                  <a:srgbClr val="FF6600"/>
                </a:solidFill>
              </a:rPr>
              <a:t>Record New Macro</a:t>
            </a:r>
          </a:p>
          <a:p>
            <a:pPr marL="0" lvl="1" indent="0">
              <a:buNone/>
            </a:pPr>
            <a:endParaRPr lang="da-DK" sz="1600" b="0" dirty="0"/>
          </a:p>
          <a:p>
            <a:pPr lvl="1"/>
            <a:endParaRPr lang="en-US" sz="1600" b="0" dirty="0"/>
          </a:p>
        </p:txBody>
      </p:sp>
      <p:pic>
        <p:nvPicPr>
          <p:cNvPr id="6" name="Picture 8"/>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544388" y="4012264"/>
            <a:ext cx="3128963"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3"/>
          <p:cNvSpPr txBox="1">
            <a:spLocks/>
          </p:cNvSpPr>
          <p:nvPr/>
        </p:nvSpPr>
        <p:spPr>
          <a:xfrm>
            <a:off x="304800" y="4032475"/>
            <a:ext cx="5168154" cy="226074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Fill in the ‘Record Macro’ dialogue box that pops up</a:t>
            </a:r>
          </a:p>
          <a:p>
            <a:pPr lvl="2"/>
            <a:r>
              <a:rPr lang="en-US" sz="1600" dirty="0"/>
              <a:t>Name</a:t>
            </a:r>
            <a:r>
              <a:rPr lang="en-US" sz="1600" b="0" dirty="0"/>
              <a:t> – </a:t>
            </a:r>
            <a:r>
              <a:rPr lang="en-US" sz="1600" b="0" dirty="0">
                <a:sym typeface="Wingdings" pitchFamily="2" charset="2"/>
              </a:rPr>
              <a:t>t</a:t>
            </a:r>
            <a:r>
              <a:rPr lang="en-US" sz="1600" b="0" dirty="0"/>
              <a:t>ype a name for your macro</a:t>
            </a:r>
          </a:p>
          <a:p>
            <a:pPr lvl="2"/>
            <a:r>
              <a:rPr lang="en-US" sz="1600" dirty="0"/>
              <a:t>Shortcut key (optional) </a:t>
            </a:r>
            <a:r>
              <a:rPr lang="en-US" sz="1600" b="0" dirty="0"/>
              <a:t>– it has to be a letter. Macro will execute every time we press </a:t>
            </a:r>
            <a:r>
              <a:rPr lang="en-US" sz="1600" b="0" dirty="0" err="1"/>
              <a:t>Ctrl+r</a:t>
            </a:r>
            <a:endParaRPr lang="en-US" sz="1600" b="0" dirty="0"/>
          </a:p>
          <a:p>
            <a:pPr lvl="2"/>
            <a:r>
              <a:rPr lang="en-US" sz="1600" dirty="0"/>
              <a:t>Store macro in </a:t>
            </a:r>
            <a:r>
              <a:rPr lang="en-US" sz="1600" b="0" dirty="0"/>
              <a:t>– Default is ‘This workbook’</a:t>
            </a:r>
          </a:p>
          <a:p>
            <a:pPr lvl="2"/>
            <a:r>
              <a:rPr lang="en-US" sz="1600" dirty="0"/>
              <a:t>Description (optional) </a:t>
            </a:r>
            <a:r>
              <a:rPr lang="en-US" sz="1600" b="0" dirty="0"/>
              <a:t>– Enter description for the macro for easy </a:t>
            </a:r>
            <a:r>
              <a:rPr lang="en-US" sz="1600" b="0" dirty="0" smtClean="0"/>
              <a:t>understanding</a:t>
            </a:r>
          </a:p>
          <a:p>
            <a:pPr lvl="1"/>
            <a:r>
              <a:rPr lang="en-US" sz="1600" b="0" dirty="0" smtClean="0"/>
              <a:t>After filling, Click OK</a:t>
            </a:r>
          </a:p>
          <a:p>
            <a:pPr marL="395288" lvl="2" indent="0">
              <a:buNone/>
            </a:pPr>
            <a:endParaRPr lang="en-US" sz="1600" b="0" dirty="0"/>
          </a:p>
          <a:p>
            <a:pPr marL="395288" lvl="2" indent="0">
              <a:buNone/>
            </a:pPr>
            <a:endParaRPr lang="en-US" sz="1600" b="0" dirty="0" smtClean="0"/>
          </a:p>
        </p:txBody>
      </p:sp>
      <p:pic>
        <p:nvPicPr>
          <p:cNvPr id="10" name="Picture 6"/>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9316"/>
          <a:stretch/>
        </p:blipFill>
        <p:spPr bwMode="auto">
          <a:xfrm>
            <a:off x="228600" y="1739152"/>
            <a:ext cx="8524875" cy="201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04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36361"/>
            <a:ext cx="8523288" cy="400110"/>
          </a:xfrm>
        </p:spPr>
        <p:txBody>
          <a:bodyPr/>
          <a:lstStyle/>
          <a:p>
            <a:r>
              <a:rPr lang="en-US" dirty="0"/>
              <a:t>Recording and Executing Macros</a:t>
            </a:r>
          </a:p>
        </p:txBody>
      </p:sp>
      <p:sp>
        <p:nvSpPr>
          <p:cNvPr id="4" name="Content Placeholder 2"/>
          <p:cNvSpPr txBox="1">
            <a:spLocks/>
          </p:cNvSpPr>
          <p:nvPr/>
        </p:nvSpPr>
        <p:spPr>
          <a:xfrm>
            <a:off x="304796" y="985770"/>
            <a:ext cx="8368555" cy="116575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285750" indent="-285750">
              <a:spcBef>
                <a:spcPts val="600"/>
              </a:spcBef>
              <a:buFont typeface="Arial" panose="020B0604020202020204" pitchFamily="34" charset="0"/>
              <a:buChar char="•"/>
            </a:pPr>
            <a:r>
              <a:rPr lang="en-US" sz="1600" b="0" dirty="0" smtClean="0"/>
              <a:t>Once </a:t>
            </a:r>
            <a:r>
              <a:rPr lang="en-US" sz="1600" b="0" dirty="0"/>
              <a:t>you click OK anything that you do (with keyboard or mouse) is recorded</a:t>
            </a:r>
          </a:p>
          <a:p>
            <a:pPr marL="285750" indent="-285750">
              <a:spcBef>
                <a:spcPts val="600"/>
              </a:spcBef>
              <a:buFont typeface="Arial" panose="020B0604020202020204" pitchFamily="34" charset="0"/>
              <a:buChar char="•"/>
            </a:pPr>
            <a:r>
              <a:rPr lang="en-US" sz="1600" b="0" dirty="0"/>
              <a:t>Manually go through the process that you want the macro to </a:t>
            </a:r>
            <a:r>
              <a:rPr lang="en-US" sz="1600" b="0" dirty="0" smtClean="0"/>
              <a:t>reproduce to avoid unnecessary steps</a:t>
            </a:r>
          </a:p>
          <a:p>
            <a:pPr marL="285750" indent="-285750">
              <a:spcBef>
                <a:spcPts val="600"/>
              </a:spcBef>
              <a:buFont typeface="Arial" panose="020B0604020202020204" pitchFamily="34" charset="0"/>
              <a:buChar char="•"/>
            </a:pPr>
            <a:r>
              <a:rPr lang="en-US" sz="1600" b="0" dirty="0" smtClean="0"/>
              <a:t>When you are done, click ‘Stop’ button to stop recording</a:t>
            </a:r>
          </a:p>
          <a:p>
            <a:pPr marL="285750" indent="-285750">
              <a:spcBef>
                <a:spcPts val="600"/>
              </a:spcBef>
              <a:buFont typeface="Arial" panose="020B0604020202020204" pitchFamily="34" charset="0"/>
              <a:buChar char="•"/>
            </a:pPr>
            <a:endParaRPr lang="en-US" sz="1800" b="0"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232213"/>
            <a:ext cx="8292351"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939" y="4240305"/>
            <a:ext cx="2635623" cy="2335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342897" y="4316070"/>
            <a:ext cx="5318316" cy="204438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0" lvl="1" indent="0">
              <a:buNone/>
            </a:pPr>
            <a:r>
              <a:rPr lang="da-DK" sz="2000" b="0" dirty="0" smtClean="0">
                <a:solidFill>
                  <a:schemeClr val="accent2"/>
                </a:solidFill>
                <a:latin typeface="+mj-lt"/>
              </a:rPr>
              <a:t>Executing</a:t>
            </a:r>
            <a:endParaRPr lang="da-DK" sz="1600" b="0" dirty="0" smtClean="0"/>
          </a:p>
          <a:p>
            <a:pPr lvl="1"/>
            <a:r>
              <a:rPr lang="en-US" sz="1600" b="0" dirty="0"/>
              <a:t>On the Excel menu bar, click on </a:t>
            </a:r>
            <a:r>
              <a:rPr lang="en-US" sz="1600" b="0" dirty="0">
                <a:solidFill>
                  <a:srgbClr val="FF6600"/>
                </a:solidFill>
              </a:rPr>
              <a:t>View</a:t>
            </a:r>
            <a:r>
              <a:rPr lang="en-US" sz="1600" dirty="0"/>
              <a:t>&gt;&gt;</a:t>
            </a:r>
            <a:r>
              <a:rPr lang="en-US" sz="1600" b="0" dirty="0">
                <a:solidFill>
                  <a:srgbClr val="FF6600"/>
                </a:solidFill>
              </a:rPr>
              <a:t>Macro</a:t>
            </a:r>
            <a:r>
              <a:rPr lang="en-US" sz="1600" dirty="0" smtClean="0"/>
              <a:t>&gt;&gt;</a:t>
            </a:r>
            <a:r>
              <a:rPr lang="en-US" sz="1600" b="0" dirty="0" smtClean="0">
                <a:solidFill>
                  <a:srgbClr val="FF6600"/>
                </a:solidFill>
              </a:rPr>
              <a:t>Macros</a:t>
            </a:r>
          </a:p>
          <a:p>
            <a:pPr lvl="1"/>
            <a:r>
              <a:rPr lang="en-US" sz="1600" b="0" dirty="0" smtClean="0"/>
              <a:t>Macro dialogue box appears with list of macros available</a:t>
            </a:r>
          </a:p>
          <a:p>
            <a:pPr lvl="1"/>
            <a:r>
              <a:rPr lang="en-US" sz="1600" b="0" dirty="0" smtClean="0"/>
              <a:t>Select the macro you wish to run and click Run</a:t>
            </a:r>
            <a:endParaRPr lang="en-US" sz="1600" b="0" dirty="0"/>
          </a:p>
          <a:p>
            <a:pPr marL="0" lvl="1" indent="0">
              <a:buNone/>
            </a:pPr>
            <a:endParaRPr lang="da-DK" sz="1600" b="0" dirty="0"/>
          </a:p>
          <a:p>
            <a:pPr lvl="1"/>
            <a:endParaRPr lang="en-US" sz="1600" b="0" dirty="0"/>
          </a:p>
        </p:txBody>
      </p:sp>
    </p:spTree>
    <p:extLst>
      <p:ext uri="{BB962C8B-B14F-4D97-AF65-F5344CB8AC3E}">
        <p14:creationId xmlns:p14="http://schemas.microsoft.com/office/powerpoint/2010/main" val="28594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522914"/>
            <a:ext cx="8523288" cy="400110"/>
          </a:xfrm>
        </p:spPr>
        <p:txBody>
          <a:bodyPr/>
          <a:lstStyle/>
          <a:p>
            <a:r>
              <a:rPr lang="en-US" dirty="0" smtClean="0"/>
              <a:t>3 ways to run a Macro</a:t>
            </a:r>
            <a:endParaRPr lang="en-US" dirty="0"/>
          </a:p>
        </p:txBody>
      </p:sp>
      <p:sp>
        <p:nvSpPr>
          <p:cNvPr id="3" name="Rounded Rectangle 33"/>
          <p:cNvSpPr>
            <a:spLocks noChangeArrowheads="1"/>
          </p:cNvSpPr>
          <p:nvPr>
            <p:custDataLst>
              <p:tags r:id="rId1"/>
            </p:custDataLst>
          </p:nvPr>
        </p:nvSpPr>
        <p:spPr bwMode="auto">
          <a:xfrm>
            <a:off x="248023" y="1067471"/>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1</a:t>
            </a:r>
          </a:p>
        </p:txBody>
      </p:sp>
      <p:sp>
        <p:nvSpPr>
          <p:cNvPr id="4" name="AutoShape 12"/>
          <p:cNvSpPr>
            <a:spLocks noChangeArrowheads="1"/>
          </p:cNvSpPr>
          <p:nvPr/>
        </p:nvSpPr>
        <p:spPr bwMode="auto">
          <a:xfrm>
            <a:off x="783011" y="1058864"/>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600" b="0" dirty="0" smtClean="0">
                <a:latin typeface="+mn-lt"/>
                <a:ea typeface="ＭＳ Ｐゴシック" charset="-128"/>
                <a:cs typeface="+mn-cs"/>
              </a:rPr>
              <a:t>Using Shortcut key</a:t>
            </a:r>
            <a:endParaRPr lang="en-US" sz="1600" b="0" dirty="0">
              <a:latin typeface="+mn-lt"/>
              <a:ea typeface="ＭＳ Ｐゴシック" charset="-128"/>
              <a:cs typeface="+mn-cs"/>
            </a:endParaRPr>
          </a:p>
        </p:txBody>
      </p:sp>
      <p:sp>
        <p:nvSpPr>
          <p:cNvPr id="5" name="Rectangle 4"/>
          <p:cNvSpPr/>
          <p:nvPr/>
        </p:nvSpPr>
        <p:spPr>
          <a:xfrm>
            <a:off x="783011" y="1629076"/>
            <a:ext cx="7839635" cy="313932"/>
          </a:xfrm>
          <a:prstGeom prst="rect">
            <a:avLst/>
          </a:prstGeom>
        </p:spPr>
        <p:txBody>
          <a:bodyPr wrap="square">
            <a:spAutoFit/>
          </a:bodyPr>
          <a:lstStyle/>
          <a:p>
            <a:pPr>
              <a:lnSpc>
                <a:spcPct val="90000"/>
              </a:lnSpc>
            </a:pPr>
            <a:r>
              <a:rPr lang="en-US" sz="1600" b="0" dirty="0"/>
              <a:t>Use the shortcut </a:t>
            </a:r>
            <a:r>
              <a:rPr lang="en-US" sz="1600" b="0" dirty="0" smtClean="0"/>
              <a:t>key </a:t>
            </a:r>
            <a:r>
              <a:rPr lang="en-US" sz="1600" b="0" dirty="0"/>
              <a:t>you </a:t>
            </a:r>
            <a:r>
              <a:rPr lang="en-US" sz="1600" b="0" dirty="0" smtClean="0"/>
              <a:t>entered </a:t>
            </a:r>
            <a:r>
              <a:rPr lang="en-US" sz="1600" b="0" dirty="0"/>
              <a:t>while </a:t>
            </a:r>
            <a:r>
              <a:rPr lang="en-US" sz="1600" b="0" dirty="0" smtClean="0"/>
              <a:t>recording </a:t>
            </a:r>
            <a:r>
              <a:rPr lang="en-US" sz="1600" b="0" dirty="0"/>
              <a:t>Macro (in our example it is </a:t>
            </a:r>
            <a:r>
              <a:rPr lang="en-US" sz="1600" b="0" dirty="0" err="1"/>
              <a:t>Ctrl+r</a:t>
            </a:r>
            <a:r>
              <a:rPr lang="en-US" sz="1600" b="0" dirty="0"/>
              <a:t>)</a:t>
            </a:r>
          </a:p>
        </p:txBody>
      </p:sp>
      <p:sp>
        <p:nvSpPr>
          <p:cNvPr id="6" name="Rounded Rectangle 33"/>
          <p:cNvSpPr>
            <a:spLocks noChangeArrowheads="1"/>
          </p:cNvSpPr>
          <p:nvPr>
            <p:custDataLst>
              <p:tags r:id="rId2"/>
            </p:custDataLst>
          </p:nvPr>
        </p:nvSpPr>
        <p:spPr bwMode="auto">
          <a:xfrm>
            <a:off x="239059" y="2161161"/>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a:latin typeface="+mn-lt"/>
                <a:ea typeface="ＭＳ Ｐゴシック" charset="-128"/>
                <a:cs typeface="+mn-cs"/>
              </a:rPr>
              <a:t>2</a:t>
            </a:r>
          </a:p>
        </p:txBody>
      </p:sp>
      <p:sp>
        <p:nvSpPr>
          <p:cNvPr id="7" name="AutoShape 12"/>
          <p:cNvSpPr>
            <a:spLocks noChangeArrowheads="1"/>
          </p:cNvSpPr>
          <p:nvPr/>
        </p:nvSpPr>
        <p:spPr bwMode="auto">
          <a:xfrm>
            <a:off x="774047" y="2152554"/>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600" b="0" dirty="0" smtClean="0">
                <a:latin typeface="+mn-lt"/>
                <a:ea typeface="ＭＳ Ｐゴシック" charset="-128"/>
                <a:cs typeface="+mn-cs"/>
              </a:rPr>
              <a:t>Using Macro Dialogue Box</a:t>
            </a:r>
            <a:endParaRPr lang="en-US" sz="1600" b="0" dirty="0">
              <a:latin typeface="+mn-lt"/>
              <a:ea typeface="ＭＳ Ｐゴシック" charset="-128"/>
              <a:cs typeface="+mn-cs"/>
            </a:endParaRPr>
          </a:p>
        </p:txBody>
      </p:sp>
      <p:sp>
        <p:nvSpPr>
          <p:cNvPr id="9" name="Content Placeholder 2"/>
          <p:cNvSpPr txBox="1">
            <a:spLocks/>
          </p:cNvSpPr>
          <p:nvPr/>
        </p:nvSpPr>
        <p:spPr>
          <a:xfrm>
            <a:off x="809157" y="2621742"/>
            <a:ext cx="7886703" cy="780364"/>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On </a:t>
            </a:r>
            <a:r>
              <a:rPr lang="en-US" sz="1600" b="0" dirty="0"/>
              <a:t>the Excel menu bar, click on </a:t>
            </a:r>
            <a:r>
              <a:rPr lang="en-US" sz="1600" b="0" dirty="0">
                <a:solidFill>
                  <a:srgbClr val="FF6600"/>
                </a:solidFill>
              </a:rPr>
              <a:t>View</a:t>
            </a:r>
            <a:r>
              <a:rPr lang="en-US" sz="1600" dirty="0"/>
              <a:t>&gt;&gt;</a:t>
            </a:r>
            <a:r>
              <a:rPr lang="en-US" sz="1600" b="0" dirty="0">
                <a:solidFill>
                  <a:srgbClr val="FF6600"/>
                </a:solidFill>
              </a:rPr>
              <a:t>Macro</a:t>
            </a:r>
            <a:r>
              <a:rPr lang="en-US" sz="1600" dirty="0" smtClean="0"/>
              <a:t>&gt;&gt;</a:t>
            </a:r>
            <a:r>
              <a:rPr lang="en-US" sz="1600" b="0" dirty="0" smtClean="0">
                <a:solidFill>
                  <a:srgbClr val="FF6600"/>
                </a:solidFill>
              </a:rPr>
              <a:t>Macros</a:t>
            </a:r>
          </a:p>
          <a:p>
            <a:pPr lvl="1"/>
            <a:r>
              <a:rPr lang="en-US" sz="1600" b="0" dirty="0" smtClean="0"/>
              <a:t>Double click the macro you wish to run (or) select macro and click Run</a:t>
            </a:r>
            <a:endParaRPr lang="en-US" sz="1600" b="0" dirty="0"/>
          </a:p>
          <a:p>
            <a:pPr marL="0" lvl="1" indent="0">
              <a:buNone/>
            </a:pPr>
            <a:endParaRPr lang="da-DK" sz="1600" b="0" dirty="0"/>
          </a:p>
          <a:p>
            <a:pPr lvl="1"/>
            <a:endParaRPr lang="en-US" sz="1600" b="0" dirty="0"/>
          </a:p>
        </p:txBody>
      </p:sp>
      <p:sp>
        <p:nvSpPr>
          <p:cNvPr id="10" name="Rounded Rectangle 33"/>
          <p:cNvSpPr>
            <a:spLocks noChangeArrowheads="1"/>
          </p:cNvSpPr>
          <p:nvPr>
            <p:custDataLst>
              <p:tags r:id="rId3"/>
            </p:custDataLst>
          </p:nvPr>
        </p:nvSpPr>
        <p:spPr bwMode="auto">
          <a:xfrm>
            <a:off x="230095" y="3402768"/>
            <a:ext cx="492125" cy="457200"/>
          </a:xfrm>
          <a:prstGeom prst="roundRect">
            <a:avLst>
              <a:gd name="adj" fmla="val 5704"/>
            </a:avLst>
          </a:prstGeom>
          <a:solidFill>
            <a:srgbClr val="F7902B"/>
          </a:solidFill>
          <a:ln w="9525">
            <a:noFill/>
            <a:miter lim="800000"/>
            <a:headEnd/>
            <a:tailEnd/>
          </a:ln>
        </p:spPr>
        <p:txBody>
          <a:bodyPr anchor="ctr"/>
          <a:lstStyle/>
          <a:p>
            <a:pPr marL="0" lvl="1" algn="ctr">
              <a:defRPr/>
            </a:pPr>
            <a:r>
              <a:rPr lang="en-US" altLang="ja-JP" dirty="0" smtClean="0">
                <a:latin typeface="+mn-lt"/>
                <a:ea typeface="ＭＳ Ｐゴシック" charset="-128"/>
                <a:cs typeface="+mn-cs"/>
              </a:rPr>
              <a:t>3</a:t>
            </a:r>
            <a:endParaRPr lang="en-US" altLang="ja-JP" dirty="0">
              <a:latin typeface="+mn-lt"/>
              <a:ea typeface="ＭＳ Ｐゴシック" charset="-128"/>
              <a:cs typeface="+mn-cs"/>
            </a:endParaRPr>
          </a:p>
        </p:txBody>
      </p:sp>
      <p:sp>
        <p:nvSpPr>
          <p:cNvPr id="11" name="AutoShape 12"/>
          <p:cNvSpPr>
            <a:spLocks noChangeArrowheads="1"/>
          </p:cNvSpPr>
          <p:nvPr/>
        </p:nvSpPr>
        <p:spPr bwMode="auto">
          <a:xfrm>
            <a:off x="765083" y="3394161"/>
            <a:ext cx="8064500" cy="457200"/>
          </a:xfrm>
          <a:prstGeom prst="roundRect">
            <a:avLst>
              <a:gd name="adj" fmla="val 9065"/>
            </a:avLst>
          </a:prstGeom>
          <a:solidFill>
            <a:srgbClr val="D9D9D9"/>
          </a:solidFill>
          <a:ln w="9525" algn="ctr">
            <a:noFill/>
            <a:round/>
            <a:headEnd/>
            <a:tailEnd/>
          </a:ln>
          <a:effectLst/>
        </p:spPr>
        <p:txBody>
          <a:bodyPr wrap="none" lIns="182880" tIns="0" rIns="0" bIns="0" anchor="ctr"/>
          <a:lstStyle/>
          <a:p>
            <a:pPr>
              <a:spcBef>
                <a:spcPts val="0"/>
              </a:spcBef>
              <a:spcAft>
                <a:spcPts val="1200"/>
              </a:spcAft>
              <a:buClr>
                <a:schemeClr val="hlink"/>
              </a:buClr>
              <a:defRPr/>
            </a:pPr>
            <a:r>
              <a:rPr lang="en-US" sz="1600" b="0" dirty="0" smtClean="0">
                <a:latin typeface="+mn-lt"/>
                <a:ea typeface="ＭＳ Ｐゴシック" charset="-128"/>
                <a:cs typeface="+mn-cs"/>
              </a:rPr>
              <a:t>Assigning macro to a button</a:t>
            </a:r>
            <a:endParaRPr lang="en-US" sz="1600" b="0" dirty="0">
              <a:latin typeface="+mn-lt"/>
              <a:ea typeface="ＭＳ Ｐゴシック" charset="-128"/>
              <a:cs typeface="+mn-cs"/>
            </a:endParaRPr>
          </a:p>
        </p:txBody>
      </p:sp>
      <p:pic>
        <p:nvPicPr>
          <p:cNvPr id="5122"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041371" y="4091268"/>
            <a:ext cx="25812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txBox="1">
            <a:spLocks/>
          </p:cNvSpPr>
          <p:nvPr/>
        </p:nvSpPr>
        <p:spPr>
          <a:xfrm>
            <a:off x="765083" y="3956362"/>
            <a:ext cx="5318316" cy="2044389"/>
          </a:xfrm>
          <a:prstGeom prst="rect">
            <a:avLst/>
          </a:prstGeom>
        </p:spPr>
        <p:txBody>
          <a:bodyPr/>
          <a:lst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lvl="1"/>
            <a:r>
              <a:rPr lang="en-US" sz="1600" b="0" dirty="0" smtClean="0"/>
              <a:t>On </a:t>
            </a:r>
            <a:r>
              <a:rPr lang="en-US" sz="1600" b="0" dirty="0"/>
              <a:t>the Excel menu bar, click on </a:t>
            </a:r>
            <a:r>
              <a:rPr lang="en-US" sz="1600" b="0" dirty="0" smtClean="0"/>
              <a:t>Developer</a:t>
            </a:r>
            <a:r>
              <a:rPr lang="en-US" sz="1600" dirty="0" smtClean="0"/>
              <a:t>&gt;&gt;</a:t>
            </a:r>
            <a:r>
              <a:rPr lang="en-US" sz="1600" b="0" dirty="0" smtClean="0"/>
              <a:t>Insert</a:t>
            </a:r>
          </a:p>
          <a:p>
            <a:pPr lvl="1"/>
            <a:r>
              <a:rPr lang="en-US" sz="1600" b="0" dirty="0" smtClean="0"/>
              <a:t>Select button under ‘Form Controls’ as shown in fig.</a:t>
            </a:r>
          </a:p>
          <a:p>
            <a:pPr lvl="1"/>
            <a:r>
              <a:rPr lang="en-US" sz="1600" b="0" dirty="0"/>
              <a:t>Now, click on the spreadsheet. A button is created </a:t>
            </a:r>
            <a:r>
              <a:rPr lang="en-US" sz="1600" b="0" dirty="0" smtClean="0"/>
              <a:t>and </a:t>
            </a:r>
            <a:r>
              <a:rPr lang="en-US" sz="1600" b="0" dirty="0"/>
              <a:t>‘Assign Macro’ dialogue box </a:t>
            </a:r>
            <a:r>
              <a:rPr lang="en-US" sz="1600" b="0" dirty="0" smtClean="0"/>
              <a:t>appears</a:t>
            </a:r>
          </a:p>
          <a:p>
            <a:pPr lvl="1"/>
            <a:r>
              <a:rPr lang="en-US" sz="1600" b="0" dirty="0" smtClean="0"/>
              <a:t>Select the macro you wish to run and click OK</a:t>
            </a:r>
          </a:p>
          <a:p>
            <a:pPr lvl="1"/>
            <a:r>
              <a:rPr lang="en-US" sz="1600" b="0" dirty="0" smtClean="0"/>
              <a:t>If dialogue box does not appear, Right click on the button and select ‘Assign Macro’ </a:t>
            </a:r>
            <a:endParaRPr lang="en-US" sz="1600" b="0" dirty="0"/>
          </a:p>
          <a:p>
            <a:pPr marL="0" lvl="1" indent="0">
              <a:buNone/>
            </a:pPr>
            <a:endParaRPr lang="da-DK" sz="1600" b="0" dirty="0"/>
          </a:p>
          <a:p>
            <a:pPr lvl="1"/>
            <a:endParaRPr lang="en-US" sz="1600" b="0" dirty="0"/>
          </a:p>
        </p:txBody>
      </p:sp>
    </p:spTree>
    <p:extLst>
      <p:ext uri="{BB962C8B-B14F-4D97-AF65-F5344CB8AC3E}">
        <p14:creationId xmlns:p14="http://schemas.microsoft.com/office/powerpoint/2010/main" val="3745679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heme/theme1.xml><?xml version="1.0" encoding="utf-8"?>
<a:theme xmlns:a="http://schemas.openxmlformats.org/drawingml/2006/main" name="genpact_ppt_template_april11aj">
  <a:themeElements>
    <a:clrScheme name="Genpact New color scheme">
      <a:dk1>
        <a:srgbClr val="1D1D1B"/>
      </a:dk1>
      <a:lt1>
        <a:srgbClr val="FFFFFF"/>
      </a:lt1>
      <a:dk2>
        <a:srgbClr val="1D1D1B"/>
      </a:dk2>
      <a:lt2>
        <a:srgbClr val="EBECEC"/>
      </a:lt2>
      <a:accent1>
        <a:srgbClr val="00BDFF"/>
      </a:accent1>
      <a:accent2>
        <a:srgbClr val="0069AA"/>
      </a:accent2>
      <a:accent3>
        <a:srgbClr val="9C9E9F"/>
      </a:accent3>
      <a:accent4>
        <a:srgbClr val="414141"/>
      </a:accent4>
      <a:accent5>
        <a:srgbClr val="78A340"/>
      </a:accent5>
      <a:accent6>
        <a:srgbClr val="F7902B"/>
      </a:accent6>
      <a:hlink>
        <a:srgbClr val="0A69AA"/>
      </a:hlink>
      <a:folHlink>
        <a:srgbClr val="F7902B"/>
      </a:folHlink>
    </a:clrScheme>
    <a:fontScheme name="Genpact New Guidlines">
      <a:majorFont>
        <a:latin typeface="Trebuchet MS"/>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miter lim="800000"/>
          <a:headEnd/>
          <a:tailEnd/>
        </a:ln>
      </a:spPr>
      <a:bodyPr vert="horz" wrap="square" lIns="0" tIns="0" rIns="0" bIns="0" numCol="1" rtlCol="0" anchor="t" anchorCtr="0" compatLnSpc="1">
        <a:prstTxWarp prst="textNoShape">
          <a:avLst/>
        </a:prstTxWarp>
        <a:spAutoFit/>
      </a:bodyPr>
      <a:lstStyle>
        <a:defPPr algn="ctr" defTabSz="973138" eaLnBrk="0" hangingPunct="0">
          <a:spcBef>
            <a:spcPts val="1200"/>
          </a:spcBef>
          <a:buClr>
            <a:srgbClr val="F8901F"/>
          </a:buClr>
          <a:tabLst>
            <a:tab pos="1374775" algn="l"/>
          </a:tabLst>
          <a:defRPr b="0" dirty="0">
            <a:ea typeface="+mn-ea"/>
            <a:cs typeface="+mn-cs"/>
          </a:defRPr>
        </a:defPPr>
      </a:lstStyle>
    </a:spDef>
    <a:lnDef>
      <a:spPr bwMode="auto">
        <a:noFill/>
        <a:ln w="9525" cap="flat" cmpd="sng" algn="ctr">
          <a:solidFill>
            <a:schemeClr val="bg2"/>
          </a:solidFill>
          <a:prstDash val="dash"/>
          <a:round/>
          <a:headEnd type="none" w="med" len="med"/>
          <a:tailEnd type="none" w="med" len="med"/>
        </a:ln>
        <a:effectLst/>
      </a:spPr>
      <a:bodyPr/>
      <a:lstStyle/>
    </a:lnDef>
    <a:txDef>
      <a:spPr>
        <a:noFill/>
      </a:spPr>
      <a:bodyPr wrap="square" lIns="0" tIns="0" rIns="0" bIns="0" rtlCol="0">
        <a:spAutoFit/>
      </a:bodyPr>
      <a:lstStyle>
        <a:defPPr>
          <a:defRPr dirty="0" err="1" smtClean="0"/>
        </a:defPPr>
      </a:lstStyle>
    </a:txDef>
  </a:objectDefaults>
  <a:extraClrSchemeLst>
    <a:extraClrScheme>
      <a:clrScheme name="1_Genpact_New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enpact_New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enpact_New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enpact_New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enpact_New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enpact_New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enpact_New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enpact_New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enpact_New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enpact_New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enpact_New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enpact_New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genpact_ppt_template_april11aj</Template>
  <TotalTime>1976</TotalTime>
  <Words>4753</Words>
  <Application>Microsoft Office PowerPoint</Application>
  <PresentationFormat>On-screen Show (4:3)</PresentationFormat>
  <Paragraphs>809</Paragraphs>
  <Slides>68</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1" baseType="lpstr">
      <vt:lpstr>genpact_ppt_template_april11aj</vt:lpstr>
      <vt:lpstr>Macro-Enabled Worksheet</vt:lpstr>
      <vt:lpstr>Microsoft Excel Macro-Enabled Worksheet</vt:lpstr>
      <vt:lpstr>Basic VBA for Excel</vt:lpstr>
      <vt:lpstr>Course Objectives</vt:lpstr>
      <vt:lpstr>Day 1</vt:lpstr>
      <vt:lpstr>DAY 1</vt:lpstr>
      <vt:lpstr>Introduction</vt:lpstr>
      <vt:lpstr>Recording Macros</vt:lpstr>
      <vt:lpstr>Steps to Record Macro</vt:lpstr>
      <vt:lpstr>Recording and Executing Macros</vt:lpstr>
      <vt:lpstr>3 ways to run a Macro</vt:lpstr>
      <vt:lpstr>Limitations of Recorded Macro</vt:lpstr>
      <vt:lpstr>Recap</vt:lpstr>
      <vt:lpstr>VBA Coding</vt:lpstr>
      <vt:lpstr>The VBA Development Environment</vt:lpstr>
      <vt:lpstr>Windows in VBE</vt:lpstr>
      <vt:lpstr>Windows in VBE contd.</vt:lpstr>
      <vt:lpstr>Writing Our First Macro</vt:lpstr>
      <vt:lpstr>Let’s try one more..</vt:lpstr>
      <vt:lpstr>Debugging</vt:lpstr>
      <vt:lpstr>Examples</vt:lpstr>
      <vt:lpstr>Recap</vt:lpstr>
      <vt:lpstr>Application Object Model</vt:lpstr>
      <vt:lpstr> Objects</vt:lpstr>
      <vt:lpstr>Accessing Objects</vt:lpstr>
      <vt:lpstr>Range and Cells</vt:lpstr>
      <vt:lpstr>Basic Range Manipulation</vt:lpstr>
      <vt:lpstr>Named Ranges</vt:lpstr>
      <vt:lpstr> Properties and Methods</vt:lpstr>
      <vt:lpstr>Recap</vt:lpstr>
      <vt:lpstr>DAY 2</vt:lpstr>
      <vt:lpstr>We will learn..</vt:lpstr>
      <vt:lpstr>Variables</vt:lpstr>
      <vt:lpstr>Variables - Definition</vt:lpstr>
      <vt:lpstr>Declaring Variables</vt:lpstr>
      <vt:lpstr>Data Types</vt:lpstr>
      <vt:lpstr>Data Type Conversion</vt:lpstr>
      <vt:lpstr>Scope of Variables</vt:lpstr>
      <vt:lpstr>Declaring Constants</vt:lpstr>
      <vt:lpstr>Recap</vt:lpstr>
      <vt:lpstr>Visual Basic Statements</vt:lpstr>
      <vt:lpstr>PowerPoint Presentation</vt:lpstr>
      <vt:lpstr>More about Statements</vt:lpstr>
      <vt:lpstr>Procedure: Subroutine &amp; Functions</vt:lpstr>
      <vt:lpstr>PowerPoint Presentation</vt:lpstr>
      <vt:lpstr>PowerPoint Presentation</vt:lpstr>
      <vt:lpstr>Few String Functions</vt:lpstr>
      <vt:lpstr>Conditional Branching</vt:lpstr>
      <vt:lpstr>Conditional Branching</vt:lpstr>
      <vt:lpstr>Conditional Branching - Example</vt:lpstr>
      <vt:lpstr>Recap</vt:lpstr>
      <vt:lpstr>PowerPoint Presentation</vt:lpstr>
      <vt:lpstr>Day 3</vt:lpstr>
      <vt:lpstr>We will learn…</vt:lpstr>
      <vt:lpstr>Working with Loops</vt:lpstr>
      <vt:lpstr>Do Loops</vt:lpstr>
      <vt:lpstr>For…Next Loops</vt:lpstr>
      <vt:lpstr>For Each…Next Loop</vt:lpstr>
      <vt:lpstr>Recap</vt:lpstr>
      <vt:lpstr>User Interfaces</vt:lpstr>
      <vt:lpstr>PowerPoint Presentation</vt:lpstr>
      <vt:lpstr>PowerPoint Presentation</vt:lpstr>
      <vt:lpstr>Message Box </vt:lpstr>
      <vt:lpstr>PowerPoint Presentation</vt:lpstr>
      <vt:lpstr>Creating a User Form </vt:lpstr>
      <vt:lpstr>User Form Design</vt:lpstr>
      <vt:lpstr>Explanation of a project</vt:lpstr>
      <vt:lpstr>Few Snippets required to make code generic</vt:lpstr>
      <vt:lpstr>Final Few Words</vt:lpstr>
      <vt:lpstr>PowerPoint Presentation</vt:lpstr>
    </vt:vector>
  </TitlesOfParts>
  <Company>GENPACT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where the Title of the Presentation will be. Highlight key words in blue</dc:title>
  <dc:creator>703109331</dc:creator>
  <cp:lastModifiedBy>HB, Maitri</cp:lastModifiedBy>
  <cp:revision>472</cp:revision>
  <dcterms:created xsi:type="dcterms:W3CDTF">2012-04-13T07:34:33Z</dcterms:created>
  <dcterms:modified xsi:type="dcterms:W3CDTF">2014-09-03T09:09:57Z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