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sldIdLst>
    <p:sldId id="278" r:id="rId5"/>
    <p:sldId id="279" r:id="rId6"/>
    <p:sldId id="280" r:id="rId7"/>
    <p:sldId id="294" r:id="rId8"/>
    <p:sldId id="282" r:id="rId9"/>
    <p:sldId id="295" r:id="rId10"/>
    <p:sldId id="290"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BE8A"/>
    <a:srgbClr val="202C8F"/>
    <a:srgbClr val="FDFBF6"/>
    <a:srgbClr val="AAC4E9"/>
    <a:srgbClr val="F5CDCE"/>
    <a:srgbClr val="DF8C8C"/>
    <a:srgbClr val="D4D593"/>
    <a:srgbClr val="E6F0FE"/>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6" d="100"/>
          <a:sy n="66" d="100"/>
        </p:scale>
        <p:origin x="668" y="3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nsaikamalvoleti@gmail.com" userId="e1a93b93dbf816df" providerId="LiveId" clId="{AB2FAE37-B7D9-48F3-BB5F-FB1B6AE5F073}"/>
    <pc:docChg chg="custSel addSld modSld">
      <pc:chgData name="anjansaikamalvoleti@gmail.com" userId="e1a93b93dbf816df" providerId="LiveId" clId="{AB2FAE37-B7D9-48F3-BB5F-FB1B6AE5F073}" dt="2023-11-06T14:39:35.453" v="73" actId="207"/>
      <pc:docMkLst>
        <pc:docMk/>
      </pc:docMkLst>
      <pc:sldChg chg="modSp mod">
        <pc:chgData name="anjansaikamalvoleti@gmail.com" userId="e1a93b93dbf816df" providerId="LiveId" clId="{AB2FAE37-B7D9-48F3-BB5F-FB1B6AE5F073}" dt="2023-11-06T14:39:35.453" v="73" actId="207"/>
        <pc:sldMkLst>
          <pc:docMk/>
          <pc:sldMk cId="2131568492" sldId="278"/>
        </pc:sldMkLst>
        <pc:spChg chg="mod">
          <ac:chgData name="anjansaikamalvoleti@gmail.com" userId="e1a93b93dbf816df" providerId="LiveId" clId="{AB2FAE37-B7D9-48F3-BB5F-FB1B6AE5F073}" dt="2023-11-06T14:39:35.453" v="73" actId="207"/>
          <ac:spMkLst>
            <pc:docMk/>
            <pc:sldMk cId="2131568492" sldId="278"/>
            <ac:spMk id="3" creationId="{86C1060B-300F-3CE3-E5AA-D8E29791C960}"/>
          </ac:spMkLst>
        </pc:spChg>
      </pc:sldChg>
      <pc:sldChg chg="addSp modSp new mod">
        <pc:chgData name="anjansaikamalvoleti@gmail.com" userId="e1a93b93dbf816df" providerId="LiveId" clId="{AB2FAE37-B7D9-48F3-BB5F-FB1B6AE5F073}" dt="2023-11-06T14:38:46.175" v="69" actId="1076"/>
        <pc:sldMkLst>
          <pc:docMk/>
          <pc:sldMk cId="2990720046" sldId="295"/>
        </pc:sldMkLst>
        <pc:spChg chg="mod">
          <ac:chgData name="anjansaikamalvoleti@gmail.com" userId="e1a93b93dbf816df" providerId="LiveId" clId="{AB2FAE37-B7D9-48F3-BB5F-FB1B6AE5F073}" dt="2023-11-06T14:35:18.404" v="24" actId="1076"/>
          <ac:spMkLst>
            <pc:docMk/>
            <pc:sldMk cId="2990720046" sldId="295"/>
            <ac:spMk id="2" creationId="{B44837A0-6A45-C3C7-6158-F59D8318D307}"/>
          </ac:spMkLst>
        </pc:spChg>
        <pc:spChg chg="mod">
          <ac:chgData name="anjansaikamalvoleti@gmail.com" userId="e1a93b93dbf816df" providerId="LiveId" clId="{AB2FAE37-B7D9-48F3-BB5F-FB1B6AE5F073}" dt="2023-11-06T14:35:58.264" v="26" actId="1076"/>
          <ac:spMkLst>
            <pc:docMk/>
            <pc:sldMk cId="2990720046" sldId="295"/>
            <ac:spMk id="3" creationId="{F17C0C62-F3DF-AAD8-2447-6D09AE8CA1BA}"/>
          </ac:spMkLst>
        </pc:spChg>
        <pc:spChg chg="add mod">
          <ac:chgData name="anjansaikamalvoleti@gmail.com" userId="e1a93b93dbf816df" providerId="LiveId" clId="{AB2FAE37-B7D9-48F3-BB5F-FB1B6AE5F073}" dt="2023-11-06T14:36:49.643" v="56" actId="115"/>
          <ac:spMkLst>
            <pc:docMk/>
            <pc:sldMk cId="2990720046" sldId="295"/>
            <ac:spMk id="4" creationId="{36DBED0B-D9C1-D8F3-FD9A-CEA3A2E9B2AD}"/>
          </ac:spMkLst>
        </pc:spChg>
        <pc:picChg chg="add mod">
          <ac:chgData name="anjansaikamalvoleti@gmail.com" userId="e1a93b93dbf816df" providerId="LiveId" clId="{AB2FAE37-B7D9-48F3-BB5F-FB1B6AE5F073}" dt="2023-11-06T14:38:46.175" v="69" actId="1076"/>
          <ac:picMkLst>
            <pc:docMk/>
            <pc:sldMk cId="2990720046" sldId="295"/>
            <ac:picMk id="6" creationId="{B88C36E0-B11C-7632-1B16-32D6C71F6215}"/>
          </ac:picMkLst>
        </pc:picChg>
        <pc:picChg chg="add mod">
          <ac:chgData name="anjansaikamalvoleti@gmail.com" userId="e1a93b93dbf816df" providerId="LiveId" clId="{AB2FAE37-B7D9-48F3-BB5F-FB1B6AE5F073}" dt="2023-11-06T14:38:40.178" v="68" actId="1076"/>
          <ac:picMkLst>
            <pc:docMk/>
            <pc:sldMk cId="2990720046" sldId="295"/>
            <ac:picMk id="8" creationId="{14D05461-A30A-7F7C-C38E-363282DEDD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406317" y="1992429"/>
            <a:ext cx="7555830" cy="1217115"/>
          </a:xfrm>
        </p:spPr>
        <p:txBody>
          <a:bodyPr/>
          <a:lstStyle/>
          <a:p>
            <a:r>
              <a:rPr lang="en-US" dirty="0"/>
              <a:t>CUSTOMER</a:t>
            </a:r>
            <a:br>
              <a:rPr lang="en-US" dirty="0"/>
            </a:br>
            <a:r>
              <a:rPr lang="en-US" dirty="0"/>
              <a:t>ANALYSIS SYSTEM</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966636" y="5187535"/>
            <a:ext cx="5727032" cy="1877408"/>
          </a:xfrm>
        </p:spPr>
        <p:txBody>
          <a:bodyPr/>
          <a:lstStyle/>
          <a:p>
            <a:pPr algn="r"/>
            <a:r>
              <a:rPr lang="en-US" sz="2000" b="1" dirty="0" err="1">
                <a:solidFill>
                  <a:schemeClr val="bg1"/>
                </a:solidFill>
              </a:rPr>
              <a:t>M.Perumal</a:t>
            </a:r>
            <a:endParaRPr lang="en-US" sz="2000" b="1" dirty="0">
              <a:solidFill>
                <a:schemeClr val="bg1"/>
              </a:solidFill>
            </a:endParaRPr>
          </a:p>
          <a:p>
            <a:pPr algn="r"/>
            <a:r>
              <a:rPr lang="en-US" sz="2000" b="1" dirty="0">
                <a:solidFill>
                  <a:schemeClr val="bg1"/>
                </a:solidFill>
              </a:rPr>
              <a:t> (RA2111003010699)</a:t>
            </a:r>
          </a:p>
          <a:p>
            <a:pPr algn="r"/>
            <a:r>
              <a:rPr lang="en-US" sz="2000" b="1" dirty="0" err="1">
                <a:solidFill>
                  <a:schemeClr val="bg1"/>
                </a:solidFill>
              </a:rPr>
              <a:t>Voleti</a:t>
            </a:r>
            <a:r>
              <a:rPr lang="en-US" sz="2000" b="1" dirty="0">
                <a:solidFill>
                  <a:schemeClr val="bg1"/>
                </a:solidFill>
              </a:rPr>
              <a:t> Venkata Anjan Sai Kamal</a:t>
            </a:r>
          </a:p>
          <a:p>
            <a:pPr algn="r"/>
            <a:r>
              <a:rPr lang="en-US" sz="2000" b="1" dirty="0">
                <a:solidFill>
                  <a:schemeClr val="bg1"/>
                </a:solidFill>
              </a:rPr>
              <a:t>(RA2111028010203)</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700718" y="1362937"/>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Aim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79877" y="2225842"/>
            <a:ext cx="11812123" cy="3122168"/>
          </a:xfrm>
        </p:spPr>
        <p:txBody>
          <a:bodyPr/>
          <a:lstStyle/>
          <a:p>
            <a:r>
              <a:rPr lang="en-US" dirty="0"/>
              <a:t>The aim of the Customer Analysis System using Tableau is to utilize advanced data visualization techniques to gain comprehensive insights into customer behavior, preferences, and trends. By leveraging Tableau's powerful analytics capabilities, the project aims to enable businesses to make informed decisions, optimize marketing strategies, and enhance overall customer satisfaction.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16520" y="1681052"/>
            <a:ext cx="6766560" cy="2700528"/>
          </a:xfrm>
        </p:spPr>
        <p:txBody>
          <a:bodyPr/>
          <a:lstStyle/>
          <a:p>
            <a:r>
              <a:rPr lang="en-US" sz="2000" dirty="0"/>
              <a:t>The Customer Analysis System using Tableau is a comprehensive platform designed to facilitate in-depth understanding of customer behavior and preferences. Leveraging Tableau's advanced data visualization capabilities, the system provides interactive and insightful dashboards for effective analysis. Through the integration of diverse data sources, the system enables businesses to make data-driven decisions, optimize marketing strategies, and enhance customer satisfaction. With a focus on intuitive user experience and actionable insights, the system aims to improve customer relationship management and drive sustainable business growth.</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itle 4">
            <a:extLst>
              <a:ext uri="{FF2B5EF4-FFF2-40B4-BE49-F238E27FC236}">
                <a16:creationId xmlns:a16="http://schemas.microsoft.com/office/drawing/2014/main" id="{154A57D8-F1B9-D69B-736F-E93DCE1CBBA6}"/>
              </a:ext>
            </a:extLst>
          </p:cNvPr>
          <p:cNvSpPr>
            <a:spLocks noGrp="1"/>
          </p:cNvSpPr>
          <p:nvPr>
            <p:ph type="title"/>
          </p:nvPr>
        </p:nvSpPr>
        <p:spPr>
          <a:xfrm>
            <a:off x="3483383" y="845579"/>
            <a:ext cx="6766560" cy="768096"/>
          </a:xfrm>
        </p:spPr>
        <p:txBody>
          <a:bodyPr/>
          <a:lstStyle/>
          <a:p>
            <a:r>
              <a:rPr lang="en-US" dirty="0"/>
              <a:t>ABSTRACT</a:t>
            </a:r>
            <a:endParaRPr lang="en-IN" dirty="0"/>
          </a:p>
        </p:txBody>
      </p:sp>
      <p:sp>
        <p:nvSpPr>
          <p:cNvPr id="6" name="TextBox 5">
            <a:extLst>
              <a:ext uri="{FF2B5EF4-FFF2-40B4-BE49-F238E27FC236}">
                <a16:creationId xmlns:a16="http://schemas.microsoft.com/office/drawing/2014/main" id="{4FBD1301-718E-12ED-4B3C-4EF4237B336F}"/>
              </a:ext>
            </a:extLst>
          </p:cNvPr>
          <p:cNvSpPr txBox="1"/>
          <p:nvPr/>
        </p:nvSpPr>
        <p:spPr>
          <a:xfrm>
            <a:off x="3656637" y="5827755"/>
            <a:ext cx="3764440" cy="369332"/>
          </a:xfrm>
          <a:prstGeom prst="rect">
            <a:avLst/>
          </a:prstGeom>
          <a:noFill/>
        </p:spPr>
        <p:txBody>
          <a:bodyPr wrap="square" rtlCol="0">
            <a:spAutoFit/>
          </a:bodyPr>
          <a:lstStyle/>
          <a:p>
            <a:r>
              <a:rPr lang="en-US" b="1" dirty="0">
                <a:solidFill>
                  <a:schemeClr val="accent6"/>
                </a:solidFill>
              </a:rPr>
              <a:t>TOOLS USED</a:t>
            </a:r>
            <a:r>
              <a:rPr lang="en-US" dirty="0">
                <a:solidFill>
                  <a:schemeClr val="accent6"/>
                </a:solidFill>
              </a:rPr>
              <a:t>:- tableau and excel</a:t>
            </a:r>
            <a:endParaRPr lang="en-IN" dirty="0">
              <a:solidFill>
                <a:schemeClr val="accent6"/>
              </a:solidFill>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5943-565D-CCC7-AF4E-90F9B8C25E51}"/>
              </a:ext>
            </a:extLst>
          </p:cNvPr>
          <p:cNvSpPr>
            <a:spLocks noGrp="1"/>
          </p:cNvSpPr>
          <p:nvPr>
            <p:ph type="title"/>
          </p:nvPr>
        </p:nvSpPr>
        <p:spPr>
          <a:xfrm>
            <a:off x="382604" y="457200"/>
            <a:ext cx="7692992" cy="768096"/>
          </a:xfrm>
        </p:spPr>
        <p:txBody>
          <a:bodyPr/>
          <a:lstStyle/>
          <a:p>
            <a:r>
              <a:rPr lang="en-US" sz="4000" dirty="0"/>
              <a:t>DATASET DESCRIPTION</a:t>
            </a:r>
            <a:endParaRPr lang="en-IN" sz="4000" dirty="0"/>
          </a:p>
        </p:txBody>
      </p:sp>
      <p:sp>
        <p:nvSpPr>
          <p:cNvPr id="3" name="Content Placeholder 2">
            <a:extLst>
              <a:ext uri="{FF2B5EF4-FFF2-40B4-BE49-F238E27FC236}">
                <a16:creationId xmlns:a16="http://schemas.microsoft.com/office/drawing/2014/main" id="{77D68D5F-19CC-8DD5-1341-443855B3CAFD}"/>
              </a:ext>
            </a:extLst>
          </p:cNvPr>
          <p:cNvSpPr>
            <a:spLocks noGrp="1"/>
          </p:cNvSpPr>
          <p:nvPr>
            <p:ph idx="1"/>
          </p:nvPr>
        </p:nvSpPr>
        <p:spPr>
          <a:xfrm>
            <a:off x="1210376" y="1225296"/>
            <a:ext cx="10031931" cy="2700528"/>
          </a:xfrm>
        </p:spPr>
        <p:txBody>
          <a:bodyPr/>
          <a:lstStyle/>
          <a:p>
            <a:r>
              <a:rPr lang="en-US" sz="2000" dirty="0"/>
              <a:t>The dataset for the Customer Analysis System using Tableau contains comprehensive customer information, including demographics, purchase history, and feedback data. It aims to provide insights into customer behavior, preferences, and trends. The dataset is structured with fields such as customer ID, age, gender, transaction details, product categories, and feedback. It is meticulously sourced and curated to facilitate effective customer analysis and inform strategic business decisions.</a:t>
            </a:r>
            <a:endParaRPr lang="en-IN" sz="2000" dirty="0"/>
          </a:p>
        </p:txBody>
      </p:sp>
      <p:sp>
        <p:nvSpPr>
          <p:cNvPr id="4" name="Slide Number Placeholder 3">
            <a:extLst>
              <a:ext uri="{FF2B5EF4-FFF2-40B4-BE49-F238E27FC236}">
                <a16:creationId xmlns:a16="http://schemas.microsoft.com/office/drawing/2014/main" id="{FCDDEB2A-E5B6-12E4-DC00-46960372C9F9}"/>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5" name="Footer Placeholder 4">
            <a:extLst>
              <a:ext uri="{FF2B5EF4-FFF2-40B4-BE49-F238E27FC236}">
                <a16:creationId xmlns:a16="http://schemas.microsoft.com/office/drawing/2014/main" id="{D0B0775E-0D3B-6A07-93C5-AB4605BB8099}"/>
              </a:ext>
            </a:extLst>
          </p:cNvPr>
          <p:cNvSpPr>
            <a:spLocks noGrp="1"/>
          </p:cNvSpPr>
          <p:nvPr>
            <p:ph type="ftr" sz="quarter" idx="13"/>
          </p:nvPr>
        </p:nvSpPr>
        <p:spPr/>
        <p:txBody>
          <a:bodyPr/>
          <a:lstStyle/>
          <a:p>
            <a:r>
              <a:rPr lang="en-US" dirty="0"/>
              <a:t> </a:t>
            </a:r>
          </a:p>
        </p:txBody>
      </p:sp>
      <p:sp>
        <p:nvSpPr>
          <p:cNvPr id="6" name="TextBox 5">
            <a:extLst>
              <a:ext uri="{FF2B5EF4-FFF2-40B4-BE49-F238E27FC236}">
                <a16:creationId xmlns:a16="http://schemas.microsoft.com/office/drawing/2014/main" id="{DBF9BC90-9D33-2B08-5B5E-E714270A1D36}"/>
              </a:ext>
            </a:extLst>
          </p:cNvPr>
          <p:cNvSpPr txBox="1"/>
          <p:nvPr/>
        </p:nvSpPr>
        <p:spPr>
          <a:xfrm>
            <a:off x="2356746" y="3097304"/>
            <a:ext cx="6325242" cy="3693319"/>
          </a:xfrm>
          <a:prstGeom prst="rect">
            <a:avLst/>
          </a:prstGeom>
          <a:noFill/>
        </p:spPr>
        <p:txBody>
          <a:bodyPr wrap="square" rtlCol="0">
            <a:spAutoFit/>
          </a:bodyPr>
          <a:lstStyle/>
          <a:p>
            <a:r>
              <a:rPr lang="en-US" dirty="0">
                <a:solidFill>
                  <a:schemeClr val="accent6"/>
                </a:solidFill>
              </a:rPr>
              <a:t>Key Attributes:</a:t>
            </a:r>
          </a:p>
          <a:p>
            <a:r>
              <a:rPr lang="en-US" dirty="0">
                <a:solidFill>
                  <a:schemeClr val="accent6"/>
                </a:solidFill>
              </a:rPr>
              <a:t>The dataset includes the following key attributes, among others:</a:t>
            </a:r>
          </a:p>
          <a:p>
            <a:endParaRPr lang="en-US" dirty="0">
              <a:solidFill>
                <a:schemeClr val="accent6"/>
              </a:solidFill>
            </a:endParaRPr>
          </a:p>
          <a:p>
            <a:r>
              <a:rPr lang="en-US" dirty="0">
                <a:solidFill>
                  <a:schemeClr val="accent6"/>
                </a:solidFill>
              </a:rPr>
              <a:t>- Customer ID</a:t>
            </a:r>
          </a:p>
          <a:p>
            <a:r>
              <a:rPr lang="en-US" dirty="0">
                <a:solidFill>
                  <a:schemeClr val="accent6"/>
                </a:solidFill>
              </a:rPr>
              <a:t>- Name</a:t>
            </a:r>
          </a:p>
          <a:p>
            <a:r>
              <a:rPr lang="en-US" dirty="0">
                <a:solidFill>
                  <a:schemeClr val="accent6"/>
                </a:solidFill>
              </a:rPr>
              <a:t>- Age</a:t>
            </a:r>
          </a:p>
          <a:p>
            <a:r>
              <a:rPr lang="en-US" dirty="0">
                <a:solidFill>
                  <a:schemeClr val="accent6"/>
                </a:solidFill>
              </a:rPr>
              <a:t>- Gender</a:t>
            </a:r>
          </a:p>
          <a:p>
            <a:r>
              <a:rPr lang="en-US" dirty="0">
                <a:solidFill>
                  <a:schemeClr val="accent6"/>
                </a:solidFill>
              </a:rPr>
              <a:t>- Location</a:t>
            </a:r>
          </a:p>
          <a:p>
            <a:r>
              <a:rPr lang="en-US" dirty="0">
                <a:solidFill>
                  <a:schemeClr val="accent6"/>
                </a:solidFill>
              </a:rPr>
              <a:t>- Purchase history</a:t>
            </a:r>
          </a:p>
          <a:p>
            <a:r>
              <a:rPr lang="en-US" dirty="0">
                <a:solidFill>
                  <a:schemeClr val="accent6"/>
                </a:solidFill>
              </a:rPr>
              <a:t>- Order values</a:t>
            </a:r>
          </a:p>
          <a:p>
            <a:r>
              <a:rPr lang="en-US" dirty="0">
                <a:solidFill>
                  <a:schemeClr val="accent6"/>
                </a:solidFill>
              </a:rPr>
              <a:t>- Product categories</a:t>
            </a:r>
          </a:p>
          <a:p>
            <a:r>
              <a:rPr lang="en-US" dirty="0">
                <a:solidFill>
                  <a:schemeClr val="accent6"/>
                </a:solidFill>
              </a:rPr>
              <a:t>- Website engagement metrics</a:t>
            </a:r>
          </a:p>
          <a:p>
            <a:r>
              <a:rPr lang="en-US" dirty="0">
                <a:solidFill>
                  <a:schemeClr val="accent6"/>
                </a:solidFill>
              </a:rPr>
              <a:t>- Marketing campaign responses</a:t>
            </a:r>
          </a:p>
        </p:txBody>
      </p:sp>
    </p:spTree>
    <p:extLst>
      <p:ext uri="{BB962C8B-B14F-4D97-AF65-F5344CB8AC3E}">
        <p14:creationId xmlns:p14="http://schemas.microsoft.com/office/powerpoint/2010/main" val="410831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0A5BB3-F2EF-466A-BA0D-99E2DD3926E9}"/>
              </a:ext>
            </a:extLst>
          </p:cNvPr>
          <p:cNvPicPr>
            <a:picLocks noChangeAspect="1"/>
          </p:cNvPicPr>
          <p:nvPr/>
        </p:nvPicPr>
        <p:blipFill>
          <a:blip r:embed="rId2"/>
          <a:stretch>
            <a:fillRect/>
          </a:stretch>
        </p:blipFill>
        <p:spPr>
          <a:xfrm>
            <a:off x="978153" y="731519"/>
            <a:ext cx="9725140" cy="5912345"/>
          </a:xfrm>
          <a:prstGeom prst="rect">
            <a:avLst/>
          </a:prstGeom>
        </p:spPr>
      </p:pic>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 </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 </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46509" y="299878"/>
            <a:ext cx="3932238" cy="588963"/>
          </a:xfrm>
        </p:spPr>
        <p:txBody>
          <a:bodyPr/>
          <a:lstStyle/>
          <a:p>
            <a:r>
              <a:rPr lang="en-US" b="1" dirty="0"/>
              <a:t>OUTPUT:-</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r>
              <a:rPr lang="en-US" dirty="0"/>
              <a:t>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37A0-6A45-C3C7-6158-F59D8318D307}"/>
              </a:ext>
            </a:extLst>
          </p:cNvPr>
          <p:cNvSpPr>
            <a:spLocks noGrp="1"/>
          </p:cNvSpPr>
          <p:nvPr>
            <p:ph type="title"/>
          </p:nvPr>
        </p:nvSpPr>
        <p:spPr>
          <a:xfrm>
            <a:off x="-304800" y="205499"/>
            <a:ext cx="6400800" cy="768096"/>
          </a:xfrm>
        </p:spPr>
        <p:txBody>
          <a:bodyPr/>
          <a:lstStyle/>
          <a:p>
            <a:r>
              <a:rPr lang="en-US" sz="3200" dirty="0"/>
              <a:t>Dataset reference</a:t>
            </a:r>
            <a:endParaRPr lang="en-IN" sz="3200" dirty="0"/>
          </a:p>
        </p:txBody>
      </p:sp>
      <p:sp>
        <p:nvSpPr>
          <p:cNvPr id="3" name="Text Placeholder 2">
            <a:extLst>
              <a:ext uri="{FF2B5EF4-FFF2-40B4-BE49-F238E27FC236}">
                <a16:creationId xmlns:a16="http://schemas.microsoft.com/office/drawing/2014/main" id="{F17C0C62-F3DF-AAD8-2447-6D09AE8CA1BA}"/>
              </a:ext>
            </a:extLst>
          </p:cNvPr>
          <p:cNvSpPr>
            <a:spLocks noGrp="1"/>
          </p:cNvSpPr>
          <p:nvPr>
            <p:ph type="body" idx="1"/>
          </p:nvPr>
        </p:nvSpPr>
        <p:spPr>
          <a:xfrm>
            <a:off x="508535" y="717563"/>
            <a:ext cx="6400800" cy="512064"/>
          </a:xfrm>
        </p:spPr>
        <p:txBody>
          <a:bodyPr/>
          <a:lstStyle/>
          <a:p>
            <a:r>
              <a:rPr lang="en-IN" dirty="0"/>
              <a:t>https://drive.google.com/file/d/1mWW5x02Rw1dt6g9LpodaV8rQnSgIjMeB/view</a:t>
            </a:r>
          </a:p>
        </p:txBody>
      </p:sp>
      <p:sp>
        <p:nvSpPr>
          <p:cNvPr id="4" name="TextBox 3">
            <a:extLst>
              <a:ext uri="{FF2B5EF4-FFF2-40B4-BE49-F238E27FC236}">
                <a16:creationId xmlns:a16="http://schemas.microsoft.com/office/drawing/2014/main" id="{36DBED0B-D9C1-D8F3-FD9A-CEA3A2E9B2AD}"/>
              </a:ext>
            </a:extLst>
          </p:cNvPr>
          <p:cNvSpPr txBox="1"/>
          <p:nvPr/>
        </p:nvSpPr>
        <p:spPr>
          <a:xfrm>
            <a:off x="508535" y="1609002"/>
            <a:ext cx="4889634" cy="369332"/>
          </a:xfrm>
          <a:prstGeom prst="rect">
            <a:avLst/>
          </a:prstGeom>
          <a:noFill/>
        </p:spPr>
        <p:txBody>
          <a:bodyPr wrap="square" rtlCol="0">
            <a:spAutoFit/>
          </a:bodyPr>
          <a:lstStyle/>
          <a:p>
            <a:r>
              <a:rPr lang="en-US" u="sng" dirty="0">
                <a:solidFill>
                  <a:schemeClr val="accent6"/>
                </a:solidFill>
              </a:rPr>
              <a:t>DATASET SCREENSHOTS</a:t>
            </a:r>
            <a:endParaRPr lang="en-IN" u="sng" dirty="0">
              <a:solidFill>
                <a:schemeClr val="accent6"/>
              </a:solidFill>
            </a:endParaRPr>
          </a:p>
        </p:txBody>
      </p:sp>
      <p:pic>
        <p:nvPicPr>
          <p:cNvPr id="6" name="Picture 5">
            <a:extLst>
              <a:ext uri="{FF2B5EF4-FFF2-40B4-BE49-F238E27FC236}">
                <a16:creationId xmlns:a16="http://schemas.microsoft.com/office/drawing/2014/main" id="{B88C36E0-B11C-7632-1B16-32D6C71F6215}"/>
              </a:ext>
            </a:extLst>
          </p:cNvPr>
          <p:cNvPicPr>
            <a:picLocks noChangeAspect="1"/>
          </p:cNvPicPr>
          <p:nvPr/>
        </p:nvPicPr>
        <p:blipFill>
          <a:blip r:embed="rId2"/>
          <a:stretch>
            <a:fillRect/>
          </a:stretch>
        </p:blipFill>
        <p:spPr>
          <a:xfrm>
            <a:off x="870615" y="2050253"/>
            <a:ext cx="6878803" cy="2280653"/>
          </a:xfrm>
          <a:prstGeom prst="rect">
            <a:avLst/>
          </a:prstGeom>
        </p:spPr>
      </p:pic>
      <p:pic>
        <p:nvPicPr>
          <p:cNvPr id="8" name="Picture 7">
            <a:extLst>
              <a:ext uri="{FF2B5EF4-FFF2-40B4-BE49-F238E27FC236}">
                <a16:creationId xmlns:a16="http://schemas.microsoft.com/office/drawing/2014/main" id="{14D05461-A30A-7F7C-C38E-363282DEDD71}"/>
              </a:ext>
            </a:extLst>
          </p:cNvPr>
          <p:cNvPicPr>
            <a:picLocks noChangeAspect="1"/>
          </p:cNvPicPr>
          <p:nvPr/>
        </p:nvPicPr>
        <p:blipFill>
          <a:blip r:embed="rId3"/>
          <a:stretch>
            <a:fillRect/>
          </a:stretch>
        </p:blipFill>
        <p:spPr>
          <a:xfrm>
            <a:off x="5274022" y="4565281"/>
            <a:ext cx="6151166" cy="2168514"/>
          </a:xfrm>
          <a:prstGeom prst="rect">
            <a:avLst/>
          </a:prstGeom>
        </p:spPr>
      </p:pic>
    </p:spTree>
    <p:extLst>
      <p:ext uri="{BB962C8B-B14F-4D97-AF65-F5344CB8AC3E}">
        <p14:creationId xmlns:p14="http://schemas.microsoft.com/office/powerpoint/2010/main" val="299072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457395" y="268063"/>
            <a:ext cx="7630909" cy="652593"/>
          </a:xfrm>
        </p:spPr>
        <p:txBody>
          <a:bodyPr/>
          <a:lstStyle/>
          <a:p>
            <a:r>
              <a:rPr lang="en-US" dirty="0"/>
              <a:t>CONCLUSION</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 </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773344" y="1109793"/>
            <a:ext cx="7961536" cy="3684588"/>
          </a:xfrm>
        </p:spPr>
        <p:txBody>
          <a:bodyPr/>
          <a:lstStyle/>
          <a:p>
            <a:pPr marL="0" indent="0">
              <a:buNone/>
            </a:pPr>
            <a:endParaRPr lang="en-US" dirty="0"/>
          </a:p>
          <a:p>
            <a:r>
              <a:rPr lang="en-US" sz="1800" dirty="0"/>
              <a:t>In conclusion, the implementation of the customer analysis system using Tableau has proven to be instrumental in facilitating in-depth insights into customer behavior, preferences, and trends. The comprehensive visualization capabilities of Tableau have enabled the identification of key patterns and correlations within the customer dataset, empowering data-driven decision-making processes. By leveraging the analytical power of Tableau, businesses can now make informed strategic decisions aimed at enhancing customer satisfaction, optimizing marketing strategies, and fostering long-term customer relationships, ultimately leading to improved overall business performance and profitability.</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 </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3850105" y="4716380"/>
            <a:ext cx="7645935" cy="1845520"/>
          </a:xfrm>
        </p:spPr>
        <p:txBody>
          <a:bodyPr/>
          <a:lstStyle/>
          <a:p>
            <a:pPr marL="0" indent="0">
              <a:buNone/>
            </a:pPr>
            <a:endParaRPr lang="en-US" dirty="0"/>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7" y="1975103"/>
            <a:ext cx="6721804" cy="2529519"/>
          </a:xfrm>
        </p:spPr>
        <p:txBody>
          <a:bodyPr/>
          <a:lstStyle/>
          <a:p>
            <a:r>
              <a:rPr lang="en-US" sz="6600"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{27E58DD8-8A9E-4222-AFB6-9808427B09CD}tf78438558_win32</Template>
  <TotalTime>42</TotalTime>
  <Words>430</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Sabon Next LT</vt:lpstr>
      <vt:lpstr>Office Theme</vt:lpstr>
      <vt:lpstr>CUSTOMER ANALYSIS SYSTEM </vt:lpstr>
      <vt:lpstr>Aim</vt:lpstr>
      <vt:lpstr>ABSTRACT</vt:lpstr>
      <vt:lpstr>DATASET DESCRIPTION</vt:lpstr>
      <vt:lpstr> </vt:lpstr>
      <vt:lpstr>Dataset reference</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ANALYSIS SYSTEM </dc:title>
  <dc:subject/>
  <dc:creator>anjansaikamalvoleti@gmail.com</dc:creator>
  <cp:lastModifiedBy>anjansaikamalvoleti@gmail.com</cp:lastModifiedBy>
  <cp:revision>1</cp:revision>
  <dcterms:created xsi:type="dcterms:W3CDTF">2023-11-06T13:54:24Z</dcterms:created>
  <dcterms:modified xsi:type="dcterms:W3CDTF">2023-11-06T14:39:41Z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