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01" r:id="rId3"/>
    <p:sldId id="257" r:id="rId4"/>
    <p:sldId id="278" r:id="rId5"/>
    <p:sldId id="309" r:id="rId6"/>
    <p:sldId id="304" r:id="rId7"/>
    <p:sldId id="308" r:id="rId8"/>
    <p:sldId id="284" r:id="rId9"/>
    <p:sldId id="258" r:id="rId10"/>
    <p:sldId id="259" r:id="rId11"/>
    <p:sldId id="267" r:id="rId12"/>
    <p:sldId id="268" r:id="rId13"/>
    <p:sldId id="305" r:id="rId14"/>
    <p:sldId id="273" r:id="rId15"/>
    <p:sldId id="293" r:id="rId16"/>
    <p:sldId id="265" r:id="rId17"/>
    <p:sldId id="262" r:id="rId18"/>
    <p:sldId id="263" r:id="rId19"/>
    <p:sldId id="264" r:id="rId20"/>
    <p:sldId id="266" r:id="rId21"/>
    <p:sldId id="269" r:id="rId22"/>
    <p:sldId id="271" r:id="rId23"/>
    <p:sldId id="30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82" d="100"/>
          <a:sy n="82" d="100"/>
        </p:scale>
        <p:origin x="148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D396-E7A1-4280-9C28-D4354582ECB4}" type="datetimeFigureOut">
              <a:rPr lang="en-IN" smtClean="0"/>
              <a:t>03-06-2021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9DC13-2670-4284-87CA-DC90BFAB35DC}" type="slidenum">
              <a:rPr lang="en-IN" smtClean="0"/>
              <a:t>‹#›</a:t>
            </a:fld>
            <a:endParaRPr lang="en-IN"/>
          </a:p>
        </p:txBody>
      </p:sp>
    </p:spTree>
    <p:extLst>
      <p:ext uri="{BB962C8B-B14F-4D97-AF65-F5344CB8AC3E}">
        <p14:creationId xmlns:p14="http://schemas.microsoft.com/office/powerpoint/2010/main" val="308588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4577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5650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04081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2488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55911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80598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327734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182939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904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1992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2062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9B52-6D49-4FEF-8497-9F1E7B7888BF}"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929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29B52-6D49-4FEF-8497-9F1E7B7888BF}"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6314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32816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83256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D29B52-6D49-4FEF-8497-9F1E7B7888BF}" type="datetimeFigureOut">
              <a:rPr lang="en-IN" smtClean="0"/>
              <a:t>03-06-2021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07638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088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D29B52-6D49-4FEF-8497-9F1E7B7888BF}" type="datetimeFigureOut">
              <a:rPr lang="en-IN" smtClean="0"/>
              <a:t>03-06-2021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37D4B7A-1B46-4365-888E-6EBE0749BD15}" type="slidenum">
              <a:rPr lang="en-IN" smtClean="0"/>
              <a:t>‹#›</a:t>
            </a:fld>
            <a:endParaRPr lang="en-IN"/>
          </a:p>
        </p:txBody>
      </p:sp>
    </p:spTree>
    <p:extLst>
      <p:ext uri="{BB962C8B-B14F-4D97-AF65-F5344CB8AC3E}">
        <p14:creationId xmlns:p14="http://schemas.microsoft.com/office/powerpoint/2010/main" val="753542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Rights-based_approach_to_development#cite_note-FOOTNOTEGneiting_20091-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Ozon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ecision_making" TargetMode="External"/><Relationship Id="rId2" Type="http://schemas.openxmlformats.org/officeDocument/2006/relationships/hyperlink" Target="https://en.wikipedia.org/wiki/Strate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88840"/>
            <a:ext cx="7772400" cy="1584176"/>
          </a:xfrm>
        </p:spPr>
        <p:txBody>
          <a:bodyPr>
            <a:normAutofit fontScale="90000"/>
          </a:bodyPr>
          <a:lstStyle/>
          <a:p>
            <a:pPr algn="ctr"/>
            <a:br>
              <a:rPr lang="en-US" dirty="0"/>
            </a:br>
            <a:br>
              <a:rPr lang="en-US" dirty="0"/>
            </a:br>
            <a:br>
              <a:rPr lang="en-US" dirty="0"/>
            </a:br>
            <a:br>
              <a:rPr lang="en-US" dirty="0"/>
            </a:br>
            <a:br>
              <a:rPr lang="en-US" dirty="0"/>
            </a:br>
            <a:r>
              <a:rPr lang="en-US" sz="6100" dirty="0">
                <a:latin typeface="Calibri" panose="020F0502020204030204" pitchFamily="34" charset="0"/>
                <a:cs typeface="Calibri" panose="020F0502020204030204" pitchFamily="34" charset="0"/>
              </a:rPr>
              <a:t>Development Planning</a:t>
            </a:r>
            <a:endParaRPr lang="en-IN" sz="61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71600" y="4293096"/>
            <a:ext cx="6400800" cy="1008112"/>
          </a:xfrm>
        </p:spPr>
        <p:txBody>
          <a:bodyPr/>
          <a:lstStyle/>
          <a:p>
            <a:r>
              <a:rPr lang="en-US" dirty="0">
                <a:solidFill>
                  <a:schemeClr val="tx1"/>
                </a:solidFill>
              </a:rPr>
              <a:t>Avinash Maskey</a:t>
            </a:r>
          </a:p>
          <a:p>
            <a:endParaRPr lang="en-IN" dirty="0"/>
          </a:p>
        </p:txBody>
      </p:sp>
    </p:spTree>
    <p:extLst>
      <p:ext uri="{BB962C8B-B14F-4D97-AF65-F5344CB8AC3E}">
        <p14:creationId xmlns:p14="http://schemas.microsoft.com/office/powerpoint/2010/main" val="348872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60058"/>
          </a:xfrm>
        </p:spPr>
        <p:txBody>
          <a:bodyPr>
            <a:normAutofit/>
          </a:bodyPr>
          <a:lstStyle/>
          <a:p>
            <a:pPr algn="ctr"/>
            <a:r>
              <a:rPr lang="en-IN" sz="3800" dirty="0">
                <a:latin typeface="Calibri" panose="020F0502020204030204" pitchFamily="34" charset="0"/>
                <a:cs typeface="Calibri" panose="020F0502020204030204" pitchFamily="34" charset="0"/>
              </a:rPr>
              <a:t>Bottom up approach</a:t>
            </a:r>
          </a:p>
        </p:txBody>
      </p:sp>
      <p:sp>
        <p:nvSpPr>
          <p:cNvPr id="3" name="Content Placeholder 2"/>
          <p:cNvSpPr>
            <a:spLocks noGrp="1"/>
          </p:cNvSpPr>
          <p:nvPr>
            <p:ph idx="1"/>
          </p:nvPr>
        </p:nvSpPr>
        <p:spPr>
          <a:xfrm>
            <a:off x="457200" y="1600201"/>
            <a:ext cx="8229600" cy="2764903"/>
          </a:xfrm>
        </p:spPr>
        <p:txBody>
          <a:bodyPr>
            <a:normAutofit fontScale="77500" lnSpcReduction="20000"/>
          </a:bodyPr>
          <a:lstStyle/>
          <a:p>
            <a:pPr algn="just"/>
            <a:endParaRPr lang="en-IN" sz="2000" dirty="0"/>
          </a:p>
          <a:p>
            <a:pPr algn="just"/>
            <a:r>
              <a:rPr lang="en-IN" sz="2800" dirty="0">
                <a:latin typeface="Calibri" panose="020F0502020204030204" pitchFamily="34" charset="0"/>
                <a:cs typeface="Calibri" panose="020F0502020204030204" pitchFamily="34" charset="0"/>
              </a:rPr>
              <a:t>This is “Grass roots” development approach.</a:t>
            </a:r>
          </a:p>
          <a:p>
            <a:pPr algn="just"/>
            <a:r>
              <a:rPr lang="en-IN" sz="2800" dirty="0">
                <a:latin typeface="Calibri" panose="020F0502020204030204" pitchFamily="34" charset="0"/>
                <a:cs typeface="Calibri" panose="020F0502020204030204" pitchFamily="34" charset="0"/>
              </a:rPr>
              <a:t>The aim is to lift people out of poverty by helping them directly.</a:t>
            </a:r>
          </a:p>
          <a:p>
            <a:pPr algn="just"/>
            <a:r>
              <a:rPr lang="en-IN" sz="2800" dirty="0">
                <a:latin typeface="Calibri" panose="020F0502020204030204" pitchFamily="34" charset="0"/>
                <a:cs typeface="Calibri" panose="020F0502020204030204" pitchFamily="34" charset="0"/>
              </a:rPr>
              <a:t>Helping them to help themselves. Local involvement in the decision making process. </a:t>
            </a:r>
          </a:p>
          <a:p>
            <a:pPr algn="just"/>
            <a:r>
              <a:rPr lang="en-IN" sz="2800" dirty="0">
                <a:latin typeface="Calibri" panose="020F0502020204030204" pitchFamily="34" charset="0"/>
                <a:cs typeface="Calibri" panose="020F0502020204030204" pitchFamily="34" charset="0"/>
              </a:rPr>
              <a:t>Identifying their needs and deciding on the most effective solution. Use of appropriate technology.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489" y="4509120"/>
            <a:ext cx="280831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4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066130"/>
          </a:xfrm>
        </p:spPr>
        <p:txBody>
          <a:bodyPr>
            <a:normAutofit fontScale="90000"/>
          </a:bodyPr>
          <a:lstStyle/>
          <a:p>
            <a:pPr algn="ctr"/>
            <a:r>
              <a:rPr lang="en-IN" sz="3800" dirty="0">
                <a:latin typeface="Calibri" panose="020F0502020204030204" pitchFamily="34" charset="0"/>
                <a:cs typeface="Calibri" panose="020F0502020204030204" pitchFamily="34" charset="0"/>
              </a:rPr>
              <a:t>Participatory development approach</a:t>
            </a:r>
          </a:p>
        </p:txBody>
      </p:sp>
      <p:sp>
        <p:nvSpPr>
          <p:cNvPr id="3" name="Content Placeholder 2"/>
          <p:cNvSpPr>
            <a:spLocks noGrp="1"/>
          </p:cNvSpPr>
          <p:nvPr>
            <p:ph idx="1"/>
          </p:nvPr>
        </p:nvSpPr>
        <p:spPr>
          <a:xfrm>
            <a:off x="611560" y="1348243"/>
            <a:ext cx="8229600" cy="4680520"/>
          </a:xfrm>
        </p:spPr>
        <p:txBody>
          <a:bodyPr>
            <a:normAutofit fontScale="47500" lnSpcReduction="20000"/>
          </a:bodyPr>
          <a:lstStyle/>
          <a:p>
            <a:pPr algn="just"/>
            <a:endParaRPr lang="en-IN" sz="2000" dirty="0">
              <a:latin typeface="Calibri" panose="020F0502020204030204" pitchFamily="34" charset="0"/>
              <a:cs typeface="Calibri" panose="020F0502020204030204" pitchFamily="34" charset="0"/>
            </a:endParaRPr>
          </a:p>
          <a:p>
            <a:pPr algn="just"/>
            <a:r>
              <a:rPr lang="en-IN" sz="4200" dirty="0">
                <a:latin typeface="Calibri" panose="020F0502020204030204" pitchFamily="34" charset="0"/>
                <a:cs typeface="Calibri" panose="020F0502020204030204" pitchFamily="34" charset="0"/>
              </a:rPr>
              <a:t>Participatory development is not an attempt to replace the top-down development approach with a local-community-led approach.</a:t>
            </a:r>
          </a:p>
          <a:p>
            <a:pPr algn="just"/>
            <a:endParaRPr lang="en-IN" sz="4200" dirty="0">
              <a:latin typeface="Calibri" panose="020F0502020204030204" pitchFamily="34" charset="0"/>
              <a:cs typeface="Calibri" panose="020F0502020204030204" pitchFamily="34" charset="0"/>
            </a:endParaRPr>
          </a:p>
          <a:p>
            <a:pPr algn="just"/>
            <a:r>
              <a:rPr lang="en-IN" sz="4200" dirty="0">
                <a:latin typeface="Calibri" panose="020F0502020204030204" pitchFamily="34" charset="0"/>
                <a:cs typeface="Calibri" panose="020F0502020204030204" pitchFamily="34" charset="0"/>
              </a:rPr>
              <a:t>Participatory development attempts to introduce a bottom-up style of development in order to remedy the government-led approach's shortcomings, specifically by focusing on qualitative improvements in local society's participation.</a:t>
            </a:r>
          </a:p>
          <a:p>
            <a:pPr algn="just"/>
            <a:r>
              <a:rPr lang="en-IN" sz="4200" dirty="0">
                <a:latin typeface="Calibri" panose="020F0502020204030204" pitchFamily="34" charset="0"/>
                <a:cs typeface="Calibri" panose="020F0502020204030204" pitchFamily="34" charset="0"/>
              </a:rPr>
              <a:t>Participatory planning  emphasizes involving the entire community in the strategic and management processes of  planning; or, community-level planning processes, urban or rural.</a:t>
            </a:r>
          </a:p>
          <a:p>
            <a:pPr algn="just"/>
            <a:r>
              <a:rPr lang="en-IN" sz="4200" dirty="0">
                <a:latin typeface="Calibri" panose="020F0502020204030204" pitchFamily="34" charset="0"/>
                <a:cs typeface="Calibri" panose="020F0502020204030204" pitchFamily="34" charset="0"/>
              </a:rPr>
              <a:t>Participatory planning aims to harmonize views among all of its participants as well as prevent conflict between opposing parties. </a:t>
            </a:r>
          </a:p>
          <a:p>
            <a:pPr algn="just"/>
            <a:r>
              <a:rPr lang="en-IN" sz="4200" dirty="0">
                <a:latin typeface="Calibri" panose="020F0502020204030204" pitchFamily="34" charset="0"/>
                <a:cs typeface="Calibri" panose="020F0502020204030204" pitchFamily="34" charset="0"/>
              </a:rPr>
              <a:t>Marginalized groups have an opportunity to participate in the planning process.</a:t>
            </a:r>
          </a:p>
          <a:p>
            <a:pPr algn="just"/>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092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56715"/>
            <a:ext cx="7200800" cy="1360228"/>
          </a:xfrm>
        </p:spPr>
        <p:txBody>
          <a:bodyPr>
            <a:normAutofit fontScale="90000"/>
          </a:bodyPr>
          <a:lstStyle/>
          <a:p>
            <a:pPr algn="ctr"/>
            <a:r>
              <a:rPr lang="en-IN" dirty="0">
                <a:latin typeface="Calibri" panose="020F0502020204030204" pitchFamily="34" charset="0"/>
                <a:cs typeface="Calibri" panose="020F0502020204030204" pitchFamily="34" charset="0"/>
              </a:rPr>
              <a:t>Demand-driven community development approach</a:t>
            </a:r>
            <a:br>
              <a:rPr lang="en-IN" sz="3200" dirty="0"/>
            </a:br>
            <a:endParaRPr lang="en-IN" sz="3200" dirty="0"/>
          </a:p>
        </p:txBody>
      </p:sp>
      <p:sp>
        <p:nvSpPr>
          <p:cNvPr id="3" name="Content Placeholder 2"/>
          <p:cNvSpPr>
            <a:spLocks noGrp="1"/>
          </p:cNvSpPr>
          <p:nvPr>
            <p:ph idx="1"/>
          </p:nvPr>
        </p:nvSpPr>
        <p:spPr>
          <a:xfrm>
            <a:off x="827700" y="2060848"/>
            <a:ext cx="7416708" cy="4187558"/>
          </a:xfrm>
        </p:spPr>
        <p:txBody>
          <a:bodyPr>
            <a:noAutofit/>
          </a:bodyPr>
          <a:lstStyle/>
          <a:p>
            <a:r>
              <a:rPr lang="en-IN" sz="2600" dirty="0">
                <a:latin typeface="Calibri" panose="020F0502020204030204" pitchFamily="34" charset="0"/>
                <a:cs typeface="Calibri" panose="020F0502020204030204" pitchFamily="34" charset="0"/>
              </a:rPr>
              <a:t> This is a development initiatives that provides control of the development process, resources and  decision process authority directly to community groups. </a:t>
            </a:r>
          </a:p>
          <a:p>
            <a:r>
              <a:rPr lang="en-IN" sz="2600" dirty="0">
                <a:latin typeface="Calibri" panose="020F0502020204030204" pitchFamily="34" charset="0"/>
                <a:cs typeface="Calibri" panose="020F0502020204030204" pitchFamily="34" charset="0"/>
              </a:rPr>
              <a:t>The  assumption  are that communities are the best judges of how their lives and livelihoods can be improved .</a:t>
            </a:r>
          </a:p>
          <a:p>
            <a:r>
              <a:rPr lang="en-IN" sz="2600" dirty="0">
                <a:latin typeface="Calibri" panose="020F0502020204030204" pitchFamily="34" charset="0"/>
                <a:cs typeface="Calibri" panose="020F0502020204030204" pitchFamily="34" charset="0"/>
              </a:rPr>
              <a:t>Providing  adequate resources and information, they can organize themselves to  fulfil  their immediate needs.</a:t>
            </a:r>
          </a:p>
        </p:txBody>
      </p:sp>
    </p:spTree>
    <p:extLst>
      <p:ext uri="{BB962C8B-B14F-4D97-AF65-F5344CB8AC3E}">
        <p14:creationId xmlns:p14="http://schemas.microsoft.com/office/powerpoint/2010/main" val="98445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8419-A3FB-4EA8-848F-79DD8E236894}"/>
              </a:ext>
            </a:extLst>
          </p:cNvPr>
          <p:cNvSpPr>
            <a:spLocks noGrp="1"/>
          </p:cNvSpPr>
          <p:nvPr>
            <p:ph type="title"/>
          </p:nvPr>
        </p:nvSpPr>
        <p:spPr>
          <a:xfrm>
            <a:off x="484710" y="452718"/>
            <a:ext cx="7055380" cy="960058"/>
          </a:xfrm>
        </p:spPr>
        <p:txBody>
          <a:bodyPr/>
          <a:lstStyle/>
          <a:p>
            <a:pPr algn="ctr"/>
            <a:r>
              <a:rPr lang="en-US" sz="3800" dirty="0">
                <a:latin typeface="Calibri" panose="020F0502020204030204" pitchFamily="34" charset="0"/>
                <a:cs typeface="Calibri" panose="020F0502020204030204" pitchFamily="34" charset="0"/>
              </a:rPr>
              <a:t>Integrated development approach</a:t>
            </a:r>
            <a:endParaRPr lang="en-US" sz="3800" dirty="0"/>
          </a:p>
        </p:txBody>
      </p:sp>
      <p:sp>
        <p:nvSpPr>
          <p:cNvPr id="3" name="Content Placeholder 2">
            <a:extLst>
              <a:ext uri="{FF2B5EF4-FFF2-40B4-BE49-F238E27FC236}">
                <a16:creationId xmlns:a16="http://schemas.microsoft.com/office/drawing/2014/main" id="{E16365E9-E253-43D4-AD72-85D0674679B2}"/>
              </a:ext>
            </a:extLst>
          </p:cNvPr>
          <p:cNvSpPr>
            <a:spLocks noGrp="1"/>
          </p:cNvSpPr>
          <p:nvPr>
            <p:ph idx="1"/>
          </p:nvPr>
        </p:nvSpPr>
        <p:spPr>
          <a:xfrm>
            <a:off x="823830" y="1556792"/>
            <a:ext cx="7564593" cy="4195481"/>
          </a:xfrm>
        </p:spPr>
        <p:txBody>
          <a:bodyPr>
            <a:normAutofit fontScale="92500" lnSpcReduction="20000"/>
          </a:bodyPr>
          <a:lstStyle/>
          <a:p>
            <a:r>
              <a:rPr lang="en-IN" sz="2600" dirty="0">
                <a:latin typeface="Calibri" panose="020F0502020204030204" pitchFamily="34" charset="0"/>
                <a:cs typeface="Calibri" panose="020F0502020204030204" pitchFamily="34" charset="0"/>
              </a:rPr>
              <a:t>The integrated development approach emphasis on need of coordinating different agencies under a single management system of essential components (including education) required to get agricultural or rural development moving. </a:t>
            </a:r>
          </a:p>
          <a:p>
            <a:r>
              <a:rPr lang="en-US" sz="2600" dirty="0">
                <a:latin typeface="Calibri" panose="020F0502020204030204" pitchFamily="34" charset="0"/>
                <a:cs typeface="Calibri" panose="020F0502020204030204" pitchFamily="34" charset="0"/>
              </a:rPr>
              <a:t> </a:t>
            </a:r>
            <a:r>
              <a:rPr lang="en-IN" sz="2600" dirty="0">
                <a:latin typeface="Calibri" panose="020F0502020204030204" pitchFamily="34" charset="0"/>
                <a:cs typeface="Calibri" panose="020F0502020204030204" pitchFamily="34" charset="0"/>
              </a:rPr>
              <a:t>The management system may be highly authoritarian credit may be designed to provide an important role for local people in planning, decision making and implementation of the programmers. </a:t>
            </a:r>
          </a:p>
          <a:p>
            <a:r>
              <a:rPr lang="en-US" sz="2600" dirty="0">
                <a:latin typeface="Calibri" panose="020F0502020204030204" pitchFamily="34" charset="0"/>
                <a:cs typeface="Calibri" panose="020F0502020204030204" pitchFamily="34" charset="0"/>
              </a:rPr>
              <a:t> </a:t>
            </a:r>
            <a:r>
              <a:rPr lang="en-IN" sz="2600" dirty="0">
                <a:latin typeface="Calibri" panose="020F0502020204030204" pitchFamily="34" charset="0"/>
                <a:cs typeface="Calibri" panose="020F0502020204030204" pitchFamily="34" charset="0"/>
              </a:rPr>
              <a:t>The main emphasis is on rational development and coordination of all principal factors required for agricultural and rural development. </a:t>
            </a:r>
          </a:p>
          <a:p>
            <a:pPr marL="0" indent="0">
              <a:buNone/>
            </a:pPr>
            <a:endParaRPr lang="en-US" dirty="0"/>
          </a:p>
        </p:txBody>
      </p:sp>
    </p:spTree>
    <p:extLst>
      <p:ext uri="{BB962C8B-B14F-4D97-AF65-F5344CB8AC3E}">
        <p14:creationId xmlns:p14="http://schemas.microsoft.com/office/powerpoint/2010/main" val="385842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2088"/>
          </a:xfrm>
        </p:spPr>
        <p:txBody>
          <a:bodyPr>
            <a:normAutofit fontScale="90000"/>
          </a:bodyPr>
          <a:lstStyle/>
          <a:p>
            <a:pPr algn="ctr"/>
            <a:r>
              <a:rPr lang="en-IN" dirty="0">
                <a:latin typeface="Calibri" panose="020F0502020204030204" pitchFamily="34" charset="0"/>
                <a:cs typeface="Calibri" panose="020F0502020204030204" pitchFamily="34" charset="0"/>
              </a:rPr>
              <a:t>Inclusive Development approach</a:t>
            </a:r>
            <a:br>
              <a:rPr lang="en-IN" b="1" dirty="0"/>
            </a:br>
            <a:r>
              <a:rPr lang="en-IN" sz="3600" dirty="0"/>
              <a:t> </a:t>
            </a:r>
            <a:br>
              <a:rPr lang="en-IN" sz="3600" dirty="0"/>
            </a:br>
            <a:endParaRPr lang="en-IN" sz="3600" dirty="0"/>
          </a:p>
        </p:txBody>
      </p:sp>
      <p:sp>
        <p:nvSpPr>
          <p:cNvPr id="3" name="Content Placeholder 2"/>
          <p:cNvSpPr>
            <a:spLocks noGrp="1"/>
          </p:cNvSpPr>
          <p:nvPr>
            <p:ph idx="1"/>
          </p:nvPr>
        </p:nvSpPr>
        <p:spPr>
          <a:xfrm>
            <a:off x="460731" y="1484784"/>
            <a:ext cx="8229600" cy="4968552"/>
          </a:xfrm>
        </p:spPr>
        <p:txBody>
          <a:bodyPr>
            <a:normAutofit fontScale="25000" lnSpcReduction="20000"/>
          </a:bodyPr>
          <a:lstStyle/>
          <a:p>
            <a:pPr marL="0" indent="0">
              <a:buNone/>
            </a:pPr>
            <a:endParaRPr lang="en-IN" sz="2200" dirty="0"/>
          </a:p>
          <a:p>
            <a:r>
              <a:rPr lang="en-IN" sz="9600" dirty="0">
                <a:latin typeface="Calibri" panose="020F0502020204030204" pitchFamily="34" charset="0"/>
                <a:cs typeface="Calibri" panose="020F0502020204030204" pitchFamily="34" charset="0"/>
              </a:rPr>
              <a:t>Many people are excluded from development because of their gender, ethnicity, age, sexual orientation, disability or poverty. </a:t>
            </a:r>
          </a:p>
          <a:p>
            <a:r>
              <a:rPr lang="en-IN" sz="9600" dirty="0">
                <a:latin typeface="Calibri" panose="020F0502020204030204" pitchFamily="34" charset="0"/>
                <a:cs typeface="Calibri" panose="020F0502020204030204" pitchFamily="34" charset="0"/>
              </a:rPr>
              <a:t>The effects of such exclusion are staggering, deepening inequality across the world. </a:t>
            </a:r>
            <a:r>
              <a:rPr lang="en-US" sz="9600" dirty="0">
                <a:latin typeface="Calibri" panose="020F0502020204030204" pitchFamily="34" charset="0"/>
                <a:cs typeface="Calibri" panose="020F0502020204030204" pitchFamily="34" charset="0"/>
              </a:rPr>
              <a:t>If it is not inclusive it can generate very severe social tensions.</a:t>
            </a:r>
          </a:p>
          <a:p>
            <a:r>
              <a:rPr lang="en-US" sz="9600" dirty="0">
                <a:latin typeface="Calibri" panose="020F0502020204030204" pitchFamily="34" charset="0"/>
                <a:cs typeface="Calibri" panose="020F0502020204030204" pitchFamily="34" charset="0"/>
              </a:rPr>
              <a:t> </a:t>
            </a:r>
            <a:r>
              <a:rPr lang="en-IN" sz="9600" dirty="0">
                <a:latin typeface="Calibri" panose="020F0502020204030204" pitchFamily="34" charset="0"/>
                <a:cs typeface="Calibri" panose="020F0502020204030204" pitchFamily="34" charset="0"/>
              </a:rPr>
              <a:t>Inclusive development consists of ensuring that all marginalized and excluded groups are stakeholders in development processes.</a:t>
            </a:r>
          </a:p>
          <a:p>
            <a:pPr fontAlgn="base"/>
            <a:r>
              <a:rPr lang="en-IN" sz="9600" dirty="0">
                <a:latin typeface="Calibri" panose="020F0502020204030204" pitchFamily="34" charset="0"/>
                <a:cs typeface="Calibri" panose="020F0502020204030204" pitchFamily="34" charset="0"/>
              </a:rPr>
              <a:t>Disability-inclusive development is founded upon the three key principles of participation, non-discrimination and accessibility.</a:t>
            </a:r>
          </a:p>
          <a:p>
            <a:r>
              <a:rPr lang="en-US" sz="9600" dirty="0">
                <a:latin typeface="Calibri" panose="020F0502020204030204" pitchFamily="34" charset="0"/>
                <a:cs typeface="Calibri" panose="020F0502020204030204" pitchFamily="34" charset="0"/>
              </a:rPr>
              <a:t>Politically, for having a stable and democratic society one needs to have inclusive growth. </a:t>
            </a:r>
          </a:p>
          <a:p>
            <a:endParaRPr lang="en-IN" sz="2400" dirty="0"/>
          </a:p>
          <a:p>
            <a:pPr fontAlgn="base"/>
            <a:endParaRPr lang="en-IN" sz="2200" b="1" dirty="0"/>
          </a:p>
          <a:p>
            <a:endParaRPr lang="en-IN" dirty="0"/>
          </a:p>
        </p:txBody>
      </p:sp>
    </p:spTree>
    <p:extLst>
      <p:ext uri="{BB962C8B-B14F-4D97-AF65-F5344CB8AC3E}">
        <p14:creationId xmlns:p14="http://schemas.microsoft.com/office/powerpoint/2010/main" val="156407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032066"/>
          </a:xfrm>
        </p:spPr>
        <p:txBody>
          <a:bodyPr>
            <a:normAutofit/>
          </a:bodyPr>
          <a:lstStyle/>
          <a:p>
            <a:pPr algn="ctr"/>
            <a:r>
              <a:rPr lang="en-IN" sz="3800" dirty="0">
                <a:latin typeface="Calibri" panose="020F0502020204030204" pitchFamily="34" charset="0"/>
                <a:cs typeface="Calibri" panose="020F0502020204030204" pitchFamily="34" charset="0"/>
              </a:rPr>
              <a:t>Target group approach</a:t>
            </a:r>
          </a:p>
        </p:txBody>
      </p:sp>
      <p:sp>
        <p:nvSpPr>
          <p:cNvPr id="3" name="Content Placeholder 2"/>
          <p:cNvSpPr>
            <a:spLocks noGrp="1"/>
          </p:cNvSpPr>
          <p:nvPr>
            <p:ph idx="1"/>
          </p:nvPr>
        </p:nvSpPr>
        <p:spPr>
          <a:xfrm>
            <a:off x="862136" y="1700808"/>
            <a:ext cx="7670303" cy="4195481"/>
          </a:xfrm>
        </p:spPr>
        <p:txBody>
          <a:bodyPr>
            <a:normAutofit fontScale="85000" lnSpcReduction="20000"/>
          </a:bodyPr>
          <a:lstStyle/>
          <a:p>
            <a:r>
              <a:rPr lang="en-IN" sz="2600" dirty="0">
                <a:latin typeface="Calibri" panose="020F0502020204030204" pitchFamily="34" charset="0"/>
                <a:cs typeface="Calibri" panose="020F0502020204030204" pitchFamily="34" charset="0"/>
              </a:rPr>
              <a:t>Target groups may relate to population groups or communities, families/households, individuals, organisations or labour force groups. </a:t>
            </a:r>
          </a:p>
          <a:p>
            <a:r>
              <a:rPr lang="en-IN" sz="2600" dirty="0">
                <a:latin typeface="Calibri" panose="020F0502020204030204" pitchFamily="34" charset="0"/>
                <a:cs typeface="Calibri" panose="020F0502020204030204" pitchFamily="34" charset="0"/>
              </a:rPr>
              <a:t>Characteristics may include age, cultural identity, geographic location, specific needs and other relevant characteristics.</a:t>
            </a:r>
          </a:p>
          <a:p>
            <a:r>
              <a:rPr lang="en-IN" sz="2600" dirty="0">
                <a:latin typeface="Calibri" panose="020F0502020204030204" pitchFamily="34" charset="0"/>
                <a:cs typeface="Calibri" panose="020F0502020204030204" pitchFamily="34" charset="0"/>
              </a:rPr>
              <a:t>Categorize community members into specific groups for the purpose of  targeting development assistance. ( such as the ‘poor’, ‘marginalized’, ‘disadvantaged’, ‘socially excluded’, etc.) </a:t>
            </a:r>
          </a:p>
          <a:p>
            <a:r>
              <a:rPr lang="en-IN" sz="2600" dirty="0">
                <a:latin typeface="Calibri" panose="020F0502020204030204" pitchFamily="34" charset="0"/>
                <a:cs typeface="Calibri" panose="020F0502020204030204" pitchFamily="34" charset="0"/>
              </a:rPr>
              <a:t>Poverty indicators are crucial for the definition of a target group as well as for the identification of the members of the target group.</a:t>
            </a:r>
          </a:p>
          <a:p>
            <a:r>
              <a:rPr lang="en-IN" sz="2600" dirty="0">
                <a:latin typeface="Calibri" panose="020F0502020204030204" pitchFamily="34" charset="0"/>
                <a:cs typeface="Calibri" panose="020F0502020204030204" pitchFamily="34" charset="0"/>
              </a:rPr>
              <a:t>The target groups are mobilized by GOs or NGOs to establish power or to gain access to specific benefits.</a:t>
            </a:r>
          </a:p>
          <a:p>
            <a:endParaRPr lang="en-IN" sz="2000" dirty="0"/>
          </a:p>
        </p:txBody>
      </p:sp>
    </p:spTree>
    <p:extLst>
      <p:ext uri="{BB962C8B-B14F-4D97-AF65-F5344CB8AC3E}">
        <p14:creationId xmlns:p14="http://schemas.microsoft.com/office/powerpoint/2010/main" val="99605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032066"/>
          </a:xfrm>
        </p:spPr>
        <p:txBody>
          <a:bodyPr/>
          <a:lstStyle/>
          <a:p>
            <a:pPr algn="ctr"/>
            <a:r>
              <a:rPr lang="en-IN" sz="3800" dirty="0">
                <a:latin typeface="Calibri" panose="020F0502020204030204" pitchFamily="34" charset="0"/>
                <a:cs typeface="Calibri" panose="020F0502020204030204" pitchFamily="34" charset="0"/>
              </a:rPr>
              <a:t> Target group approach….</a:t>
            </a:r>
          </a:p>
        </p:txBody>
      </p:sp>
      <p:sp>
        <p:nvSpPr>
          <p:cNvPr id="3" name="Content Placeholder 2"/>
          <p:cNvSpPr>
            <a:spLocks noGrp="1"/>
          </p:cNvSpPr>
          <p:nvPr>
            <p:ph idx="1"/>
          </p:nvPr>
        </p:nvSpPr>
        <p:spPr>
          <a:xfrm>
            <a:off x="971600" y="1700808"/>
            <a:ext cx="6711654" cy="4195481"/>
          </a:xfrm>
        </p:spPr>
        <p:txBody>
          <a:bodyPr>
            <a:noAutofit/>
          </a:bodyPr>
          <a:lstStyle/>
          <a:p>
            <a:r>
              <a:rPr lang="en-IN" sz="2600" dirty="0">
                <a:latin typeface="Calibri" panose="020F0502020204030204" pitchFamily="34" charset="0"/>
                <a:cs typeface="Calibri" panose="020F0502020204030204" pitchFamily="34" charset="0"/>
              </a:rPr>
              <a:t>Target groups as stakeholders Target groups belong to the broader group of stakeholders of a development project</a:t>
            </a:r>
          </a:p>
          <a:p>
            <a:r>
              <a:rPr lang="en-IN" sz="2600" dirty="0">
                <a:latin typeface="Calibri" panose="020F0502020204030204" pitchFamily="34" charset="0"/>
                <a:cs typeface="Calibri" panose="020F0502020204030204" pitchFamily="34" charset="0"/>
              </a:rPr>
              <a:t>Example: The Millennium  development goals ( UN/2002  </a:t>
            </a:r>
          </a:p>
          <a:p>
            <a:pPr marL="0" indent="0">
              <a:buNone/>
            </a:pPr>
            <a:r>
              <a:rPr lang="en-US" sz="2600" dirty="0">
                <a:latin typeface="Calibri" panose="020F0502020204030204" pitchFamily="34" charset="0"/>
                <a:cs typeface="Calibri" panose="020F0502020204030204" pitchFamily="34" charset="0"/>
              </a:rPr>
              <a:t>                       Poverty reduction goal (</a:t>
            </a:r>
            <a:r>
              <a:rPr lang="en-US" sz="2600" dirty="0" err="1">
                <a:latin typeface="Calibri" panose="020F0502020204030204" pitchFamily="34" charset="0"/>
                <a:cs typeface="Calibri" panose="020F0502020204030204" pitchFamily="34" charset="0"/>
              </a:rPr>
              <a:t>GoN</a:t>
            </a:r>
            <a:r>
              <a:rPr lang="en-US" sz="2600" dirty="0">
                <a:latin typeface="Calibri" panose="020F0502020204030204" pitchFamily="34" charset="0"/>
                <a:cs typeface="Calibri" panose="020F0502020204030204" pitchFamily="34" charset="0"/>
              </a:rPr>
              <a:t>)</a:t>
            </a:r>
            <a:endParaRPr lang="en-IN"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The strategy of 13</a:t>
            </a:r>
            <a:r>
              <a:rPr lang="en-US" sz="2600" baseline="30000" dirty="0">
                <a:latin typeface="Calibri" panose="020F0502020204030204" pitchFamily="34" charset="0"/>
                <a:cs typeface="Calibri" panose="020F0502020204030204" pitchFamily="34" charset="0"/>
              </a:rPr>
              <a:t>th</a:t>
            </a:r>
            <a:r>
              <a:rPr lang="en-US" sz="2600" dirty="0">
                <a:latin typeface="Calibri" panose="020F0502020204030204" pitchFamily="34" charset="0"/>
                <a:cs typeface="Calibri" panose="020F0502020204030204" pitchFamily="34" charset="0"/>
              </a:rPr>
              <a:t> plan is to  “</a:t>
            </a:r>
            <a:r>
              <a:rPr lang="en-IN" sz="2600" dirty="0">
                <a:latin typeface="Calibri" panose="020F0502020204030204" pitchFamily="34" charset="0"/>
                <a:cs typeface="Calibri" panose="020F0502020204030204" pitchFamily="34" charset="0"/>
              </a:rPr>
              <a:t>empower targeted groups and sectors both socially and economically.”</a:t>
            </a:r>
          </a:p>
        </p:txBody>
      </p:sp>
    </p:spTree>
    <p:extLst>
      <p:ext uri="{BB962C8B-B14F-4D97-AF65-F5344CB8AC3E}">
        <p14:creationId xmlns:p14="http://schemas.microsoft.com/office/powerpoint/2010/main" val="160550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88050"/>
          </a:xfrm>
        </p:spPr>
        <p:txBody>
          <a:bodyPr/>
          <a:lstStyle/>
          <a:p>
            <a:pPr algn="ctr"/>
            <a:r>
              <a:rPr lang="en-IN" sz="3800" dirty="0">
                <a:latin typeface="Calibri" panose="020F0502020204030204" pitchFamily="34" charset="0"/>
                <a:cs typeface="Calibri" panose="020F0502020204030204" pitchFamily="34" charset="0"/>
              </a:rPr>
              <a:t>Export led growth approach</a:t>
            </a:r>
          </a:p>
        </p:txBody>
      </p:sp>
      <p:sp>
        <p:nvSpPr>
          <p:cNvPr id="3" name="Content Placeholder 2"/>
          <p:cNvSpPr>
            <a:spLocks noGrp="1"/>
          </p:cNvSpPr>
          <p:nvPr>
            <p:ph idx="1"/>
          </p:nvPr>
        </p:nvSpPr>
        <p:spPr>
          <a:xfrm>
            <a:off x="971600" y="1628800"/>
            <a:ext cx="7272808" cy="4195481"/>
          </a:xfrm>
        </p:spPr>
        <p:txBody>
          <a:bodyPr>
            <a:noAutofit/>
          </a:bodyPr>
          <a:lstStyle/>
          <a:p>
            <a:r>
              <a:rPr lang="en-IN" sz="2600" dirty="0">
                <a:latin typeface="Calibri" panose="020F0502020204030204" pitchFamily="34" charset="0"/>
                <a:cs typeface="Calibri" panose="020F0502020204030204" pitchFamily="34" charset="0"/>
              </a:rPr>
              <a:t>Economic growth through the production and export of products which the country has a comparative advantage at producing.</a:t>
            </a:r>
          </a:p>
          <a:p>
            <a:r>
              <a:rPr lang="en-IN" sz="2600" dirty="0">
                <a:latin typeface="Calibri" panose="020F0502020204030204" pitchFamily="34" charset="0"/>
                <a:cs typeface="Calibri" panose="020F0502020204030204" pitchFamily="34" charset="0"/>
              </a:rPr>
              <a:t>This  approach adopted by many East and South-East Asian countries particularly successful in Taiwan.</a:t>
            </a:r>
          </a:p>
          <a:p>
            <a:r>
              <a:rPr lang="en-IN" sz="2600" dirty="0">
                <a:latin typeface="Calibri" panose="020F0502020204030204" pitchFamily="34" charset="0"/>
                <a:cs typeface="Calibri" panose="020F0502020204030204" pitchFamily="34" charset="0"/>
              </a:rPr>
              <a:t> There can be significant state involvement in the form of investment, subsidies and protectionist measures.</a:t>
            </a:r>
          </a:p>
        </p:txBody>
      </p:sp>
    </p:spTree>
    <p:extLst>
      <p:ext uri="{BB962C8B-B14F-4D97-AF65-F5344CB8AC3E}">
        <p14:creationId xmlns:p14="http://schemas.microsoft.com/office/powerpoint/2010/main" val="3485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800" dirty="0">
                <a:latin typeface="Calibri" panose="020F0502020204030204" pitchFamily="34" charset="0"/>
                <a:cs typeface="Calibri" panose="020F0502020204030204" pitchFamily="34" charset="0"/>
              </a:rPr>
              <a:t>Import substitution approach</a:t>
            </a:r>
          </a:p>
        </p:txBody>
      </p:sp>
      <p:sp>
        <p:nvSpPr>
          <p:cNvPr id="3" name="Content Placeholder 2"/>
          <p:cNvSpPr>
            <a:spLocks noGrp="1"/>
          </p:cNvSpPr>
          <p:nvPr>
            <p:ph idx="1"/>
          </p:nvPr>
        </p:nvSpPr>
        <p:spPr>
          <a:xfrm>
            <a:off x="457200" y="1600200"/>
            <a:ext cx="8229600" cy="4061048"/>
          </a:xfrm>
        </p:spPr>
        <p:txBody>
          <a:bodyPr>
            <a:normAutofit fontScale="92500" lnSpcReduction="20000"/>
          </a:bodyPr>
          <a:lstStyle/>
          <a:p>
            <a:endParaRPr lang="en-IN" sz="2000" dirty="0"/>
          </a:p>
          <a:p>
            <a:r>
              <a:rPr lang="en-IN" sz="2600" dirty="0">
                <a:latin typeface="Calibri" panose="020F0502020204030204" pitchFamily="34" charset="0"/>
                <a:cs typeface="Calibri" panose="020F0502020204030204" pitchFamily="34" charset="0"/>
              </a:rPr>
              <a:t>Production of products domestically instead of import of products. </a:t>
            </a:r>
          </a:p>
          <a:p>
            <a:r>
              <a:rPr lang="en-IN" sz="2600" dirty="0">
                <a:latin typeface="Calibri" panose="020F0502020204030204" pitchFamily="34" charset="0"/>
                <a:cs typeface="Calibri" panose="020F0502020204030204" pitchFamily="34" charset="0"/>
              </a:rPr>
              <a:t>Subsidies and protection of domestic industries from foreign competition and tariffs and non-tariff barriers reducing imports. </a:t>
            </a:r>
          </a:p>
          <a:p>
            <a:r>
              <a:rPr lang="en-IN" sz="2600" dirty="0">
                <a:latin typeface="Calibri" panose="020F0502020204030204" pitchFamily="34" charset="0"/>
                <a:cs typeface="Calibri" panose="020F0502020204030204" pitchFamily="34" charset="0"/>
              </a:rPr>
              <a:t>Proponents of free trade argue that by following this approach the benefits of free trade are lost and the country is wasting resources trying to produce what it would be better off importing. </a:t>
            </a:r>
          </a:p>
          <a:p>
            <a:r>
              <a:rPr lang="en-IN" sz="2600" dirty="0">
                <a:latin typeface="Calibri" panose="020F0502020204030204" pitchFamily="34" charset="0"/>
                <a:cs typeface="Calibri" panose="020F0502020204030204" pitchFamily="34" charset="0"/>
              </a:rPr>
              <a:t>The country should focus resources on what it has a comparative advantage at producing.</a:t>
            </a:r>
          </a:p>
        </p:txBody>
      </p:sp>
    </p:spTree>
    <p:extLst>
      <p:ext uri="{BB962C8B-B14F-4D97-AF65-F5344CB8AC3E}">
        <p14:creationId xmlns:p14="http://schemas.microsoft.com/office/powerpoint/2010/main" val="99400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normAutofit/>
          </a:bodyPr>
          <a:lstStyle/>
          <a:p>
            <a:pPr algn="ctr"/>
            <a:r>
              <a:rPr lang="en-IN" sz="3200" dirty="0"/>
              <a:t>Foreign Direct Investment approach</a:t>
            </a:r>
          </a:p>
        </p:txBody>
      </p:sp>
      <p:sp>
        <p:nvSpPr>
          <p:cNvPr id="3" name="Content Placeholder 2"/>
          <p:cNvSpPr>
            <a:spLocks noGrp="1"/>
          </p:cNvSpPr>
          <p:nvPr>
            <p:ph idx="1"/>
          </p:nvPr>
        </p:nvSpPr>
        <p:spPr>
          <a:xfrm>
            <a:off x="457200" y="1600201"/>
            <a:ext cx="8229600" cy="3196952"/>
          </a:xfrm>
        </p:spPr>
        <p:txBody>
          <a:bodyPr>
            <a:normAutofit fontScale="85000" lnSpcReduction="20000"/>
          </a:bodyPr>
          <a:lstStyle/>
          <a:p>
            <a:pPr lvl="0"/>
            <a:endParaRPr lang="en-IN" sz="2600" dirty="0">
              <a:latin typeface="Calibri" panose="020F0502020204030204" pitchFamily="34" charset="0"/>
              <a:cs typeface="Calibri" panose="020F0502020204030204" pitchFamily="34" charset="0"/>
            </a:endParaRPr>
          </a:p>
          <a:p>
            <a:pPr lvl="0"/>
            <a:r>
              <a:rPr lang="en-IN" sz="2600" dirty="0">
                <a:latin typeface="Calibri" panose="020F0502020204030204" pitchFamily="34" charset="0"/>
                <a:cs typeface="Calibri" panose="020F0502020204030204" pitchFamily="34" charset="0"/>
              </a:rPr>
              <a:t>Encourage foreign companies to locate in the country to stimulate economic growth. </a:t>
            </a:r>
          </a:p>
          <a:p>
            <a:pPr lvl="0"/>
            <a:r>
              <a:rPr lang="en-IN" sz="2600" dirty="0">
                <a:latin typeface="Calibri" panose="020F0502020204030204" pitchFamily="34" charset="0"/>
                <a:cs typeface="Calibri" panose="020F0502020204030204" pitchFamily="34" charset="0"/>
              </a:rPr>
              <a:t>The foreign companies would provide the investment the economy needs. </a:t>
            </a:r>
          </a:p>
          <a:p>
            <a:pPr lvl="0"/>
            <a:r>
              <a:rPr lang="en-IN" sz="2600" dirty="0">
                <a:latin typeface="Calibri" panose="020F0502020204030204" pitchFamily="34" charset="0"/>
                <a:cs typeface="Calibri" panose="020F0502020204030204" pitchFamily="34" charset="0"/>
              </a:rPr>
              <a:t>Policy encouraged by the World Bank. Particularly significant in extractive industries such as mining and oil where the initial costs are very high. </a:t>
            </a:r>
          </a:p>
          <a:p>
            <a:pPr lvl="0"/>
            <a:r>
              <a:rPr lang="en-IN" sz="2600" dirty="0">
                <a:latin typeface="Calibri" panose="020F0502020204030204" pitchFamily="34" charset="0"/>
                <a:cs typeface="Calibri" panose="020F0502020204030204" pitchFamily="34" charset="0"/>
              </a:rPr>
              <a:t> Some protection of domestic industries needed. </a:t>
            </a:r>
          </a:p>
          <a:p>
            <a:endParaRPr lang="en-IN" sz="2000" dirty="0"/>
          </a:p>
        </p:txBody>
      </p:sp>
    </p:spTree>
    <p:extLst>
      <p:ext uri="{BB962C8B-B14F-4D97-AF65-F5344CB8AC3E}">
        <p14:creationId xmlns:p14="http://schemas.microsoft.com/office/powerpoint/2010/main" val="11257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823" y="476672"/>
            <a:ext cx="7055380" cy="1400530"/>
          </a:xfrm>
        </p:spPr>
        <p:txBody>
          <a:bodyPr>
            <a:normAutofit/>
          </a:bodyPr>
          <a:lstStyle/>
          <a:p>
            <a:pPr algn="ctr"/>
            <a:r>
              <a:rPr lang="en-US" sz="3800" dirty="0">
                <a:latin typeface="Calibri" panose="020F0502020204030204" pitchFamily="34" charset="0"/>
                <a:cs typeface="Calibri" panose="020F0502020204030204" pitchFamily="34" charset="0"/>
              </a:rPr>
              <a:t>Presentation Outline</a:t>
            </a:r>
            <a:endParaRPr lang="en-IN" sz="3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11560" y="2060847"/>
            <a:ext cx="8229600" cy="2736305"/>
          </a:xfrm>
        </p:spPr>
        <p:txBody>
          <a:bodyPr>
            <a:normAutofit/>
          </a:bodyPr>
          <a:lstStyle/>
          <a:p>
            <a:r>
              <a:rPr lang="en-US" sz="2800" dirty="0"/>
              <a:t>Introduction Development Planning</a:t>
            </a:r>
          </a:p>
          <a:p>
            <a:r>
              <a:rPr lang="en-US" sz="2800" dirty="0"/>
              <a:t>Importance or Need of Development Planning</a:t>
            </a:r>
          </a:p>
          <a:p>
            <a:r>
              <a:rPr lang="en-US" sz="2800" dirty="0"/>
              <a:t>Different Development planning approaches.</a:t>
            </a:r>
          </a:p>
        </p:txBody>
      </p:sp>
    </p:spTree>
    <p:extLst>
      <p:ext uri="{BB962C8B-B14F-4D97-AF65-F5344CB8AC3E}">
        <p14:creationId xmlns:p14="http://schemas.microsoft.com/office/powerpoint/2010/main" val="1939467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40" y="364805"/>
            <a:ext cx="8229600" cy="706090"/>
          </a:xfrm>
        </p:spPr>
        <p:txBody>
          <a:bodyPr>
            <a:normAutofit fontScale="90000"/>
          </a:bodyPr>
          <a:lstStyle/>
          <a:p>
            <a:pPr algn="ctr"/>
            <a:r>
              <a:rPr lang="en-IN" dirty="0">
                <a:latin typeface="Calibri" panose="020F0502020204030204" pitchFamily="34" charset="0"/>
                <a:cs typeface="Calibri" panose="020F0502020204030204" pitchFamily="34" charset="0"/>
              </a:rPr>
              <a:t>Rights-based approach</a:t>
            </a:r>
            <a:br>
              <a:rPr lang="en-IN" dirty="0"/>
            </a:br>
            <a:br>
              <a:rPr lang="en-IN" sz="3600" dirty="0"/>
            </a:br>
            <a:endParaRPr lang="en-IN" sz="3600" dirty="0"/>
          </a:p>
        </p:txBody>
      </p:sp>
      <p:sp>
        <p:nvSpPr>
          <p:cNvPr id="3" name="Content Placeholder 2"/>
          <p:cNvSpPr>
            <a:spLocks noGrp="1"/>
          </p:cNvSpPr>
          <p:nvPr>
            <p:ph idx="1"/>
          </p:nvPr>
        </p:nvSpPr>
        <p:spPr>
          <a:xfrm>
            <a:off x="457200" y="1600200"/>
            <a:ext cx="8229600" cy="3917031"/>
          </a:xfrm>
        </p:spPr>
        <p:txBody>
          <a:bodyPr>
            <a:noAutofit/>
          </a:bodyPr>
          <a:lstStyle/>
          <a:p>
            <a:pPr lvl="0"/>
            <a:r>
              <a:rPr lang="en-IN" sz="2600" dirty="0">
                <a:latin typeface="Calibri" panose="020F0502020204030204" pitchFamily="34" charset="0"/>
                <a:cs typeface="Calibri" panose="020F0502020204030204" pitchFamily="34" charset="0"/>
              </a:rPr>
              <a:t>There are two stakeholder groups in rights-based development—the rights holders (who do not experience full rights) and the duty bearers (the institutions obligated to fulfil the holders' rights). </a:t>
            </a:r>
          </a:p>
          <a:p>
            <a:pPr lvl="0"/>
            <a:r>
              <a:rPr lang="en-IN" sz="2600" dirty="0">
                <a:latin typeface="Calibri" panose="020F0502020204030204" pitchFamily="34" charset="0"/>
                <a:cs typeface="Calibri" panose="020F0502020204030204" pitchFamily="34" charset="0"/>
              </a:rPr>
              <a:t>Rights-based approaches aim at strengthening the capacity of duty bearers and empower the rights holders.</a:t>
            </a:r>
            <a:endParaRPr lang="en-IN" sz="2600" baseline="30000" dirty="0">
              <a:latin typeface="Calibri" panose="020F0502020204030204" pitchFamily="34" charset="0"/>
              <a:cs typeface="Calibri" panose="020F0502020204030204" pitchFamily="34" charset="0"/>
              <a:hlinkClick r:id="rId2"/>
            </a:endParaRPr>
          </a:p>
          <a:p>
            <a:pPr lvl="0"/>
            <a:r>
              <a:rPr lang="en-IN" sz="2600" dirty="0">
                <a:latin typeface="Calibri" panose="020F0502020204030204" pitchFamily="34" charset="0"/>
                <a:cs typeface="Calibri" panose="020F0502020204030204" pitchFamily="34" charset="0"/>
              </a:rPr>
              <a:t>Downward accountability in relation to  development.</a:t>
            </a:r>
            <a:endParaRPr lang="en-IN" sz="2600" baseline="30000" dirty="0">
              <a:latin typeface="Calibri" panose="020F0502020204030204" pitchFamily="34" charset="0"/>
              <a:cs typeface="Calibri" panose="020F0502020204030204" pitchFamily="34" charset="0"/>
              <a:hlinkClick r:id="rId2"/>
            </a:endParaRPr>
          </a:p>
        </p:txBody>
      </p:sp>
    </p:spTree>
    <p:extLst>
      <p:ext uri="{BB962C8B-B14F-4D97-AF65-F5344CB8AC3E}">
        <p14:creationId xmlns:p14="http://schemas.microsoft.com/office/powerpoint/2010/main" val="426625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ctr"/>
            <a:r>
              <a:rPr lang="en-IN" sz="3800" dirty="0">
                <a:latin typeface="Calibri" panose="020F0502020204030204" pitchFamily="34" charset="0"/>
                <a:cs typeface="Calibri" panose="020F0502020204030204" pitchFamily="34" charset="0"/>
              </a:rPr>
              <a:t>Low carbon development approach</a:t>
            </a:r>
          </a:p>
        </p:txBody>
      </p:sp>
      <p:sp>
        <p:nvSpPr>
          <p:cNvPr id="3" name="Content Placeholder 2"/>
          <p:cNvSpPr>
            <a:spLocks noGrp="1"/>
          </p:cNvSpPr>
          <p:nvPr>
            <p:ph idx="1"/>
          </p:nvPr>
        </p:nvSpPr>
        <p:spPr>
          <a:xfrm>
            <a:off x="457200" y="1600200"/>
            <a:ext cx="8229600" cy="4565104"/>
          </a:xfrm>
        </p:spPr>
        <p:txBody>
          <a:bodyPr>
            <a:normAutofit fontScale="92500" lnSpcReduction="10000"/>
          </a:bodyPr>
          <a:lstStyle/>
          <a:p>
            <a:pPr algn="just"/>
            <a:r>
              <a:rPr lang="en-IN" dirty="0">
                <a:latin typeface="Calibri" panose="020F0502020204030204" pitchFamily="34" charset="0"/>
                <a:cs typeface="Calibri" panose="020F0502020204030204" pitchFamily="34" charset="0"/>
              </a:rPr>
              <a:t>A low-carbon economy (LCE), low-fossil-fuel economy (LFFE),</a:t>
            </a:r>
            <a:r>
              <a:rPr lang="en-IN" baseline="300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or decarbonised economy is an economy based on low carbon power sources that therefore has a minimal output of greenhouse gas (GHG) emissions into the environment biosphere (</a:t>
            </a:r>
            <a:r>
              <a:rPr lang="en-IN" sz="1800" dirty="0">
                <a:latin typeface="Calibri" panose="020F0502020204030204" pitchFamily="34" charset="0"/>
                <a:cs typeface="Calibri" panose="020F0502020204030204" pitchFamily="34" charset="0"/>
              </a:rPr>
              <a:t> </a:t>
            </a:r>
            <a:r>
              <a:rPr lang="en-IN" sz="1800" u="sng" dirty="0">
                <a:latin typeface="Calibri" panose="020F0502020204030204" pitchFamily="34" charset="0"/>
                <a:cs typeface="Calibri" panose="020F0502020204030204" pitchFamily="34" charset="0"/>
              </a:rPr>
              <a:t>ecosystem</a:t>
            </a:r>
            <a:r>
              <a:rPr lang="en-IN" sz="1800"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pPr algn="just"/>
            <a:r>
              <a:rPr lang="en-IN" sz="1800" dirty="0">
                <a:latin typeface="Calibri" panose="020F0502020204030204" pitchFamily="34" charset="0"/>
                <a:cs typeface="Calibri" panose="020F0502020204030204" pitchFamily="34" charset="0"/>
              </a:rPr>
              <a:t>(The primary greenhouse gases in Earth's atmosphere are water vapour, carbon dioxide, methane,, nitrous oxide, and </a:t>
            </a:r>
            <a:r>
              <a:rPr lang="en-IN" sz="1800" dirty="0">
                <a:latin typeface="Calibri" panose="020F0502020204030204" pitchFamily="34" charset="0"/>
                <a:cs typeface="Calibri" panose="020F0502020204030204" pitchFamily="34" charset="0"/>
                <a:hlinkClick r:id="rId2" tooltip="Ozone"/>
              </a:rPr>
              <a:t>ozone</a:t>
            </a:r>
            <a:r>
              <a:rPr lang="en-IN" sz="1800"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algn="just"/>
            <a:r>
              <a:rPr lang="en-IN" sz="1800" dirty="0">
                <a:latin typeface="Calibri" panose="020F0502020204030204" pitchFamily="34" charset="0"/>
                <a:cs typeface="Calibri" panose="020F0502020204030204" pitchFamily="34" charset="0"/>
              </a:rPr>
              <a:t>First emerged under the United Nations Framework Convention on Climate Change (UNFCCC) in 2008.</a:t>
            </a:r>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This approach claims mitigation and adaptation to the climate change without compromising the national developmental activities.</a:t>
            </a:r>
            <a:endParaRPr lang="en-IN" sz="1800" dirty="0">
              <a:latin typeface="Calibri" panose="020F0502020204030204" pitchFamily="34" charset="0"/>
              <a:cs typeface="Calibri" panose="020F0502020204030204" pitchFamily="34" charset="0"/>
            </a:endParaRPr>
          </a:p>
          <a:p>
            <a:pPr algn="just"/>
            <a:r>
              <a:rPr lang="en-IN" sz="1800" dirty="0">
                <a:latin typeface="Calibri" panose="020F0502020204030204" pitchFamily="34" charset="0"/>
                <a:cs typeface="Calibri" panose="020F0502020204030204" pitchFamily="34" charset="0"/>
              </a:rPr>
              <a:t>Promote economic growth or (sustainable) development while keeping greenhouse gas emissions low,</a:t>
            </a:r>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The Government of Nepal has therefore stated the need for the development of Low Carbon Development Strategy (LCDS) in Climate Change Policy, 2011.</a:t>
            </a:r>
          </a:p>
        </p:txBody>
      </p:sp>
    </p:spTree>
    <p:extLst>
      <p:ext uri="{BB962C8B-B14F-4D97-AF65-F5344CB8AC3E}">
        <p14:creationId xmlns:p14="http://schemas.microsoft.com/office/powerpoint/2010/main" val="12292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normAutofit/>
          </a:bodyPr>
          <a:lstStyle/>
          <a:p>
            <a:pPr algn="ctr"/>
            <a:r>
              <a:rPr lang="en-IN" sz="3200" dirty="0"/>
              <a:t>Flexible approach </a:t>
            </a:r>
          </a:p>
        </p:txBody>
      </p:sp>
      <p:sp>
        <p:nvSpPr>
          <p:cNvPr id="3" name="Content Placeholder 2"/>
          <p:cNvSpPr>
            <a:spLocks noGrp="1"/>
          </p:cNvSpPr>
          <p:nvPr>
            <p:ph idx="1"/>
          </p:nvPr>
        </p:nvSpPr>
        <p:spPr>
          <a:xfrm>
            <a:off x="484710" y="1268761"/>
            <a:ext cx="8229600" cy="3096344"/>
          </a:xfrm>
        </p:spPr>
        <p:txBody>
          <a:bodyPr>
            <a:normAutofit/>
          </a:bodyPr>
          <a:lstStyle/>
          <a:p>
            <a:pPr algn="just"/>
            <a:endParaRPr lang="en-IN" sz="2000" dirty="0"/>
          </a:p>
          <a:p>
            <a:pPr algn="just"/>
            <a:r>
              <a:rPr lang="en-IN" sz="2200" dirty="0">
                <a:latin typeface="Calibri" panose="020F0502020204030204" pitchFamily="34" charset="0"/>
                <a:cs typeface="Calibri" panose="020F0502020204030204" pitchFamily="34" charset="0"/>
              </a:rPr>
              <a:t>Flexibility means leaving rooms for future adjustment, modification, or revision. </a:t>
            </a:r>
          </a:p>
          <a:p>
            <a:pPr algn="just"/>
            <a:r>
              <a:rPr lang="en-IN" sz="2200" dirty="0">
                <a:latin typeface="Calibri" panose="020F0502020204030204" pitchFamily="34" charset="0"/>
                <a:cs typeface="Calibri" panose="020F0502020204030204" pitchFamily="34" charset="0"/>
              </a:rPr>
              <a:t> This also means that the planned targets should be progressive, i.e. smaller at the very beginning and gradually expanding with the added experience.</a:t>
            </a:r>
          </a:p>
          <a:p>
            <a:pPr marL="0" indent="0">
              <a:buNone/>
            </a:pPr>
            <a:r>
              <a:rPr lang="en-IN" sz="2600" dirty="0"/>
              <a:t>                         </a:t>
            </a:r>
            <a:endParaRPr lang="en-IN" sz="2000" dirty="0"/>
          </a:p>
          <a:p>
            <a:pPr marL="0" indent="0">
              <a:buNone/>
            </a:pPr>
            <a:endParaRPr lang="en-IN" dirty="0"/>
          </a:p>
        </p:txBody>
      </p:sp>
    </p:spTree>
    <p:extLst>
      <p:ext uri="{BB962C8B-B14F-4D97-AF65-F5344CB8AC3E}">
        <p14:creationId xmlns:p14="http://schemas.microsoft.com/office/powerpoint/2010/main" val="149951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pPr algn="ctr"/>
            <a:r>
              <a:rPr lang="en-US" sz="3800" dirty="0">
                <a:latin typeface="Calibri" panose="020F0502020204030204" pitchFamily="34" charset="0"/>
                <a:cs typeface="Calibri" panose="020F0502020204030204" pitchFamily="34" charset="0"/>
              </a:rPr>
              <a:t>Conclusion</a:t>
            </a:r>
            <a:endParaRPr lang="en-IN" sz="3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99592" y="1340768"/>
            <a:ext cx="7560840" cy="4320480"/>
          </a:xfrm>
        </p:spPr>
        <p:txBody>
          <a:bodyPr>
            <a:noAutofit/>
          </a:bodyPr>
          <a:lstStyle/>
          <a:p>
            <a:pPr>
              <a:lnSpc>
                <a:spcPct val="90000"/>
              </a:lnSpc>
              <a:defRPr/>
            </a:pPr>
            <a:r>
              <a:rPr lang="en-US" dirty="0">
                <a:latin typeface="Calibri" panose="020F0502020204030204" pitchFamily="34" charset="0"/>
                <a:cs typeface="Calibri" panose="020F0502020204030204" pitchFamily="34" charset="0"/>
              </a:rPr>
              <a:t>There is a need to have a broad based and inclusive growth to benefit all sections of society and improve economic growth.</a:t>
            </a:r>
          </a:p>
          <a:p>
            <a:pPr>
              <a:lnSpc>
                <a:spcPct val="90000"/>
              </a:lnSpc>
              <a:defRPr/>
            </a:pPr>
            <a:r>
              <a:rPr lang="en-US" dirty="0">
                <a:latin typeface="Calibri" panose="020F0502020204030204" pitchFamily="34" charset="0"/>
                <a:cs typeface="Calibri" panose="020F0502020204030204" pitchFamily="34" charset="0"/>
              </a:rPr>
              <a:t>It is more challenging for the country to achieve inclusive growth than getting 8 to 10 per cent growth in GDP </a:t>
            </a:r>
          </a:p>
          <a:p>
            <a:pPr>
              <a:lnSpc>
                <a:spcPct val="90000"/>
              </a:lnSpc>
              <a:defRPr/>
            </a:pPr>
            <a:r>
              <a:rPr lang="en-US" dirty="0">
                <a:latin typeface="Calibri" panose="020F0502020204030204" pitchFamily="34" charset="0"/>
                <a:cs typeface="Calibri" panose="020F0502020204030204" pitchFamily="34" charset="0"/>
              </a:rPr>
              <a:t>Socially, lack of inclusive growth leads to unrest among many people. </a:t>
            </a:r>
          </a:p>
          <a:p>
            <a:pPr>
              <a:lnSpc>
                <a:spcPct val="90000"/>
              </a:lnSpc>
              <a:defRPr/>
            </a:pPr>
            <a:r>
              <a:rPr lang="en-US" dirty="0">
                <a:latin typeface="Calibri" panose="020F0502020204030204" pitchFamily="34" charset="0"/>
                <a:cs typeface="Calibri" panose="020F0502020204030204" pitchFamily="34" charset="0"/>
              </a:rPr>
              <a:t>There is also an economic argument. The measures which raise equity also promote economic growth. </a:t>
            </a:r>
          </a:p>
          <a:p>
            <a:pPr>
              <a:lnSpc>
                <a:spcPct val="90000"/>
              </a:lnSpc>
              <a:defRPr/>
            </a:pPr>
            <a:r>
              <a:rPr lang="en-US" dirty="0">
                <a:latin typeface="Calibri" panose="020F0502020204030204" pitchFamily="34" charset="0"/>
                <a:cs typeface="Calibri" panose="020F0502020204030204" pitchFamily="34" charset="0"/>
              </a:rPr>
              <a:t>Lastly, the political argument is that no government in a democracy can afford to ignore large sections of workers and non-working population.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080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US" sz="3800" dirty="0">
                <a:latin typeface="Calibri" panose="020F0502020204030204" pitchFamily="34" charset="0"/>
                <a:cs typeface="Calibri" panose="020F0502020204030204" pitchFamily="34" charset="0"/>
              </a:rPr>
              <a:t>Introduction to Development Planning</a:t>
            </a:r>
            <a:endParaRPr lang="en-IN" sz="3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61492" y="1700808"/>
            <a:ext cx="7421016" cy="4128484"/>
          </a:xfrm>
        </p:spPr>
        <p:txBody>
          <a:bodyPr>
            <a:normAutofit/>
          </a:bodyPr>
          <a:lstStyle/>
          <a:p>
            <a:pPr marL="0" indent="0">
              <a:buNone/>
            </a:pPr>
            <a:r>
              <a:rPr lang="en-US" sz="2600" dirty="0">
                <a:latin typeface="Calibri" panose="020F0502020204030204" pitchFamily="34" charset="0"/>
                <a:cs typeface="Calibri" panose="020F0502020204030204" pitchFamily="34" charset="0"/>
              </a:rPr>
              <a:t>Development planning happens in many different contexts so to define it succinctly is tricky. Basically, development planning refers to the strategic measurable goals that a person, organization or community plans to meet within a certain amount of time. Usually, the development plan includes time-based benchmarks. It generally also includes the criteria that will be used to evaluate whether or not the goals were actually met.</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97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Importance or Need of Development Planning</a:t>
            </a:r>
            <a:br>
              <a:rPr lang="en-US" sz="3000" b="1" dirty="0">
                <a:latin typeface="Calibri" panose="020F0502020204030204" pitchFamily="34" charset="0"/>
                <a:cs typeface="Calibri" panose="020F0502020204030204" pitchFamily="34" charset="0"/>
              </a:rPr>
            </a:br>
            <a:br>
              <a:rPr lang="en-IN" sz="3000" b="1" dirty="0">
                <a:latin typeface="Calibri" panose="020F0502020204030204" pitchFamily="34" charset="0"/>
                <a:cs typeface="Calibri" panose="020F0502020204030204" pitchFamily="34" charset="0"/>
              </a:rPr>
            </a:b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7"/>
            <a:ext cx="7344816" cy="4608512"/>
          </a:xfrm>
        </p:spPr>
        <p:txBody>
          <a:bodyPr>
            <a:normAutofit/>
          </a:bodyPr>
          <a:lstStyle/>
          <a:p>
            <a:pPr marL="0" indent="0">
              <a:buNone/>
            </a:pPr>
            <a:r>
              <a:rPr lang="en-IN" sz="2600" dirty="0">
                <a:latin typeface="Calibri" panose="020F0502020204030204" pitchFamily="34" charset="0"/>
                <a:cs typeface="Calibri" panose="020F0502020204030204" pitchFamily="34" charset="0"/>
              </a:rPr>
              <a:t>1. Poverty Alleviation</a:t>
            </a:r>
          </a:p>
          <a:p>
            <a:pPr marL="400056" lvl="1" indent="0">
              <a:buNone/>
            </a:pPr>
            <a:r>
              <a:rPr lang="en-IN" sz="2400" dirty="0">
                <a:latin typeface="Calibri" panose="020F0502020204030204" pitchFamily="34" charset="0"/>
                <a:cs typeface="Calibri" panose="020F0502020204030204" pitchFamily="34" charset="0"/>
              </a:rPr>
              <a:t>Development helps in poverty alleviation through the creation of employment opportunities an social opportunities like education, health etc.</a:t>
            </a:r>
          </a:p>
          <a:p>
            <a:pPr marL="0" indent="0">
              <a:buNone/>
            </a:pPr>
            <a:r>
              <a:rPr lang="en-IN" sz="2600" dirty="0">
                <a:latin typeface="Calibri" panose="020F0502020204030204" pitchFamily="34" charset="0"/>
                <a:cs typeface="Calibri" panose="020F0502020204030204" pitchFamily="34" charset="0"/>
              </a:rPr>
              <a:t>2. Human Resource Development</a:t>
            </a:r>
          </a:p>
          <a:p>
            <a:pPr marL="400056" lvl="1" indent="0">
              <a:buNone/>
            </a:pPr>
            <a:r>
              <a:rPr lang="en-IN" sz="2400" dirty="0">
                <a:latin typeface="Calibri" panose="020F0502020204030204" pitchFamily="34" charset="0"/>
                <a:cs typeface="Calibri" panose="020F0502020204030204" pitchFamily="34" charset="0"/>
              </a:rPr>
              <a:t>Human resource development is the most important factor in implementing the plans and policies successfully. It states various effective programs to get benefit for those people directly or indirectly.</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34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CONTD..</a:t>
            </a:r>
            <a:br>
              <a:rPr lang="en-US" sz="3000" b="1" dirty="0">
                <a:latin typeface="Calibri" panose="020F0502020204030204" pitchFamily="34" charset="0"/>
                <a:cs typeface="Calibri" panose="020F0502020204030204" pitchFamily="34" charset="0"/>
              </a:rPr>
            </a:br>
            <a:br>
              <a:rPr lang="en-IN" sz="3000" b="1" dirty="0">
                <a:latin typeface="Calibri" panose="020F0502020204030204" pitchFamily="34" charset="0"/>
                <a:cs typeface="Calibri" panose="020F0502020204030204" pitchFamily="34" charset="0"/>
              </a:rPr>
            </a:b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7"/>
            <a:ext cx="7344816" cy="4608512"/>
          </a:xfrm>
        </p:spPr>
        <p:txBody>
          <a:bodyPr>
            <a:normAutofit/>
          </a:bodyPr>
          <a:lstStyle/>
          <a:p>
            <a:pPr marL="0" indent="0">
              <a:buNone/>
            </a:pPr>
            <a:r>
              <a:rPr lang="en-IN" sz="2600" dirty="0">
                <a:latin typeface="Calibri" panose="020F0502020204030204" pitchFamily="34" charset="0"/>
                <a:cs typeface="Calibri" panose="020F0502020204030204" pitchFamily="34" charset="0"/>
              </a:rPr>
              <a:t>3. Economic Growth</a:t>
            </a:r>
          </a:p>
          <a:p>
            <a:pPr marL="400056" lvl="1" indent="0">
              <a:buNone/>
            </a:pPr>
            <a:r>
              <a:rPr lang="en-IN" sz="2400" dirty="0">
                <a:latin typeface="Calibri" panose="020F0502020204030204" pitchFamily="34" charset="0"/>
                <a:cs typeface="Calibri" panose="020F0502020204030204" pitchFamily="34" charset="0"/>
              </a:rPr>
              <a:t>One important aim of planning is to increase economic condition of a country. Without the growth of economic condition, it is not possible to attain and maintain economic prosperity. </a:t>
            </a:r>
          </a:p>
          <a:p>
            <a:pPr marL="0" indent="0">
              <a:buNone/>
            </a:pPr>
            <a:r>
              <a:rPr lang="en-IN" sz="2600" dirty="0">
                <a:latin typeface="Calibri" panose="020F0502020204030204" pitchFamily="34" charset="0"/>
                <a:cs typeface="Calibri" panose="020F0502020204030204" pitchFamily="34" charset="0"/>
              </a:rPr>
              <a:t>4. Reducing Regional Imbalance</a:t>
            </a:r>
          </a:p>
          <a:p>
            <a:pPr marL="400056" lvl="1" indent="0">
              <a:buNone/>
            </a:pPr>
            <a:r>
              <a:rPr lang="en-IN" sz="2400" dirty="0">
                <a:latin typeface="Calibri" panose="020F0502020204030204" pitchFamily="34" charset="0"/>
                <a:cs typeface="Calibri" panose="020F0502020204030204" pitchFamily="34" charset="0"/>
              </a:rPr>
              <a:t>There is a vast economic imbalance between regions of country and also between rural and urban areas. So, the main importance of planning is to reduce this imbalance by implementing effective plans and programs.</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238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7B1FA-869B-4E4A-BABC-A49C52B249FA}"/>
              </a:ext>
            </a:extLst>
          </p:cNvPr>
          <p:cNvSpPr>
            <a:spLocks noGrp="1"/>
          </p:cNvSpPr>
          <p:nvPr>
            <p:ph idx="1"/>
          </p:nvPr>
        </p:nvSpPr>
        <p:spPr>
          <a:xfrm>
            <a:off x="1216173" y="1700808"/>
            <a:ext cx="6711654" cy="3251454"/>
          </a:xfrm>
        </p:spPr>
        <p:txBody>
          <a:bodyPr/>
          <a:lstStyle/>
          <a:p>
            <a:pPr marL="0" indent="0" algn="ctr">
              <a:buNone/>
            </a:pPr>
            <a:endParaRPr lang="en-US" dirty="0"/>
          </a:p>
          <a:p>
            <a:pPr marL="0" indent="0" algn="ctr">
              <a:buNone/>
            </a:pPr>
            <a:endParaRPr lang="en-US" dirty="0"/>
          </a:p>
          <a:p>
            <a:pPr marL="0" indent="0" algn="ctr">
              <a:buNone/>
            </a:pPr>
            <a:r>
              <a:rPr lang="en-US" sz="3400" b="1" dirty="0">
                <a:latin typeface="Calibri" panose="020F0502020204030204" pitchFamily="34" charset="0"/>
                <a:cs typeface="Calibri" panose="020F0502020204030204" pitchFamily="34" charset="0"/>
              </a:rPr>
              <a:t>Different Development Planning Approaches</a:t>
            </a:r>
          </a:p>
        </p:txBody>
      </p:sp>
    </p:spTree>
    <p:extLst>
      <p:ext uri="{BB962C8B-B14F-4D97-AF65-F5344CB8AC3E}">
        <p14:creationId xmlns:p14="http://schemas.microsoft.com/office/powerpoint/2010/main" val="368779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rmAutofit fontScale="90000"/>
          </a:bodyPr>
          <a:lstStyle/>
          <a:p>
            <a:pPr algn="ctr"/>
            <a:r>
              <a:rPr lang="en-US" dirty="0">
                <a:latin typeface="Calibri" panose="020F0502020204030204" pitchFamily="34" charset="0"/>
                <a:cs typeface="Calibri" panose="020F0502020204030204" pitchFamily="34" charset="0"/>
              </a:rPr>
              <a:t>Economic growth approach</a:t>
            </a:r>
            <a:br>
              <a:rPr lang="en-IN" sz="2800" b="1" dirty="0"/>
            </a:br>
            <a:endParaRPr lang="en-IN" sz="2800" b="1" dirty="0"/>
          </a:p>
        </p:txBody>
      </p:sp>
      <p:sp>
        <p:nvSpPr>
          <p:cNvPr id="3" name="Content Placeholder 2"/>
          <p:cNvSpPr>
            <a:spLocks noGrp="1"/>
          </p:cNvSpPr>
          <p:nvPr>
            <p:ph idx="1"/>
          </p:nvPr>
        </p:nvSpPr>
        <p:spPr>
          <a:xfrm>
            <a:off x="683568" y="1219267"/>
            <a:ext cx="7344816" cy="4608512"/>
          </a:xfrm>
        </p:spPr>
        <p:txBody>
          <a:bodyPr>
            <a:normAutofit/>
          </a:bodyPr>
          <a:lstStyle/>
          <a:p>
            <a:endParaRPr lang="en-IN" sz="2000" dirty="0"/>
          </a:p>
          <a:p>
            <a:r>
              <a:rPr lang="en-IN" sz="2000" dirty="0"/>
              <a:t>Economic growth refers to an increase in a country's ability to produce goods and services. </a:t>
            </a:r>
          </a:p>
          <a:p>
            <a:r>
              <a:rPr lang="en-IN" sz="2000" dirty="0"/>
              <a:t>The advantage of economic growth is that an increase in real national income allows more goods for consumption. </a:t>
            </a:r>
          </a:p>
          <a:p>
            <a:r>
              <a:rPr lang="en-IN" sz="2000" dirty="0"/>
              <a:t>All the growth models obviously emphasized growth.</a:t>
            </a:r>
          </a:p>
          <a:p>
            <a:r>
              <a:rPr lang="en-IN" sz="2000" dirty="0"/>
              <a:t>Growth was to be seen in production or output .</a:t>
            </a:r>
          </a:p>
          <a:p>
            <a:r>
              <a:rPr lang="en-IN" sz="2000" dirty="0"/>
              <a:t>To generate output, inputs were necessary, namely, labour, land, and capital. </a:t>
            </a:r>
          </a:p>
          <a:p>
            <a:r>
              <a:rPr lang="en-IN" sz="2000" dirty="0"/>
              <a:t>Increasing inputs would generate increased output</a:t>
            </a:r>
            <a:r>
              <a:rPr lang="en-IN" dirty="0"/>
              <a:t>.</a:t>
            </a:r>
            <a:endParaRPr lang="en-IN" sz="2000" dirty="0"/>
          </a:p>
        </p:txBody>
      </p:sp>
    </p:spTree>
    <p:extLst>
      <p:ext uri="{BB962C8B-B14F-4D97-AF65-F5344CB8AC3E}">
        <p14:creationId xmlns:p14="http://schemas.microsoft.com/office/powerpoint/2010/main" val="27723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60058"/>
          </a:xfrm>
        </p:spPr>
        <p:txBody>
          <a:bodyPr>
            <a:normAutofit/>
          </a:bodyPr>
          <a:lstStyle/>
          <a:p>
            <a:pPr algn="ctr"/>
            <a:r>
              <a:rPr lang="en-US" sz="3800" dirty="0">
                <a:latin typeface="Calibri" panose="020F0502020204030204" pitchFamily="34" charset="0"/>
                <a:cs typeface="Calibri" panose="020F0502020204030204" pitchFamily="34" charset="0"/>
              </a:rPr>
              <a:t>Strategic planning approach</a:t>
            </a:r>
            <a:endParaRPr lang="en-IN" sz="3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8436" y="1556792"/>
            <a:ext cx="7415972" cy="4392488"/>
          </a:xfrm>
        </p:spPr>
        <p:txBody>
          <a:bodyPr>
            <a:normAutofit fontScale="92500" lnSpcReduction="10000"/>
          </a:bodyPr>
          <a:lstStyle/>
          <a:p>
            <a:r>
              <a:rPr lang="en-IN" sz="2600" dirty="0">
                <a:latin typeface="Calibri" panose="020F0502020204030204" pitchFamily="34" charset="0"/>
                <a:cs typeface="Calibri" panose="020F0502020204030204" pitchFamily="34" charset="0"/>
              </a:rPr>
              <a:t>Strategic planning  is setting goals, determining actions to achieve the goals, and mobilizing resources to execute the actions. </a:t>
            </a:r>
          </a:p>
          <a:p>
            <a:r>
              <a:rPr lang="en-IN" sz="2600" dirty="0">
                <a:latin typeface="Calibri" panose="020F0502020204030204" pitchFamily="34" charset="0"/>
                <a:cs typeface="Calibri" panose="020F0502020204030204" pitchFamily="34" charset="0"/>
              </a:rPr>
              <a:t>A strategy describes how the ends (goals) will be achieved by the means (resources)       </a:t>
            </a:r>
          </a:p>
          <a:p>
            <a:r>
              <a:rPr lang="en-IN" sz="2600" dirty="0">
                <a:latin typeface="Calibri" panose="020F0502020204030204" pitchFamily="34" charset="0"/>
                <a:cs typeface="Calibri" panose="020F0502020204030204" pitchFamily="34" charset="0"/>
              </a:rPr>
              <a:t>Strategic planning is an organization's process  of defining its </a:t>
            </a:r>
            <a:r>
              <a:rPr lang="en-IN" sz="2600" dirty="0">
                <a:latin typeface="Calibri" panose="020F0502020204030204" pitchFamily="34" charset="0"/>
                <a:cs typeface="Calibri" panose="020F0502020204030204" pitchFamily="34" charset="0"/>
                <a:hlinkClick r:id="rId2" tooltip="Strategy"/>
              </a:rPr>
              <a:t>strategy</a:t>
            </a:r>
            <a:r>
              <a:rPr lang="en-IN" sz="2600" dirty="0">
                <a:latin typeface="Calibri" panose="020F0502020204030204" pitchFamily="34" charset="0"/>
                <a:cs typeface="Calibri" panose="020F0502020204030204" pitchFamily="34" charset="0"/>
              </a:rPr>
              <a:t>, or direction, and making </a:t>
            </a:r>
            <a:r>
              <a:rPr lang="en-IN" sz="2600" dirty="0">
                <a:latin typeface="Calibri" panose="020F0502020204030204" pitchFamily="34" charset="0"/>
                <a:cs typeface="Calibri" panose="020F0502020204030204" pitchFamily="34" charset="0"/>
                <a:hlinkClick r:id="rId3" tooltip="Decision making"/>
              </a:rPr>
              <a:t>decisions</a:t>
            </a:r>
            <a:r>
              <a:rPr lang="en-IN" sz="2600" dirty="0">
                <a:latin typeface="Calibri" panose="020F0502020204030204" pitchFamily="34" charset="0"/>
                <a:cs typeface="Calibri" panose="020F0502020204030204" pitchFamily="34" charset="0"/>
              </a:rPr>
              <a:t> on allocating its resources to pursue this strategy.</a:t>
            </a:r>
          </a:p>
          <a:p>
            <a:r>
              <a:rPr lang="en-IN" sz="2600" dirty="0">
                <a:latin typeface="Calibri" panose="020F0502020204030204" pitchFamily="34" charset="0"/>
                <a:cs typeface="Calibri" panose="020F0502020204030204" pitchFamily="34" charset="0"/>
              </a:rPr>
              <a:t> It may also extend to control mechanisms for guiding the implementation of the strategy.</a:t>
            </a:r>
          </a:p>
          <a:p>
            <a:endParaRPr lang="en-IN" dirty="0"/>
          </a:p>
        </p:txBody>
      </p:sp>
    </p:spTree>
    <p:extLst>
      <p:ext uri="{BB962C8B-B14F-4D97-AF65-F5344CB8AC3E}">
        <p14:creationId xmlns:p14="http://schemas.microsoft.com/office/powerpoint/2010/main" val="122586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ctr"/>
            <a:r>
              <a:rPr lang="en-IN" sz="3800" dirty="0">
                <a:latin typeface="Calibri" panose="020F0502020204030204" pitchFamily="34" charset="0"/>
                <a:cs typeface="Calibri" panose="020F0502020204030204" pitchFamily="34" charset="0"/>
              </a:rPr>
              <a:t>Top down approach</a:t>
            </a:r>
          </a:p>
        </p:txBody>
      </p:sp>
      <p:sp>
        <p:nvSpPr>
          <p:cNvPr id="3" name="Content Placeholder 2"/>
          <p:cNvSpPr>
            <a:spLocks noGrp="1"/>
          </p:cNvSpPr>
          <p:nvPr>
            <p:ph idx="1"/>
          </p:nvPr>
        </p:nvSpPr>
        <p:spPr>
          <a:xfrm>
            <a:off x="457200" y="1340768"/>
            <a:ext cx="8229600" cy="4641379"/>
          </a:xfrm>
        </p:spPr>
        <p:txBody>
          <a:bodyPr>
            <a:normAutofit fontScale="92500" lnSpcReduction="10000"/>
          </a:bodyPr>
          <a:lstStyle/>
          <a:p>
            <a:pPr algn="just"/>
            <a:endParaRPr lang="en-IN" sz="2000" dirty="0"/>
          </a:p>
          <a:p>
            <a:pPr algn="just"/>
            <a:r>
              <a:rPr lang="en-IN" sz="2600" dirty="0">
                <a:latin typeface="Calibri" panose="020F0502020204030204" pitchFamily="34" charset="0"/>
                <a:cs typeface="Calibri" panose="020F0502020204030204" pitchFamily="34" charset="0"/>
              </a:rPr>
              <a:t>Coming from or directed by those of </a:t>
            </a:r>
            <a:r>
              <a:rPr lang="en-IN" sz="2600" u="sng" dirty="0">
                <a:latin typeface="Calibri" panose="020F0502020204030204" pitchFamily="34" charset="0"/>
                <a:cs typeface="Calibri" panose="020F0502020204030204" pitchFamily="34" charset="0"/>
              </a:rPr>
              <a:t>highest</a:t>
            </a:r>
            <a:r>
              <a:rPr lang="en-IN" sz="2600" dirty="0">
                <a:latin typeface="Calibri" panose="020F0502020204030204" pitchFamily="34" charset="0"/>
                <a:cs typeface="Calibri" panose="020F0502020204030204" pitchFamily="34" charset="0"/>
              </a:rPr>
              <a:t> rank.</a:t>
            </a:r>
          </a:p>
          <a:p>
            <a:pPr algn="just"/>
            <a:r>
              <a:rPr lang="en-IN" sz="2600" dirty="0">
                <a:latin typeface="Calibri" panose="020F0502020204030204" pitchFamily="34" charset="0"/>
                <a:cs typeface="Calibri" panose="020F0502020204030204" pitchFamily="34" charset="0"/>
              </a:rPr>
              <a:t>Top managers provide guidelines, information, plans and fund processes.</a:t>
            </a:r>
          </a:p>
          <a:p>
            <a:pPr algn="just"/>
            <a:r>
              <a:rPr lang="en-IN" sz="2600" dirty="0">
                <a:latin typeface="Calibri" panose="020F0502020204030204" pitchFamily="34" charset="0"/>
                <a:cs typeface="Calibri" panose="020F0502020204030204" pitchFamily="34" charset="0"/>
              </a:rPr>
              <a:t>Top down” approach tends to centralise decision making and is often linked to development through large  projects.</a:t>
            </a:r>
          </a:p>
          <a:p>
            <a:pPr algn="just"/>
            <a:r>
              <a:rPr lang="en-IN" sz="2600" dirty="0">
                <a:latin typeface="Calibri" panose="020F0502020204030204" pitchFamily="34" charset="0"/>
                <a:cs typeface="Calibri" panose="020F0502020204030204" pitchFamily="34" charset="0"/>
              </a:rPr>
              <a:t>This is also known trickle down approach - richer individuals and larger companies are the driving force behind economic growth. </a:t>
            </a:r>
          </a:p>
          <a:p>
            <a:pPr algn="just"/>
            <a:r>
              <a:rPr lang="en-IN" sz="2600" dirty="0">
                <a:latin typeface="Calibri" panose="020F0502020204030204" pitchFamily="34" charset="0"/>
                <a:cs typeface="Calibri" panose="020F0502020204030204" pitchFamily="34" charset="0"/>
              </a:rPr>
              <a:t>The wealth created by the more successful parts of the economy and more successful people will naturally trickle down and benefit everyone.</a:t>
            </a:r>
          </a:p>
          <a:p>
            <a:pPr marL="0" lvl="0" indent="0" algn="just">
              <a:buNone/>
            </a:pPr>
            <a:endParaRPr lang="en-IN"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650693"/>
            <a:ext cx="2124075" cy="1207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43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C9E28BA98D748A9E77968AB723166" ma:contentTypeVersion="8" ma:contentTypeDescription="Create a new document." ma:contentTypeScope="" ma:versionID="5a0f2a00d789bc3265f17398b90f1ca0">
  <xsd:schema xmlns:xsd="http://www.w3.org/2001/XMLSchema" xmlns:xs="http://www.w3.org/2001/XMLSchema" xmlns:p="http://schemas.microsoft.com/office/2006/metadata/properties" xmlns:ns2="d0700b66-c138-47ac-8728-47758baab94b" targetNamespace="http://schemas.microsoft.com/office/2006/metadata/properties" ma:root="true" ma:fieldsID="5b85e42e53eb20c3f813bf7273469743" ns2:_="">
    <xsd:import namespace="d0700b66-c138-47ac-8728-47758baab9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00b66-c138-47ac-8728-47758baab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DF1DC9-EA79-4120-96F9-7980C19C40D5}"/>
</file>

<file path=customXml/itemProps2.xml><?xml version="1.0" encoding="utf-8"?>
<ds:datastoreItem xmlns:ds="http://schemas.openxmlformats.org/officeDocument/2006/customXml" ds:itemID="{0EC7243D-C2FA-4078-9448-9D23EE062E7E}"/>
</file>

<file path=customXml/itemProps3.xml><?xml version="1.0" encoding="utf-8"?>
<ds:datastoreItem xmlns:ds="http://schemas.openxmlformats.org/officeDocument/2006/customXml" ds:itemID="{535E5AE0-C812-4502-B649-27FD578E81E1}"/>
</file>

<file path=docProps/app.xml><?xml version="1.0" encoding="utf-8"?>
<Properties xmlns="http://schemas.openxmlformats.org/officeDocument/2006/extended-properties" xmlns:vt="http://schemas.openxmlformats.org/officeDocument/2006/docPropsVTypes">
  <Template>Ion</Template>
  <TotalTime>1228</TotalTime>
  <Words>1655</Words>
  <Application>Microsoft Office PowerPoint</Application>
  <PresentationFormat>On-screen Show (4:3)</PresentationFormat>
  <Paragraphs>120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     Development Planning</vt:lpstr>
      <vt:lpstr>Presentation Outline</vt:lpstr>
      <vt:lpstr>Introduction to Development Planning</vt:lpstr>
      <vt:lpstr>Importance or Need of Development Planning  </vt:lpstr>
      <vt:lpstr>CONTD..  </vt:lpstr>
      <vt:lpstr>PowerPoint Presentation</vt:lpstr>
      <vt:lpstr>Economic growth approach </vt:lpstr>
      <vt:lpstr>Strategic planning approach</vt:lpstr>
      <vt:lpstr>Top down approach</vt:lpstr>
      <vt:lpstr>Bottom up approach</vt:lpstr>
      <vt:lpstr>Participatory development approach</vt:lpstr>
      <vt:lpstr>Demand-driven community development approach </vt:lpstr>
      <vt:lpstr>Integrated development approach</vt:lpstr>
      <vt:lpstr>Inclusive Development approach   </vt:lpstr>
      <vt:lpstr>Target group approach</vt:lpstr>
      <vt:lpstr> Target group approach….</vt:lpstr>
      <vt:lpstr>Export led growth approach</vt:lpstr>
      <vt:lpstr>Import substitution approach</vt:lpstr>
      <vt:lpstr>Foreign Direct Investment approach</vt:lpstr>
      <vt:lpstr>Rights-based approach  </vt:lpstr>
      <vt:lpstr>Low carbon development approach</vt:lpstr>
      <vt:lpstr>Flexible approach </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of Development planning</dc:title>
  <dc:creator>aditya chapagain</dc:creator>
  <cp:lastModifiedBy>avinash maskey</cp:lastModifiedBy>
  <cp:revision>438</cp:revision>
  <dcterms:created xsi:type="dcterms:W3CDTF">2015-08-06T05:03:57Z</dcterms:created>
  <dcterms:modified xsi:type="dcterms:W3CDTF">2021-06-03T09:08:29Z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0x010100E14C9E28BA98D748A9E77968AB723166</vt:lpwstr>
  </property>
</Properties>
</file>