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0" r:id="rId5"/>
    <p:sldId id="261" r:id="rId6"/>
    <p:sldId id="259" r:id="rId7"/>
    <p:sldId id="262" r:id="rId8"/>
    <p:sldId id="263" r:id="rId9"/>
    <p:sldId id="264" r:id="rId10"/>
    <p:sldId id="269" r:id="rId11"/>
    <p:sldId id="270" r:id="rId12"/>
    <p:sldId id="271" r:id="rId13"/>
    <p:sldId id="272" r:id="rId14"/>
    <p:sldId id="268" r:id="rId15"/>
    <p:sldId id="265" r:id="rId16"/>
    <p:sldId id="266" r:id="rId17"/>
    <p:sldId id="267"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p:cViewPr varScale="1">
        <p:scale>
          <a:sx n="82" d="100"/>
          <a:sy n="82" d="100"/>
        </p:scale>
        <p:origin x="161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D8D396-E7A1-4280-9C28-D4354582ECB4}" type="datetimeFigureOut">
              <a:rPr lang="en-IN" smtClean="0"/>
              <a:t>11-06-2021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9DC13-2670-4284-87CA-DC90BFAB35DC}" type="slidenum">
              <a:rPr lang="en-IN" smtClean="0"/>
              <a:t>‹#›</a:t>
            </a:fld>
            <a:endParaRPr lang="en-IN"/>
          </a:p>
        </p:txBody>
      </p:sp>
    </p:spTree>
    <p:extLst>
      <p:ext uri="{BB962C8B-B14F-4D97-AF65-F5344CB8AC3E}">
        <p14:creationId xmlns:p14="http://schemas.microsoft.com/office/powerpoint/2010/main" val="308588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4577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565062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040819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24889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559112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80598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327734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182939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904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1992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2062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9B52-6D49-4FEF-8497-9F1E7B7888BF}"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37929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29B52-6D49-4FEF-8497-9F1E7B7888BF}"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416314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32816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83256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7D29B52-6D49-4FEF-8497-9F1E7B7888BF}" type="datetimeFigureOut">
              <a:rPr lang="en-IN" smtClean="0"/>
              <a:t>11-06-2021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07638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9B52-6D49-4FEF-8497-9F1E7B7888BF}"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7D4B7A-1B46-4365-888E-6EBE0749BD15}" type="slidenum">
              <a:rPr lang="en-IN" smtClean="0"/>
              <a:t>‹#›</a:t>
            </a:fld>
            <a:endParaRPr lang="en-IN"/>
          </a:p>
        </p:txBody>
      </p:sp>
    </p:spTree>
    <p:extLst>
      <p:ext uri="{BB962C8B-B14F-4D97-AF65-F5344CB8AC3E}">
        <p14:creationId xmlns:p14="http://schemas.microsoft.com/office/powerpoint/2010/main" val="21088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D29B52-6D49-4FEF-8497-9F1E7B7888BF}" type="datetimeFigureOut">
              <a:rPr lang="en-IN" smtClean="0"/>
              <a:t>11-06-2021</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37D4B7A-1B46-4365-888E-6EBE0749BD15}" type="slidenum">
              <a:rPr lang="en-IN" smtClean="0"/>
              <a:t>‹#›</a:t>
            </a:fld>
            <a:endParaRPr lang="en-IN"/>
          </a:p>
        </p:txBody>
      </p:sp>
    </p:spTree>
    <p:extLst>
      <p:ext uri="{BB962C8B-B14F-4D97-AF65-F5344CB8AC3E}">
        <p14:creationId xmlns:p14="http://schemas.microsoft.com/office/powerpoint/2010/main" val="753542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88840"/>
            <a:ext cx="7772400" cy="1584176"/>
          </a:xfrm>
        </p:spPr>
        <p:txBody>
          <a:bodyPr>
            <a:normAutofit fontScale="90000"/>
          </a:bodyPr>
          <a:lstStyle/>
          <a:p>
            <a:pPr algn="ctr"/>
            <a:br>
              <a:rPr lang="en-US" dirty="0"/>
            </a:br>
            <a:br>
              <a:rPr lang="en-US" dirty="0"/>
            </a:br>
            <a:br>
              <a:rPr lang="en-US" dirty="0"/>
            </a:br>
            <a:br>
              <a:rPr lang="en-US" dirty="0"/>
            </a:br>
            <a:br>
              <a:rPr lang="en-US" dirty="0"/>
            </a:br>
            <a:r>
              <a:rPr lang="en-US" sz="6100" dirty="0">
                <a:latin typeface="Calibri" panose="020F0502020204030204" pitchFamily="34" charset="0"/>
                <a:cs typeface="Calibri" panose="020F0502020204030204" pitchFamily="34" charset="0"/>
              </a:rPr>
              <a:t>Ecommerce</a:t>
            </a:r>
            <a:endParaRPr lang="en-IN" sz="61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371600" y="4293096"/>
            <a:ext cx="6400800" cy="1008112"/>
          </a:xfrm>
        </p:spPr>
        <p:txBody>
          <a:bodyPr/>
          <a:lstStyle/>
          <a:p>
            <a:r>
              <a:rPr lang="en-US" dirty="0">
                <a:solidFill>
                  <a:schemeClr val="tx1"/>
                </a:solidFill>
              </a:rPr>
              <a:t>Avinash Maskey</a:t>
            </a:r>
          </a:p>
          <a:p>
            <a:endParaRPr lang="en-IN" dirty="0"/>
          </a:p>
        </p:txBody>
      </p:sp>
    </p:spTree>
    <p:extLst>
      <p:ext uri="{BB962C8B-B14F-4D97-AF65-F5344CB8AC3E}">
        <p14:creationId xmlns:p14="http://schemas.microsoft.com/office/powerpoint/2010/main" val="348872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Types of E-Commerce</a:t>
            </a:r>
          </a:p>
        </p:txBody>
      </p:sp>
      <p:sp>
        <p:nvSpPr>
          <p:cNvPr id="3" name="Content Placeholder 2"/>
          <p:cNvSpPr>
            <a:spLocks noGrp="1"/>
          </p:cNvSpPr>
          <p:nvPr>
            <p:ph idx="1"/>
          </p:nvPr>
        </p:nvSpPr>
        <p:spPr>
          <a:xfrm>
            <a:off x="899592" y="1508738"/>
            <a:ext cx="7632848" cy="4896544"/>
          </a:xfrm>
        </p:spPr>
        <p:txBody>
          <a:bodyPr>
            <a:normAutofit lnSpcReduction="10000"/>
          </a:bodyPr>
          <a:lstStyle/>
          <a:p>
            <a:pPr marL="0" indent="0">
              <a:buNone/>
            </a:pPr>
            <a:r>
              <a:rPr lang="en-IN" sz="2600" b="1" u="sng" dirty="0">
                <a:latin typeface="Calibri" panose="020F0502020204030204" pitchFamily="34" charset="0"/>
                <a:cs typeface="Calibri" panose="020F0502020204030204" pitchFamily="34" charset="0"/>
              </a:rPr>
              <a:t>B2C – Business to consumer:</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B2C businesses sell to their end-user. The B2C model is the most common business model, so there are many unique approaches under this umbrella.</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Anything you buy in an online store as a consumer- think wardrobe, household supplies, entertainment is done as part of a B2C transaction.</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The decision-making process for a B2C purchase is much shorter than a business-to- business (B2B) purchase, especially for items that have a lower value.</a:t>
            </a:r>
          </a:p>
          <a:p>
            <a:pPr>
              <a:buFont typeface="Arial" panose="020B0604020202020204" pitchFamily="34" charset="0"/>
              <a:buChar char="•"/>
            </a:pPr>
            <a:r>
              <a:rPr lang="en-IN" sz="2400" dirty="0">
                <a:latin typeface="Calibri" panose="020F0502020204030204" pitchFamily="34" charset="0"/>
                <a:cs typeface="Calibri" panose="020F0502020204030204" pitchFamily="34" charset="0"/>
              </a:rPr>
              <a:t>Examples: </a:t>
            </a:r>
            <a:r>
              <a:rPr lang="en-IN" sz="2400" dirty="0" err="1">
                <a:latin typeface="Calibri" panose="020F0502020204030204" pitchFamily="34" charset="0"/>
                <a:cs typeface="Calibri" panose="020F0502020204030204" pitchFamily="34" charset="0"/>
              </a:rPr>
              <a:t>Daraz</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Sastodeal</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Gyapu</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Foodmandu</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MetroTarkari</a:t>
            </a:r>
            <a:r>
              <a:rPr lang="en-IN" sz="2400" dirty="0">
                <a:latin typeface="Calibri" panose="020F0502020204030204" pitchFamily="34" charset="0"/>
                <a:cs typeface="Calibri" panose="020F0502020204030204" pitchFamily="34" charset="0"/>
              </a:rPr>
              <a:t> etc.</a:t>
            </a:r>
          </a:p>
        </p:txBody>
      </p:sp>
    </p:spTree>
    <p:extLst>
      <p:ext uri="{BB962C8B-B14F-4D97-AF65-F5344CB8AC3E}">
        <p14:creationId xmlns:p14="http://schemas.microsoft.com/office/powerpoint/2010/main" val="4498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Types of E-Commerce</a:t>
            </a:r>
          </a:p>
        </p:txBody>
      </p:sp>
      <p:sp>
        <p:nvSpPr>
          <p:cNvPr id="3" name="Content Placeholder 2"/>
          <p:cNvSpPr>
            <a:spLocks noGrp="1"/>
          </p:cNvSpPr>
          <p:nvPr>
            <p:ph idx="1"/>
          </p:nvPr>
        </p:nvSpPr>
        <p:spPr>
          <a:xfrm>
            <a:off x="899592" y="1508738"/>
            <a:ext cx="7632848" cy="4608512"/>
          </a:xfrm>
        </p:spPr>
        <p:txBody>
          <a:bodyPr>
            <a:normAutofit lnSpcReduction="10000"/>
          </a:bodyPr>
          <a:lstStyle/>
          <a:p>
            <a:pPr marL="0" indent="0">
              <a:buNone/>
            </a:pPr>
            <a:r>
              <a:rPr lang="en-IN" sz="2600" b="1" u="sng" dirty="0">
                <a:latin typeface="Calibri" panose="020F0502020204030204" pitchFamily="34" charset="0"/>
                <a:cs typeface="Calibri" panose="020F0502020204030204" pitchFamily="34" charset="0"/>
              </a:rPr>
              <a:t>B2B – Business to business:</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In a B2B business model, a business sells its product or service to another business. Sometimes the buyer is the end user, but often the buyer resells to the consumer.</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B2B transactions generally have a longer sales cycle, but higher order value and more recurring purchases.</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Examples: Business Software (e.g., HR, ERP, Content Marketing Software) and Business Supplies (e.g., Alibaba)</a:t>
            </a:r>
          </a:p>
          <a:p>
            <a:pPr>
              <a:buFont typeface="Arial" panose="020B0604020202020204" pitchFamily="34" charset="0"/>
              <a:buChar char="•"/>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724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Types of E-Commerce</a:t>
            </a:r>
          </a:p>
        </p:txBody>
      </p:sp>
      <p:sp>
        <p:nvSpPr>
          <p:cNvPr id="3" name="Content Placeholder 2"/>
          <p:cNvSpPr>
            <a:spLocks noGrp="1"/>
          </p:cNvSpPr>
          <p:nvPr>
            <p:ph idx="1"/>
          </p:nvPr>
        </p:nvSpPr>
        <p:spPr>
          <a:xfrm>
            <a:off x="899592" y="1476689"/>
            <a:ext cx="7632848" cy="4608512"/>
          </a:xfrm>
        </p:spPr>
        <p:txBody>
          <a:bodyPr>
            <a:normAutofit/>
          </a:bodyPr>
          <a:lstStyle/>
          <a:p>
            <a:pPr marL="0" indent="0">
              <a:buNone/>
            </a:pPr>
            <a:r>
              <a:rPr lang="en-IN" sz="26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C2B – Consumer to business: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C2B businesses allow individuals to sell goods and services to companies.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In this ecommerce model, a site might allow customers to post the work they want to be completed and have businesses bid for the opportunity. Affiliate marketing services would also be considered C2B.</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Elance (now Upwork) was an early innovator in this model by helping businesses hire freelancers.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Examples: Upwork, Fiverr, </a:t>
            </a:r>
            <a:r>
              <a:rPr lang="en-US" sz="2400" dirty="0" err="1">
                <a:latin typeface="Calibri" panose="020F0502020204030204" pitchFamily="34" charset="0"/>
                <a:cs typeface="Calibri" panose="020F0502020204030204" pitchFamily="34" charset="0"/>
              </a:rPr>
              <a:t>PeoplePerHour</a:t>
            </a:r>
            <a:r>
              <a:rPr lang="en-US" sz="2400" dirty="0">
                <a:latin typeface="Calibri" panose="020F0502020204030204" pitchFamily="34" charset="0"/>
                <a:cs typeface="Calibri" panose="020F0502020204030204" pitchFamily="34" charset="0"/>
              </a:rPr>
              <a:t> etc.</a:t>
            </a:r>
          </a:p>
          <a:p>
            <a:pPr>
              <a:buFont typeface="Arial" panose="020B0604020202020204" pitchFamily="34" charset="0"/>
              <a:buChar char="•"/>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626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Types of E-Commerce</a:t>
            </a:r>
          </a:p>
        </p:txBody>
      </p:sp>
      <p:sp>
        <p:nvSpPr>
          <p:cNvPr id="3" name="Content Placeholder 2"/>
          <p:cNvSpPr>
            <a:spLocks noGrp="1"/>
          </p:cNvSpPr>
          <p:nvPr>
            <p:ph idx="1"/>
          </p:nvPr>
        </p:nvSpPr>
        <p:spPr>
          <a:xfrm>
            <a:off x="899592" y="1486020"/>
            <a:ext cx="7632848" cy="4608512"/>
          </a:xfrm>
        </p:spPr>
        <p:txBody>
          <a:bodyPr>
            <a:normAutofit lnSpcReduction="10000"/>
          </a:bodyPr>
          <a:lstStyle/>
          <a:p>
            <a:pPr marL="0" indent="0">
              <a:buNone/>
            </a:pPr>
            <a:r>
              <a:rPr lang="en-IN" sz="2600" b="1" u="sng" dirty="0">
                <a:latin typeface="Calibri" panose="020F0502020204030204" pitchFamily="34" charset="0"/>
                <a:cs typeface="Calibri" panose="020F0502020204030204" pitchFamily="34" charset="0"/>
              </a:rPr>
              <a:t>C2C – Consumer to consumer:</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A C2C business - also called an online marketplace - connects consumers to exchange goods and services and typically make their money by charging transaction or listing fees.</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C2C businesses benefit from self-propelled growth by motivated buyers and sellers, but face a key challenge in quality control and technology maintenance.</a:t>
            </a: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Examples: </a:t>
            </a:r>
            <a:r>
              <a:rPr lang="en-US" sz="2600" dirty="0" err="1">
                <a:latin typeface="Calibri" panose="020F0502020204030204" pitchFamily="34" charset="0"/>
                <a:cs typeface="Calibri" panose="020F0502020204030204" pitchFamily="34" charset="0"/>
              </a:rPr>
              <a:t>Hamrobazar</a:t>
            </a:r>
            <a:r>
              <a:rPr lang="en-US" sz="2600" dirty="0">
                <a:latin typeface="Calibri" panose="020F0502020204030204" pitchFamily="34" charset="0"/>
                <a:cs typeface="Calibri" panose="020F0502020204030204" pitchFamily="34" charset="0"/>
              </a:rPr>
              <a:t> (Nepal), eBay (India), Facebook Marketplace etc.</a:t>
            </a:r>
          </a:p>
          <a:p>
            <a:pPr>
              <a:buFont typeface="Arial" panose="020B0604020202020204" pitchFamily="34" charset="0"/>
              <a:buChar char="•"/>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263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Classifications of E-Commerce Applications</a:t>
            </a:r>
          </a:p>
        </p:txBody>
      </p:sp>
      <p:sp>
        <p:nvSpPr>
          <p:cNvPr id="3" name="Content Placeholder 2"/>
          <p:cNvSpPr>
            <a:spLocks noGrp="1"/>
          </p:cNvSpPr>
          <p:nvPr>
            <p:ph idx="1"/>
          </p:nvPr>
        </p:nvSpPr>
        <p:spPr>
          <a:xfrm>
            <a:off x="827584" y="1700808"/>
            <a:ext cx="7632848" cy="4608512"/>
          </a:xfrm>
        </p:spPr>
        <p:txBody>
          <a:bodyPr>
            <a:normAutofit fontScale="92500"/>
          </a:bodyPr>
          <a:lstStyle/>
          <a:p>
            <a:pPr marL="0" indent="0">
              <a:buNone/>
            </a:pPr>
            <a:r>
              <a:rPr lang="en-US" sz="2600" dirty="0">
                <a:latin typeface="Calibri" panose="020F0502020204030204" pitchFamily="34" charset="0"/>
                <a:cs typeface="Calibri" panose="020F0502020204030204" pitchFamily="34" charset="0"/>
              </a:rPr>
              <a:t>Electronic Commerce (e-Commerce) is a general concept covering any form of business transaction or information exchange executed using Information and Communication Technologies (ICTs). </a:t>
            </a:r>
          </a:p>
          <a:p>
            <a:pPr marL="0" indent="0">
              <a:buNone/>
            </a:pPr>
            <a:r>
              <a:rPr lang="en-US" sz="2600" dirty="0">
                <a:latin typeface="Calibri" panose="020F0502020204030204" pitchFamily="34" charset="0"/>
                <a:cs typeface="Calibri" panose="020F0502020204030204" pitchFamily="34" charset="0"/>
              </a:rPr>
              <a:t>E-Commerce takes place between companies, between companies and their customers, or between companies and public administrations. Electronic Commerce includes electronic trading of goods, services and electronic material.</a:t>
            </a:r>
          </a:p>
          <a:p>
            <a:pPr marL="0" indent="0">
              <a:buNone/>
            </a:pPr>
            <a:r>
              <a:rPr lang="en-US" sz="2600" dirty="0">
                <a:latin typeface="Calibri" panose="020F0502020204030204" pitchFamily="34" charset="0"/>
                <a:cs typeface="Calibri" panose="020F0502020204030204" pitchFamily="34" charset="0"/>
              </a:rPr>
              <a:t>E-Commerce systems include commercial transactions on the Internet but their scope is much wider than this; they can be classified by application type:</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694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Classifications of E-Commerce Applications</a:t>
            </a:r>
          </a:p>
        </p:txBody>
      </p:sp>
      <p:sp>
        <p:nvSpPr>
          <p:cNvPr id="3" name="Content Placeholder 2"/>
          <p:cNvSpPr>
            <a:spLocks noGrp="1"/>
          </p:cNvSpPr>
          <p:nvPr>
            <p:ph idx="1"/>
          </p:nvPr>
        </p:nvSpPr>
        <p:spPr>
          <a:xfrm>
            <a:off x="827584" y="1700808"/>
            <a:ext cx="7632848" cy="4608512"/>
          </a:xfrm>
        </p:spPr>
        <p:txBody>
          <a:bodyPr>
            <a:normAutofit lnSpcReduction="10000"/>
          </a:bodyPr>
          <a:lstStyle/>
          <a:p>
            <a:pPr marL="0" indent="0">
              <a:buNone/>
            </a:pPr>
            <a:r>
              <a:rPr lang="en-US" sz="2600" dirty="0">
                <a:latin typeface="Calibri" panose="020F0502020204030204" pitchFamily="34" charset="0"/>
                <a:cs typeface="Calibri" panose="020F0502020204030204" pitchFamily="34" charset="0"/>
              </a:rPr>
              <a:t>Electronic Markets:</a:t>
            </a:r>
          </a:p>
          <a:p>
            <a:pPr marL="0" indent="0">
              <a:buNone/>
            </a:pPr>
            <a:r>
              <a:rPr lang="en-US" sz="2600" dirty="0">
                <a:latin typeface="Calibri" panose="020F0502020204030204" pitchFamily="34" charset="0"/>
                <a:cs typeface="Calibri" panose="020F0502020204030204" pitchFamily="34" charset="0"/>
              </a:rPr>
              <a:t>The principal function of an electronic market is to facilitate the search for the required product or service. Airline booking systems are an example of an electronic market.</a:t>
            </a:r>
          </a:p>
          <a:p>
            <a:pPr marL="0" indent="0">
              <a:buNone/>
            </a:pPr>
            <a:r>
              <a:rPr lang="en-US" sz="2600" dirty="0">
                <a:latin typeface="Calibri" panose="020F0502020204030204" pitchFamily="34" charset="0"/>
                <a:cs typeface="Calibri" panose="020F0502020204030204" pitchFamily="34" charset="0"/>
              </a:rPr>
              <a:t>Internet Commerce:</a:t>
            </a:r>
          </a:p>
          <a:p>
            <a:pPr marL="0" indent="0">
              <a:buNone/>
            </a:pPr>
            <a:r>
              <a:rPr lang="en-US" sz="2600" dirty="0">
                <a:latin typeface="Calibri" panose="020F0502020204030204" pitchFamily="34" charset="0"/>
                <a:cs typeface="Calibri" panose="020F0502020204030204" pitchFamily="34" charset="0"/>
              </a:rPr>
              <a:t>The Internet (and similar network facilities) can be used for advertising goods and services and transacting one-off deals. Internet commerce has application for both business to- business and business to consumer transactions.</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339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Classifications of E-Commerce Applications</a:t>
            </a:r>
          </a:p>
        </p:txBody>
      </p:sp>
      <p:sp>
        <p:nvSpPr>
          <p:cNvPr id="3" name="Content Placeholder 2"/>
          <p:cNvSpPr>
            <a:spLocks noGrp="1"/>
          </p:cNvSpPr>
          <p:nvPr>
            <p:ph idx="1"/>
          </p:nvPr>
        </p:nvSpPr>
        <p:spPr>
          <a:xfrm>
            <a:off x="827584" y="1700808"/>
            <a:ext cx="7632848" cy="4608512"/>
          </a:xfrm>
        </p:spPr>
        <p:txBody>
          <a:bodyPr>
            <a:normAutofit lnSpcReduction="10000"/>
          </a:bodyPr>
          <a:lstStyle/>
          <a:p>
            <a:pPr marL="0" indent="0">
              <a:buNone/>
            </a:pPr>
            <a:r>
              <a:rPr lang="en-US" sz="2600" dirty="0">
                <a:latin typeface="Calibri" panose="020F0502020204030204" pitchFamily="34" charset="0"/>
                <a:cs typeface="Calibri" panose="020F0502020204030204" pitchFamily="34" charset="0"/>
              </a:rPr>
              <a:t>Electronic Data Interchange (EDI):</a:t>
            </a:r>
          </a:p>
          <a:p>
            <a:pPr marL="0" indent="0">
              <a:buNone/>
            </a:pPr>
            <a:r>
              <a:rPr lang="en-US" sz="2600" dirty="0">
                <a:latin typeface="Calibri" panose="020F0502020204030204" pitchFamily="34" charset="0"/>
                <a:cs typeface="Calibri" panose="020F0502020204030204" pitchFamily="34" charset="0"/>
              </a:rPr>
              <a:t>Electronic Data Interchange (EDI) is the electronic exchange of business documents in a standard, computer processable, universally accepted format between-trading partners.</a:t>
            </a:r>
          </a:p>
          <a:p>
            <a:pPr marL="0" indent="0">
              <a:buNone/>
            </a:pPr>
            <a:r>
              <a:rPr lang="en-US" sz="2600" dirty="0">
                <a:latin typeface="Calibri" panose="020F0502020204030204" pitchFamily="34" charset="0"/>
                <a:cs typeface="Calibri" panose="020F0502020204030204" pitchFamily="34" charset="0"/>
              </a:rPr>
              <a:t>EDI is quite different from sending electronic mail, messages or sharing files through a network. In EDI, the computer application of both the sender and the receiver, referred to as Trading Partners (TPs) have to agree upon the format of the business document which is sent as a data file over electronic messaging service.</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07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Classifications of E-Commerce Applications</a:t>
            </a:r>
          </a:p>
        </p:txBody>
      </p:sp>
      <p:pic>
        <p:nvPicPr>
          <p:cNvPr id="4" name="Content Placeholder 3">
            <a:extLst>
              <a:ext uri="{FF2B5EF4-FFF2-40B4-BE49-F238E27FC236}">
                <a16:creationId xmlns:a16="http://schemas.microsoft.com/office/drawing/2014/main" id="{A344F6ED-6589-4116-8177-4ABD33E43097}"/>
              </a:ext>
            </a:extLst>
          </p:cNvPr>
          <p:cNvPicPr>
            <a:picLocks noGrp="1" noChangeAspect="1"/>
          </p:cNvPicPr>
          <p:nvPr>
            <p:ph idx="1"/>
          </p:nvPr>
        </p:nvPicPr>
        <p:blipFill>
          <a:blip r:embed="rId2"/>
          <a:stretch>
            <a:fillRect/>
          </a:stretch>
        </p:blipFill>
        <p:spPr>
          <a:xfrm>
            <a:off x="1259632" y="1916833"/>
            <a:ext cx="6696743" cy="3858678"/>
          </a:xfrm>
          <a:prstGeom prst="rect">
            <a:avLst/>
          </a:prstGeom>
        </p:spPr>
      </p:pic>
    </p:spTree>
    <p:extLst>
      <p:ext uri="{BB962C8B-B14F-4D97-AF65-F5344CB8AC3E}">
        <p14:creationId xmlns:p14="http://schemas.microsoft.com/office/powerpoint/2010/main" val="117221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The benefits of E-commerce</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The global/local marketplace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24/7 trading</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Start-up and running costs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Search facilities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Pricing opportunities (mainly Fluid Pricing)</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Gathering customer information</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Alternative income sources</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232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Pros For Consumer</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Lower prices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Wider selection of product</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Products are easy to find in categories and easy to be compared</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International customer access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No inventory needed</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Shop in the comfort of your own home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24/7 business hours</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998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800" b="1" dirty="0">
                <a:latin typeface="Calibri" panose="020F0502020204030204" pitchFamily="34" charset="0"/>
                <a:cs typeface="Calibri" panose="020F0502020204030204" pitchFamily="34" charset="0"/>
              </a:rPr>
              <a:t>What is Commerce?</a:t>
            </a:r>
          </a:p>
        </p:txBody>
      </p:sp>
      <p:sp>
        <p:nvSpPr>
          <p:cNvPr id="3" name="Content Placeholder 2"/>
          <p:cNvSpPr>
            <a:spLocks noGrp="1"/>
          </p:cNvSpPr>
          <p:nvPr>
            <p:ph idx="1"/>
          </p:nvPr>
        </p:nvSpPr>
        <p:spPr>
          <a:xfrm>
            <a:off x="827584" y="1700808"/>
            <a:ext cx="7632848" cy="4128484"/>
          </a:xfrm>
        </p:spPr>
        <p:txBody>
          <a:bodyPr>
            <a:normAutofit/>
          </a:bodyPr>
          <a:lstStyle/>
          <a:p>
            <a:pPr marL="0" indent="0">
              <a:buNone/>
            </a:pPr>
            <a:r>
              <a:rPr lang="en-US" sz="2600" dirty="0">
                <a:latin typeface="Calibri" panose="020F0502020204030204" pitchFamily="34" charset="0"/>
                <a:cs typeface="Calibri" panose="020F0502020204030204" pitchFamily="34" charset="0"/>
              </a:rPr>
              <a:t>According to Dictionary.com,</a:t>
            </a:r>
          </a:p>
          <a:p>
            <a:pPr marL="0" indent="0">
              <a:buNone/>
            </a:pPr>
            <a:r>
              <a:rPr lang="en-US" sz="2600" dirty="0">
                <a:latin typeface="Calibri" panose="020F0502020204030204" pitchFamily="34" charset="0"/>
                <a:cs typeface="Calibri" panose="020F0502020204030204" pitchFamily="34" charset="0"/>
              </a:rPr>
              <a:t>Commerce is a division of trade or production which deals with the exchange of goods and services from producer to final consumer.</a:t>
            </a:r>
          </a:p>
          <a:p>
            <a:pPr marL="0" indent="0">
              <a:buNone/>
            </a:pPr>
            <a:r>
              <a:rPr lang="en-US" sz="2600" dirty="0">
                <a:latin typeface="Calibri" panose="020F0502020204030204" pitchFamily="34" charset="0"/>
                <a:cs typeface="Calibri" panose="020F0502020204030204" pitchFamily="34" charset="0"/>
              </a:rPr>
              <a:t>It comprises the trading of something of economic value such as goods, services, information, or money between two or more entities. </a:t>
            </a:r>
          </a:p>
          <a:p>
            <a:pPr marL="0" indent="0">
              <a:buNone/>
            </a:pPr>
            <a:endParaRPr lang="en-IN" sz="2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FBC0BEA-DFE6-426A-A912-8AA18D05D60B}"/>
              </a:ext>
            </a:extLst>
          </p:cNvPr>
          <p:cNvPicPr>
            <a:picLocks noChangeAspect="1"/>
          </p:cNvPicPr>
          <p:nvPr/>
        </p:nvPicPr>
        <p:blipFill>
          <a:blip r:embed="rId2"/>
          <a:stretch>
            <a:fillRect/>
          </a:stretch>
        </p:blipFill>
        <p:spPr>
          <a:xfrm>
            <a:off x="5580112" y="4437112"/>
            <a:ext cx="3438442" cy="1964693"/>
          </a:xfrm>
          <a:prstGeom prst="rect">
            <a:avLst/>
          </a:prstGeom>
        </p:spPr>
      </p:pic>
    </p:spTree>
    <p:extLst>
      <p:ext uri="{BB962C8B-B14F-4D97-AF65-F5344CB8AC3E}">
        <p14:creationId xmlns:p14="http://schemas.microsoft.com/office/powerpoint/2010/main" val="2158977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Cons for Consumer</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Cannot feel, touch, or try on items.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Shipping Costs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Required credit card for security purposes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Distribution of private information. (Name, Address, etc.)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171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Cons for Consumer</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Cannot feel, touch, or try on items.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Shipping Costs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Required credit card for security purposes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Distribution of private information. (Name, Address, etc.) </a:t>
            </a: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375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The drawbacks of E-Commerce</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Although e-commerce is a tremendous opportunity for businesses, there are also downsides which need to be explored:</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Lack of human contact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Delivery issues</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International legislation (e.g., liquor)</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Product description problems</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Security issues</a:t>
            </a:r>
          </a:p>
        </p:txBody>
      </p:sp>
    </p:spTree>
    <p:extLst>
      <p:ext uri="{BB962C8B-B14F-4D97-AF65-F5344CB8AC3E}">
        <p14:creationId xmlns:p14="http://schemas.microsoft.com/office/powerpoint/2010/main" val="2670640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Risks Associated with E-Commerce</a:t>
            </a: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3500" dirty="0">
                <a:latin typeface="Calibri" panose="020F0502020204030204" pitchFamily="34" charset="0"/>
                <a:cs typeface="Calibri" panose="020F0502020204030204" pitchFamily="34" charset="0"/>
              </a:rPr>
              <a:t>Credit Card Theft</a:t>
            </a:r>
          </a:p>
          <a:p>
            <a:pPr>
              <a:buFont typeface="Wingdings" panose="05000000000000000000" pitchFamily="2" charset="2"/>
              <a:buChar char="Ø"/>
            </a:pPr>
            <a:r>
              <a:rPr lang="en-US" sz="3500" dirty="0">
                <a:latin typeface="Calibri" panose="020F0502020204030204" pitchFamily="34" charset="0"/>
                <a:cs typeface="Calibri" panose="020F0502020204030204" pitchFamily="34" charset="0"/>
              </a:rPr>
              <a:t>Damaged Brand</a:t>
            </a:r>
          </a:p>
          <a:p>
            <a:pPr>
              <a:buFont typeface="Wingdings" panose="05000000000000000000" pitchFamily="2" charset="2"/>
              <a:buChar char="Ø"/>
            </a:pPr>
            <a:r>
              <a:rPr lang="en-US" sz="3500" dirty="0">
                <a:latin typeface="Calibri" panose="020F0502020204030204" pitchFamily="34" charset="0"/>
                <a:cs typeface="Calibri" panose="020F0502020204030204" pitchFamily="34" charset="0"/>
              </a:rPr>
              <a:t>Interruption of business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334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US" sz="3200" b="1" dirty="0">
                <a:latin typeface="Calibri" panose="020F0502020204030204" pitchFamily="34" charset="0"/>
                <a:cs typeface="Calibri" panose="020F0502020204030204" pitchFamily="34" charset="0"/>
              </a:rPr>
              <a:t>History of E-Commerce business in Nepal?</a:t>
            </a:r>
            <a:br>
              <a:rPr lang="en-US" sz="3400" b="1" dirty="0">
                <a:latin typeface="Calibri" panose="020F0502020204030204" pitchFamily="34" charset="0"/>
                <a:cs typeface="Calibri" panose="020F0502020204030204" pitchFamily="34" charset="0"/>
              </a:rPr>
            </a:br>
            <a:endParaRPr lang="en-IN" sz="3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1700808"/>
            <a:ext cx="7632848" cy="4608512"/>
          </a:xfrm>
        </p:spPr>
        <p:txBody>
          <a:bodyPr>
            <a:normAutofit/>
          </a:bodyPr>
          <a:lstStyle/>
          <a:p>
            <a:pPr marL="0" indent="0">
              <a:buNone/>
            </a:pPr>
            <a:r>
              <a:rPr lang="en-US" sz="2400" dirty="0">
                <a:latin typeface="Calibri" panose="020F0502020204030204" pitchFamily="34" charset="0"/>
                <a:cs typeface="Calibri" panose="020F0502020204030204" pitchFamily="34" charset="0"/>
              </a:rPr>
              <a:t>Online shopping in Nepal dates back to 2000 with the launch of </a:t>
            </a:r>
            <a:r>
              <a:rPr lang="en-US" sz="2400" dirty="0" err="1">
                <a:latin typeface="Calibri" panose="020F0502020204030204" pitchFamily="34" charset="0"/>
                <a:cs typeface="Calibri" panose="020F0502020204030204" pitchFamily="34" charset="0"/>
              </a:rPr>
              <a:t>Muncha</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Thamel</a:t>
            </a:r>
            <a:r>
              <a:rPr lang="en-US" sz="2400" dirty="0">
                <a:latin typeface="Calibri" panose="020F0502020204030204" pitchFamily="34" charset="0"/>
                <a:cs typeface="Calibri" panose="020F0502020204030204" pitchFamily="34" charset="0"/>
              </a:rPr>
              <a:t> Dot Com the same year. </a:t>
            </a:r>
            <a:r>
              <a:rPr lang="en-US" sz="2400" dirty="0" err="1">
                <a:latin typeface="Calibri" panose="020F0502020204030204" pitchFamily="34" charset="0"/>
                <a:cs typeface="Calibri" panose="020F0502020204030204" pitchFamily="34" charset="0"/>
              </a:rPr>
              <a:t>Thamel</a:t>
            </a:r>
            <a:r>
              <a:rPr lang="en-US" sz="2400" dirty="0">
                <a:latin typeface="Calibri" panose="020F0502020204030204" pitchFamily="34" charset="0"/>
                <a:cs typeface="Calibri" panose="020F0502020204030204" pitchFamily="34" charset="0"/>
              </a:rPr>
              <a:t> dot com used to sell Khasi (goats) online during Dashain. Nepalis living abroad would order Khasi for their family back home and make payment (remit the money). After receiving the money, </a:t>
            </a:r>
            <a:r>
              <a:rPr lang="en-US" sz="2400" dirty="0" err="1">
                <a:latin typeface="Calibri" panose="020F0502020204030204" pitchFamily="34" charset="0"/>
                <a:cs typeface="Calibri" panose="020F0502020204030204" pitchFamily="34" charset="0"/>
              </a:rPr>
              <a:t>Thamel</a:t>
            </a:r>
            <a:r>
              <a:rPr lang="en-US" sz="2400" dirty="0">
                <a:latin typeface="Calibri" panose="020F0502020204030204" pitchFamily="34" charset="0"/>
                <a:cs typeface="Calibri" panose="020F0502020204030204" pitchFamily="34" charset="0"/>
              </a:rPr>
              <a:t> dot com would deliver the Khasi to the doorstep of their family. Although this was limited to just Kathmandu Valley, this marked an start of ecommerce business in Nepal.</a:t>
            </a:r>
          </a:p>
        </p:txBody>
      </p:sp>
    </p:spTree>
    <p:extLst>
      <p:ext uri="{BB962C8B-B14F-4D97-AF65-F5344CB8AC3E}">
        <p14:creationId xmlns:p14="http://schemas.microsoft.com/office/powerpoint/2010/main" val="2183943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US" sz="3200" b="1" dirty="0">
                <a:latin typeface="Calibri" panose="020F0502020204030204" pitchFamily="34" charset="0"/>
                <a:cs typeface="Calibri" panose="020F0502020204030204" pitchFamily="34" charset="0"/>
              </a:rPr>
              <a:t>Challenges of E-Commerce business in Nepal</a:t>
            </a:r>
            <a:br>
              <a:rPr lang="en-US" sz="3400" b="1" dirty="0">
                <a:latin typeface="Calibri" panose="020F0502020204030204" pitchFamily="34" charset="0"/>
                <a:cs typeface="Calibri" panose="020F0502020204030204" pitchFamily="34" charset="0"/>
              </a:rPr>
            </a:br>
            <a:endParaRPr lang="en-IN" sz="3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1700808"/>
            <a:ext cx="7632848" cy="4608512"/>
          </a:xfrm>
        </p:spPr>
        <p:txBody>
          <a:bodyPr>
            <a:normAutofit/>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Nepalese have a lot of free time in Hand. They can walk to the store and buy things anytime. This is one of the major challenges of the eCommerce business.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Shopping is a group activity most of the time. Whenever one has to buy something, he/she goes to the shop with a bunch of friends. This experience is also another challenge for eCommerce sites.</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Delivery is another huge challenge.</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Technology and literacy of Technology.</a:t>
            </a:r>
          </a:p>
        </p:txBody>
      </p:sp>
    </p:spTree>
    <p:extLst>
      <p:ext uri="{BB962C8B-B14F-4D97-AF65-F5344CB8AC3E}">
        <p14:creationId xmlns:p14="http://schemas.microsoft.com/office/powerpoint/2010/main" val="117868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US" sz="3200" b="1" dirty="0">
                <a:latin typeface="Calibri" panose="020F0502020204030204" pitchFamily="34" charset="0"/>
                <a:cs typeface="Calibri" panose="020F0502020204030204" pitchFamily="34" charset="0"/>
              </a:rPr>
              <a:t>Challenges of E-Commerce business in Nepal</a:t>
            </a:r>
            <a:br>
              <a:rPr lang="en-US" sz="3400" b="1" dirty="0">
                <a:latin typeface="Calibri" panose="020F0502020204030204" pitchFamily="34" charset="0"/>
                <a:cs typeface="Calibri" panose="020F0502020204030204" pitchFamily="34" charset="0"/>
              </a:rPr>
            </a:br>
            <a:endParaRPr lang="en-IN" sz="34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27584" y="1700808"/>
            <a:ext cx="7632848" cy="4608512"/>
          </a:xfrm>
        </p:spPr>
        <p:txBody>
          <a:bodyPr>
            <a:normAutofit fontScale="92500" lnSpcReduction="10000"/>
          </a:bodyPr>
          <a:lstStyle/>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People are using eCommerce platforms merely to check the prices so that they can bargain while buying the product from an offline vendor. So, they are used more as a reference tool than a buying platform.</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Lack of credit card and wallet system. However, this challenge is being reduced due to many e-wallet providers such as </a:t>
            </a:r>
            <a:r>
              <a:rPr lang="en-US" sz="2400" dirty="0" err="1">
                <a:latin typeface="Calibri" panose="020F0502020204030204" pitchFamily="34" charset="0"/>
                <a:cs typeface="Calibri" panose="020F0502020204030204" pitchFamily="34" charset="0"/>
              </a:rPr>
              <a:t>esewa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khalti</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imepay</a:t>
            </a:r>
            <a:r>
              <a:rPr lang="en-US" sz="2400" dirty="0">
                <a:latin typeface="Calibri" panose="020F0502020204030204" pitchFamily="34" charset="0"/>
                <a:cs typeface="Calibri" panose="020F0502020204030204" pitchFamily="34" charset="0"/>
              </a:rPr>
              <a:t>. Also, banks are attempting to increase the use of credit cards.</a:t>
            </a:r>
          </a:p>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The global problem; </a:t>
            </a:r>
            <a:r>
              <a:rPr lang="en-US" sz="2400" dirty="0">
                <a:latin typeface="Calibri" panose="020F0502020204030204" pitchFamily="34" charset="0"/>
                <a:cs typeface="Calibri" panose="020F0502020204030204" pitchFamily="34" charset="0"/>
              </a:rPr>
              <a:t>missing the touch and feel of products you are buying. This problem acts as a challenge in Nepal as well.</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Lack of proper street maps is also another major challenge for delivery.</a:t>
            </a:r>
          </a:p>
        </p:txBody>
      </p:sp>
    </p:spTree>
    <p:extLst>
      <p:ext uri="{BB962C8B-B14F-4D97-AF65-F5344CB8AC3E}">
        <p14:creationId xmlns:p14="http://schemas.microsoft.com/office/powerpoint/2010/main" val="220680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800" b="1" dirty="0">
                <a:latin typeface="Calibri" panose="020F0502020204030204" pitchFamily="34" charset="0"/>
                <a:cs typeface="Calibri" panose="020F0502020204030204" pitchFamily="34" charset="0"/>
              </a:rPr>
              <a:t>What is E-Commerce?</a:t>
            </a:r>
          </a:p>
        </p:txBody>
      </p:sp>
      <p:sp>
        <p:nvSpPr>
          <p:cNvPr id="3" name="Content Placeholder 2"/>
          <p:cNvSpPr>
            <a:spLocks noGrp="1"/>
          </p:cNvSpPr>
          <p:nvPr>
            <p:ph idx="1"/>
          </p:nvPr>
        </p:nvSpPr>
        <p:spPr>
          <a:xfrm>
            <a:off x="827584" y="1700808"/>
            <a:ext cx="7632848" cy="4128484"/>
          </a:xfrm>
        </p:spPr>
        <p:txBody>
          <a:bodyPr>
            <a:norm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Commonly known as Electronic Marketing.</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 “It consist of buying and selling goods and services over an electronic systems Such as the internet and other computer networks.”</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 “E-commerce is the purchasing, selling and exchanging goods and services over computer networks (internet) through which transaction or terms of sale are performed Electronically. </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439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800" b="1" dirty="0">
                <a:latin typeface="Calibri" panose="020F0502020204030204" pitchFamily="34" charset="0"/>
                <a:cs typeface="Calibri" panose="020F0502020204030204" pitchFamily="34" charset="0"/>
              </a:rPr>
              <a:t>Brief History Of E-Commerce</a:t>
            </a:r>
          </a:p>
        </p:txBody>
      </p:sp>
      <p:sp>
        <p:nvSpPr>
          <p:cNvPr id="3" name="Content Placeholder 2"/>
          <p:cNvSpPr>
            <a:spLocks noGrp="1"/>
          </p:cNvSpPr>
          <p:nvPr>
            <p:ph idx="1"/>
          </p:nvPr>
        </p:nvSpPr>
        <p:spPr>
          <a:xfrm>
            <a:off x="827584" y="1700808"/>
            <a:ext cx="7632848" cy="4104456"/>
          </a:xfrm>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1970s: Electronic Funds Transfer (EFT)</a:t>
            </a:r>
          </a:p>
          <a:p>
            <a:pPr lvl="1">
              <a:buFont typeface="Arial" panose="020B0604020202020204" pitchFamily="34" charset="0"/>
              <a:buChar char="•"/>
            </a:pPr>
            <a:r>
              <a:rPr lang="en-US" sz="2800" dirty="0">
                <a:latin typeface="Calibri" panose="020F0502020204030204" pitchFamily="34" charset="0"/>
                <a:cs typeface="Calibri" panose="020F0502020204030204" pitchFamily="34" charset="0"/>
              </a:rPr>
              <a:t>Used by the banking industry to exchange account information over secured networks</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Late 1970s and early 1980s: Electronic Data Interchange (EDI) for e-commerce within companies</a:t>
            </a:r>
          </a:p>
          <a:p>
            <a:pPr lvl="1">
              <a:buFont typeface="Arial" panose="020B0604020202020204" pitchFamily="34" charset="0"/>
              <a:buChar char="•"/>
            </a:pPr>
            <a:r>
              <a:rPr lang="en-US" sz="2800" dirty="0">
                <a:latin typeface="Calibri" panose="020F0502020204030204" pitchFamily="34" charset="0"/>
                <a:cs typeface="Calibri" panose="020F0502020204030204" pitchFamily="34" charset="0"/>
              </a:rPr>
              <a:t>Used by businesses to transmit data from one business to another</a:t>
            </a: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282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800" b="1" dirty="0">
                <a:latin typeface="Calibri" panose="020F0502020204030204" pitchFamily="34" charset="0"/>
                <a:cs typeface="Calibri" panose="020F0502020204030204" pitchFamily="34" charset="0"/>
              </a:rPr>
              <a:t>Brief History Of E-Commerce</a:t>
            </a:r>
          </a:p>
        </p:txBody>
      </p:sp>
      <p:sp>
        <p:nvSpPr>
          <p:cNvPr id="3" name="Content Placeholder 2"/>
          <p:cNvSpPr>
            <a:spLocks noGrp="1"/>
          </p:cNvSpPr>
          <p:nvPr>
            <p:ph idx="1"/>
          </p:nvPr>
        </p:nvSpPr>
        <p:spPr>
          <a:xfrm>
            <a:off x="827584" y="1700808"/>
            <a:ext cx="7632848" cy="4608512"/>
          </a:xfrm>
        </p:spPr>
        <p:txBody>
          <a:bodyPr>
            <a:normAutofit fontScale="92500"/>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1990s: the World Wide Web on the  Internet provides easy-to-use technology for information publishing and dissemination</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Cheaper to do business (economies of scale)</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Enable diverse business activities (economies of scope)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1995-1999: witnessed many innovative applications ranging from advertisement to auctions and virtual reality experiences. </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Almost every medium- and large-sized organization in the United States already has a Web site many are very extensive.</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358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US" sz="3600" b="1" dirty="0">
                <a:latin typeface="Calibri" panose="020F0502020204030204" pitchFamily="34" charset="0"/>
                <a:cs typeface="Calibri" panose="020F0502020204030204" pitchFamily="34" charset="0"/>
              </a:rPr>
              <a:t>Difference Between e-commerce and e-business </a:t>
            </a:r>
          </a:p>
        </p:txBody>
      </p:sp>
      <p:pic>
        <p:nvPicPr>
          <p:cNvPr id="5" name="Content Placeholder 4">
            <a:extLst>
              <a:ext uri="{FF2B5EF4-FFF2-40B4-BE49-F238E27FC236}">
                <a16:creationId xmlns:a16="http://schemas.microsoft.com/office/drawing/2014/main" id="{4C624717-6202-4403-820F-BAD635F3117B}"/>
              </a:ext>
            </a:extLst>
          </p:cNvPr>
          <p:cNvPicPr>
            <a:picLocks noGrp="1" noChangeAspect="1"/>
          </p:cNvPicPr>
          <p:nvPr>
            <p:ph idx="1"/>
          </p:nvPr>
        </p:nvPicPr>
        <p:blipFill>
          <a:blip r:embed="rId2"/>
          <a:stretch>
            <a:fillRect/>
          </a:stretch>
        </p:blipFill>
        <p:spPr>
          <a:xfrm>
            <a:off x="611560" y="1700808"/>
            <a:ext cx="8064896" cy="4104456"/>
          </a:xfrm>
        </p:spPr>
      </p:pic>
    </p:spTree>
    <p:extLst>
      <p:ext uri="{BB962C8B-B14F-4D97-AF65-F5344CB8AC3E}">
        <p14:creationId xmlns:p14="http://schemas.microsoft.com/office/powerpoint/2010/main" val="322736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Electronic Commerce under different perspectives:</a:t>
            </a:r>
          </a:p>
        </p:txBody>
      </p:sp>
      <p:sp>
        <p:nvSpPr>
          <p:cNvPr id="3" name="Content Placeholder 2"/>
          <p:cNvSpPr>
            <a:spLocks noGrp="1"/>
          </p:cNvSpPr>
          <p:nvPr>
            <p:ph idx="1"/>
          </p:nvPr>
        </p:nvSpPr>
        <p:spPr>
          <a:xfrm>
            <a:off x="827584" y="1700808"/>
            <a:ext cx="7632848"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Let’s see how Electronic Commerce (EC) is defined under each perspective:</a:t>
            </a:r>
          </a:p>
          <a:p>
            <a:pPr marL="0" indent="0">
              <a:buNone/>
            </a:pPr>
            <a:r>
              <a:rPr lang="en-US" sz="2600" dirty="0">
                <a:latin typeface="Calibri" panose="020F0502020204030204" pitchFamily="34" charset="0"/>
                <a:cs typeface="Calibri" panose="020F0502020204030204" pitchFamily="34" charset="0"/>
              </a:rPr>
              <a:t>1. Communications Perspective</a:t>
            </a:r>
          </a:p>
          <a:p>
            <a:pPr marL="400056" lvl="1" indent="0">
              <a:buNone/>
            </a:pPr>
            <a:r>
              <a:rPr lang="en-US" sz="2400" dirty="0">
                <a:latin typeface="Calibri" panose="020F0502020204030204" pitchFamily="34" charset="0"/>
                <a:cs typeface="Calibri" panose="020F0502020204030204" pitchFamily="34" charset="0"/>
              </a:rPr>
              <a:t>EC is the delivery of information, products /services, or payments over the telephone lines, computer networks or any other electronic means.</a:t>
            </a:r>
          </a:p>
          <a:p>
            <a:pPr marL="0" indent="0">
              <a:buNone/>
            </a:pPr>
            <a:r>
              <a:rPr lang="en-US" sz="2600" dirty="0">
                <a:latin typeface="Calibri" panose="020F0502020204030204" pitchFamily="34" charset="0"/>
                <a:cs typeface="Calibri" panose="020F0502020204030204" pitchFamily="34" charset="0"/>
              </a:rPr>
              <a:t>2. Business Process Perspective</a:t>
            </a:r>
          </a:p>
          <a:p>
            <a:pPr marL="400056" lvl="1" indent="0">
              <a:buNone/>
            </a:pPr>
            <a:r>
              <a:rPr lang="en-US" sz="2400" dirty="0">
                <a:latin typeface="Calibri" panose="020F0502020204030204" pitchFamily="34" charset="0"/>
                <a:cs typeface="Calibri" panose="020F0502020204030204" pitchFamily="34" charset="0"/>
              </a:rPr>
              <a:t>EC is the application of technology toward the automation of business transactions and work flow.</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444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Electronic Commerce under different perspectives:</a:t>
            </a:r>
          </a:p>
        </p:txBody>
      </p:sp>
      <p:sp>
        <p:nvSpPr>
          <p:cNvPr id="3" name="Content Placeholder 2"/>
          <p:cNvSpPr>
            <a:spLocks noGrp="1"/>
          </p:cNvSpPr>
          <p:nvPr>
            <p:ph idx="1"/>
          </p:nvPr>
        </p:nvSpPr>
        <p:spPr>
          <a:xfrm>
            <a:off x="827584" y="1700808"/>
            <a:ext cx="7632848"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3. Service Perspective</a:t>
            </a:r>
          </a:p>
          <a:p>
            <a:pPr marL="400056" lvl="1" indent="0">
              <a:buNone/>
            </a:pPr>
            <a:r>
              <a:rPr lang="en-US" sz="2400" dirty="0">
                <a:latin typeface="Calibri" panose="020F0502020204030204" pitchFamily="34" charset="0"/>
                <a:cs typeface="Calibri" panose="020F0502020204030204" pitchFamily="34" charset="0"/>
              </a:rPr>
              <a:t>EC is a tool that addresses the desire of firms, consumers, and management to cut service costs while improving the quality of goods and increasing the speed of service delivery.</a:t>
            </a:r>
          </a:p>
          <a:p>
            <a:pPr marL="0" indent="0">
              <a:buNone/>
            </a:pPr>
            <a:r>
              <a:rPr lang="en-US" sz="2600" dirty="0">
                <a:latin typeface="Calibri" panose="020F0502020204030204" pitchFamily="34" charset="0"/>
                <a:cs typeface="Calibri" panose="020F0502020204030204" pitchFamily="34" charset="0"/>
              </a:rPr>
              <a:t>4. Online Perspective</a:t>
            </a:r>
          </a:p>
          <a:p>
            <a:pPr marL="400056" lvl="1" indent="0">
              <a:buNone/>
            </a:pPr>
            <a:r>
              <a:rPr lang="en-US" sz="2400" dirty="0">
                <a:latin typeface="Calibri" panose="020F0502020204030204" pitchFamily="34" charset="0"/>
                <a:cs typeface="Calibri" panose="020F0502020204030204" pitchFamily="34" charset="0"/>
              </a:rPr>
              <a:t>EC provides the capability of buying and selling products and information on the internet and other online services.</a:t>
            </a:r>
          </a:p>
          <a:p>
            <a:pPr marL="0" indent="0">
              <a:buNone/>
            </a:pPr>
            <a:endParaRPr lang="en-US" sz="2600" dirty="0">
              <a:latin typeface="Calibri" panose="020F0502020204030204" pitchFamily="34" charset="0"/>
              <a:cs typeface="Calibri" panose="020F0502020204030204" pitchFamily="34" charset="0"/>
            </a:endParaRPr>
          </a:p>
          <a:p>
            <a:pPr marL="0" indent="0">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33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7055380" cy="1104074"/>
          </a:xfrm>
        </p:spPr>
        <p:txBody>
          <a:bodyPr/>
          <a:lstStyle/>
          <a:p>
            <a:pPr algn="ctr"/>
            <a:r>
              <a:rPr lang="en-IN" sz="3400" b="1" dirty="0">
                <a:latin typeface="Calibri" panose="020F0502020204030204" pitchFamily="34" charset="0"/>
                <a:cs typeface="Calibri" panose="020F0502020204030204" pitchFamily="34" charset="0"/>
              </a:rPr>
              <a:t>Types of E-Commerce</a:t>
            </a:r>
          </a:p>
        </p:txBody>
      </p:sp>
      <p:sp>
        <p:nvSpPr>
          <p:cNvPr id="3" name="Content Placeholder 2"/>
          <p:cNvSpPr>
            <a:spLocks noGrp="1"/>
          </p:cNvSpPr>
          <p:nvPr>
            <p:ph idx="1"/>
          </p:nvPr>
        </p:nvSpPr>
        <p:spPr>
          <a:xfrm>
            <a:off x="827584" y="1700808"/>
            <a:ext cx="7632848" cy="4608512"/>
          </a:xfrm>
        </p:spPr>
        <p:txBody>
          <a:bodyPr>
            <a:normAutofit/>
          </a:bodyPr>
          <a:lstStyle/>
          <a:p>
            <a:pPr marL="0" indent="0">
              <a:buNone/>
            </a:pPr>
            <a:r>
              <a:rPr lang="en-US" sz="2600" dirty="0">
                <a:latin typeface="Calibri" panose="020F0502020204030204" pitchFamily="34" charset="0"/>
                <a:cs typeface="Calibri" panose="020F0502020204030204" pitchFamily="34" charset="0"/>
              </a:rPr>
              <a:t>If you’re starting an ecommerce business, odds are you’ll fall into at least one of these four general categories.</a:t>
            </a:r>
          </a:p>
          <a:p>
            <a:pPr marL="0" indent="0">
              <a:buNone/>
            </a:pPr>
            <a:r>
              <a:rPr lang="en-US" sz="2600" dirty="0">
                <a:latin typeface="Calibri" panose="020F0502020204030204" pitchFamily="34" charset="0"/>
                <a:cs typeface="Calibri" panose="020F0502020204030204" pitchFamily="34" charset="0"/>
              </a:rPr>
              <a:t>Types of Ecommerce are:</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B2C – Business to consumer</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B2B – Business to business</a:t>
            </a:r>
          </a:p>
          <a:p>
            <a:pPr>
              <a:buFont typeface="Wingdings" panose="05000000000000000000" pitchFamily="2" charset="2"/>
              <a:buChar char="Ø"/>
            </a:pPr>
            <a:r>
              <a:rPr lang="en-IN" sz="2600" dirty="0">
                <a:latin typeface="Calibri" panose="020F0502020204030204" pitchFamily="34" charset="0"/>
                <a:cs typeface="Calibri" panose="020F0502020204030204" pitchFamily="34" charset="0"/>
              </a:rPr>
              <a:t>C2B – Consumer to business</a:t>
            </a:r>
          </a:p>
          <a:p>
            <a:pPr>
              <a:buFont typeface="Wingdings" panose="05000000000000000000" pitchFamily="2" charset="2"/>
              <a:buChar char="Ø"/>
            </a:pPr>
            <a:r>
              <a:rPr lang="en-IN" sz="2600" dirty="0">
                <a:latin typeface="Calibri" panose="020F0502020204030204" pitchFamily="34" charset="0"/>
                <a:cs typeface="Calibri" panose="020F0502020204030204" pitchFamily="34" charset="0"/>
              </a:rPr>
              <a:t>C2C – Consumer to consumer</a:t>
            </a:r>
          </a:p>
        </p:txBody>
      </p:sp>
    </p:spTree>
    <p:extLst>
      <p:ext uri="{BB962C8B-B14F-4D97-AF65-F5344CB8AC3E}">
        <p14:creationId xmlns:p14="http://schemas.microsoft.com/office/powerpoint/2010/main" val="538065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C9E28BA98D748A9E77968AB723166" ma:contentTypeVersion="8" ma:contentTypeDescription="Create a new document." ma:contentTypeScope="" ma:versionID="5a0f2a00d789bc3265f17398b90f1ca0">
  <xsd:schema xmlns:xsd="http://www.w3.org/2001/XMLSchema" xmlns:xs="http://www.w3.org/2001/XMLSchema" xmlns:p="http://schemas.microsoft.com/office/2006/metadata/properties" xmlns:ns2="d0700b66-c138-47ac-8728-47758baab94b" targetNamespace="http://schemas.microsoft.com/office/2006/metadata/properties" ma:root="true" ma:fieldsID="5b85e42e53eb20c3f813bf7273469743" ns2:_="">
    <xsd:import namespace="d0700b66-c138-47ac-8728-47758baab9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00b66-c138-47ac-8728-47758baab9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E3A379-967E-4F52-9998-BA9776706CFA}"/>
</file>

<file path=customXml/itemProps2.xml><?xml version="1.0" encoding="utf-8"?>
<ds:datastoreItem xmlns:ds="http://schemas.openxmlformats.org/officeDocument/2006/customXml" ds:itemID="{3526B5C2-9525-40D0-84E7-FB3B63192020}"/>
</file>

<file path=customXml/itemProps3.xml><?xml version="1.0" encoding="utf-8"?>
<ds:datastoreItem xmlns:ds="http://schemas.openxmlformats.org/officeDocument/2006/customXml" ds:itemID="{5D968A22-D5FB-44F8-A98C-0A964AA4B3AD}"/>
</file>

<file path=docProps/app.xml><?xml version="1.0" encoding="utf-8"?>
<Properties xmlns="http://schemas.openxmlformats.org/officeDocument/2006/extended-properties" xmlns:vt="http://schemas.openxmlformats.org/officeDocument/2006/docPropsVTypes">
  <Template>Ion</Template>
  <TotalTime>2161</TotalTime>
  <Words>1570</Words>
  <Application>Microsoft Office PowerPoint</Application>
  <PresentationFormat>On-screen Show (4:3)</PresentationFormat>
  <Paragraphs>125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Wingdings</vt:lpstr>
      <vt:lpstr>Wingdings 3</vt:lpstr>
      <vt:lpstr>Ion</vt:lpstr>
      <vt:lpstr>     Ecommerce</vt:lpstr>
      <vt:lpstr>What is Commerce?</vt:lpstr>
      <vt:lpstr>What is E-Commerce?</vt:lpstr>
      <vt:lpstr>Brief History Of E-Commerce</vt:lpstr>
      <vt:lpstr>Brief History Of E-Commerce</vt:lpstr>
      <vt:lpstr>Difference Between e-commerce and e-business </vt:lpstr>
      <vt:lpstr>Electronic Commerce under different perspectives:</vt:lpstr>
      <vt:lpstr>Electronic Commerce under different perspectives:</vt:lpstr>
      <vt:lpstr>Types of E-Commerce</vt:lpstr>
      <vt:lpstr>Types of E-Commerce</vt:lpstr>
      <vt:lpstr>Types of E-Commerce</vt:lpstr>
      <vt:lpstr>Types of E-Commerce</vt:lpstr>
      <vt:lpstr>Types of E-Commerce</vt:lpstr>
      <vt:lpstr>Classifications of E-Commerce Applications</vt:lpstr>
      <vt:lpstr>Classifications of E-Commerce Applications</vt:lpstr>
      <vt:lpstr>Classifications of E-Commerce Applications</vt:lpstr>
      <vt:lpstr>Classifications of E-Commerce Applications</vt:lpstr>
      <vt:lpstr>The benefits of E-commerce</vt:lpstr>
      <vt:lpstr>Pros For Consumer</vt:lpstr>
      <vt:lpstr>Cons for Consumer</vt:lpstr>
      <vt:lpstr>Cons for Consumer</vt:lpstr>
      <vt:lpstr>The drawbacks of E-Commerce</vt:lpstr>
      <vt:lpstr>Risks Associated with E-Commerce</vt:lpstr>
      <vt:lpstr>History of E-Commerce business in Nepal? </vt:lpstr>
      <vt:lpstr>Challenges of E-Commerce business in Nepal </vt:lpstr>
      <vt:lpstr>Challenges of E-Commerce business in Nepal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of Development planning</dc:title>
  <dc:creator>aditya chapagain</dc:creator>
  <cp:lastModifiedBy>avinash maskey</cp:lastModifiedBy>
  <cp:revision>935</cp:revision>
  <dcterms:created xsi:type="dcterms:W3CDTF">2015-08-06T05:03:57Z</dcterms:created>
  <dcterms:modified xsi:type="dcterms:W3CDTF">2021-06-11T04:32:11Z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0x010100E14C9E28BA98D748A9E77968AB723166</vt:lpwstr>
  </property>
</Properties>
</file>