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78" r:id="rId4"/>
    <p:sldId id="302" r:id="rId5"/>
    <p:sldId id="303" r:id="rId6"/>
    <p:sldId id="304" r:id="rId7"/>
    <p:sldId id="305" r:id="rId8"/>
    <p:sldId id="306" r:id="rId9"/>
    <p:sldId id="307" r:id="rId10"/>
    <p:sldId id="310" r:id="rId11"/>
    <p:sldId id="309" r:id="rId12"/>
    <p:sldId id="308" r:id="rId13"/>
    <p:sldId id="311" r:id="rId14"/>
    <p:sldId id="312" r:id="rId15"/>
    <p:sldId id="313" r:id="rId16"/>
    <p:sldId id="314" r:id="rId17"/>
    <p:sldId id="315" r:id="rId18"/>
    <p:sldId id="317" r:id="rId19"/>
    <p:sldId id="264" r:id="rId20"/>
    <p:sldId id="275" r:id="rId21"/>
    <p:sldId id="319" r:id="rId22"/>
    <p:sldId id="258" r:id="rId23"/>
    <p:sldId id="259" r:id="rId24"/>
    <p:sldId id="320" r:id="rId25"/>
    <p:sldId id="266" r:id="rId26"/>
    <p:sldId id="260" r:id="rId27"/>
    <p:sldId id="321" r:id="rId28"/>
    <p:sldId id="262"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7" r:id="rId54"/>
    <p:sldId id="348" r:id="rId55"/>
    <p:sldId id="34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varScale="1">
        <p:scale>
          <a:sx n="82" d="100"/>
          <a:sy n="82" d="100"/>
        </p:scale>
        <p:origin x="161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D396-E7A1-4280-9C28-D4354582ECB4}" type="datetimeFigureOut">
              <a:rPr lang="en-IN" smtClean="0"/>
              <a:t>09-06-2021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9DC13-2670-4284-87CA-DC90BFAB35DC}" type="slidenum">
              <a:rPr lang="en-IN" smtClean="0"/>
              <a:t>‹#›</a:t>
            </a:fld>
            <a:endParaRPr lang="en-IN"/>
          </a:p>
        </p:txBody>
      </p:sp>
    </p:spTree>
    <p:extLst>
      <p:ext uri="{BB962C8B-B14F-4D97-AF65-F5344CB8AC3E}">
        <p14:creationId xmlns:p14="http://schemas.microsoft.com/office/powerpoint/2010/main" val="308588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9DC13-2670-4284-87CA-DC90BFAB35DC}" type="slidenum">
              <a:rPr lang="en-IN" smtClean="0"/>
              <a:t>6</a:t>
            </a:fld>
            <a:endParaRPr lang="en-IN"/>
          </a:p>
        </p:txBody>
      </p:sp>
    </p:spTree>
    <p:extLst>
      <p:ext uri="{BB962C8B-B14F-4D97-AF65-F5344CB8AC3E}">
        <p14:creationId xmlns:p14="http://schemas.microsoft.com/office/powerpoint/2010/main" val="281416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4577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5650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04081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2488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55911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80598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327734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182939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904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1992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2062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9B52-6D49-4FEF-8497-9F1E7B7888B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929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29B52-6D49-4FEF-8497-9F1E7B7888BF}"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6314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32816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83256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D29B52-6D49-4FEF-8497-9F1E7B7888BF}" type="datetimeFigureOut">
              <a:rPr lang="en-IN" smtClean="0"/>
              <a:t>09-06-2021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07638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088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D29B52-6D49-4FEF-8497-9F1E7B7888BF}" type="datetimeFigureOut">
              <a:rPr lang="en-IN" smtClean="0"/>
              <a:t>09-06-2021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37D4B7A-1B46-4365-888E-6EBE0749BD15}" type="slidenum">
              <a:rPr lang="en-IN" smtClean="0"/>
              <a:t>‹#›</a:t>
            </a:fld>
            <a:endParaRPr lang="en-IN"/>
          </a:p>
        </p:txBody>
      </p:sp>
    </p:spTree>
    <p:extLst>
      <p:ext uri="{BB962C8B-B14F-4D97-AF65-F5344CB8AC3E}">
        <p14:creationId xmlns:p14="http://schemas.microsoft.com/office/powerpoint/2010/main" val="753542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88840"/>
            <a:ext cx="7772400" cy="1584176"/>
          </a:xfrm>
        </p:spPr>
        <p:txBody>
          <a:bodyPr>
            <a:normAutofit fontScale="90000"/>
          </a:bodyPr>
          <a:lstStyle/>
          <a:p>
            <a:pPr algn="ctr"/>
            <a:br>
              <a:rPr lang="en-US" dirty="0"/>
            </a:br>
            <a:br>
              <a:rPr lang="en-US" dirty="0"/>
            </a:br>
            <a:br>
              <a:rPr lang="en-US" dirty="0"/>
            </a:br>
            <a:br>
              <a:rPr lang="en-US" dirty="0"/>
            </a:br>
            <a:br>
              <a:rPr lang="en-US" dirty="0"/>
            </a:br>
            <a:r>
              <a:rPr lang="en-US" sz="6100" dirty="0">
                <a:latin typeface="Calibri" panose="020F0502020204030204" pitchFamily="34" charset="0"/>
                <a:cs typeface="Calibri" panose="020F0502020204030204" pitchFamily="34" charset="0"/>
              </a:rPr>
              <a:t>Process of Transformation</a:t>
            </a:r>
            <a:endParaRPr lang="en-IN" sz="61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71600" y="4293096"/>
            <a:ext cx="6400800" cy="1008112"/>
          </a:xfrm>
        </p:spPr>
        <p:txBody>
          <a:bodyPr/>
          <a:lstStyle/>
          <a:p>
            <a:r>
              <a:rPr lang="en-US" dirty="0">
                <a:solidFill>
                  <a:schemeClr val="tx1"/>
                </a:solidFill>
              </a:rPr>
              <a:t>Avinash Maskey</a:t>
            </a:r>
          </a:p>
          <a:p>
            <a:endParaRPr lang="en-IN" dirty="0"/>
          </a:p>
        </p:txBody>
      </p:sp>
    </p:spTree>
    <p:extLst>
      <p:ext uri="{BB962C8B-B14F-4D97-AF65-F5344CB8AC3E}">
        <p14:creationId xmlns:p14="http://schemas.microsoft.com/office/powerpoint/2010/main" val="348872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960B9-FE73-45B7-B9BD-F6E356171C57}"/>
              </a:ext>
            </a:extLst>
          </p:cNvPr>
          <p:cNvSpPr>
            <a:spLocks noGrp="1"/>
          </p:cNvSpPr>
          <p:nvPr>
            <p:ph idx="1"/>
          </p:nvPr>
        </p:nvSpPr>
        <p:spPr>
          <a:xfrm>
            <a:off x="1331640" y="2996952"/>
            <a:ext cx="6711654" cy="648072"/>
          </a:xfrm>
        </p:spPr>
        <p:txBody>
          <a:bodyPr>
            <a:noAutofit/>
          </a:bodyPr>
          <a:lstStyle/>
          <a:p>
            <a:pPr marL="0" indent="0" algn="ctr">
              <a:buNone/>
            </a:pPr>
            <a:r>
              <a:rPr lang="en-US" sz="4000" dirty="0">
                <a:latin typeface="Calibri" panose="020F0502020204030204" pitchFamily="34" charset="0"/>
                <a:cs typeface="Calibri" panose="020F0502020204030204" pitchFamily="34" charset="0"/>
              </a:rPr>
              <a:t>Dimensions of Modernization</a:t>
            </a:r>
          </a:p>
        </p:txBody>
      </p:sp>
    </p:spTree>
    <p:extLst>
      <p:ext uri="{BB962C8B-B14F-4D97-AF65-F5344CB8AC3E}">
        <p14:creationId xmlns:p14="http://schemas.microsoft.com/office/powerpoint/2010/main" val="285456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83568" y="332656"/>
            <a:ext cx="7055380" cy="1032066"/>
          </a:xfrm>
        </p:spPr>
        <p:txBody>
          <a:bodyPr/>
          <a:lstStyle/>
          <a:p>
            <a:pPr algn="ctr"/>
            <a:r>
              <a:rPr lang="en-US" sz="3500" dirty="0">
                <a:latin typeface="Calibri" panose="020F0502020204030204" pitchFamily="34" charset="0"/>
                <a:cs typeface="Calibri" panose="020F0502020204030204" pitchFamily="34" charset="0"/>
              </a:rPr>
              <a:t>In Economic sphere a modern society is characterized by:</a:t>
            </a:r>
            <a:br>
              <a:rPr lang="en-US" sz="3600" u="sng" dirty="0">
                <a:latin typeface="Calibri" panose="020F0502020204030204" pitchFamily="34" charset="0"/>
                <a:cs typeface="Calibri" panose="020F0502020204030204" pitchFamily="34" charset="0"/>
              </a:rPr>
            </a:br>
            <a:endParaRPr lang="en-US" sz="35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83568" y="1628800"/>
            <a:ext cx="7848020"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Specialization in economic role. Scope for saving and investment, expansion of market (from local to international). </a:t>
            </a:r>
          </a:p>
          <a:p>
            <a:pPr marL="0" indent="0">
              <a:buNone/>
            </a:pPr>
            <a:r>
              <a:rPr lang="en-US" sz="2600" dirty="0">
                <a:latin typeface="Calibri" panose="020F0502020204030204" pitchFamily="34" charset="0"/>
                <a:cs typeface="Calibri" panose="020F0502020204030204" pitchFamily="34" charset="0"/>
              </a:rPr>
              <a:t>Modernization involves industrialization accompanied with monetization of economy, increasing division of labor, use of management techniques and improved technology and the expansion of service sector.  </a:t>
            </a:r>
          </a:p>
          <a:p>
            <a:pPr marL="0" indent="0">
              <a:buNone/>
            </a:pPr>
            <a:r>
              <a:rPr lang="en-US" sz="2600" dirty="0">
                <a:latin typeface="Calibri" panose="020F0502020204030204" pitchFamily="34" charset="0"/>
                <a:cs typeface="Calibri" panose="020F0502020204030204" pitchFamily="34" charset="0"/>
              </a:rPr>
              <a:t>In the realm of technology, a developing society changes from simple and traditional techniques towards the application of scientific knowledge. Concentrations;</a:t>
            </a: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493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864096"/>
          </a:xfrm>
        </p:spPr>
        <p:txBody>
          <a:bodyPr/>
          <a:lstStyle/>
          <a:p>
            <a:pPr marL="0" indent="0" algn="ctr">
              <a:buNone/>
            </a:pPr>
            <a:r>
              <a:rPr lang="en-US" sz="3000" dirty="0">
                <a:latin typeface="Calibri" panose="020F0502020204030204" pitchFamily="34" charset="0"/>
                <a:cs typeface="Calibri" panose="020F0502020204030204" pitchFamily="34" charset="0"/>
              </a:rPr>
              <a:t>In Economic sphere a modern society is characterized by: (Contd.)</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67544" y="1340768"/>
            <a:ext cx="7848020" cy="4896544"/>
          </a:xfrm>
        </p:spPr>
        <p:txBody>
          <a:bodyPr>
            <a:normAutofit/>
          </a:bodyPr>
          <a:lstStyle/>
          <a:p>
            <a:pPr marL="0" indent="0">
              <a:buNone/>
            </a:pPr>
            <a:r>
              <a:rPr lang="en-US" sz="2600" dirty="0">
                <a:latin typeface="Calibri" panose="020F0502020204030204" pitchFamily="34" charset="0"/>
                <a:cs typeface="Calibri" panose="020F0502020204030204" pitchFamily="34" charset="0"/>
              </a:rPr>
              <a:t>In agriculture, the developing society evolves from subsistence farming towards the commercial production of agricultural goods. </a:t>
            </a:r>
          </a:p>
          <a:p>
            <a:pPr marL="0" indent="0">
              <a:buNone/>
            </a:pPr>
            <a:r>
              <a:rPr lang="en-US" sz="2600" dirty="0">
                <a:latin typeface="Calibri" panose="020F0502020204030204" pitchFamily="34" charset="0"/>
                <a:cs typeface="Calibri" panose="020F0502020204030204" pitchFamily="34" charset="0"/>
              </a:rPr>
              <a:t>In Industry, the developing society undergoes a transformation from the use of human and animal power towards industrialization, or men working for wages at power-driven machines, which produce commodities marketed outside the community production. </a:t>
            </a:r>
          </a:p>
          <a:p>
            <a:pPr marL="0" indent="0">
              <a:buNone/>
            </a:pPr>
            <a:r>
              <a:rPr lang="en-US" sz="2600" dirty="0">
                <a:latin typeface="Calibri" panose="020F0502020204030204" pitchFamily="34" charset="0"/>
                <a:cs typeface="Calibri" panose="020F0502020204030204" pitchFamily="34" charset="0"/>
              </a:rPr>
              <a:t>As regards the ecological conditions, the developing society moves from the farm and village towards urban.</a:t>
            </a:r>
          </a:p>
        </p:txBody>
      </p:sp>
    </p:spTree>
    <p:extLst>
      <p:ext uri="{BB962C8B-B14F-4D97-AF65-F5344CB8AC3E}">
        <p14:creationId xmlns:p14="http://schemas.microsoft.com/office/powerpoint/2010/main" val="237658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864096"/>
          </a:xfrm>
        </p:spPr>
        <p:txBody>
          <a:bodyPr/>
          <a:lstStyle/>
          <a:p>
            <a:pPr marL="0" indent="0" algn="ctr">
              <a:buNone/>
            </a:pPr>
            <a:r>
              <a:rPr lang="en-US" sz="3000" dirty="0">
                <a:latin typeface="Calibri" panose="020F0502020204030204" pitchFamily="34" charset="0"/>
                <a:cs typeface="Calibri" panose="020F0502020204030204" pitchFamily="34" charset="0"/>
              </a:rPr>
              <a:t>In Political sphere modernization of a society expects:</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67544" y="1340768"/>
            <a:ext cx="7848020" cy="4896544"/>
          </a:xfrm>
        </p:spPr>
        <p:txBody>
          <a:bodyPr>
            <a:normAutofit fontScale="92500" lnSpcReduction="20000"/>
          </a:bodyPr>
          <a:lstStyle/>
          <a:p>
            <a:pPr marL="0" indent="0">
              <a:buNone/>
            </a:pPr>
            <a:r>
              <a:rPr lang="en-US" sz="2600" dirty="0">
                <a:latin typeface="Calibri" panose="020F0502020204030204" pitchFamily="34" charset="0"/>
                <a:cs typeface="Calibri" panose="020F0502020204030204" pitchFamily="34" charset="0"/>
              </a:rPr>
              <a:t>Declining of traditional rulers, formulation of ideology for the rulers to handle the power and decentralization of power among the members of the society. </a:t>
            </a:r>
          </a:p>
          <a:p>
            <a:pPr marL="0" indent="0">
              <a:buNone/>
            </a:pPr>
            <a:r>
              <a:rPr lang="en-US" sz="2600" dirty="0">
                <a:latin typeface="Calibri" panose="020F0502020204030204" pitchFamily="34" charset="0"/>
                <a:cs typeface="Calibri" panose="020F0502020204030204" pitchFamily="34" charset="0"/>
              </a:rPr>
              <a:t>Scope must be provided to all to participate in the decision-making process. Modernization involves creation of a modern nation state and the development of key institutions political parties, bureaucratic structures, legislative bodies and a system of elections based on universal franchise and secret ballot. </a:t>
            </a:r>
          </a:p>
          <a:p>
            <a:pPr marL="0" indent="0">
              <a:buNone/>
            </a:pPr>
            <a:r>
              <a:rPr lang="en-US" sz="2600" dirty="0">
                <a:latin typeface="Calibri" panose="020F0502020204030204" pitchFamily="34" charset="0"/>
                <a:cs typeface="Calibri" panose="020F0502020204030204" pitchFamily="34" charset="0"/>
              </a:rPr>
              <a:t> The existence of a legal structure. The broadening of popular participation in the polity (Govt, Parliament &amp; Courts). The capability of maintaining national integration through orderly accommodation of various divisive forces. The capacity to blend administrative expertness, responsibility and rationality along with the popular will into an effective amalgam.</a:t>
            </a:r>
          </a:p>
        </p:txBody>
      </p:sp>
    </p:spTree>
    <p:extLst>
      <p:ext uri="{BB962C8B-B14F-4D97-AF65-F5344CB8AC3E}">
        <p14:creationId xmlns:p14="http://schemas.microsoft.com/office/powerpoint/2010/main" val="116339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864096"/>
          </a:xfrm>
        </p:spPr>
        <p:txBody>
          <a:bodyPr/>
          <a:lstStyle/>
          <a:p>
            <a:pPr marL="0" indent="0" algn="ctr">
              <a:buNone/>
            </a:pPr>
            <a:r>
              <a:rPr lang="en-US" sz="3000" dirty="0">
                <a:latin typeface="Calibri" panose="020F0502020204030204" pitchFamily="34" charset="0"/>
                <a:cs typeface="Calibri" panose="020F0502020204030204" pitchFamily="34" charset="0"/>
              </a:rPr>
              <a:t>In the Educational spheres a modernizing society is characterized by:</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67544" y="1340768"/>
            <a:ext cx="7848020" cy="4896544"/>
          </a:xfrm>
        </p:spPr>
        <p:txBody>
          <a:bodyPr>
            <a:normAutofit/>
          </a:bodyPr>
          <a:lstStyle/>
          <a:p>
            <a:pPr marL="0" indent="0">
              <a:buNone/>
            </a:pPr>
            <a:r>
              <a:rPr lang="en-US" sz="2600" dirty="0">
                <a:latin typeface="Calibri" panose="020F0502020204030204" pitchFamily="34" charset="0"/>
                <a:cs typeface="Calibri" panose="020F0502020204030204" pitchFamily="34" charset="0"/>
              </a:rPr>
              <a:t>The importance of education can be realized from the fact that all modernizing societies tend to emphasize on universalization of education. The secular and scientific education act as an important means of modernization.</a:t>
            </a:r>
          </a:p>
          <a:p>
            <a:pPr marL="0" indent="0">
              <a:buNone/>
            </a:pPr>
            <a:r>
              <a:rPr lang="en-US" sz="2600" dirty="0">
                <a:latin typeface="Calibri" panose="020F0502020204030204" pitchFamily="34" charset="0"/>
                <a:cs typeface="Calibri" panose="020F0502020204030204" pitchFamily="34" charset="0"/>
              </a:rPr>
              <a:t>The secular and scientific education act as an important means of modernization. Education can be an important means of modernization. The importance of education can be realized from the fact that all modernizing societies tend to emphasize on universalization of education and the modernized societies have already attained it. </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831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864096"/>
          </a:xfrm>
        </p:spPr>
        <p:txBody>
          <a:bodyPr/>
          <a:lstStyle/>
          <a:p>
            <a:pPr marL="0" indent="0" algn="ctr">
              <a:buNone/>
            </a:pPr>
            <a:r>
              <a:rPr lang="en-US" sz="3000" dirty="0">
                <a:latin typeface="Calibri" panose="020F0502020204030204" pitchFamily="34" charset="0"/>
                <a:cs typeface="Calibri" panose="020F0502020204030204" pitchFamily="34" charset="0"/>
              </a:rPr>
              <a:t>In the Educational spheres a modernizing society is characterized by: (Contd.)</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47990" y="1556792"/>
            <a:ext cx="7848020" cy="4896544"/>
          </a:xfrm>
        </p:spPr>
        <p:txBody>
          <a:bodyPr>
            <a:normAutofit/>
          </a:bodyPr>
          <a:lstStyle/>
          <a:p>
            <a:pPr marL="0" indent="0">
              <a:buNone/>
            </a:pPr>
            <a:r>
              <a:rPr lang="en-US" sz="2600" dirty="0">
                <a:latin typeface="Calibri" panose="020F0502020204030204" pitchFamily="34" charset="0"/>
                <a:cs typeface="Calibri" panose="020F0502020204030204" pitchFamily="34" charset="0"/>
              </a:rPr>
              <a:t>The modern school system can inculcate achievement motivation. It helps in the diffusion of modern values of equality, freedom and humanism. </a:t>
            </a:r>
          </a:p>
          <a:p>
            <a:pPr marL="0" indent="0">
              <a:buNone/>
            </a:pPr>
            <a:r>
              <a:rPr lang="en-US" sz="2600" dirty="0">
                <a:latin typeface="Calibri" panose="020F0502020204030204" pitchFamily="34" charset="0"/>
                <a:cs typeface="Calibri" panose="020F0502020204030204" pitchFamily="34" charset="0"/>
              </a:rPr>
              <a:t>Other values like individualism (uniqueness) and universalistic ethics etc. can also be inculcated.  These values can form the basis of new relations in the society and growth of rationality can enable the development of administrative system through education.</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1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864096"/>
          </a:xfrm>
        </p:spPr>
        <p:txBody>
          <a:bodyPr/>
          <a:lstStyle/>
          <a:p>
            <a:pPr marL="0" indent="0" algn="ctr">
              <a:buNone/>
            </a:pPr>
            <a:r>
              <a:rPr lang="en-US" sz="3000" dirty="0">
                <a:latin typeface="Calibri" panose="020F0502020204030204" pitchFamily="34" charset="0"/>
                <a:cs typeface="Calibri" panose="020F0502020204030204" pitchFamily="34" charset="0"/>
              </a:rPr>
              <a:t>In the Information technology spheres a modernizing society is characterized by:</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67544" y="1340768"/>
            <a:ext cx="7848020" cy="4896544"/>
          </a:xfrm>
        </p:spPr>
        <p:txBody>
          <a:bodyPr>
            <a:normAutofit/>
          </a:bodyPr>
          <a:lstStyle/>
          <a:p>
            <a:pPr marL="0" indent="0">
              <a:buNone/>
            </a:pPr>
            <a:r>
              <a:rPr lang="en-US" sz="2600" dirty="0">
                <a:latin typeface="Calibri" panose="020F0502020204030204" pitchFamily="34" charset="0"/>
                <a:cs typeface="Calibri" panose="020F0502020204030204" pitchFamily="34" charset="0"/>
              </a:rPr>
              <a:t>New inventions such as phones, televisions and computers allow people to communicate instantly anywhere on the globe. Increased global travel allows people to visit foreign cultures for business or leisure.</a:t>
            </a:r>
          </a:p>
          <a:p>
            <a:pPr marL="0" indent="0">
              <a:buNone/>
            </a:pPr>
            <a:r>
              <a:rPr lang="en-US" sz="2600" dirty="0">
                <a:latin typeface="Calibri" panose="020F0502020204030204" pitchFamily="34" charset="0"/>
                <a:cs typeface="Calibri" panose="020F0502020204030204" pitchFamily="34" charset="0"/>
              </a:rPr>
              <a:t>Contact with foreign cultures fosters international cooperation, but can also result in further loss of culture as people begin to adopt the foreign cultures and languages they are exposed to. The media helps create knowledge of desirable things faster than these things themselves produced.</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01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694319" y="332656"/>
            <a:ext cx="7055380" cy="1080120"/>
          </a:xfrm>
        </p:spPr>
        <p:txBody>
          <a:bodyPr/>
          <a:lstStyle/>
          <a:p>
            <a:pPr marL="0" indent="0" algn="ctr">
              <a:buNone/>
            </a:pPr>
            <a:r>
              <a:rPr lang="en-US" sz="2600" dirty="0">
                <a:latin typeface="Calibri" panose="020F0502020204030204" pitchFamily="34" charset="0"/>
                <a:cs typeface="Calibri" panose="020F0502020204030204" pitchFamily="34" charset="0"/>
              </a:rPr>
              <a:t>In the Information technology spheres a modernizing society is characterized by: (Contd.)</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647990" y="1340768"/>
            <a:ext cx="7848020" cy="4680520"/>
          </a:xfrm>
        </p:spPr>
        <p:txBody>
          <a:bodyPr>
            <a:normAutofit/>
          </a:bodyPr>
          <a:lstStyle/>
          <a:p>
            <a:pPr marL="0" indent="0">
              <a:buNone/>
            </a:pPr>
            <a:r>
              <a:rPr lang="en-US" sz="2600" dirty="0">
                <a:latin typeface="Calibri" panose="020F0502020204030204" pitchFamily="34" charset="0"/>
                <a:cs typeface="Calibri" panose="020F0502020204030204" pitchFamily="34" charset="0"/>
              </a:rPr>
              <a:t>Ideology also plays a significant role in changing mass behavior and attitudes. Attitudinal and value changes are pre-requisites of the creation of modern society, economy and political system. The growth of knowledge and its application will enhance man’s control over nature. Science has provided the information needed by people to increase the strength of their own impulse to modernize.</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849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852936"/>
            <a:ext cx="6620968" cy="1152128"/>
          </a:xfrm>
        </p:spPr>
        <p:txBody>
          <a:bodyPr/>
          <a:lstStyle/>
          <a:p>
            <a:pPr algn="ctr"/>
            <a:r>
              <a:rPr lang="en-US" sz="8000" dirty="0">
                <a:latin typeface="Calibri" panose="020F0502020204030204" pitchFamily="34" charset="0"/>
                <a:cs typeface="Calibri" panose="020F0502020204030204" pitchFamily="34" charset="0"/>
              </a:rPr>
              <a:t>Globalization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88050"/>
          </a:xfrm>
        </p:spPr>
        <p:txBody>
          <a:bodyPr/>
          <a:lstStyle/>
          <a:p>
            <a:pPr algn="ctr"/>
            <a:r>
              <a:rPr lang="en-US" dirty="0"/>
              <a:t>Definition</a:t>
            </a:r>
          </a:p>
        </p:txBody>
      </p:sp>
      <p:sp>
        <p:nvSpPr>
          <p:cNvPr id="3" name="Content Placeholder 2"/>
          <p:cNvSpPr>
            <a:spLocks noGrp="1"/>
          </p:cNvSpPr>
          <p:nvPr>
            <p:ph idx="1"/>
          </p:nvPr>
        </p:nvSpPr>
        <p:spPr>
          <a:xfrm>
            <a:off x="719630" y="1556792"/>
            <a:ext cx="7704740" cy="3024335"/>
          </a:xfrm>
        </p:spPr>
        <p:txBody>
          <a:bodyPr/>
          <a:lstStyle/>
          <a:p>
            <a:r>
              <a:rPr lang="en-US" i="1" dirty="0">
                <a:latin typeface="Times New Roman" pitchFamily="18" charset="0"/>
                <a:cs typeface="Times New Roman" pitchFamily="18" charset="0"/>
              </a:rPr>
              <a:t>“Processes by which  goods, services, capital, people, information, and ideas flow across national borders.”</a:t>
            </a:r>
          </a:p>
          <a:p>
            <a:pPr marL="0" indent="0">
              <a:buNone/>
            </a:pPr>
            <a:r>
              <a:rPr lang="en-US" i="1" dirty="0">
                <a:latin typeface="Times New Roman" pitchFamily="18" charset="0"/>
                <a:cs typeface="Times New Roman" pitchFamily="18" charset="0"/>
              </a:rPr>
              <a:t>		 </a:t>
            </a:r>
            <a:r>
              <a:rPr lang="en-US" sz="2400" i="1" dirty="0">
                <a:latin typeface="Times New Roman" pitchFamily="18" charset="0"/>
                <a:cs typeface="Times New Roman" pitchFamily="18" charset="0"/>
              </a:rPr>
              <a:t>-Grewal, D., &amp; Levy, M. (2009)</a:t>
            </a:r>
          </a:p>
          <a:p>
            <a:r>
              <a:rPr lang="en-US" i="1" dirty="0">
                <a:latin typeface="Times New Roman" pitchFamily="18" charset="0"/>
                <a:cs typeface="Times New Roman" pitchFamily="18" charset="0"/>
              </a:rPr>
              <a:t>“Trend toward greater economic, cultural , political, and technological interdependence among national institutions and economies.”</a:t>
            </a:r>
          </a:p>
          <a:p>
            <a:pPr>
              <a:buNone/>
            </a:pPr>
            <a:r>
              <a:rPr lang="en-US" i="1" dirty="0">
                <a:latin typeface="Times New Roman" pitchFamily="18" charset="0"/>
                <a:cs typeface="Times New Roman" pitchFamily="18" charset="0"/>
              </a:rPr>
              <a:t> 			</a:t>
            </a:r>
            <a:r>
              <a:rPr lang="en-US" sz="2400" i="1" dirty="0">
                <a:latin typeface="Times New Roman" pitchFamily="18" charset="0"/>
                <a:cs typeface="Times New Roman" pitchFamily="18" charset="0"/>
              </a:rPr>
              <a:t>-Wild, J., Wild, K., &amp; Han, J. (2008)</a:t>
            </a: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800" b="1" dirty="0">
                <a:latin typeface="Calibri" panose="020F0502020204030204" pitchFamily="34" charset="0"/>
                <a:cs typeface="Calibri" panose="020F0502020204030204" pitchFamily="34" charset="0"/>
              </a:rPr>
              <a:t>What is social transformation?</a:t>
            </a:r>
          </a:p>
        </p:txBody>
      </p:sp>
      <p:sp>
        <p:nvSpPr>
          <p:cNvPr id="3" name="Content Placeholder 2"/>
          <p:cNvSpPr>
            <a:spLocks noGrp="1"/>
          </p:cNvSpPr>
          <p:nvPr>
            <p:ph idx="1"/>
          </p:nvPr>
        </p:nvSpPr>
        <p:spPr>
          <a:xfrm>
            <a:off x="827584" y="1700808"/>
            <a:ext cx="7632848" cy="4128484"/>
          </a:xfrm>
        </p:spPr>
        <p:txBody>
          <a:bodyPr>
            <a:normAutofit fontScale="92500" lnSpcReduction="10000"/>
          </a:bodyPr>
          <a:lstStyle/>
          <a:p>
            <a:pPr marL="0" indent="0">
              <a:buNone/>
            </a:pPr>
            <a:r>
              <a:rPr lang="en-US" sz="2600" dirty="0">
                <a:latin typeface="Calibri" panose="020F0502020204030204" pitchFamily="34" charset="0"/>
                <a:cs typeface="Calibri" panose="020F0502020204030204" pitchFamily="34" charset="0"/>
              </a:rPr>
              <a:t>The world is undergoing important social transformations driven by the impact of globalization, global environmental change and economic and financial crisis, resulting in growing inequalities, extreme poverty, exclusion and the denial of basic human rights. </a:t>
            </a:r>
          </a:p>
          <a:p>
            <a:pPr marL="0" indent="0">
              <a:buNone/>
            </a:pPr>
            <a:r>
              <a:rPr lang="en-US" sz="2600" dirty="0">
                <a:latin typeface="Calibri" panose="020F0502020204030204" pitchFamily="34" charset="0"/>
                <a:cs typeface="Calibri" panose="020F0502020204030204" pitchFamily="34" charset="0"/>
              </a:rPr>
              <a:t>These transformations demonstrate the urge for innovative solutions conducive to universal values of peace, human dignity, gender equality and non-violence and non-discrimination. Young women and men, who are the most affected by these changes, are hence the principal key-actors of social transformations.</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977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3" y="404664"/>
            <a:ext cx="7055380" cy="1032066"/>
          </a:xfrm>
        </p:spPr>
        <p:txBody>
          <a:bodyPr/>
          <a:lstStyle/>
          <a:p>
            <a:pPr algn="ctr"/>
            <a:r>
              <a:rPr lang="en-US" sz="5000" dirty="0">
                <a:latin typeface="Calibri" panose="020F0502020204030204" pitchFamily="34" charset="0"/>
                <a:cs typeface="Calibri" panose="020F0502020204030204" pitchFamily="34" charset="0"/>
              </a:rPr>
              <a:t>What is Globalization?</a:t>
            </a:r>
          </a:p>
        </p:txBody>
      </p:sp>
      <p:sp>
        <p:nvSpPr>
          <p:cNvPr id="3" name="Content Placeholder 2"/>
          <p:cNvSpPr>
            <a:spLocks noGrp="1"/>
          </p:cNvSpPr>
          <p:nvPr>
            <p:ph idx="1"/>
          </p:nvPr>
        </p:nvSpPr>
        <p:spPr>
          <a:xfrm>
            <a:off x="683568" y="1556792"/>
            <a:ext cx="7776864" cy="4195481"/>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Globalization is the free movement of goods, services and people across the world in a seamless and integrated manner. </a:t>
            </a:r>
          </a:p>
          <a:p>
            <a:pPr marL="0" indent="0">
              <a:buNone/>
            </a:pPr>
            <a:r>
              <a:rPr lang="en-US" sz="2400" dirty="0">
                <a:latin typeface="Calibri" panose="020F0502020204030204" pitchFamily="34" charset="0"/>
                <a:cs typeface="Calibri" panose="020F0502020204030204" pitchFamily="34" charset="0"/>
              </a:rPr>
              <a:t>Globalization can be thought of to be the result of the opening up of the global economy and the connected increase in trade between nations. </a:t>
            </a:r>
          </a:p>
          <a:p>
            <a:pPr marL="0" indent="0">
              <a:buNone/>
            </a:pPr>
            <a:r>
              <a:rPr lang="en-US" sz="2400" dirty="0">
                <a:latin typeface="Calibri" panose="020F0502020204030204" pitchFamily="34" charset="0"/>
                <a:cs typeface="Calibri" panose="020F0502020204030204" pitchFamily="34" charset="0"/>
              </a:rPr>
              <a:t>In other words, when countries that were hitherto closed to trade and foreign investment open up their economies and go global, the result is an increasing interconnectedness and integration of the economies of the world. This is a brief introduction to globalization.</a:t>
            </a:r>
          </a:p>
          <a:p>
            <a:pPr marL="0" indent="0">
              <a:buNone/>
            </a:pP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693" y="404664"/>
            <a:ext cx="7055380" cy="1032066"/>
          </a:xfrm>
        </p:spPr>
        <p:txBody>
          <a:bodyPr/>
          <a:lstStyle/>
          <a:p>
            <a:pPr algn="ctr"/>
            <a:r>
              <a:rPr lang="en-US" sz="5000" dirty="0">
                <a:latin typeface="Calibri" panose="020F0502020204030204" pitchFamily="34" charset="0"/>
                <a:cs typeface="Calibri" panose="020F0502020204030204" pitchFamily="34" charset="0"/>
              </a:rPr>
              <a:t>What is Globalization?</a:t>
            </a:r>
          </a:p>
        </p:txBody>
      </p:sp>
      <p:sp>
        <p:nvSpPr>
          <p:cNvPr id="3" name="Content Placeholder 2"/>
          <p:cNvSpPr>
            <a:spLocks noGrp="1"/>
          </p:cNvSpPr>
          <p:nvPr>
            <p:ph idx="1"/>
          </p:nvPr>
        </p:nvSpPr>
        <p:spPr>
          <a:xfrm>
            <a:off x="683568" y="1556792"/>
            <a:ext cx="7920880" cy="4392488"/>
          </a:xfrm>
        </p:spPr>
        <p:txBody>
          <a:bodyPr>
            <a:normAutofit fontScale="85000" lnSpcReduction="10000"/>
          </a:bodyPr>
          <a:lstStyle/>
          <a:p>
            <a:pPr marL="0" indent="0">
              <a:buNone/>
            </a:pPr>
            <a:r>
              <a:rPr lang="en-US" sz="2600" dirty="0">
                <a:latin typeface="Calibri" panose="020F0502020204030204" pitchFamily="34" charset="0"/>
                <a:cs typeface="Calibri" panose="020F0502020204030204" pitchFamily="34" charset="0"/>
              </a:rPr>
              <a:t>Further, globalization can also mean that countries liberalize their import protocols and welcome foreign investment into sectors that are the mainstays of its economy. What this means is that countries become magnets for attracting global capital by opening up their economies to multinational corporations.</a:t>
            </a:r>
          </a:p>
          <a:p>
            <a:pPr marL="0" indent="0">
              <a:buNone/>
            </a:pPr>
            <a:r>
              <a:rPr lang="en-US" sz="2600" dirty="0">
                <a:latin typeface="Calibri" panose="020F0502020204030204" pitchFamily="34" charset="0"/>
                <a:cs typeface="Calibri" panose="020F0502020204030204" pitchFamily="34" charset="0"/>
              </a:rPr>
              <a:t>Globalization means world economic integration through free movement across national borders of: </a:t>
            </a:r>
          </a:p>
          <a:p>
            <a:pPr marL="914406" lvl="1" indent="-514350">
              <a:buAutoNum type="romanLcPeriod"/>
            </a:pPr>
            <a:r>
              <a:rPr lang="en-US" sz="2400" dirty="0">
                <a:latin typeface="Calibri" panose="020F0502020204030204" pitchFamily="34" charset="0"/>
                <a:cs typeface="Calibri" panose="020F0502020204030204" pitchFamily="34" charset="0"/>
              </a:rPr>
              <a:t>financial capital represented by investment in capital markets and money markets </a:t>
            </a:r>
          </a:p>
          <a:p>
            <a:pPr marL="914406" lvl="1" indent="-514350">
              <a:buAutoNum type="romanLcPeriod"/>
            </a:pPr>
            <a:r>
              <a:rPr lang="en-US" sz="2400" dirty="0">
                <a:latin typeface="Calibri" panose="020F0502020204030204" pitchFamily="34" charset="0"/>
                <a:cs typeface="Calibri" panose="020F0502020204030204" pitchFamily="34" charset="0"/>
              </a:rPr>
              <a:t>Technology, and </a:t>
            </a:r>
          </a:p>
          <a:p>
            <a:pPr marL="914406" lvl="1" indent="-514350">
              <a:buAutoNum type="romanLcPeriod"/>
            </a:pPr>
            <a:r>
              <a:rPr lang="en-US" sz="2400" dirty="0">
                <a:latin typeface="Calibri" panose="020F0502020204030204" pitchFamily="34" charset="0"/>
                <a:cs typeface="Calibri" panose="020F0502020204030204" pitchFamily="34" charset="0"/>
              </a:rPr>
              <a:t>Labor</a:t>
            </a:r>
          </a:p>
          <a:p>
            <a:pPr marL="400056" lvl="1" indent="0">
              <a:buNone/>
            </a:pPr>
            <a:r>
              <a:rPr lang="en-US" sz="2400" dirty="0">
                <a:latin typeface="Calibri" panose="020F0502020204030204" pitchFamily="34" charset="0"/>
                <a:cs typeface="Calibri" panose="020F0502020204030204" pitchFamily="34" charset="0"/>
              </a:rPr>
              <a:t>Globalization means world economic integration.</a:t>
            </a:r>
          </a:p>
        </p:txBody>
      </p:sp>
    </p:spTree>
    <p:extLst>
      <p:ext uri="{BB962C8B-B14F-4D97-AF65-F5344CB8AC3E}">
        <p14:creationId xmlns:p14="http://schemas.microsoft.com/office/powerpoint/2010/main" val="372394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lstStyle/>
          <a:p>
            <a:pPr algn="ctr"/>
            <a:r>
              <a:rPr lang="en-US" sz="4000" dirty="0">
                <a:latin typeface="Calibri" panose="020F0502020204030204" pitchFamily="34" charset="0"/>
                <a:cs typeface="Calibri" panose="020F0502020204030204" pitchFamily="34" charset="0"/>
              </a:rPr>
              <a:t>Characteristics </a:t>
            </a:r>
          </a:p>
        </p:txBody>
      </p:sp>
      <p:sp>
        <p:nvSpPr>
          <p:cNvPr id="3" name="Content Placeholder 2"/>
          <p:cNvSpPr>
            <a:spLocks noGrp="1"/>
          </p:cNvSpPr>
          <p:nvPr>
            <p:ph idx="1"/>
          </p:nvPr>
        </p:nvSpPr>
        <p:spPr>
          <a:xfrm>
            <a:off x="828436" y="1556792"/>
            <a:ext cx="6711654" cy="4195481"/>
          </a:xfrm>
        </p:spPr>
        <p:txBody>
          <a:bodyPr>
            <a:noAutofit/>
          </a:bodyPr>
          <a:lstStyle/>
          <a:p>
            <a:pPr marL="514350" indent="-514350">
              <a:buAutoNum type="arabicPeriod"/>
            </a:pPr>
            <a:r>
              <a:rPr lang="en-US" sz="3200" dirty="0">
                <a:latin typeface="Calibri" panose="020F0502020204030204" pitchFamily="34" charset="0"/>
                <a:cs typeface="Calibri" panose="020F0502020204030204" pitchFamily="34" charset="0"/>
              </a:rPr>
              <a:t>Connectivity </a:t>
            </a:r>
          </a:p>
          <a:p>
            <a:pPr marL="514350" indent="-514350">
              <a:buAutoNum type="arabicPeriod"/>
            </a:pPr>
            <a:r>
              <a:rPr lang="en-US" sz="3200" dirty="0">
                <a:latin typeface="Calibri" panose="020F0502020204030204" pitchFamily="34" charset="0"/>
                <a:cs typeface="Calibri" panose="020F0502020204030204" pitchFamily="34" charset="0"/>
              </a:rPr>
              <a:t>Borderless Globe </a:t>
            </a:r>
          </a:p>
          <a:p>
            <a:pPr marL="514350" indent="-514350">
              <a:buAutoNum type="arabicPeriod"/>
            </a:pPr>
            <a:r>
              <a:rPr lang="en-US" sz="3200" dirty="0">
                <a:latin typeface="Calibri" panose="020F0502020204030204" pitchFamily="34" charset="0"/>
                <a:cs typeface="Calibri" panose="020F0502020204030204" pitchFamily="34" charset="0"/>
              </a:rPr>
              <a:t>Free trade </a:t>
            </a:r>
          </a:p>
          <a:p>
            <a:pPr marL="514350" indent="-514350">
              <a:buAutoNum type="arabicPeriod"/>
            </a:pPr>
            <a:r>
              <a:rPr lang="en-US" sz="3200" dirty="0">
                <a:latin typeface="Calibri" panose="020F0502020204030204" pitchFamily="34" charset="0"/>
                <a:cs typeface="Calibri" panose="020F0502020204030204" pitchFamily="34" charset="0"/>
              </a:rPr>
              <a:t>Cultural Diversity </a:t>
            </a:r>
          </a:p>
          <a:p>
            <a:pPr marL="514350" indent="-514350">
              <a:buAutoNum type="arabicPeriod"/>
            </a:pPr>
            <a:r>
              <a:rPr lang="en-US" sz="3200" dirty="0">
                <a:latin typeface="Calibri" panose="020F0502020204030204" pitchFamily="34" charset="0"/>
                <a:cs typeface="Calibri" panose="020F0502020204030204" pitchFamily="34" charset="0"/>
              </a:rPr>
              <a:t>Mobility </a:t>
            </a:r>
          </a:p>
          <a:p>
            <a:pPr marL="514350" indent="-514350">
              <a:buAutoNum type="arabicPeriod"/>
            </a:pPr>
            <a:r>
              <a:rPr lang="en-US" sz="3200" dirty="0">
                <a:latin typeface="Calibri" panose="020F0502020204030204" pitchFamily="34" charset="0"/>
                <a:cs typeface="Calibri" panose="020F0502020204030204" pitchFamily="34" charset="0"/>
              </a:rPr>
              <a:t>Information Technology Changes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a:latin typeface="Calibri" panose="020F0502020204030204" pitchFamily="34" charset="0"/>
                <a:cs typeface="Calibri" panose="020F0502020204030204" pitchFamily="34" charset="0"/>
              </a:rPr>
              <a:t>Importance of Globalization and Roles in the 21st century </a:t>
            </a:r>
          </a:p>
        </p:txBody>
      </p:sp>
      <p:sp>
        <p:nvSpPr>
          <p:cNvPr id="3" name="Content Placeholder 2"/>
          <p:cNvSpPr>
            <a:spLocks noGrp="1"/>
          </p:cNvSpPr>
          <p:nvPr>
            <p:ph idx="1"/>
          </p:nvPr>
        </p:nvSpPr>
        <p:spPr>
          <a:xfrm>
            <a:off x="827700" y="2052925"/>
            <a:ext cx="7632732" cy="4195481"/>
          </a:xfrm>
        </p:spPr>
        <p:txBody>
          <a:bodyPr>
            <a:normAutofit fontScale="92500"/>
          </a:bodyPr>
          <a:lstStyle/>
          <a:p>
            <a:r>
              <a:rPr lang="en-US" sz="3000" dirty="0">
                <a:latin typeface="Calibri" panose="020F0502020204030204" pitchFamily="34" charset="0"/>
                <a:cs typeface="Calibri" panose="020F0502020204030204" pitchFamily="34" charset="0"/>
              </a:rPr>
              <a:t>Globalization is important because it opens many doors of various fields of study. It broadens the educational horizons for students. </a:t>
            </a:r>
          </a:p>
          <a:p>
            <a:r>
              <a:rPr lang="en-US" sz="3000" dirty="0">
                <a:latin typeface="Calibri" panose="020F0502020204030204" pitchFamily="34" charset="0"/>
                <a:cs typeface="Calibri" panose="020F0502020204030204" pitchFamily="34" charset="0"/>
              </a:rPr>
              <a:t>Technology in the world today has made it easier for students to find more in depth information that they are looking for to use for educational purposes. Students can also learn more about other countries because of the impact of globalization.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a:latin typeface="Calibri" panose="020F0502020204030204" pitchFamily="34" charset="0"/>
                <a:cs typeface="Calibri" panose="020F0502020204030204" pitchFamily="34" charset="0"/>
              </a:rPr>
              <a:t>Importance of Globalization and Roles in the 21st century (Contd.)</a:t>
            </a:r>
          </a:p>
        </p:txBody>
      </p:sp>
      <p:sp>
        <p:nvSpPr>
          <p:cNvPr id="3" name="Content Placeholder 2"/>
          <p:cNvSpPr>
            <a:spLocks noGrp="1"/>
          </p:cNvSpPr>
          <p:nvPr>
            <p:ph idx="1"/>
          </p:nvPr>
        </p:nvSpPr>
        <p:spPr>
          <a:xfrm>
            <a:off x="827700" y="2052925"/>
            <a:ext cx="7632732" cy="4195481"/>
          </a:xfrm>
        </p:spPr>
        <p:txBody>
          <a:bodyPr>
            <a:normAutofit/>
          </a:bodyPr>
          <a:lstStyle/>
          <a:p>
            <a:pPr lvl="0"/>
            <a:r>
              <a:rPr lang="en-US" sz="3200" dirty="0">
                <a:latin typeface="Calibri" panose="020F0502020204030204" pitchFamily="34" charset="0"/>
                <a:cs typeface="Calibri" panose="020F0502020204030204" pitchFamily="34" charset="0"/>
              </a:rPr>
              <a:t>Increases wealth and efficiency in developed and developing nations</a:t>
            </a:r>
          </a:p>
          <a:p>
            <a:pPr lvl="0"/>
            <a:r>
              <a:rPr lang="en-US" sz="3200" dirty="0">
                <a:latin typeface="Calibri" panose="020F0502020204030204" pitchFamily="34" charset="0"/>
                <a:cs typeface="Calibri" panose="020F0502020204030204" pitchFamily="34" charset="0"/>
              </a:rPr>
              <a:t>Creates jobs in developed and developing nations</a:t>
            </a:r>
          </a:p>
          <a:p>
            <a:pPr lvl="0"/>
            <a:r>
              <a:rPr lang="en-US" sz="3200" dirty="0">
                <a:latin typeface="Calibri" panose="020F0502020204030204" pitchFamily="34" charset="0"/>
                <a:cs typeface="Calibri" panose="020F0502020204030204" pitchFamily="34" charset="0"/>
              </a:rPr>
              <a:t>Advances developing nations’ economies</a:t>
            </a:r>
          </a:p>
          <a:p>
            <a:pPr lvl="0"/>
            <a:r>
              <a:rPr lang="en-US" sz="3200" dirty="0">
                <a:latin typeface="Calibri" panose="020F0502020204030204" pitchFamily="34" charset="0"/>
                <a:cs typeface="Calibri" panose="020F0502020204030204" pitchFamily="34" charset="0"/>
              </a:rPr>
              <a:t>Decreases poverty in developing nations</a:t>
            </a:r>
          </a:p>
          <a:p>
            <a:pPr>
              <a:buNone/>
            </a:pPr>
            <a:endParaRPr lang="en-US" dirty="0"/>
          </a:p>
        </p:txBody>
      </p:sp>
    </p:spTree>
    <p:extLst>
      <p:ext uri="{BB962C8B-B14F-4D97-AF65-F5344CB8AC3E}">
        <p14:creationId xmlns:p14="http://schemas.microsoft.com/office/powerpoint/2010/main" val="299709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400530"/>
          </a:xfrm>
        </p:spPr>
        <p:txBody>
          <a:bodyPr>
            <a:normAutofit fontScale="90000"/>
          </a:bodyPr>
          <a:lstStyle/>
          <a:p>
            <a:pPr algn="ctr"/>
            <a:r>
              <a:rPr lang="en-US" sz="4400" dirty="0">
                <a:latin typeface="Calibri" panose="020F0502020204030204" pitchFamily="34" charset="0"/>
                <a:cs typeface="Calibri" panose="020F0502020204030204" pitchFamily="34" charset="0"/>
              </a:rPr>
              <a:t>Globalization in Your Everyday Life:</a:t>
            </a:r>
            <a:br>
              <a:rPr lang="en-US" i="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27700" y="2052925"/>
            <a:ext cx="7632732" cy="4195481"/>
          </a:xfrm>
        </p:spPr>
        <p:txBody>
          <a:bodyPr/>
          <a:lstStyle/>
          <a:p>
            <a:pPr lvl="1"/>
            <a:r>
              <a:rPr lang="en-US" sz="2200" dirty="0">
                <a:latin typeface="Calibri" panose="020F0502020204030204" pitchFamily="34" charset="0"/>
                <a:cs typeface="Calibri" panose="020F0502020204030204" pitchFamily="34" charset="0"/>
              </a:rPr>
              <a:t>Wake up to a GE alarm clock made in China</a:t>
            </a:r>
          </a:p>
          <a:p>
            <a:pPr lvl="1"/>
            <a:r>
              <a:rPr lang="en-US" sz="2200" dirty="0">
                <a:latin typeface="Calibri" panose="020F0502020204030204" pitchFamily="34" charset="0"/>
                <a:cs typeface="Calibri" panose="020F0502020204030204" pitchFamily="34" charset="0"/>
              </a:rPr>
              <a:t>Slip on Adidas sandals made in Indonesia</a:t>
            </a:r>
          </a:p>
          <a:p>
            <a:pPr lvl="1"/>
            <a:r>
              <a:rPr lang="en-US" sz="2200" dirty="0">
                <a:latin typeface="Calibri" panose="020F0502020204030204" pitchFamily="34" charset="0"/>
                <a:cs typeface="Calibri" panose="020F0502020204030204" pitchFamily="34" charset="0"/>
              </a:rPr>
              <a:t>Put your American Eagle clothes on from Mexico</a:t>
            </a:r>
          </a:p>
          <a:p>
            <a:pPr lvl="1"/>
            <a:r>
              <a:rPr lang="en-US" sz="2200" dirty="0">
                <a:latin typeface="Calibri" panose="020F0502020204030204" pitchFamily="34" charset="0"/>
                <a:cs typeface="Calibri" panose="020F0502020204030204" pitchFamily="34" charset="0"/>
              </a:rPr>
              <a:t>Unplug your Nokia phone made in the U.S. and Taiwan</a:t>
            </a:r>
          </a:p>
          <a:p>
            <a:pPr lvl="1"/>
            <a:r>
              <a:rPr lang="en-US" sz="2200" dirty="0">
                <a:latin typeface="Calibri" panose="020F0502020204030204" pitchFamily="34" charset="0"/>
                <a:cs typeface="Calibri" panose="020F0502020204030204" pitchFamily="34" charset="0"/>
              </a:rPr>
              <a:t>Hop into your Toyota made in Kentucky</a:t>
            </a:r>
          </a:p>
          <a:p>
            <a:pPr lvl="1"/>
            <a:r>
              <a:rPr lang="en-US" sz="2200" dirty="0">
                <a:latin typeface="Calibri" panose="020F0502020204030204" pitchFamily="34" charset="0"/>
                <a:cs typeface="Calibri" panose="020F0502020204030204" pitchFamily="34" charset="0"/>
              </a:rPr>
              <a:t>Listen to Coldplay from England</a:t>
            </a:r>
          </a:p>
          <a:p>
            <a:pPr lvl="1"/>
            <a:r>
              <a:rPr lang="en-US" sz="2200" dirty="0">
                <a:latin typeface="Calibri" panose="020F0502020204030204" pitchFamily="34" charset="0"/>
                <a:cs typeface="Calibri" panose="020F0502020204030204" pitchFamily="34" charset="0"/>
              </a:rPr>
              <a:t>Grab a Starbuck’s coffee with beans harvested in Columbia</a:t>
            </a: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248090"/>
          </a:xfrm>
        </p:spPr>
        <p:txBody>
          <a:bodyPr>
            <a:normAutofit fontScale="90000"/>
          </a:bodyPr>
          <a:lstStyle/>
          <a:p>
            <a:pPr algn="ctr"/>
            <a:r>
              <a:rPr lang="en-US" dirty="0">
                <a:latin typeface="Calibri" panose="020F0502020204030204" pitchFamily="34" charset="0"/>
                <a:cs typeface="Calibri" panose="020F0502020204030204" pitchFamily="34" charset="0"/>
              </a:rPr>
              <a:t>Implementing Technology tools to promote Globalization </a:t>
            </a:r>
            <a:br>
              <a:rPr lang="en-US" dirty="0"/>
            </a:br>
            <a:endParaRPr lang="en-US" dirty="0"/>
          </a:p>
        </p:txBody>
      </p:sp>
      <p:sp>
        <p:nvSpPr>
          <p:cNvPr id="3" name="Content Placeholder 2"/>
          <p:cNvSpPr>
            <a:spLocks noGrp="1"/>
          </p:cNvSpPr>
          <p:nvPr>
            <p:ph idx="1"/>
          </p:nvPr>
        </p:nvSpPr>
        <p:spPr>
          <a:xfrm>
            <a:off x="899592" y="1916832"/>
            <a:ext cx="7632732" cy="4195481"/>
          </a:xfrm>
        </p:spPr>
        <p:txBody>
          <a:bodyPr>
            <a:normAutofit fontScale="92500" lnSpcReduction="10000"/>
          </a:bodyPr>
          <a:lstStyle/>
          <a:p>
            <a:r>
              <a:rPr lang="en-US" sz="2600" dirty="0" err="1">
                <a:latin typeface="Calibri" panose="020F0502020204030204" pitchFamily="34" charset="0"/>
                <a:cs typeface="Calibri" panose="020F0502020204030204" pitchFamily="34" charset="0"/>
              </a:rPr>
              <a:t>Facebook</a:t>
            </a:r>
            <a:r>
              <a:rPr lang="en-US" sz="2600" dirty="0">
                <a:latin typeface="Calibri" panose="020F0502020204030204" pitchFamily="34" charset="0"/>
                <a:cs typeface="Calibri" panose="020F0502020204030204" pitchFamily="34" charset="0"/>
              </a:rPr>
              <a:t>- The ability to communicate with people all over the world. </a:t>
            </a:r>
          </a:p>
          <a:p>
            <a:r>
              <a:rPr lang="en-US" sz="2600" dirty="0">
                <a:latin typeface="Calibri" panose="020F0502020204030204" pitchFamily="34" charset="0"/>
                <a:cs typeface="Calibri" panose="020F0502020204030204" pitchFamily="34" charset="0"/>
              </a:rPr>
              <a:t>Skype (video chatting)- The ability to have a live visual meeting with people all over the world. </a:t>
            </a:r>
          </a:p>
          <a:p>
            <a:r>
              <a:rPr lang="en-US" sz="2600" dirty="0">
                <a:latin typeface="Calibri" panose="020F0502020204030204" pitchFamily="34" charset="0"/>
                <a:cs typeface="Calibri" panose="020F0502020204030204" pitchFamily="34" charset="0"/>
              </a:rPr>
              <a:t>Twitter- The ability to communicate and share information with people all over the world. </a:t>
            </a:r>
          </a:p>
          <a:p>
            <a:r>
              <a:rPr lang="en-US" sz="2600" dirty="0" err="1">
                <a:latin typeface="Calibri" panose="020F0502020204030204" pitchFamily="34" charset="0"/>
                <a:cs typeface="Calibri" panose="020F0502020204030204" pitchFamily="34" charset="0"/>
              </a:rPr>
              <a:t>WikiSpaces</a:t>
            </a:r>
            <a:r>
              <a:rPr lang="en-US" sz="2600" dirty="0">
                <a:latin typeface="Calibri" panose="020F0502020204030204" pitchFamily="34" charset="0"/>
                <a:cs typeface="Calibri" panose="020F0502020204030204" pitchFamily="34" charset="0"/>
              </a:rPr>
              <a:t>- The ability to share ideas, thoughts and images with people all over the world. </a:t>
            </a:r>
          </a:p>
          <a:p>
            <a:r>
              <a:rPr lang="en-US" sz="2600" dirty="0">
                <a:latin typeface="Calibri" panose="020F0502020204030204" pitchFamily="34" charset="0"/>
                <a:cs typeface="Calibri" panose="020F0502020204030204" pitchFamily="34" charset="0"/>
              </a:rPr>
              <a:t>Phones- The ability to verbally and/or visually communicate with people all over the world. </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248090"/>
          </a:xfrm>
        </p:spPr>
        <p:txBody>
          <a:bodyPr>
            <a:normAutofit fontScale="90000"/>
          </a:bodyPr>
          <a:lstStyle/>
          <a:p>
            <a:pPr algn="ctr"/>
            <a:r>
              <a:rPr lang="en-US" dirty="0">
                <a:latin typeface="Calibri" panose="020F0502020204030204" pitchFamily="34" charset="0"/>
                <a:cs typeface="Calibri" panose="020F0502020204030204" pitchFamily="34" charset="0"/>
              </a:rPr>
              <a:t>Implementing Technology tools to promote Globalization </a:t>
            </a:r>
            <a:br>
              <a:rPr lang="en-US" dirty="0"/>
            </a:br>
            <a:endParaRPr lang="en-US" dirty="0"/>
          </a:p>
        </p:txBody>
      </p:sp>
      <p:sp>
        <p:nvSpPr>
          <p:cNvPr id="3" name="Content Placeholder 2"/>
          <p:cNvSpPr>
            <a:spLocks noGrp="1"/>
          </p:cNvSpPr>
          <p:nvPr>
            <p:ph idx="1"/>
          </p:nvPr>
        </p:nvSpPr>
        <p:spPr>
          <a:xfrm>
            <a:off x="899592" y="1844824"/>
            <a:ext cx="7632732" cy="4267489"/>
          </a:xfrm>
        </p:spPr>
        <p:txBody>
          <a:bodyPr>
            <a:normAutofit fontScale="92500" lnSpcReduction="10000"/>
          </a:bodyPr>
          <a:lstStyle/>
          <a:p>
            <a:pPr marL="0" indent="0">
              <a:buNone/>
            </a:pPr>
            <a:endParaRPr lang="en-US" dirty="0"/>
          </a:p>
          <a:p>
            <a:r>
              <a:rPr lang="en-US" sz="2600" dirty="0">
                <a:latin typeface="Calibri" panose="020F0502020204030204" pitchFamily="34" charset="0"/>
                <a:cs typeface="Calibri" panose="020F0502020204030204" pitchFamily="34" charset="0"/>
              </a:rPr>
              <a:t>Microsoft Office- The ability to verbally and visually communicate with people through a office setting through email, live chat and instant messaging. </a:t>
            </a:r>
          </a:p>
          <a:p>
            <a:r>
              <a:rPr lang="en-US" sz="2600" dirty="0">
                <a:latin typeface="Calibri" panose="020F0502020204030204" pitchFamily="34" charset="0"/>
                <a:cs typeface="Calibri" panose="020F0502020204030204" pitchFamily="34" charset="0"/>
              </a:rPr>
              <a:t>WebQuest- Teachers can create a WebQuest for students to participate in an educational journey on various topics while using the world wide web. </a:t>
            </a:r>
          </a:p>
          <a:p>
            <a:r>
              <a:rPr lang="en-US" sz="2600" dirty="0">
                <a:latin typeface="Calibri" panose="020F0502020204030204" pitchFamily="34" charset="0"/>
                <a:cs typeface="Calibri" panose="020F0502020204030204" pitchFamily="34" charset="0"/>
              </a:rPr>
              <a:t>Podcast- Teachers can create a podcast for students to listen to using media. Teachers can use this for creating assignments and students can listen to the podcast as many times as they want. </a:t>
            </a:r>
          </a:p>
          <a:p>
            <a:endParaRPr lang="en-US" dirty="0"/>
          </a:p>
        </p:txBody>
      </p:sp>
    </p:spTree>
    <p:extLst>
      <p:ext uri="{BB962C8B-B14F-4D97-AF65-F5344CB8AC3E}">
        <p14:creationId xmlns:p14="http://schemas.microsoft.com/office/powerpoint/2010/main" val="30951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Implementing Technology to Promote Globalization </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2600" dirty="0">
                <a:latin typeface="Calibri" panose="020F0502020204030204" pitchFamily="34" charset="0"/>
                <a:cs typeface="Calibri" panose="020F0502020204030204" pitchFamily="34" charset="0"/>
              </a:rPr>
              <a:t>Email </a:t>
            </a:r>
          </a:p>
          <a:p>
            <a:pPr marL="0" indent="0">
              <a:buNone/>
            </a:pPr>
            <a:r>
              <a:rPr lang="en-US" sz="2600" dirty="0">
                <a:latin typeface="Calibri" panose="020F0502020204030204" pitchFamily="34" charset="0"/>
                <a:cs typeface="Calibri" panose="020F0502020204030204" pitchFamily="34" charset="0"/>
              </a:rPr>
              <a:t>The students can use email to communicate with: </a:t>
            </a:r>
          </a:p>
          <a:p>
            <a:r>
              <a:rPr lang="en-US" sz="2600" dirty="0">
                <a:latin typeface="Calibri" panose="020F0502020204030204" pitchFamily="34" charset="0"/>
                <a:cs typeface="Calibri" panose="020F0502020204030204" pitchFamily="34" charset="0"/>
              </a:rPr>
              <a:t>Students in other countries </a:t>
            </a:r>
          </a:p>
          <a:p>
            <a:r>
              <a:rPr lang="en-US" sz="2600" dirty="0">
                <a:latin typeface="Calibri" panose="020F0502020204030204" pitchFamily="34" charset="0"/>
                <a:cs typeface="Calibri" panose="020F0502020204030204" pitchFamily="34" charset="0"/>
              </a:rPr>
              <a:t>People and/or businesses in the community </a:t>
            </a:r>
          </a:p>
          <a:p>
            <a:r>
              <a:rPr lang="en-US" sz="2600" dirty="0">
                <a:latin typeface="Calibri" panose="020F0502020204030204" pitchFamily="34" charset="0"/>
                <a:cs typeface="Calibri" panose="020F0502020204030204" pitchFamily="34" charset="0"/>
              </a:rPr>
              <a:t>Pen-Pals (examples: service men and women, elderly, ill) </a:t>
            </a:r>
          </a:p>
          <a:p>
            <a:r>
              <a:rPr lang="en-US" sz="2600" dirty="0">
                <a:latin typeface="Calibri" panose="020F0502020204030204" pitchFamily="34" charset="0"/>
                <a:cs typeface="Calibri" panose="020F0502020204030204" pitchFamily="34" charset="0"/>
              </a:rPr>
              <a:t>Organizations, Companies and Corporations all over the world </a:t>
            </a:r>
          </a:p>
          <a:p>
            <a:r>
              <a:rPr lang="en-US" sz="2600" dirty="0">
                <a:latin typeface="Calibri" panose="020F0502020204030204" pitchFamily="34" charset="0"/>
                <a:cs typeface="Calibri" panose="020F0502020204030204" pitchFamily="34" charset="0"/>
              </a:rPr>
              <a:t>Teachers and Peers </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16042"/>
          </a:xfrm>
        </p:spPr>
        <p:txBody>
          <a:bodyPr>
            <a:normAutofit fontScale="90000"/>
          </a:bodyPr>
          <a:lstStyle/>
          <a:p>
            <a:pPr algn="ctr"/>
            <a:r>
              <a:rPr lang="en-US" sz="3500" dirty="0">
                <a:latin typeface="Calibri" panose="020F0502020204030204" pitchFamily="34" charset="0"/>
                <a:cs typeface="Calibri" panose="020F0502020204030204" pitchFamily="34" charset="0"/>
              </a:rPr>
              <a:t>8 Types Of Globalization</a:t>
            </a:r>
            <a:br>
              <a:rPr lang="en-US" dirty="0"/>
            </a:br>
            <a:endParaRPr lang="en-US" dirty="0"/>
          </a:p>
        </p:txBody>
      </p:sp>
      <p:sp>
        <p:nvSpPr>
          <p:cNvPr id="3" name="Content Placeholder 2"/>
          <p:cNvSpPr>
            <a:spLocks noGrp="1"/>
          </p:cNvSpPr>
          <p:nvPr>
            <p:ph idx="1"/>
          </p:nvPr>
        </p:nvSpPr>
        <p:spPr>
          <a:xfrm>
            <a:off x="611560" y="1484784"/>
            <a:ext cx="7920880" cy="4536504"/>
          </a:xfrm>
        </p:spPr>
        <p:txBody>
          <a:bodyPr>
            <a:normAutofit lnSpcReduction="10000"/>
          </a:bodyPr>
          <a:lstStyle/>
          <a:p>
            <a:pPr>
              <a:buNone/>
            </a:pPr>
            <a:r>
              <a:rPr lang="en-US" sz="2600" dirty="0">
                <a:latin typeface="Calibri" panose="020F0502020204030204" pitchFamily="34" charset="0"/>
                <a:cs typeface="Calibri" panose="020F0502020204030204" pitchFamily="34" charset="0"/>
              </a:rPr>
              <a:t>There are 8 types of Globalization:</a:t>
            </a:r>
          </a:p>
          <a:p>
            <a:pPr marL="514350" indent="-514350">
              <a:buFont typeface="+mj-lt"/>
              <a:buAutoNum type="arabicPeriod"/>
            </a:pPr>
            <a:r>
              <a:rPr lang="en-US" sz="2600" dirty="0">
                <a:latin typeface="Calibri" panose="020F0502020204030204" pitchFamily="34" charset="0"/>
                <a:cs typeface="Calibri" panose="020F0502020204030204" pitchFamily="34" charset="0"/>
              </a:rPr>
              <a:t>Social</a:t>
            </a:r>
          </a:p>
          <a:p>
            <a:pPr marL="514350" indent="-514350">
              <a:buFont typeface="+mj-lt"/>
              <a:buAutoNum type="arabicPeriod"/>
            </a:pPr>
            <a:r>
              <a:rPr lang="en-US" sz="2600" dirty="0">
                <a:latin typeface="Calibri" panose="020F0502020204030204" pitchFamily="34" charset="0"/>
                <a:cs typeface="Calibri" panose="020F0502020204030204" pitchFamily="34" charset="0"/>
              </a:rPr>
              <a:t>Technological</a:t>
            </a:r>
          </a:p>
          <a:p>
            <a:pPr marL="514350" indent="-514350">
              <a:buFont typeface="+mj-lt"/>
              <a:buAutoNum type="arabicPeriod"/>
            </a:pPr>
            <a:r>
              <a:rPr lang="en-US" sz="2600" dirty="0">
                <a:latin typeface="Calibri" panose="020F0502020204030204" pitchFamily="34" charset="0"/>
                <a:cs typeface="Calibri" panose="020F0502020204030204" pitchFamily="34" charset="0"/>
              </a:rPr>
              <a:t>Financial</a:t>
            </a:r>
          </a:p>
          <a:p>
            <a:pPr marL="514350" indent="-514350">
              <a:buFont typeface="+mj-lt"/>
              <a:buAutoNum type="arabicPeriod"/>
            </a:pPr>
            <a:r>
              <a:rPr lang="en-US" sz="2600" dirty="0">
                <a:latin typeface="Calibri" panose="020F0502020204030204" pitchFamily="34" charset="0"/>
                <a:cs typeface="Calibri" panose="020F0502020204030204" pitchFamily="34" charset="0"/>
              </a:rPr>
              <a:t>Economic</a:t>
            </a:r>
          </a:p>
          <a:p>
            <a:pPr marL="514350" indent="-514350">
              <a:buFont typeface="+mj-lt"/>
              <a:buAutoNum type="arabicPeriod"/>
            </a:pPr>
            <a:r>
              <a:rPr lang="en-US" sz="2600" dirty="0">
                <a:latin typeface="Calibri" panose="020F0502020204030204" pitchFamily="34" charset="0"/>
                <a:cs typeface="Calibri" panose="020F0502020204030204" pitchFamily="34" charset="0"/>
              </a:rPr>
              <a:t>Political</a:t>
            </a:r>
          </a:p>
          <a:p>
            <a:pPr marL="514350" indent="-514350">
              <a:buFont typeface="+mj-lt"/>
              <a:buAutoNum type="arabicPeriod"/>
            </a:pPr>
            <a:r>
              <a:rPr lang="en-US" sz="2600" dirty="0">
                <a:latin typeface="Calibri" panose="020F0502020204030204" pitchFamily="34" charset="0"/>
                <a:cs typeface="Calibri" panose="020F0502020204030204" pitchFamily="34" charset="0"/>
              </a:rPr>
              <a:t>Cultural</a:t>
            </a:r>
          </a:p>
          <a:p>
            <a:pPr marL="514350" indent="-514350">
              <a:buFont typeface="+mj-lt"/>
              <a:buAutoNum type="arabicPeriod"/>
            </a:pPr>
            <a:r>
              <a:rPr lang="en-US" sz="2600" dirty="0">
                <a:latin typeface="Calibri" panose="020F0502020204030204" pitchFamily="34" charset="0"/>
                <a:cs typeface="Calibri" panose="020F0502020204030204" pitchFamily="34" charset="0"/>
              </a:rPr>
              <a:t>Ecological</a:t>
            </a:r>
          </a:p>
          <a:p>
            <a:pPr marL="514350" indent="-514350">
              <a:buFont typeface="+mj-lt"/>
              <a:buAutoNum type="arabicPeriod"/>
            </a:pPr>
            <a:r>
              <a:rPr lang="en-US" sz="2600" dirty="0">
                <a:latin typeface="Calibri" panose="020F0502020204030204" pitchFamily="34" charset="0"/>
                <a:cs typeface="Calibri" panose="020F0502020204030204" pitchFamily="34" charset="0"/>
              </a:rPr>
              <a:t>Sociological</a:t>
            </a:r>
          </a:p>
          <a:p>
            <a:endParaRPr lang="en-US" dirty="0"/>
          </a:p>
        </p:txBody>
      </p:sp>
    </p:spTree>
    <p:extLst>
      <p:ext uri="{BB962C8B-B14F-4D97-AF65-F5344CB8AC3E}">
        <p14:creationId xmlns:p14="http://schemas.microsoft.com/office/powerpoint/2010/main" val="420788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Modernization</a:t>
            </a: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7"/>
            <a:ext cx="7344816"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The term ‘Modernization’ is a broader and complex term. It is a process by which modern scientific knowledge is introduced in the society with the ultimate purpose of achieving a better and more satisfactory life in the broadest sense of the term accepted by the society concerned.</a:t>
            </a:r>
          </a:p>
          <a:p>
            <a:pPr marL="0" indent="0">
              <a:buNone/>
            </a:pPr>
            <a:endParaRPr lang="en-US" sz="2600" dirty="0">
              <a:latin typeface="Calibri" panose="020F0502020204030204" pitchFamily="34" charset="0"/>
              <a:cs typeface="Calibri" panose="020F0502020204030204" pitchFamily="34" charset="0"/>
            </a:endParaRPr>
          </a:p>
          <a:p>
            <a:pPr marL="0" indent="0">
              <a:buNone/>
            </a:pPr>
            <a:r>
              <a:rPr lang="en-US" sz="2600" dirty="0">
                <a:latin typeface="Calibri" panose="020F0502020204030204" pitchFamily="34" charset="0"/>
                <a:cs typeface="Calibri" panose="020F0502020204030204" pitchFamily="34" charset="0"/>
              </a:rPr>
              <a:t>It indicates a change in people’s food habits, dress habits, speaking styles, tastes, choices, preferences, ideas, values, recreational activities and so on.</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348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Political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536504"/>
          </a:xfrm>
        </p:spPr>
        <p:txBody>
          <a:bodyPr>
            <a:normAutofit/>
          </a:bodyPr>
          <a:lstStyle/>
          <a:p>
            <a:pPr marL="0" indent="0">
              <a:buNone/>
            </a:pPr>
            <a:r>
              <a:rPr lang="en-US" sz="2600" dirty="0">
                <a:latin typeface="Calibri" panose="020F0502020204030204" pitchFamily="34" charset="0"/>
                <a:cs typeface="Calibri" panose="020F0502020204030204" pitchFamily="34" charset="0"/>
              </a:rPr>
              <a:t>Political globalization refers to the diplomatic negotiations between nation-states. It includes the standardization of global rules around trade, criminality, and the rule of law.</a:t>
            </a:r>
          </a:p>
          <a:p>
            <a:pPr marL="0" indent="0">
              <a:buNone/>
            </a:pPr>
            <a:r>
              <a:rPr lang="en-US" sz="2600" dirty="0">
                <a:latin typeface="Calibri" panose="020F0502020204030204" pitchFamily="34" charset="0"/>
                <a:cs typeface="Calibri" panose="020F0502020204030204" pitchFamily="34" charset="0"/>
              </a:rPr>
              <a:t>International bodies including the United Nations, European Union and World Trade Organization are key multinational organizations designed to facilitate increasing political globalization. This includes growing free trade and multilateral agreements on investment.</a:t>
            </a:r>
          </a:p>
        </p:txBody>
      </p:sp>
    </p:spTree>
    <p:extLst>
      <p:ext uri="{BB962C8B-B14F-4D97-AF65-F5344CB8AC3E}">
        <p14:creationId xmlns:p14="http://schemas.microsoft.com/office/powerpoint/2010/main" val="3344043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Political Globalization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392488"/>
          </a:xfrm>
        </p:spPr>
        <p:txBody>
          <a:bodyPr>
            <a:normAutofit/>
          </a:bodyPr>
          <a:lstStyle/>
          <a:p>
            <a:pPr marL="0" indent="0">
              <a:buNone/>
            </a:pPr>
            <a:r>
              <a:rPr lang="en-US" sz="2600" dirty="0">
                <a:latin typeface="Calibri" panose="020F0502020204030204" pitchFamily="34" charset="0"/>
                <a:cs typeface="Calibri" panose="020F0502020204030204" pitchFamily="34" charset="0"/>
              </a:rPr>
              <a:t>One of the biggest positives of political globalization is that it creates international rule of law. It helps prevent war crimes and polices bad actors on the international stage. It can also help speed up other forms of globalization, like economic globalization, because standardized rules around food and trade standards makes it easier for companies to sell their goods overseas.</a:t>
            </a:r>
          </a:p>
        </p:txBody>
      </p:sp>
    </p:spTree>
    <p:extLst>
      <p:ext uri="{BB962C8B-B14F-4D97-AF65-F5344CB8AC3E}">
        <p14:creationId xmlns:p14="http://schemas.microsoft.com/office/powerpoint/2010/main" val="1455450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Social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392488"/>
          </a:xfrm>
        </p:spPr>
        <p:txBody>
          <a:bodyPr>
            <a:normAutofit/>
          </a:bodyPr>
          <a:lstStyle/>
          <a:p>
            <a:pPr marL="0" indent="0">
              <a:buNone/>
            </a:pPr>
            <a:r>
              <a:rPr lang="en-US" sz="2600" dirty="0">
                <a:latin typeface="Calibri" panose="020F0502020204030204" pitchFamily="34" charset="0"/>
                <a:cs typeface="Calibri" panose="020F0502020204030204" pitchFamily="34" charset="0"/>
              </a:rPr>
              <a:t>Also known as sociological globalization, social globalization refers to the integration of our societies. Not to be confused with cultural globalization, sociological globalization refers to the idea that we now live in a shared society. (There are many different cultures within a society. But a society is a group of people who all live together).</a:t>
            </a:r>
          </a:p>
        </p:txBody>
      </p:sp>
    </p:spTree>
    <p:extLst>
      <p:ext uri="{BB962C8B-B14F-4D97-AF65-F5344CB8AC3E}">
        <p14:creationId xmlns:p14="http://schemas.microsoft.com/office/powerpoint/2010/main" val="2114152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Social Globalization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392488"/>
          </a:xfrm>
        </p:spPr>
        <p:txBody>
          <a:bodyPr>
            <a:normAutofit/>
          </a:bodyPr>
          <a:lstStyle/>
          <a:p>
            <a:pPr marL="0" indent="0">
              <a:buNone/>
            </a:pPr>
            <a:r>
              <a:rPr lang="en-US" sz="2600" dirty="0">
                <a:latin typeface="Calibri" panose="020F0502020204030204" pitchFamily="34" charset="0"/>
                <a:cs typeface="Calibri" panose="020F0502020204030204" pitchFamily="34" charset="0"/>
              </a:rPr>
              <a:t>And now more than ever, it feels as if we all live in one society instead of a group of different societies. For example:</a:t>
            </a:r>
          </a:p>
          <a:p>
            <a:pPr lvl="1"/>
            <a:r>
              <a:rPr lang="en-US" sz="2400" dirty="0">
                <a:latin typeface="Calibri" panose="020F0502020204030204" pitchFamily="34" charset="0"/>
                <a:cs typeface="Calibri" panose="020F0502020204030204" pitchFamily="34" charset="0"/>
              </a:rPr>
              <a:t>What happens in Afghanistan can affect what happens in the United States.</a:t>
            </a:r>
          </a:p>
          <a:p>
            <a:pPr lvl="1"/>
            <a:r>
              <a:rPr lang="en-US" sz="2400" dirty="0">
                <a:latin typeface="Calibri" panose="020F0502020204030204" pitchFamily="34" charset="0"/>
                <a:cs typeface="Calibri" panose="020F0502020204030204" pitchFamily="34" charset="0"/>
              </a:rPr>
              <a:t>A contagion in China spreads to all corners of the world.</a:t>
            </a:r>
          </a:p>
          <a:p>
            <a:pPr lvl="1"/>
            <a:r>
              <a:rPr lang="en-US" sz="2400" dirty="0">
                <a:latin typeface="Calibri" panose="020F0502020204030204" pitchFamily="34" charset="0"/>
                <a:cs typeface="Calibri" panose="020F0502020204030204" pitchFamily="34" charset="0"/>
              </a:rPr>
              <a:t>A nuclear weapon in North Korea can threaten lives in New Zealand.</a:t>
            </a:r>
          </a:p>
        </p:txBody>
      </p:sp>
    </p:spTree>
    <p:extLst>
      <p:ext uri="{BB962C8B-B14F-4D97-AF65-F5344CB8AC3E}">
        <p14:creationId xmlns:p14="http://schemas.microsoft.com/office/powerpoint/2010/main" val="2629130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Social Globalization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392488"/>
          </a:xfrm>
        </p:spPr>
        <p:txBody>
          <a:bodyPr>
            <a:normAutofit/>
          </a:bodyPr>
          <a:lstStyle/>
          <a:p>
            <a:pPr marL="0" indent="0">
              <a:buNone/>
            </a:pPr>
            <a:r>
              <a:rPr lang="en-US" sz="2400" dirty="0">
                <a:latin typeface="Calibri" panose="020F0502020204030204" pitchFamily="34" charset="0"/>
                <a:cs typeface="Calibri" panose="020F0502020204030204" pitchFamily="34" charset="0"/>
              </a:rPr>
              <a:t>So, it appears, we are now all a common society who need to learn to get along despite our different cultures and beliefs because what we do affects people all around the world.</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Another aspect of social globalization is the movement of people. People can go from one country to another easily, and those who are most highly educated can get jobs in different nations with more ease than ever.</a:t>
            </a:r>
          </a:p>
        </p:txBody>
      </p:sp>
    </p:spTree>
    <p:extLst>
      <p:ext uri="{BB962C8B-B14F-4D97-AF65-F5344CB8AC3E}">
        <p14:creationId xmlns:p14="http://schemas.microsoft.com/office/powerpoint/2010/main" val="1735276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Economic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608512"/>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Economic globalization refers to the ways corporations do business as multinational organizations nowadays. Whereas once McDonald’s only existed in the USA and HSBC only existed in the UK, now these companies are all over the world in a ‘globalized economy’.</a:t>
            </a:r>
          </a:p>
          <a:p>
            <a:pPr marL="0" indent="0">
              <a:buNone/>
            </a:pPr>
            <a:r>
              <a:rPr lang="en-US" sz="2400" dirty="0">
                <a:latin typeface="Calibri" panose="020F0502020204030204" pitchFamily="34" charset="0"/>
                <a:cs typeface="Calibri" panose="020F0502020204030204" pitchFamily="34" charset="0"/>
              </a:rPr>
              <a:t>You will also notice the movement of manufacturing industries to developing nations to make the most of low wages and lowers the price of goods.</a:t>
            </a:r>
          </a:p>
          <a:p>
            <a:pPr marL="0" indent="0">
              <a:buNone/>
            </a:pPr>
            <a:r>
              <a:rPr lang="en-US" sz="2400" dirty="0">
                <a:latin typeface="Calibri" panose="020F0502020204030204" pitchFamily="34" charset="0"/>
                <a:cs typeface="Calibri" panose="020F0502020204030204" pitchFamily="34" charset="0"/>
              </a:rPr>
              <a:t>This can help developing nations increase overall employment but can be considered exploitation of nations with poor working conditions. It also takes good paying jobs away from developed nations.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8087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Technological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608512"/>
          </a:xfrm>
        </p:spPr>
        <p:txBody>
          <a:bodyPr>
            <a:normAutofit/>
          </a:bodyPr>
          <a:lstStyle/>
          <a:p>
            <a:pPr marL="0" indent="0">
              <a:buNone/>
            </a:pPr>
            <a:r>
              <a:rPr lang="en-US" sz="2400" dirty="0">
                <a:latin typeface="Calibri" panose="020F0502020204030204" pitchFamily="34" charset="0"/>
                <a:cs typeface="Calibri" panose="020F0502020204030204" pitchFamily="34" charset="0"/>
              </a:rPr>
              <a:t>Technological globalization refers to the spread of technology around the world. Examples of this include the spread of the internet, solar panel technology and medical technologies – which can all help improve the lives of people around the world.</a:t>
            </a:r>
          </a:p>
          <a:p>
            <a:pPr marL="0" indent="0">
              <a:buNone/>
            </a:pPr>
            <a:r>
              <a:rPr lang="en-US" sz="2400" dirty="0">
                <a:latin typeface="Calibri" panose="020F0502020204030204" pitchFamily="34" charset="0"/>
                <a:cs typeface="Calibri" panose="020F0502020204030204" pitchFamily="34" charset="0"/>
              </a:rPr>
              <a:t>The spread of technologies can be interpreted as the ‘rising tide lifts all boats’ argument. Globalization means we can make the most of the best technologies from all around the world to make everyone’s lives better and improve everyone’s economies.</a:t>
            </a:r>
          </a:p>
        </p:txBody>
      </p:sp>
    </p:spTree>
    <p:extLst>
      <p:ext uri="{BB962C8B-B14F-4D97-AF65-F5344CB8AC3E}">
        <p14:creationId xmlns:p14="http://schemas.microsoft.com/office/powerpoint/2010/main" val="4052639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Financial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608512"/>
          </a:xfrm>
        </p:spPr>
        <p:txBody>
          <a:bodyPr>
            <a:normAutofit fontScale="92500"/>
          </a:bodyPr>
          <a:lstStyle/>
          <a:p>
            <a:pPr marL="0" indent="0">
              <a:buNone/>
            </a:pPr>
            <a:r>
              <a:rPr lang="en-US" sz="2400" dirty="0">
                <a:latin typeface="Calibri" panose="020F0502020204030204" pitchFamily="34" charset="0"/>
                <a:cs typeface="Calibri" panose="020F0502020204030204" pitchFamily="34" charset="0"/>
              </a:rPr>
              <a:t>Financial globalization refers to the ease at which money can be spread around the world. The growth of stock exchanges like the NYSE and FTSE as well as internationalization of financial markets has made it easier for people to transfer money internationally.</a:t>
            </a:r>
          </a:p>
          <a:p>
            <a:pPr marL="0" indent="0">
              <a:buNone/>
            </a:pPr>
            <a:r>
              <a:rPr lang="en-US" sz="2400" dirty="0">
                <a:latin typeface="Calibri" panose="020F0502020204030204" pitchFamily="34" charset="0"/>
                <a:cs typeface="Calibri" panose="020F0502020204030204" pitchFamily="34" charset="0"/>
              </a:rPr>
              <a:t>The benefit of this is that it’s easy and cheap to get investments for new business ventures. You can find a Chinese, French or Canadian investor to wire you some money to start your business instead of just relying on local investors!</a:t>
            </a:r>
          </a:p>
          <a:p>
            <a:pPr marL="0" indent="0">
              <a:buNone/>
            </a:pPr>
            <a:r>
              <a:rPr lang="en-US" sz="2400" dirty="0">
                <a:latin typeface="Calibri" panose="020F0502020204030204" pitchFamily="34" charset="0"/>
                <a:cs typeface="Calibri" panose="020F0502020204030204" pitchFamily="34" charset="0"/>
              </a:rPr>
              <a:t>But many nations also face backlash because of the sense that overseas companies buy out too much of their businesses, real estate and farming land – which could be a threat to a nation’s sovereignty.</a:t>
            </a:r>
          </a:p>
        </p:txBody>
      </p:sp>
    </p:spTree>
    <p:extLst>
      <p:ext uri="{BB962C8B-B14F-4D97-AF65-F5344CB8AC3E}">
        <p14:creationId xmlns:p14="http://schemas.microsoft.com/office/powerpoint/2010/main" val="3778436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Cultural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556792"/>
            <a:ext cx="7776748" cy="4608512"/>
          </a:xfrm>
        </p:spPr>
        <p:txBody>
          <a:bodyPr>
            <a:normAutofit/>
          </a:bodyPr>
          <a:lstStyle/>
          <a:p>
            <a:pPr marL="0" indent="0">
              <a:buNone/>
            </a:pPr>
            <a:r>
              <a:rPr lang="en-US" sz="2400" dirty="0">
                <a:latin typeface="Calibri" panose="020F0502020204030204" pitchFamily="34" charset="0"/>
                <a:cs typeface="Calibri" panose="020F0502020204030204" pitchFamily="34" charset="0"/>
              </a:rPr>
              <a:t>Cultural globalization refers to the spread and mixing of cultures around the world. Arjun Appadurai talks about the possible effect of ‘homogenization’ of culture, where dominant nations like the United States spread their cultures through television and movies, which leads to the dilution and loss of local and indigenous cultures.</a:t>
            </a:r>
          </a:p>
          <a:p>
            <a:pPr marL="0" indent="0">
              <a:buNone/>
            </a:pPr>
            <a:r>
              <a:rPr lang="en-US" sz="2400" dirty="0">
                <a:latin typeface="Calibri" panose="020F0502020204030204" pitchFamily="34" charset="0"/>
                <a:cs typeface="Calibri" panose="020F0502020204030204" pitchFamily="34" charset="0"/>
              </a:rPr>
              <a:t>One example is the spread of rock music from the UK and USA around the world in the 1970s. Other examples include the spread of Disney music, secularism and consumer culture.</a:t>
            </a:r>
          </a:p>
        </p:txBody>
      </p:sp>
    </p:spTree>
    <p:extLst>
      <p:ext uri="{BB962C8B-B14F-4D97-AF65-F5344CB8AC3E}">
        <p14:creationId xmlns:p14="http://schemas.microsoft.com/office/powerpoint/2010/main" val="519849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Ecological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748" cy="4896544"/>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Ecological globalization refers to the idea that the world needs to be considered one interconnected ecosystem. This means that the world needs to work together to address ecological issues that cross the borders of nation-states.</a:t>
            </a:r>
          </a:p>
          <a:p>
            <a:pPr marL="0" indent="0">
              <a:buNone/>
            </a:pPr>
            <a:r>
              <a:rPr lang="en-US" sz="2400" dirty="0">
                <a:latin typeface="Calibri" panose="020F0502020204030204" pitchFamily="34" charset="0"/>
                <a:cs typeface="Calibri" panose="020F0502020204030204" pitchFamily="34" charset="0"/>
              </a:rPr>
              <a:t>Examples include:</a:t>
            </a:r>
          </a:p>
          <a:p>
            <a:pPr lvl="1"/>
            <a:r>
              <a:rPr lang="en-US" sz="2200" dirty="0">
                <a:latin typeface="Calibri" panose="020F0502020204030204" pitchFamily="34" charset="0"/>
                <a:cs typeface="Calibri" panose="020F0502020204030204" pitchFamily="34" charset="0"/>
              </a:rPr>
              <a:t>The hole in the Ozone layer, which required the world to ban CFCs.</a:t>
            </a:r>
          </a:p>
          <a:p>
            <a:pPr lvl="1"/>
            <a:r>
              <a:rPr lang="en-US" sz="2200" dirty="0">
                <a:latin typeface="Calibri" panose="020F0502020204030204" pitchFamily="34" charset="0"/>
                <a:cs typeface="Calibri" panose="020F0502020204030204" pitchFamily="34" charset="0"/>
              </a:rPr>
              <a:t>Climate Change, which will affect the poorest nations (particularly low-lying nations in the Pacific and South-East Asia) even though much of the damage is caused by developed nations like the United States. </a:t>
            </a:r>
          </a:p>
          <a:p>
            <a:pPr marL="0" indent="0">
              <a:buNone/>
            </a:pPr>
            <a:r>
              <a:rPr lang="en-US" sz="2400" dirty="0">
                <a:latin typeface="Calibri" panose="020F0502020204030204" pitchFamily="34" charset="0"/>
                <a:cs typeface="Calibri" panose="020F0502020204030204" pitchFamily="34" charset="0"/>
              </a:rPr>
              <a:t>To address these issues, climate accords like the Kyoto Protocol and the Paris Climate Agreement have been put into place, where each nation agrees to invest in lowering its carbon emissions.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788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Modernization (Contd.)</a:t>
            </a: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7"/>
            <a:ext cx="7344816"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Modernization is a process of socio-cultural transformation. It is a thorough going process of change involving values, norms, institutions and structures. It implies an inherent change in the mode of life in a particular direction for attaining modernity. </a:t>
            </a:r>
          </a:p>
          <a:p>
            <a:pPr marL="0" indent="0">
              <a:buNone/>
            </a:pPr>
            <a:r>
              <a:rPr lang="en-US" sz="2600" dirty="0">
                <a:latin typeface="Calibri" panose="020F0502020204030204" pitchFamily="34" charset="0"/>
                <a:cs typeface="Calibri" panose="020F0502020204030204" pitchFamily="34" charset="0"/>
              </a:rPr>
              <a:t>Hence, man’s attitude, idea, outlook and approach are oriented towards change in that direction. The term modernization is used not only to describe the changes in the material culture of a nation but also in its belief system, values and way of life on the whole.</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699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Geographical Globalization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748" cy="4896544"/>
          </a:xfrm>
        </p:spPr>
        <p:txBody>
          <a:bodyPr>
            <a:normAutofit/>
          </a:bodyPr>
          <a:lstStyle/>
          <a:p>
            <a:pPr marL="0" indent="0">
              <a:buNone/>
            </a:pPr>
            <a:r>
              <a:rPr lang="en-US" sz="2400" dirty="0">
                <a:latin typeface="Calibri" panose="020F0502020204030204" pitchFamily="34" charset="0"/>
                <a:cs typeface="Calibri" panose="020F0502020204030204" pitchFamily="34" charset="0"/>
              </a:rPr>
              <a:t>Geographical globalization refers to the idea that the world is no longer seen as groups of distinct nations as much as it once was. We now work in multinational blocs to make decisions, and nations work together to solve problems.</a:t>
            </a:r>
          </a:p>
          <a:p>
            <a:pPr marL="0" indent="0">
              <a:buNone/>
            </a:pPr>
            <a:r>
              <a:rPr lang="en-US" sz="2400" dirty="0">
                <a:latin typeface="Calibri" panose="020F0502020204030204" pitchFamily="34" charset="0"/>
                <a:cs typeface="Calibri" panose="020F0502020204030204" pitchFamily="34" charset="0"/>
              </a:rPr>
              <a:t>It also refers to the fact that we’re now able to travel between nations with increasing ease. You can go from the United States to Europe within a day, for example. Furthermore, people can identify as belonging to multiple geographic regions, especially if they hold multiple passports. Heritage and familial ownership of territory is getting weaker and weaker.</a:t>
            </a:r>
          </a:p>
        </p:txBody>
      </p:sp>
    </p:spTree>
    <p:extLst>
      <p:ext uri="{BB962C8B-B14F-4D97-AF65-F5344CB8AC3E}">
        <p14:creationId xmlns:p14="http://schemas.microsoft.com/office/powerpoint/2010/main" val="1273296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852936"/>
            <a:ext cx="6620968" cy="1152128"/>
          </a:xfrm>
        </p:spPr>
        <p:txBody>
          <a:bodyPr/>
          <a:lstStyle/>
          <a:p>
            <a:pPr algn="ctr"/>
            <a:r>
              <a:rPr lang="en-US" sz="8000" dirty="0">
                <a:latin typeface="Calibri" panose="020F0502020204030204" pitchFamily="34" charset="0"/>
                <a:cs typeface="Calibri" panose="020F0502020204030204" pitchFamily="34" charset="0"/>
              </a:rPr>
              <a:t>Migration</a:t>
            </a:r>
          </a:p>
        </p:txBody>
      </p:sp>
    </p:spTree>
    <p:extLst>
      <p:ext uri="{BB962C8B-B14F-4D97-AF65-F5344CB8AC3E}">
        <p14:creationId xmlns:p14="http://schemas.microsoft.com/office/powerpoint/2010/main" val="193016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Meaning</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fontScale="92500" lnSpcReduction="20000"/>
          </a:bodyPr>
          <a:lstStyle/>
          <a:p>
            <a:pPr marL="0" indent="0">
              <a:buNone/>
            </a:pPr>
            <a:r>
              <a:rPr lang="en-US" sz="2400" dirty="0">
                <a:latin typeface="Calibri" panose="020F0502020204030204" pitchFamily="34" charset="0"/>
                <a:cs typeface="Calibri" panose="020F0502020204030204" pitchFamily="34" charset="0"/>
              </a:rPr>
              <a:t>Migration is the third factor for changes in the population, the other being birth rate and death rate. As compared to birth rate and death rate, migration affects the size of population differently. Migration is not a biological event like birth rate and death rate, but is influenced by the social, cultural, economic and political factors.</a:t>
            </a:r>
          </a:p>
          <a:p>
            <a:pPr marL="0" indent="0">
              <a:buNone/>
            </a:pPr>
            <a:r>
              <a:rPr lang="en-US" sz="2400" dirty="0">
                <a:latin typeface="Calibri" panose="020F0502020204030204" pitchFamily="34" charset="0"/>
                <a:cs typeface="Calibri" panose="020F0502020204030204" pitchFamily="34" charset="0"/>
              </a:rPr>
              <a:t>Migration is carried by the decision of a person or group of persons. The study of migration is of vital importance because the birth rate, death rate and migration determine the size of population, the population growth rate and thus the structure of population. In addition, migration plays an important role in determining the distribution of population and supply of labor in the country.</a:t>
            </a:r>
          </a:p>
          <a:p>
            <a:pPr marL="0" indent="0">
              <a:buNone/>
            </a:pPr>
            <a:r>
              <a:rPr lang="en-US" sz="2400" dirty="0">
                <a:latin typeface="Calibri" panose="020F0502020204030204" pitchFamily="34" charset="0"/>
                <a:cs typeface="Calibri" panose="020F0502020204030204" pitchFamily="34" charset="0"/>
              </a:rPr>
              <a:t>Thus, the study of migration is also useful for formulating economic and other policies by the government, economists, sociologists, politicians, and planners along with demographers.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892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708920"/>
            <a:ext cx="6620968" cy="1152128"/>
          </a:xfrm>
        </p:spPr>
        <p:txBody>
          <a:bodyPr/>
          <a:lstStyle/>
          <a:p>
            <a:pPr algn="ctr"/>
            <a:r>
              <a:rPr lang="en-US" sz="6000" dirty="0">
                <a:latin typeface="Calibri" panose="020F0502020204030204" pitchFamily="34" charset="0"/>
                <a:cs typeface="Calibri" panose="020F0502020204030204" pitchFamily="34" charset="0"/>
              </a:rPr>
              <a:t>Types of Migration</a:t>
            </a:r>
          </a:p>
        </p:txBody>
      </p:sp>
    </p:spTree>
    <p:extLst>
      <p:ext uri="{BB962C8B-B14F-4D97-AF65-F5344CB8AC3E}">
        <p14:creationId xmlns:p14="http://schemas.microsoft.com/office/powerpoint/2010/main" val="2361135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Types of Migration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457200" indent="-457200">
              <a:buFont typeface="+mj-lt"/>
              <a:buAutoNum type="arabicPeriod"/>
            </a:pPr>
            <a:r>
              <a:rPr lang="en-US" sz="2400" dirty="0">
                <a:latin typeface="Calibri" panose="020F0502020204030204" pitchFamily="34" charset="0"/>
                <a:cs typeface="Calibri" panose="020F0502020204030204" pitchFamily="34" charset="0"/>
              </a:rPr>
              <a:t>Immigration and Emigration:</a:t>
            </a:r>
          </a:p>
          <a:p>
            <a:pPr marL="400056" lvl="1" indent="0">
              <a:buNone/>
            </a:pPr>
            <a:r>
              <a:rPr lang="en-US" sz="2200" dirty="0">
                <a:latin typeface="Calibri" panose="020F0502020204030204" pitchFamily="34" charset="0"/>
                <a:cs typeface="Calibri" panose="020F0502020204030204" pitchFamily="34" charset="0"/>
              </a:rPr>
              <a:t>When people from one country move permanently to another country, for example, if people from Nepal move to America then for America, it is termed as Immigration, whereas for Nepal it is termed as Emigration.</a:t>
            </a:r>
          </a:p>
          <a:p>
            <a:pPr marL="457200" indent="-457200">
              <a:buFont typeface="+mj-lt"/>
              <a:buAutoNum type="arabicPeriod"/>
            </a:pPr>
            <a:r>
              <a:rPr lang="en-US" sz="2400" dirty="0">
                <a:latin typeface="Calibri" panose="020F0502020204030204" pitchFamily="34" charset="0"/>
                <a:cs typeface="Calibri" panose="020F0502020204030204" pitchFamily="34" charset="0"/>
              </a:rPr>
              <a:t>In-migration and Out-migration:</a:t>
            </a:r>
          </a:p>
          <a:p>
            <a:pPr marL="400056" lvl="1" indent="0">
              <a:buNone/>
            </a:pPr>
            <a:r>
              <a:rPr lang="en-US" sz="2200" dirty="0">
                <a:latin typeface="Calibri" panose="020F0502020204030204" pitchFamily="34" charset="0"/>
                <a:cs typeface="Calibri" panose="020F0502020204030204" pitchFamily="34" charset="0"/>
              </a:rPr>
              <a:t>In-migration means migration occurring within an area only, while out-migration means migration out of the area. Both types of migration are called “internal migration” occurring within the country. Migration from Biratnagar to Kathmandu is in-migration for Kathmandu, while it is out- migration for Biratnagar.</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995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Types of Migration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lnSpcReduction="10000"/>
          </a:bodyPr>
          <a:lstStyle/>
          <a:p>
            <a:pPr marL="457200" indent="-457200">
              <a:buFont typeface="+mj-lt"/>
              <a:buAutoNum type="arabicPeriod" startAt="3"/>
            </a:pPr>
            <a:r>
              <a:rPr lang="en-US" sz="2400" dirty="0">
                <a:latin typeface="Calibri" panose="020F0502020204030204" pitchFamily="34" charset="0"/>
                <a:cs typeface="Calibri" panose="020F0502020204030204" pitchFamily="34" charset="0"/>
              </a:rPr>
              <a:t>Gross and Net Migration:</a:t>
            </a:r>
          </a:p>
          <a:p>
            <a:pPr marL="400056" lvl="1" indent="0">
              <a:buNone/>
            </a:pPr>
            <a:r>
              <a:rPr lang="en-US" sz="2200" dirty="0">
                <a:latin typeface="Calibri" panose="020F0502020204030204" pitchFamily="34" charset="0"/>
                <a:cs typeface="Calibri" panose="020F0502020204030204" pitchFamily="34" charset="0"/>
              </a:rPr>
              <a:t>Gross migration is the total flow of migrants across a border i.e., (in-migrants + out-migrants) or in the case of international migrants  i.e., (immigrants + emigrants). Net migrations is the difference between inward and outward flow of migration, i.e., (in-migrants – out-migrants) or (immigrants – emigrants).</a:t>
            </a:r>
          </a:p>
          <a:p>
            <a:pPr marL="400056" lvl="1" indent="0">
              <a:buNone/>
            </a:pPr>
            <a:endParaRPr lang="en-US" sz="2200" dirty="0">
              <a:latin typeface="Calibri" panose="020F0502020204030204" pitchFamily="34" charset="0"/>
              <a:cs typeface="Calibri" panose="020F0502020204030204" pitchFamily="34" charset="0"/>
            </a:endParaRPr>
          </a:p>
          <a:p>
            <a:pPr marL="457200" indent="-457200">
              <a:buFont typeface="+mj-lt"/>
              <a:buAutoNum type="arabicPeriod" startAt="4"/>
            </a:pPr>
            <a:r>
              <a:rPr lang="en-US" sz="2400" dirty="0">
                <a:latin typeface="Calibri" panose="020F0502020204030204" pitchFamily="34" charset="0"/>
                <a:cs typeface="Calibri" panose="020F0502020204030204" pitchFamily="34" charset="0"/>
              </a:rPr>
              <a:t>Internal Migration and External Migration:</a:t>
            </a:r>
          </a:p>
          <a:p>
            <a:pPr marL="400056" lvl="1" indent="0">
              <a:buNone/>
            </a:pPr>
            <a:r>
              <a:rPr lang="en-US" sz="2200" dirty="0">
                <a:latin typeface="Calibri" panose="020F0502020204030204" pitchFamily="34" charset="0"/>
                <a:cs typeface="Calibri" panose="020F0502020204030204" pitchFamily="34" charset="0"/>
              </a:rPr>
              <a:t>Internal migration means the movement of people in different states and regions within a country from one place to another. On the other hand, external or international migration refers to the movement of people from one country to another for permanent settlement.</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7011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of Migration</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0" indent="0">
              <a:buNone/>
            </a:pPr>
            <a:r>
              <a:rPr lang="en-US" sz="2400" dirty="0">
                <a:latin typeface="Calibri" panose="020F0502020204030204" pitchFamily="34" charset="0"/>
                <a:cs typeface="Calibri" panose="020F0502020204030204" pitchFamily="34" charset="0"/>
              </a:rPr>
              <a:t>Internal migration affects the place where from people migrate and the place to which they migrate. When the migrants move from rural to urban areas, they have both positive and negative effects on the society and economy.</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effects of migrations are:</a:t>
            </a:r>
          </a:p>
          <a:p>
            <a:pPr marL="457200" indent="-457200">
              <a:buFont typeface="+mj-lt"/>
              <a:buAutoNum type="arabicPeriod"/>
            </a:pPr>
            <a:r>
              <a:rPr lang="en-US" sz="2400" dirty="0">
                <a:latin typeface="Calibri" panose="020F0502020204030204" pitchFamily="34" charset="0"/>
                <a:cs typeface="Calibri" panose="020F0502020204030204" pitchFamily="34" charset="0"/>
              </a:rPr>
              <a:t>Effects on Rural Areas and</a:t>
            </a:r>
          </a:p>
          <a:p>
            <a:pPr marL="457200" indent="-457200">
              <a:buFont typeface="+mj-lt"/>
              <a:buAutoNum type="arabicPeriod"/>
            </a:pPr>
            <a:r>
              <a:rPr lang="en-US" sz="2400" dirty="0">
                <a:latin typeface="Calibri" panose="020F0502020204030204" pitchFamily="34" charset="0"/>
                <a:cs typeface="Calibri" panose="020F0502020204030204" pitchFamily="34" charset="0"/>
              </a:rPr>
              <a:t>Effects on Urban Areas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7154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Rural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fontScale="92500"/>
          </a:bodyPr>
          <a:lstStyle/>
          <a:p>
            <a:pPr marL="0" indent="0">
              <a:buNone/>
            </a:pPr>
            <a:r>
              <a:rPr lang="en-US" sz="2400" dirty="0">
                <a:latin typeface="Calibri" panose="020F0502020204030204" pitchFamily="34" charset="0"/>
                <a:cs typeface="Calibri" panose="020F0502020204030204" pitchFamily="34" charset="0"/>
              </a:rPr>
              <a:t>Migration affects rural areas (the place of origin) in the following ways:</a:t>
            </a:r>
          </a:p>
          <a:p>
            <a:pPr marL="457200" indent="-457200">
              <a:buFont typeface="+mj-lt"/>
              <a:buAutoNum type="arabicPeriod"/>
            </a:pPr>
            <a:r>
              <a:rPr lang="en-US" sz="2400" dirty="0">
                <a:latin typeface="Calibri" panose="020F0502020204030204" pitchFamily="34" charset="0"/>
                <a:cs typeface="Calibri" panose="020F0502020204030204" pitchFamily="34" charset="0"/>
              </a:rPr>
              <a:t>Economic Effects:</a:t>
            </a:r>
          </a:p>
          <a:p>
            <a:pPr marL="400056" lvl="1" indent="0">
              <a:buNone/>
            </a:pPr>
            <a:r>
              <a:rPr lang="en-US" sz="2200" dirty="0">
                <a:latin typeface="Calibri" panose="020F0502020204030204" pitchFamily="34" charset="0"/>
                <a:cs typeface="Calibri" panose="020F0502020204030204" pitchFamily="34" charset="0"/>
              </a:rPr>
              <a:t>When population migrates from rural areas, it reduces the pressure of population on land, the per worker output and productivity on land increases and so does per capita income. Thus family income rises which encourages farmers to adopt better means of production thereby increasing farm produce.</a:t>
            </a:r>
          </a:p>
          <a:p>
            <a:pPr marL="400056" lvl="1" indent="0">
              <a:buNone/>
            </a:pPr>
            <a:r>
              <a:rPr lang="en-US" sz="2200" dirty="0">
                <a:latin typeface="Calibri" panose="020F0502020204030204" pitchFamily="34" charset="0"/>
                <a:cs typeface="Calibri" panose="020F0502020204030204" pitchFamily="34" charset="0"/>
              </a:rPr>
              <a:t>Those who migrate to urban areas are mostly in the age group of 18-40 years. They live alone, work and earn and remit their savings to their homes at villages. Such remittances further increase rural incomes which are utilized to make improvements on farms which further raise their incomes. This particularly happens in the case of emigrants to foreign countries who remit large sums at home.</a:t>
            </a:r>
          </a:p>
        </p:txBody>
      </p:sp>
    </p:spTree>
    <p:extLst>
      <p:ext uri="{BB962C8B-B14F-4D97-AF65-F5344CB8AC3E}">
        <p14:creationId xmlns:p14="http://schemas.microsoft.com/office/powerpoint/2010/main" val="530907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Economic Effects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0" indent="0">
              <a:buNone/>
            </a:pPr>
            <a:r>
              <a:rPr lang="en-US" sz="2400" dirty="0">
                <a:latin typeface="Calibri" panose="020F0502020204030204" pitchFamily="34" charset="0"/>
                <a:cs typeface="Calibri" panose="020F0502020204030204" pitchFamily="34" charset="0"/>
              </a:rPr>
              <a:t>Moreover, when these migrants return to their villages occasionally, they try to raise the consumption and living standards by bringing new ideas and goods to their homes. Modern household gadgets and other products like TV, fridge, motor cycles, etc. have entered in the majority of rural areas of Nepal where larger remittances flow from urban areas.</a:t>
            </a:r>
          </a:p>
          <a:p>
            <a:pPr marL="0" indent="0">
              <a:buNone/>
            </a:pPr>
            <a:r>
              <a:rPr lang="en-US" sz="2400" dirty="0">
                <a:latin typeface="Calibri" panose="020F0502020204030204" pitchFamily="34" charset="0"/>
                <a:cs typeface="Calibri" panose="020F0502020204030204" pitchFamily="34" charset="0"/>
              </a:rPr>
              <a:t>Further, with the migration of working age persons to urban areas the number of farm workers is reduced. This leads to employment of underemployed family members on the farm such as women, older persons and even juveniles.</a:t>
            </a:r>
          </a:p>
        </p:txBody>
      </p:sp>
    </p:spTree>
    <p:extLst>
      <p:ext uri="{BB962C8B-B14F-4D97-AF65-F5344CB8AC3E}">
        <p14:creationId xmlns:p14="http://schemas.microsoft.com/office/powerpoint/2010/main" val="2555567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Rural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457200" indent="-457200">
              <a:buFont typeface="+mj-lt"/>
              <a:buAutoNum type="arabicPeriod" startAt="2"/>
            </a:pPr>
            <a:r>
              <a:rPr lang="en-US" sz="2400" dirty="0">
                <a:latin typeface="Calibri" panose="020F0502020204030204" pitchFamily="34" charset="0"/>
                <a:cs typeface="Calibri" panose="020F0502020204030204" pitchFamily="34" charset="0"/>
              </a:rPr>
              <a:t>Demographic Effects:</a:t>
            </a:r>
          </a:p>
          <a:p>
            <a:pPr marL="400056" lvl="1" indent="0">
              <a:buNone/>
            </a:pPr>
            <a:r>
              <a:rPr lang="en-US" sz="2200" dirty="0">
                <a:latin typeface="Calibri" panose="020F0502020204030204" pitchFamily="34" charset="0"/>
                <a:cs typeface="Calibri" panose="020F0502020204030204" pitchFamily="34" charset="0"/>
              </a:rPr>
              <a:t>Migration reduces population growth in rural areas. Separation from wives for long periods and the use of contraceptives help control population growth. When very young males migrate to urban areas, they are so influenced by the urban life that they do not like to marry at an early age.</a:t>
            </a:r>
          </a:p>
          <a:p>
            <a:pPr marL="400056" lvl="1" indent="0">
              <a:buNone/>
            </a:pPr>
            <a:r>
              <a:rPr lang="en-US" sz="2200" dirty="0">
                <a:latin typeface="Calibri" panose="020F0502020204030204" pitchFamily="34" charset="0"/>
                <a:cs typeface="Calibri" panose="020F0502020204030204" pitchFamily="34" charset="0"/>
              </a:rPr>
              <a:t>Their aim is to earn more, settle in any vocation or job and then marry. Living in urban areas makes the migrants health conscious. Consequently, they emphasize on the importance of health care, and cleanliness which reduces fertility and mortality rates.</a:t>
            </a:r>
          </a:p>
        </p:txBody>
      </p:sp>
    </p:spTree>
    <p:extLst>
      <p:ext uri="{BB962C8B-B14F-4D97-AF65-F5344CB8AC3E}">
        <p14:creationId xmlns:p14="http://schemas.microsoft.com/office/powerpoint/2010/main" val="4101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Modernization (Contd.)</a:t>
            </a: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6"/>
            <a:ext cx="7848872" cy="4874029"/>
          </a:xfrm>
        </p:spPr>
        <p:txBody>
          <a:bodyPr>
            <a:normAutofit lnSpcReduction="10000"/>
          </a:bodyPr>
          <a:lstStyle/>
          <a:p>
            <a:pPr marL="0" indent="0">
              <a:buNone/>
            </a:pPr>
            <a:r>
              <a:rPr lang="en-US" sz="2600" dirty="0">
                <a:latin typeface="Calibri" panose="020F0502020204030204" pitchFamily="34" charset="0"/>
                <a:cs typeface="Calibri" panose="020F0502020204030204" pitchFamily="34" charset="0"/>
              </a:rPr>
              <a:t>The foundations of modernization theory go back to the Age of Enlightenment, when a number of philosophers began to look at how society changed and progressed. </a:t>
            </a:r>
          </a:p>
          <a:p>
            <a:pPr marL="0" indent="0">
              <a:buNone/>
            </a:pPr>
            <a:r>
              <a:rPr lang="en-US" sz="2600" dirty="0">
                <a:latin typeface="Calibri" panose="020F0502020204030204" pitchFamily="34" charset="0"/>
                <a:cs typeface="Calibri" panose="020F0502020204030204" pitchFamily="34" charset="0"/>
              </a:rPr>
              <a:t>Theories were laid out as to how technological advancement necessarily led to social advancement, which in turn led to an examination of how different facets of advancement were connected. </a:t>
            </a:r>
          </a:p>
          <a:p>
            <a:pPr marL="0" indent="0">
              <a:buNone/>
            </a:pPr>
            <a:r>
              <a:rPr lang="en-US" sz="2600" dirty="0">
                <a:latin typeface="Calibri" panose="020F0502020204030204" pitchFamily="34" charset="0"/>
                <a:cs typeface="Calibri" panose="020F0502020204030204" pitchFamily="34" charset="0"/>
              </a:rPr>
              <a:t>The basic premise of this phase of modernization theory was that humans were able to change their society within a generation, and that this change was often facilitated by advancements in technology, production, and consumption.</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174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Rural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457200" indent="-457200">
              <a:buFont typeface="+mj-lt"/>
              <a:buAutoNum type="arabicPeriod" startAt="3"/>
            </a:pPr>
            <a:r>
              <a:rPr lang="en-US" sz="2400" dirty="0">
                <a:latin typeface="Calibri" panose="020F0502020204030204" pitchFamily="34" charset="0"/>
                <a:cs typeface="Calibri" panose="020F0502020204030204" pitchFamily="34" charset="0"/>
              </a:rPr>
              <a:t>Social Effects:</a:t>
            </a:r>
          </a:p>
          <a:p>
            <a:pPr marL="400056" lvl="1" indent="0">
              <a:buNone/>
            </a:pPr>
            <a:r>
              <a:rPr lang="en-US" sz="2200" dirty="0">
                <a:latin typeface="Calibri" panose="020F0502020204030204" pitchFamily="34" charset="0"/>
                <a:cs typeface="Calibri" panose="020F0502020204030204" pitchFamily="34" charset="0"/>
              </a:rPr>
              <a:t>Migration also affects the social set-up of rural communities. It weakens the joint family system if the migrants settle permanently in urban areas. With intermingling of the migrants with people of different castes and regions in cities, they bring new values and attitudes which gradually change old values and customs of rurality's. Women play a greater role in the social setup of the rural life with men having migrated to towns.</a:t>
            </a:r>
          </a:p>
        </p:txBody>
      </p:sp>
    </p:spTree>
    <p:extLst>
      <p:ext uri="{BB962C8B-B14F-4D97-AF65-F5344CB8AC3E}">
        <p14:creationId xmlns:p14="http://schemas.microsoft.com/office/powerpoint/2010/main" val="3917915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Urban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Migration affects urban areas (or the place of destination) in the following ways:</a:t>
            </a:r>
          </a:p>
          <a:p>
            <a:pPr marL="457200" indent="-457200">
              <a:buFont typeface="+mj-lt"/>
              <a:buAutoNum type="arabicPeriod"/>
            </a:pPr>
            <a:r>
              <a:rPr lang="en-US" sz="2400" dirty="0">
                <a:latin typeface="Calibri" panose="020F0502020204030204" pitchFamily="34" charset="0"/>
                <a:cs typeface="Calibri" panose="020F0502020204030204" pitchFamily="34" charset="0"/>
              </a:rPr>
              <a:t>Demographic Effects:</a:t>
            </a:r>
          </a:p>
          <a:p>
            <a:pPr marL="400056" lvl="1" indent="0">
              <a:buNone/>
            </a:pPr>
            <a:r>
              <a:rPr lang="en-US" sz="2200" dirty="0">
                <a:latin typeface="Calibri" panose="020F0502020204030204" pitchFamily="34" charset="0"/>
                <a:cs typeface="Calibri" panose="020F0502020204030204" pitchFamily="34" charset="0"/>
              </a:rPr>
              <a:t>Migration increases the population of the working class in urban areas. But the majority of migrants are young men between the ages of 15 to 24 years who are unwed. Others above this age group come alone leaving their families at home.</a:t>
            </a:r>
          </a:p>
          <a:p>
            <a:pPr marL="400056" lvl="1" indent="0">
              <a:buNone/>
            </a:pPr>
            <a:r>
              <a:rPr lang="en-US" sz="2200" dirty="0">
                <a:latin typeface="Calibri" panose="020F0502020204030204" pitchFamily="34" charset="0"/>
                <a:cs typeface="Calibri" panose="020F0502020204030204" pitchFamily="34" charset="0"/>
              </a:rPr>
              <a:t>This tendency keeps fertility at a lower level than in rural areas. Even those who settle permanently with their spouses favor small number of children due to high costs of rearing them. The other factor responsible for low fertility rate is the availability of better medical and family planning facilities in urban areas.</a:t>
            </a:r>
          </a:p>
        </p:txBody>
      </p:sp>
    </p:spTree>
    <p:extLst>
      <p:ext uri="{BB962C8B-B14F-4D97-AF65-F5344CB8AC3E}">
        <p14:creationId xmlns:p14="http://schemas.microsoft.com/office/powerpoint/2010/main" val="1897806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Urban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457200" indent="-457200">
              <a:buFont typeface="+mj-lt"/>
              <a:buAutoNum type="arabicPeriod" startAt="2"/>
            </a:pPr>
            <a:r>
              <a:rPr lang="en-US" sz="2400" dirty="0">
                <a:latin typeface="Calibri" panose="020F0502020204030204" pitchFamily="34" charset="0"/>
                <a:cs typeface="Calibri" panose="020F0502020204030204" pitchFamily="34" charset="0"/>
              </a:rPr>
              <a:t>Economic Effects:</a:t>
            </a:r>
          </a:p>
          <a:p>
            <a:pPr marL="400056" lvl="1" indent="0">
              <a:buNone/>
            </a:pPr>
            <a:r>
              <a:rPr lang="en-US" sz="2300" dirty="0">
                <a:latin typeface="Calibri" panose="020F0502020204030204" pitchFamily="34" charset="0"/>
                <a:cs typeface="Calibri" panose="020F0502020204030204" pitchFamily="34" charset="0"/>
              </a:rPr>
              <a:t>The effects of migration on income and employment in urban areas are varied depending upon the type of migrants. Usually the migrants are unskilled and find jobs of street hawkers, shoeshine boys, carpenters, masons, tailors, rickshaw pullers, cooks and other tradesmen, etc.</a:t>
            </a:r>
          </a:p>
          <a:p>
            <a:pPr marL="400056" lvl="1" indent="0">
              <a:buNone/>
            </a:pPr>
            <a:r>
              <a:rPr lang="en-US" sz="2300" dirty="0">
                <a:latin typeface="Calibri" panose="020F0502020204030204" pitchFamily="34" charset="0"/>
                <a:cs typeface="Calibri" panose="020F0502020204030204" pitchFamily="34" charset="0"/>
              </a:rPr>
              <a:t>These are “informal sector” activities which are low paying. But, according to the ILO, the evidence suggests that the bulk of employment in the informal sector is economically efficient and profit-making. Thus, such migrants earn enough to spend and remit to their homes.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414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Economic Effects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Other migrants who are educated up to the secondary level find jobs as shop helpers, assistants, taxi drivers, repairing machines and consumer durables, marketing goods and in other informal activities that are small in scale, labor intensive and unregulated. Their earnings are sufficient to bring them in the category of a common urbanite with an income level higher than the unskilled workers.</a:t>
            </a:r>
          </a:p>
          <a:p>
            <a:pPr marL="0" indent="0">
              <a:buNone/>
            </a:pPr>
            <a:r>
              <a:rPr lang="en-US" sz="2400" dirty="0">
                <a:latin typeface="Calibri" panose="020F0502020204030204" pitchFamily="34" charset="0"/>
                <a:cs typeface="Calibri" panose="020F0502020204030204" pitchFamily="34" charset="0"/>
              </a:rPr>
              <a:t>Another class of migrants that is very small is of those who come for higher education in colleges and institutes to towns. They find good job in the “formal sector”, get good salaries, and follow a good standard of living. These are the persons who remit large sums to their homes and help in modernizing the rural scenario.</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0786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500" dirty="0">
                <a:latin typeface="Calibri" panose="020F0502020204030204" pitchFamily="34" charset="0"/>
                <a:cs typeface="Calibri" panose="020F0502020204030204" pitchFamily="34" charset="0"/>
              </a:rPr>
              <a:t>Effects on Urban Areas</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755576" y="1268760"/>
            <a:ext cx="7776864" cy="4896544"/>
          </a:xfrm>
        </p:spPr>
        <p:txBody>
          <a:bodyPr>
            <a:normAutofit/>
          </a:bodyPr>
          <a:lstStyle/>
          <a:p>
            <a:pPr marL="457200" indent="-457200">
              <a:buFont typeface="+mj-lt"/>
              <a:buAutoNum type="arabicPeriod" startAt="3"/>
            </a:pPr>
            <a:r>
              <a:rPr lang="en-US" sz="2400" dirty="0">
                <a:latin typeface="Calibri" panose="020F0502020204030204" pitchFamily="34" charset="0"/>
                <a:cs typeface="Calibri" panose="020F0502020204030204" pitchFamily="34" charset="0"/>
              </a:rPr>
              <a:t>Adverse Effects of Rural-Urban Migration:</a:t>
            </a:r>
          </a:p>
          <a:p>
            <a:pPr marL="400056" lvl="1" indent="0">
              <a:buNone/>
            </a:pPr>
            <a:r>
              <a:rPr lang="en-US" sz="2200" dirty="0">
                <a:latin typeface="Calibri" panose="020F0502020204030204" pitchFamily="34" charset="0"/>
                <a:cs typeface="Calibri" panose="020F0502020204030204" pitchFamily="34" charset="0"/>
              </a:rPr>
              <a:t>Migration from rural to urban areas has a number of adverse effects. Towns and cities in which the migrants settle, face innumerable problems. There is the prolific growth of huge slums and shantytowns. These settlements and huge neighborhoods have no access to municipal services such as clean and running water, public services, electricity, and sewage system.</a:t>
            </a:r>
          </a:p>
          <a:p>
            <a:pPr marL="400056" lvl="1" indent="0">
              <a:buNone/>
            </a:pPr>
            <a:r>
              <a:rPr lang="en-US" sz="2200" dirty="0">
                <a:latin typeface="Calibri" panose="020F0502020204030204" pitchFamily="34" charset="0"/>
                <a:cs typeface="Calibri" panose="020F0502020204030204" pitchFamily="34" charset="0"/>
              </a:rPr>
              <a:t>There is acute housing shortage. The city transport system is unable the meet the demand of the growing population. There are air and noise pollutions, and increased crime and congestion. The costs of providing facilities are too high to be met, despite the best intentions of the local bodies.</a:t>
            </a:r>
          </a:p>
        </p:txBody>
      </p:sp>
    </p:spTree>
    <p:extLst>
      <p:ext uri="{BB962C8B-B14F-4D97-AF65-F5344CB8AC3E}">
        <p14:creationId xmlns:p14="http://schemas.microsoft.com/office/powerpoint/2010/main" val="1692739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14FD-6A63-4DA8-A212-411ACD0E8A39}"/>
              </a:ext>
            </a:extLst>
          </p:cNvPr>
          <p:cNvSpPr>
            <a:spLocks noGrp="1"/>
          </p:cNvSpPr>
          <p:nvPr>
            <p:ph type="title"/>
          </p:nvPr>
        </p:nvSpPr>
        <p:spPr>
          <a:xfrm>
            <a:off x="484710" y="452718"/>
            <a:ext cx="7183634" cy="888050"/>
          </a:xfrm>
        </p:spPr>
        <p:txBody>
          <a:bodyPr/>
          <a:lstStyle/>
          <a:p>
            <a:pPr algn="ctr"/>
            <a:r>
              <a:rPr lang="en-US" sz="3000" dirty="0">
                <a:latin typeface="Calibri" panose="020F0502020204030204" pitchFamily="34" charset="0"/>
                <a:cs typeface="Calibri" panose="020F0502020204030204" pitchFamily="34" charset="0"/>
              </a:rPr>
              <a:t>Adverse Effects of Rural-Urban Migration (Contd.)</a:t>
            </a:r>
          </a:p>
        </p:txBody>
      </p:sp>
      <p:sp>
        <p:nvSpPr>
          <p:cNvPr id="3" name="Content Placeholder 2">
            <a:extLst>
              <a:ext uri="{FF2B5EF4-FFF2-40B4-BE49-F238E27FC236}">
                <a16:creationId xmlns:a16="http://schemas.microsoft.com/office/drawing/2014/main" id="{2BB18BF7-69E7-41DF-9DF4-15076721604B}"/>
              </a:ext>
            </a:extLst>
          </p:cNvPr>
          <p:cNvSpPr>
            <a:spLocks noGrp="1"/>
          </p:cNvSpPr>
          <p:nvPr>
            <p:ph idx="1"/>
          </p:nvPr>
        </p:nvSpPr>
        <p:spPr>
          <a:xfrm>
            <a:off x="827584" y="1508738"/>
            <a:ext cx="7776864" cy="4896544"/>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Besides, there is massive underemployment and unemployment in towns and cities. Men and women are found selling bananas, groundnuts, balloons and other cheap products on pavements and in streets. Many works as shoeshines, parking helpers, porters, etc.</a:t>
            </a:r>
          </a:p>
          <a:p>
            <a:pPr marL="0" indent="0">
              <a:buNone/>
            </a:pPr>
            <a:r>
              <a:rPr lang="en-US" sz="2400" dirty="0">
                <a:latin typeface="Calibri" panose="020F0502020204030204" pitchFamily="34" charset="0"/>
                <a:cs typeface="Calibri" panose="020F0502020204030204" pitchFamily="34" charset="0"/>
              </a:rPr>
              <a:t>Thus, urban migration increases the growth rate of job seekers relative to its population growth, thereby raising urban supply of labor. On the demand side, there are no enough jobs available for the rurality’s in the formal urban sector for the uneducated and unskilled rural migrants.</a:t>
            </a:r>
          </a:p>
          <a:p>
            <a:pPr marL="0" indent="0">
              <a:buNone/>
            </a:pPr>
            <a:r>
              <a:rPr lang="en-US" sz="2400" dirty="0">
                <a:latin typeface="Calibri" panose="020F0502020204030204" pitchFamily="34" charset="0"/>
                <a:cs typeface="Calibri" panose="020F0502020204030204" pitchFamily="34" charset="0"/>
              </a:rPr>
              <a:t>Consequently, this rapid increase in labor supply and the lack of demand for such labor lead to chronic and increasing urban unemployment and underemployment.</a:t>
            </a:r>
          </a:p>
        </p:txBody>
      </p:sp>
    </p:spTree>
    <p:extLst>
      <p:ext uri="{BB962C8B-B14F-4D97-AF65-F5344CB8AC3E}">
        <p14:creationId xmlns:p14="http://schemas.microsoft.com/office/powerpoint/2010/main" val="278354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Tenets/Principles of Modernization</a:t>
            </a: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6"/>
            <a:ext cx="7848872" cy="4874029"/>
          </a:xfrm>
        </p:spPr>
        <p:txBody>
          <a:bodyPr>
            <a:normAutofit/>
          </a:bodyPr>
          <a:lstStyle/>
          <a:p>
            <a:pPr marL="0" indent="0">
              <a:buNone/>
            </a:pPr>
            <a:r>
              <a:rPr lang="en-US" sz="2600" dirty="0">
                <a:latin typeface="Calibri" panose="020F0502020204030204" pitchFamily="34" charset="0"/>
                <a:cs typeface="Calibri" panose="020F0502020204030204" pitchFamily="34" charset="0"/>
              </a:rPr>
              <a:t>Although there are many versions of modernization theory, major implicit or explicit tenets are that:</a:t>
            </a:r>
          </a:p>
          <a:p>
            <a:pPr marL="914406" lvl="1" indent="-514350">
              <a:buFont typeface="+mj-lt"/>
              <a:buAutoNum type="arabicPeriod"/>
            </a:pPr>
            <a:r>
              <a:rPr lang="en-US" sz="2400" dirty="0">
                <a:latin typeface="Calibri" panose="020F0502020204030204" pitchFamily="34" charset="0"/>
                <a:cs typeface="Calibri" panose="020F0502020204030204" pitchFamily="34" charset="0"/>
              </a:rPr>
              <a:t>Societies develop through a series of evolutionary stages;</a:t>
            </a:r>
          </a:p>
          <a:p>
            <a:pPr marL="914406" lvl="1" indent="-514350">
              <a:buFont typeface="+mj-lt"/>
              <a:buAutoNum type="arabicPeriod"/>
            </a:pPr>
            <a:r>
              <a:rPr lang="en-US" sz="2400" dirty="0">
                <a:latin typeface="Calibri" panose="020F0502020204030204" pitchFamily="34" charset="0"/>
                <a:cs typeface="Calibri" panose="020F0502020204030204" pitchFamily="34" charset="0"/>
              </a:rPr>
              <a:t>These stages are based on different degrees and patterns of social differentiation and reintegration of structural and cultural components that are functionally compatible for the maintenance of society;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412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20080"/>
          </a:xfrm>
        </p:spPr>
        <p:txBody>
          <a:bodyPr>
            <a:noAutofit/>
          </a:bodyPr>
          <a:lstStyle/>
          <a:p>
            <a:pPr algn="ctr"/>
            <a:r>
              <a:rPr lang="en-US" sz="3000" b="1" dirty="0">
                <a:latin typeface="Calibri" panose="020F0502020204030204" pitchFamily="34" charset="0"/>
                <a:cs typeface="Calibri" panose="020F0502020204030204" pitchFamily="34" charset="0"/>
              </a:rPr>
              <a:t>Tenets/Principles of Modernization (Contd.)</a:t>
            </a:r>
            <a:endParaRPr lang="en-IN" sz="3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3568" y="1219266"/>
            <a:ext cx="7848872" cy="4874029"/>
          </a:xfrm>
        </p:spPr>
        <p:txBody>
          <a:bodyPr>
            <a:normAutofit/>
          </a:bodyPr>
          <a:lstStyle/>
          <a:p>
            <a:pPr marL="857256" lvl="1" indent="-457200">
              <a:buFont typeface="+mj-lt"/>
              <a:buAutoNum type="arabicPeriod" startAt="3"/>
            </a:pPr>
            <a:r>
              <a:rPr lang="en-US" sz="2200" dirty="0">
                <a:latin typeface="Calibri" panose="020F0502020204030204" pitchFamily="34" charset="0"/>
                <a:cs typeface="Calibri" panose="020F0502020204030204" pitchFamily="34" charset="0"/>
              </a:rPr>
              <a:t>Contemporary developing societies are at a premodern stage of evolution and they eventually will achieve economic growth and will take on the social, political, and economic features of western European and North American societies which have progressed to the highest stage of social evolutionary development;</a:t>
            </a:r>
          </a:p>
          <a:p>
            <a:pPr marL="857256" lvl="1" indent="-457200">
              <a:buFont typeface="+mj-lt"/>
              <a:buAutoNum type="arabicPeriod" startAt="3"/>
            </a:pPr>
            <a:r>
              <a:rPr lang="en-US" sz="2200" dirty="0">
                <a:latin typeface="Calibri" panose="020F0502020204030204" pitchFamily="34" charset="0"/>
                <a:cs typeface="Calibri" panose="020F0502020204030204" pitchFamily="34" charset="0"/>
              </a:rPr>
              <a:t>This modernization will result as complex Western technology is imported and traditional structural and cultural features incompatible with such development are overcome.</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197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484710" y="452718"/>
            <a:ext cx="7055380" cy="1032066"/>
          </a:xfrm>
        </p:spPr>
        <p:txBody>
          <a:bodyPr/>
          <a:lstStyle/>
          <a:p>
            <a:pPr algn="ctr"/>
            <a:r>
              <a:rPr lang="en-US" sz="3500" dirty="0">
                <a:latin typeface="Calibri" panose="020F0502020204030204" pitchFamily="34" charset="0"/>
                <a:cs typeface="Calibri" panose="020F0502020204030204" pitchFamily="34" charset="0"/>
              </a:rPr>
              <a:t>Conceptual formulations of modernization:</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899592" y="1628800"/>
            <a:ext cx="7631996"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In social sciences, modernization is conceived through four conceptual formulations:</a:t>
            </a:r>
          </a:p>
          <a:p>
            <a:pPr marL="514350" indent="-514350">
              <a:buFont typeface="+mj-lt"/>
              <a:buAutoNum type="arabicPeriod"/>
            </a:pPr>
            <a:r>
              <a:rPr lang="en-US" sz="2600" dirty="0">
                <a:latin typeface="Calibri" panose="020F0502020204030204" pitchFamily="34" charset="0"/>
                <a:cs typeface="Calibri" panose="020F0502020204030204" pitchFamily="34" charset="0"/>
              </a:rPr>
              <a:t>Psychological formulation- </a:t>
            </a:r>
          </a:p>
          <a:p>
            <a:pPr marL="800114" lvl="2" indent="0">
              <a:buNone/>
            </a:pPr>
            <a:r>
              <a:rPr lang="en-US" sz="2200" dirty="0">
                <a:latin typeface="Calibri" panose="020F0502020204030204" pitchFamily="34" charset="0"/>
                <a:cs typeface="Calibri" panose="020F0502020204030204" pitchFamily="34" charset="0"/>
              </a:rPr>
              <a:t>Motivation and orientations of the individual, his mode of thinking, beliefs, opinions, attitudes and actions are all conceived in the psychological formulation.</a:t>
            </a:r>
          </a:p>
          <a:p>
            <a:pPr marL="514350" indent="-514350">
              <a:buFont typeface="+mj-lt"/>
              <a:buAutoNum type="arabicPeriod" startAt="2"/>
            </a:pPr>
            <a:r>
              <a:rPr lang="en-US" sz="2600" dirty="0">
                <a:latin typeface="Calibri" panose="020F0502020204030204" pitchFamily="34" charset="0"/>
                <a:cs typeface="Calibri" panose="020F0502020204030204" pitchFamily="34" charset="0"/>
              </a:rPr>
              <a:t>Normative formulation-</a:t>
            </a:r>
          </a:p>
          <a:p>
            <a:pPr marL="800114" lvl="2" indent="0">
              <a:buNone/>
            </a:pPr>
            <a:r>
              <a:rPr lang="en-US" sz="2200" dirty="0">
                <a:latin typeface="Calibri" panose="020F0502020204030204" pitchFamily="34" charset="0"/>
                <a:cs typeface="Calibri" panose="020F0502020204030204" pitchFamily="34" charset="0"/>
              </a:rPr>
              <a:t>The normative approach to modernization emphasizes norms and values like idealism, humanism, rationalism, individualism, pragmatism, liberalism and secularism.</a:t>
            </a:r>
          </a:p>
        </p:txBody>
      </p:sp>
    </p:spTree>
    <p:extLst>
      <p:ext uri="{BB962C8B-B14F-4D97-AF65-F5344CB8AC3E}">
        <p14:creationId xmlns:p14="http://schemas.microsoft.com/office/powerpoint/2010/main" val="378199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1B-90B7-44F3-B990-D93EAD02B96F}"/>
              </a:ext>
            </a:extLst>
          </p:cNvPr>
          <p:cNvSpPr>
            <a:spLocks noGrp="1"/>
          </p:cNvSpPr>
          <p:nvPr>
            <p:ph type="title"/>
          </p:nvPr>
        </p:nvSpPr>
        <p:spPr>
          <a:xfrm>
            <a:off x="484710" y="452718"/>
            <a:ext cx="7055380" cy="1032066"/>
          </a:xfrm>
        </p:spPr>
        <p:txBody>
          <a:bodyPr/>
          <a:lstStyle/>
          <a:p>
            <a:pPr algn="ctr"/>
            <a:r>
              <a:rPr lang="en-US" sz="3500" dirty="0">
                <a:latin typeface="Calibri" panose="020F0502020204030204" pitchFamily="34" charset="0"/>
                <a:cs typeface="Calibri" panose="020F0502020204030204" pitchFamily="34" charset="0"/>
              </a:rPr>
              <a:t>Conceptual formulations of modernization: (Contd.)</a:t>
            </a:r>
          </a:p>
        </p:txBody>
      </p:sp>
      <p:sp>
        <p:nvSpPr>
          <p:cNvPr id="3" name="Content Placeholder 2">
            <a:extLst>
              <a:ext uri="{FF2B5EF4-FFF2-40B4-BE49-F238E27FC236}">
                <a16:creationId xmlns:a16="http://schemas.microsoft.com/office/drawing/2014/main" id="{75BC029A-F3E8-44F2-95D9-26E1E7840B00}"/>
              </a:ext>
            </a:extLst>
          </p:cNvPr>
          <p:cNvSpPr>
            <a:spLocks noGrp="1"/>
          </p:cNvSpPr>
          <p:nvPr>
            <p:ph idx="1"/>
          </p:nvPr>
        </p:nvSpPr>
        <p:spPr>
          <a:xfrm>
            <a:off x="899592" y="1628800"/>
            <a:ext cx="7631996" cy="4608512"/>
          </a:xfrm>
        </p:spPr>
        <p:txBody>
          <a:bodyPr>
            <a:normAutofit/>
          </a:bodyPr>
          <a:lstStyle/>
          <a:p>
            <a:pPr marL="514350" indent="-514350">
              <a:buFont typeface="+mj-lt"/>
              <a:buAutoNum type="arabicPeriod" startAt="3"/>
            </a:pPr>
            <a:r>
              <a:rPr lang="en-US" sz="2600" dirty="0">
                <a:latin typeface="Calibri" panose="020F0502020204030204" pitchFamily="34" charset="0"/>
                <a:cs typeface="Calibri" panose="020F0502020204030204" pitchFamily="34" charset="0"/>
              </a:rPr>
              <a:t>Structural formulation - </a:t>
            </a:r>
          </a:p>
          <a:p>
            <a:pPr marL="800114" lvl="2" indent="0">
              <a:buNone/>
            </a:pPr>
            <a:r>
              <a:rPr lang="en-US" sz="2200" dirty="0">
                <a:latin typeface="Calibri" panose="020F0502020204030204" pitchFamily="34" charset="0"/>
                <a:cs typeface="Calibri" panose="020F0502020204030204" pitchFamily="34" charset="0"/>
              </a:rPr>
              <a:t>Structural conceptualizing of modernization stresses structural components of society such as bureaucracy, democratic associations and complex economy. Simultaneously it recognizes the importance of psychological as well as normative formulations. </a:t>
            </a:r>
          </a:p>
          <a:p>
            <a:pPr marL="514350" indent="-514350">
              <a:buFont typeface="+mj-lt"/>
              <a:buAutoNum type="arabicPeriod" startAt="4"/>
            </a:pPr>
            <a:r>
              <a:rPr lang="en-US" sz="2600" dirty="0">
                <a:latin typeface="Calibri" panose="020F0502020204030204" pitchFamily="34" charset="0"/>
                <a:cs typeface="Calibri" panose="020F0502020204030204" pitchFamily="34" charset="0"/>
              </a:rPr>
              <a:t>Technological formulation-  </a:t>
            </a:r>
          </a:p>
          <a:p>
            <a:pPr marL="800114" lvl="2" indent="0">
              <a:buNone/>
            </a:pPr>
            <a:r>
              <a:rPr lang="en-US" sz="2200" dirty="0">
                <a:latin typeface="Calibri" panose="020F0502020204030204" pitchFamily="34" charset="0"/>
                <a:cs typeface="Calibri" panose="020F0502020204030204" pitchFamily="34" charset="0"/>
              </a:rPr>
              <a:t>Technological approach to modernization emphasizes the economic resources and the utilization of inanimate power in production system.</a:t>
            </a:r>
          </a:p>
        </p:txBody>
      </p:sp>
    </p:spTree>
    <p:extLst>
      <p:ext uri="{BB962C8B-B14F-4D97-AF65-F5344CB8AC3E}">
        <p14:creationId xmlns:p14="http://schemas.microsoft.com/office/powerpoint/2010/main" val="2512511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C9E28BA98D748A9E77968AB723166" ma:contentTypeVersion="8" ma:contentTypeDescription="Create a new document." ma:contentTypeScope="" ma:versionID="5a0f2a00d789bc3265f17398b90f1ca0">
  <xsd:schema xmlns:xsd="http://www.w3.org/2001/XMLSchema" xmlns:xs="http://www.w3.org/2001/XMLSchema" xmlns:p="http://schemas.microsoft.com/office/2006/metadata/properties" xmlns:ns2="d0700b66-c138-47ac-8728-47758baab94b" targetNamespace="http://schemas.microsoft.com/office/2006/metadata/properties" ma:root="true" ma:fieldsID="5b85e42e53eb20c3f813bf7273469743" ns2:_="">
    <xsd:import namespace="d0700b66-c138-47ac-8728-47758baab9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00b66-c138-47ac-8728-47758baab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4CD5CD-E8FB-4A83-AB4C-067BF838BDC0}"/>
</file>

<file path=customXml/itemProps2.xml><?xml version="1.0" encoding="utf-8"?>
<ds:datastoreItem xmlns:ds="http://schemas.openxmlformats.org/officeDocument/2006/customXml" ds:itemID="{09302528-C6FD-42E8-8204-2D2D50072C3C}"/>
</file>

<file path=customXml/itemProps3.xml><?xml version="1.0" encoding="utf-8"?>
<ds:datastoreItem xmlns:ds="http://schemas.openxmlformats.org/officeDocument/2006/customXml" ds:itemID="{AB1DFA5A-79EC-4755-A9FC-D38EB3A2F608}"/>
</file>

<file path=docProps/app.xml><?xml version="1.0" encoding="utf-8"?>
<Properties xmlns="http://schemas.openxmlformats.org/officeDocument/2006/extended-properties" xmlns:vt="http://schemas.openxmlformats.org/officeDocument/2006/docPropsVTypes">
  <Template>Ion</Template>
  <TotalTime>2069</TotalTime>
  <Words>4555</Words>
  <Application>Microsoft Office PowerPoint</Application>
  <PresentationFormat>On-screen Show (4:3)</PresentationFormat>
  <Paragraphs>232</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Times New Roman</vt:lpstr>
      <vt:lpstr>Wingdings 3</vt:lpstr>
      <vt:lpstr>Ion</vt:lpstr>
      <vt:lpstr>     Process of Transformation</vt:lpstr>
      <vt:lpstr>What is social transformation?</vt:lpstr>
      <vt:lpstr>Modernization</vt:lpstr>
      <vt:lpstr>Modernization (Contd.)</vt:lpstr>
      <vt:lpstr>Modernization (Contd.)</vt:lpstr>
      <vt:lpstr>Tenets/Principles of Modernization</vt:lpstr>
      <vt:lpstr>Tenets/Principles of Modernization (Contd.)</vt:lpstr>
      <vt:lpstr>Conceptual formulations of modernization:</vt:lpstr>
      <vt:lpstr>Conceptual formulations of modernization: (Contd.)</vt:lpstr>
      <vt:lpstr>PowerPoint Presentation</vt:lpstr>
      <vt:lpstr>In Economic sphere a modern society is characterized by: </vt:lpstr>
      <vt:lpstr>In Economic sphere a modern society is characterized by: (Contd.)</vt:lpstr>
      <vt:lpstr>In Political sphere modernization of a society expects:</vt:lpstr>
      <vt:lpstr>In the Educational spheres a modernizing society is characterized by:</vt:lpstr>
      <vt:lpstr>In the Educational spheres a modernizing society is characterized by: (Contd.)</vt:lpstr>
      <vt:lpstr>In the Information technology spheres a modernizing society is characterized by:</vt:lpstr>
      <vt:lpstr>In the Information technology spheres a modernizing society is characterized by: (Contd.)</vt:lpstr>
      <vt:lpstr>Globalization </vt:lpstr>
      <vt:lpstr>Definition</vt:lpstr>
      <vt:lpstr>What is Globalization?</vt:lpstr>
      <vt:lpstr>What is Globalization?</vt:lpstr>
      <vt:lpstr>Characteristics </vt:lpstr>
      <vt:lpstr>Importance of Globalization and Roles in the 21st century </vt:lpstr>
      <vt:lpstr>Importance of Globalization and Roles in the 21st century (Contd.)</vt:lpstr>
      <vt:lpstr>Globalization in Your Everyday Life: </vt:lpstr>
      <vt:lpstr>Implementing Technology tools to promote Globalization  </vt:lpstr>
      <vt:lpstr>Implementing Technology tools to promote Globalization  </vt:lpstr>
      <vt:lpstr>Implementing Technology to Promote Globalization  </vt:lpstr>
      <vt:lpstr>8 Types Of Globalization </vt:lpstr>
      <vt:lpstr>Political Globalization</vt:lpstr>
      <vt:lpstr>Political Globalization (Contd.)</vt:lpstr>
      <vt:lpstr>Social Globalization</vt:lpstr>
      <vt:lpstr>Social Globalization (Contd.)</vt:lpstr>
      <vt:lpstr>Social Globalization (Contd.)</vt:lpstr>
      <vt:lpstr>Economic Globalization</vt:lpstr>
      <vt:lpstr>Technological Globalization</vt:lpstr>
      <vt:lpstr>Financial Globalization</vt:lpstr>
      <vt:lpstr>Cultural Globalization</vt:lpstr>
      <vt:lpstr>Ecological Globalization</vt:lpstr>
      <vt:lpstr>Geographical Globalization</vt:lpstr>
      <vt:lpstr>Migration</vt:lpstr>
      <vt:lpstr>Meaning</vt:lpstr>
      <vt:lpstr>Types of Migration</vt:lpstr>
      <vt:lpstr>Types of Migration</vt:lpstr>
      <vt:lpstr>Types of Migration (Contd.)</vt:lpstr>
      <vt:lpstr>Effects of Migration</vt:lpstr>
      <vt:lpstr>Effects on Rural Areas</vt:lpstr>
      <vt:lpstr>Economic Effects (Contd.)</vt:lpstr>
      <vt:lpstr>Effects on Rural Areas</vt:lpstr>
      <vt:lpstr>Effects on Rural Areas</vt:lpstr>
      <vt:lpstr>Effects on Urban Areas</vt:lpstr>
      <vt:lpstr>Effects on Urban Areas</vt:lpstr>
      <vt:lpstr>Economic Effects (Contd.)</vt:lpstr>
      <vt:lpstr>Effects on Urban Areas</vt:lpstr>
      <vt:lpstr>Adverse Effects of Rural-Urban Migration (Contd.)</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of Development planning</dc:title>
  <dc:creator>aditya chapagain</dc:creator>
  <cp:lastModifiedBy>avinash maskey</cp:lastModifiedBy>
  <cp:revision>777</cp:revision>
  <dcterms:created xsi:type="dcterms:W3CDTF">2015-08-06T05:03:57Z</dcterms:created>
  <dcterms:modified xsi:type="dcterms:W3CDTF">2021-06-09T04:31:25Z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0x010100E14C9E28BA98D748A9E77968AB723166</vt:lpwstr>
  </property>
</Properties>
</file>