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5167" y="324357"/>
            <a:ext cx="21536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7562" y="461594"/>
            <a:ext cx="292887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527937"/>
            <a:ext cx="8073390" cy="475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517" y="2633979"/>
            <a:ext cx="212661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85"/>
              </a:lnSpc>
            </a:pPr>
            <a:r>
              <a:rPr sz="4400" dirty="0">
                <a:latin typeface="Calibri"/>
                <a:cs typeface="Calibri"/>
              </a:rPr>
              <a:t>Meetings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Nasir</a:t>
            </a:r>
            <a:r>
              <a:rPr sz="3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Ali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909" y="152399"/>
            <a:ext cx="8004848" cy="67055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657" y="339470"/>
            <a:ext cx="21247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dirty="0">
                <a:latin typeface="Calibri"/>
                <a:cs typeface="Calibri"/>
              </a:rPr>
              <a:t>Me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tings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6198"/>
            <a:ext cx="9144000" cy="67817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133601" y="324356"/>
            <a:ext cx="449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C. </a:t>
            </a:r>
            <a:r>
              <a:rPr dirty="0" smtClean="0"/>
              <a:t>Meetings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4074033"/>
            <a:ext cx="7086599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5" dirty="0" smtClean="0">
                <a:latin typeface="Calibri"/>
                <a:cs typeface="Calibri"/>
              </a:rPr>
              <a:t>TECHNICAL COMMUNICATION (ENGLISH)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5" dirty="0" smtClean="0">
                <a:latin typeface="Calibri"/>
                <a:cs typeface="Calibri"/>
              </a:rPr>
              <a:t>BIT 105SH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461594"/>
            <a:ext cx="6710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  <a:r>
              <a:rPr spc="-30" dirty="0"/>
              <a:t> </a:t>
            </a:r>
            <a:r>
              <a:rPr dirty="0"/>
              <a:t>Golden Rules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0" dirty="0"/>
              <a:t> </a:t>
            </a:r>
            <a:r>
              <a:rPr dirty="0"/>
              <a:t>meetings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  <a:tab pos="889635" algn="l"/>
                <a:tab pos="1743075" algn="l"/>
                <a:tab pos="3384550" algn="l"/>
                <a:tab pos="4766945" algn="l"/>
                <a:tab pos="5412105" algn="l"/>
                <a:tab pos="7306309" algn="l"/>
              </a:tabLst>
            </a:pPr>
            <a:r>
              <a:rPr sz="3300" spc="5" dirty="0"/>
              <a:t>1</a:t>
            </a:r>
            <a:r>
              <a:rPr sz="3300" dirty="0"/>
              <a:t>.	</a:t>
            </a:r>
            <a:r>
              <a:rPr sz="3300" spc="-5" dirty="0"/>
              <a:t>Th</a:t>
            </a:r>
            <a:r>
              <a:rPr sz="3300" dirty="0"/>
              <a:t>e	</a:t>
            </a:r>
            <a:r>
              <a:rPr sz="3300" spc="-5" dirty="0"/>
              <a:t>me</a:t>
            </a:r>
            <a:r>
              <a:rPr sz="3300" spc="-15" dirty="0"/>
              <a:t>e</a:t>
            </a:r>
            <a:r>
              <a:rPr sz="3300" dirty="0"/>
              <a:t>ting	sho</a:t>
            </a:r>
            <a:r>
              <a:rPr sz="3300" spc="10" dirty="0"/>
              <a:t>u</a:t>
            </a:r>
            <a:r>
              <a:rPr sz="3300" dirty="0"/>
              <a:t>ld	</a:t>
            </a:r>
            <a:r>
              <a:rPr sz="3300" spc="5" dirty="0"/>
              <a:t>b</a:t>
            </a:r>
            <a:r>
              <a:rPr sz="3300" dirty="0"/>
              <a:t>e	</a:t>
            </a:r>
            <a:r>
              <a:rPr sz="3300" spc="-15" dirty="0"/>
              <a:t>c</a:t>
            </a:r>
            <a:r>
              <a:rPr sz="3300" dirty="0"/>
              <a:t>o</a:t>
            </a:r>
            <a:r>
              <a:rPr sz="3300" spc="-45" dirty="0"/>
              <a:t>n</a:t>
            </a:r>
            <a:r>
              <a:rPr sz="3300" spc="-40" dirty="0"/>
              <a:t>v</a:t>
            </a:r>
            <a:r>
              <a:rPr sz="3300" spc="-5" dirty="0"/>
              <a:t>e</a:t>
            </a:r>
            <a:r>
              <a:rPr sz="3300" spc="5" dirty="0"/>
              <a:t>n</a:t>
            </a:r>
            <a:r>
              <a:rPr sz="3300" spc="-5" dirty="0"/>
              <a:t>e</a:t>
            </a:r>
            <a:r>
              <a:rPr sz="3300" dirty="0"/>
              <a:t>d	</a:t>
            </a:r>
            <a:r>
              <a:rPr sz="3300" spc="10" dirty="0"/>
              <a:t>o</a:t>
            </a:r>
            <a:r>
              <a:rPr sz="3300" dirty="0"/>
              <a:t>nly  </a:t>
            </a:r>
            <a:r>
              <a:rPr sz="3300" spc="-5" dirty="0"/>
              <a:t>when</a:t>
            </a:r>
            <a:r>
              <a:rPr sz="3300" dirty="0"/>
              <a:t> it</a:t>
            </a:r>
            <a:r>
              <a:rPr sz="3300" spc="5" dirty="0"/>
              <a:t> </a:t>
            </a:r>
            <a:r>
              <a:rPr sz="3300" dirty="0"/>
              <a:t>is </a:t>
            </a:r>
            <a:r>
              <a:rPr sz="3300" spc="-10" dirty="0"/>
              <a:t>essential</a:t>
            </a:r>
            <a:endParaRPr sz="3300" dirty="0"/>
          </a:p>
          <a:p>
            <a:pPr marL="356235" marR="8255" indent="-342900">
              <a:lnSpc>
                <a:spcPct val="150100"/>
              </a:lnSpc>
              <a:spcBef>
                <a:spcPts val="7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300" dirty="0"/>
              <a:t>2.</a:t>
            </a:r>
            <a:r>
              <a:rPr sz="3300" spc="220" dirty="0"/>
              <a:t> </a:t>
            </a:r>
            <a:r>
              <a:rPr sz="3300" spc="-5" dirty="0"/>
              <a:t>Meetings</a:t>
            </a:r>
            <a:r>
              <a:rPr sz="3300" spc="215" dirty="0"/>
              <a:t> </a:t>
            </a:r>
            <a:r>
              <a:rPr sz="3300" dirty="0"/>
              <a:t>should</a:t>
            </a:r>
            <a:r>
              <a:rPr sz="3300" spc="229" dirty="0"/>
              <a:t> </a:t>
            </a:r>
            <a:r>
              <a:rPr sz="3300" spc="-25" dirty="0"/>
              <a:t>have</a:t>
            </a:r>
            <a:r>
              <a:rPr sz="3300" spc="220" dirty="0"/>
              <a:t> </a:t>
            </a:r>
            <a:r>
              <a:rPr sz="3300" dirty="0"/>
              <a:t>time</a:t>
            </a:r>
            <a:r>
              <a:rPr sz="3300" spc="220" dirty="0"/>
              <a:t> </a:t>
            </a:r>
            <a:r>
              <a:rPr sz="3300" dirty="0"/>
              <a:t>schedule</a:t>
            </a:r>
            <a:r>
              <a:rPr sz="3300" spc="220" dirty="0"/>
              <a:t> </a:t>
            </a:r>
            <a:r>
              <a:rPr sz="3300" dirty="0"/>
              <a:t>and </a:t>
            </a:r>
            <a:r>
              <a:rPr sz="3300" spc="-735" dirty="0"/>
              <a:t> </a:t>
            </a:r>
            <a:r>
              <a:rPr sz="3300" spc="-10" dirty="0"/>
              <a:t>must</a:t>
            </a:r>
            <a:r>
              <a:rPr sz="3300" spc="-20" dirty="0"/>
              <a:t> </a:t>
            </a:r>
            <a:r>
              <a:rPr sz="3300" dirty="0"/>
              <a:t>begin</a:t>
            </a:r>
            <a:r>
              <a:rPr sz="3300" spc="5" dirty="0"/>
              <a:t> </a:t>
            </a:r>
            <a:r>
              <a:rPr sz="3300" dirty="0"/>
              <a:t>and</a:t>
            </a:r>
            <a:r>
              <a:rPr sz="3300" spc="10" dirty="0"/>
              <a:t> </a:t>
            </a:r>
            <a:r>
              <a:rPr sz="3300" spc="-5" dirty="0"/>
              <a:t>end</a:t>
            </a:r>
            <a:r>
              <a:rPr sz="3300" spc="10" dirty="0"/>
              <a:t> </a:t>
            </a:r>
            <a:r>
              <a:rPr sz="3300" dirty="0"/>
              <a:t>on time</a:t>
            </a:r>
          </a:p>
          <a:p>
            <a:pPr marL="356235" marR="6350" indent="-342900">
              <a:lnSpc>
                <a:spcPct val="1501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300" dirty="0"/>
              <a:t>3.</a:t>
            </a:r>
            <a:r>
              <a:rPr sz="3300" spc="195" dirty="0"/>
              <a:t> </a:t>
            </a:r>
            <a:r>
              <a:rPr sz="3300" spc="-5" dirty="0"/>
              <a:t>Meetings</a:t>
            </a:r>
            <a:r>
              <a:rPr sz="3300" spc="200" dirty="0"/>
              <a:t> </a:t>
            </a:r>
            <a:r>
              <a:rPr sz="3300" dirty="0"/>
              <a:t>should</a:t>
            </a:r>
            <a:r>
              <a:rPr sz="3300" spc="210" dirty="0"/>
              <a:t> </a:t>
            </a:r>
            <a:r>
              <a:rPr sz="3300" dirty="0"/>
              <a:t>be</a:t>
            </a:r>
            <a:r>
              <a:rPr sz="3300" spc="195" dirty="0"/>
              <a:t> </a:t>
            </a:r>
            <a:r>
              <a:rPr sz="3300" spc="-15" dirty="0"/>
              <a:t>convened</a:t>
            </a:r>
            <a:r>
              <a:rPr sz="3300" spc="225" dirty="0"/>
              <a:t> </a:t>
            </a:r>
            <a:r>
              <a:rPr sz="3300" dirty="0"/>
              <a:t>only</a:t>
            </a:r>
            <a:r>
              <a:rPr sz="3300" spc="204" dirty="0"/>
              <a:t> </a:t>
            </a:r>
            <a:r>
              <a:rPr sz="3300" spc="-5" dirty="0"/>
              <a:t>when </a:t>
            </a:r>
            <a:r>
              <a:rPr sz="3300" spc="-735" dirty="0"/>
              <a:t> </a:t>
            </a:r>
            <a:r>
              <a:rPr sz="3300" dirty="0"/>
              <a:t>no</a:t>
            </a:r>
            <a:r>
              <a:rPr sz="3300" spc="-15" dirty="0"/>
              <a:t> </a:t>
            </a:r>
            <a:r>
              <a:rPr sz="3300" spc="-10" dirty="0"/>
              <a:t>telephonic</a:t>
            </a:r>
            <a:r>
              <a:rPr sz="3300" spc="25" dirty="0"/>
              <a:t> </a:t>
            </a:r>
            <a:r>
              <a:rPr sz="3300" spc="-5" dirty="0"/>
              <a:t>discussion</a:t>
            </a:r>
            <a:r>
              <a:rPr sz="3300" spc="-15" dirty="0"/>
              <a:t> </a:t>
            </a:r>
            <a:r>
              <a:rPr sz="3300" dirty="0"/>
              <a:t>is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110744"/>
            <a:ext cx="2763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Rules</a:t>
            </a:r>
            <a:r>
              <a:rPr spc="-90" dirty="0"/>
              <a:t> </a:t>
            </a:r>
            <a:r>
              <a:rPr spc="-15" dirty="0"/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782472"/>
            <a:ext cx="8758555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4.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agenda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agenda</a:t>
            </a:r>
            <a:endParaRPr sz="28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5.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spc="-10" dirty="0">
                <a:latin typeface="Calibri"/>
                <a:cs typeface="Calibri"/>
              </a:rPr>
              <a:t> objectives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6.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agenda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agenda</a:t>
            </a:r>
            <a:endParaRPr sz="2800" dirty="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7.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notice of the </a:t>
            </a:r>
            <a:r>
              <a:rPr sz="2800" spc="-10" dirty="0">
                <a:latin typeface="Calibri"/>
                <a:cs typeface="Calibri"/>
              </a:rPr>
              <a:t>meeting </a:t>
            </a:r>
            <a:r>
              <a:rPr sz="2800" spc="-5" dirty="0">
                <a:latin typeface="Calibri"/>
                <a:cs typeface="Calibri"/>
              </a:rPr>
              <a:t>should be </a:t>
            </a:r>
            <a:r>
              <a:rPr sz="2800" spc="-10" dirty="0">
                <a:latin typeface="Calibri"/>
                <a:cs typeface="Calibri"/>
              </a:rPr>
              <a:t>sent well in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5" dirty="0">
                <a:latin typeface="Calibri"/>
                <a:cs typeface="Calibri"/>
              </a:rPr>
              <a:t>the meeting,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those who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required to </a:t>
            </a:r>
            <a:r>
              <a:rPr sz="2800" spc="-20" dirty="0">
                <a:latin typeface="Calibri"/>
                <a:cs typeface="Calibri"/>
              </a:rPr>
              <a:t>attend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useful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contributions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461594"/>
            <a:ext cx="2764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</a:t>
            </a:r>
            <a:r>
              <a:rPr spc="-90" dirty="0"/>
              <a:t> </a:t>
            </a:r>
            <a:r>
              <a:rPr spc="-15" dirty="0"/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151081"/>
            <a:ext cx="8761095" cy="461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8. Conclusion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5" dirty="0">
                <a:latin typeface="Calibri"/>
                <a:cs typeface="Calibri"/>
              </a:rPr>
              <a:t>meeting is </a:t>
            </a:r>
            <a:r>
              <a:rPr sz="3200" spc="-10" dirty="0">
                <a:latin typeface="Calibri"/>
                <a:cs typeface="Calibri"/>
              </a:rPr>
              <a:t>summarized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understands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summary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proceedings.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9.</a:t>
            </a:r>
            <a:r>
              <a:rPr sz="3200" dirty="0">
                <a:latin typeface="Calibri"/>
                <a:cs typeface="Calibri"/>
              </a:rPr>
              <a:t> Action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oriented</a:t>
            </a:r>
            <a:r>
              <a:rPr sz="3200" spc="-5" dirty="0">
                <a:latin typeface="Calibri"/>
                <a:cs typeface="Calibri"/>
              </a:rPr>
              <a:t> minutes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prepared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circulated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meeting.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10.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 should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spc="-5" dirty="0">
                <a:latin typeface="Calibri"/>
                <a:cs typeface="Calibri"/>
              </a:rPr>
              <a:t>pleasant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1066" y="614197"/>
            <a:ext cx="32613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5" dirty="0">
                <a:latin typeface="Calibri"/>
                <a:cs typeface="Calibri"/>
              </a:rPr>
              <a:t>Meeting</a:t>
            </a:r>
            <a:r>
              <a:rPr sz="4400" spc="-7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types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98"/>
            <a:ext cx="9144000" cy="6781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1510599"/>
            <a:ext cx="7617459" cy="4366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Annual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General</a:t>
            </a:r>
            <a:r>
              <a:rPr sz="3200" b="1" spc="-10" dirty="0">
                <a:latin typeface="Calibri"/>
                <a:cs typeface="Calibri"/>
              </a:rPr>
              <a:t> Meeting (AGM)</a:t>
            </a:r>
            <a:endParaRPr sz="32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year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inform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organization's</a:t>
            </a:r>
            <a:r>
              <a:rPr sz="3200" spc="-10" dirty="0">
                <a:latin typeface="Calibri"/>
                <a:cs typeface="Calibri"/>
              </a:rPr>
              <a:t> members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previous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future </a:t>
            </a:r>
            <a:r>
              <a:rPr sz="3200" dirty="0">
                <a:latin typeface="Calibri"/>
                <a:cs typeface="Calibri"/>
              </a:rPr>
              <a:t>activities. </a:t>
            </a:r>
            <a:r>
              <a:rPr sz="3200" spc="-5" dirty="0">
                <a:latin typeface="Calibri"/>
                <a:cs typeface="Calibri"/>
              </a:rPr>
              <a:t>(Assess </a:t>
            </a:r>
            <a:r>
              <a:rPr sz="3200" dirty="0">
                <a:latin typeface="Calibri"/>
                <a:cs typeface="Calibri"/>
              </a:rPr>
              <a:t>the business)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r>
              <a:rPr sz="3200" spc="-10" dirty="0">
                <a:latin typeface="Calibri"/>
                <a:cs typeface="Calibri"/>
              </a:rPr>
              <a:t> 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constitution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charter </a:t>
            </a:r>
            <a:r>
              <a:rPr sz="3200" dirty="0">
                <a:latin typeface="Calibri"/>
                <a:cs typeface="Calibri"/>
              </a:rPr>
              <a:t>of an </a:t>
            </a:r>
            <a:r>
              <a:rPr sz="3200" spc="-15" dirty="0">
                <a:latin typeface="Calibri"/>
                <a:cs typeface="Calibri"/>
              </a:rPr>
              <a:t>organization.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(Statutory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Meetings)</a:t>
            </a:r>
            <a:endParaRPr sz="32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Directors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shareholders</a:t>
            </a:r>
            <a:endParaRPr sz="32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21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days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notice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038" y="614299"/>
            <a:ext cx="3504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  <a:r>
              <a:rPr spc="-85" dirty="0"/>
              <a:t> </a:t>
            </a:r>
            <a:r>
              <a:rPr dirty="0"/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461594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</a:t>
            </a:r>
            <a:r>
              <a:rPr spc="-80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802"/>
            <a:ext cx="7948930" cy="4388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Board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meetings</a:t>
            </a:r>
            <a:endParaRPr sz="2700" dirty="0">
              <a:latin typeface="Calibri"/>
              <a:cs typeface="Calibri"/>
            </a:endParaRPr>
          </a:p>
          <a:p>
            <a:pPr marL="355600" marR="1120140" indent="-342900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management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meeting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involving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board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directors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organization.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Board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directors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Board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governors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Syndicate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held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5" dirty="0">
                <a:latin typeface="Calibri"/>
                <a:cs typeface="Calibri"/>
              </a:rPr>
              <a:t> much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individual </a:t>
            </a:r>
            <a:r>
              <a:rPr sz="2700" spc="-10" dirty="0">
                <a:latin typeface="Calibri"/>
                <a:cs typeface="Calibri"/>
              </a:rPr>
              <a:t>companies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require</a:t>
            </a:r>
            <a:endParaRPr sz="2700" dirty="0">
              <a:latin typeface="Calibri"/>
              <a:cs typeface="Calibri"/>
            </a:endParaRPr>
          </a:p>
          <a:p>
            <a:pPr marL="355600" marR="1078230" indent="-342900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Attended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5" dirty="0">
                <a:latin typeface="Calibri"/>
                <a:cs typeface="Calibri"/>
              </a:rPr>
              <a:t>board </a:t>
            </a:r>
            <a:r>
              <a:rPr sz="2700" spc="-10" dirty="0">
                <a:latin typeface="Calibri"/>
                <a:cs typeface="Calibri"/>
              </a:rPr>
              <a:t>members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chaired by </a:t>
            </a:r>
            <a:r>
              <a:rPr sz="2700" spc="-6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chairman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board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461594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</a:t>
            </a:r>
            <a:r>
              <a:rPr spc="-80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70850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Departmental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meetings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782320" algn="l"/>
                <a:tab pos="2336800" algn="l"/>
                <a:tab pos="2868930" algn="l"/>
                <a:tab pos="3614420" algn="l"/>
                <a:tab pos="4526915" algn="l"/>
                <a:tab pos="5027295" algn="l"/>
                <a:tab pos="5415915" algn="l"/>
                <a:tab pos="7586345" algn="l"/>
              </a:tabLst>
            </a:pPr>
            <a:r>
              <a:rPr sz="3200" dirty="0">
                <a:latin typeface="Calibri"/>
                <a:cs typeface="Calibri"/>
              </a:rPr>
              <a:t>A	me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of	the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</a:t>
            </a:r>
            <a:r>
              <a:rPr sz="3200" spc="-5" dirty="0">
                <a:latin typeface="Calibri"/>
                <a:cs typeface="Calibri"/>
              </a:rPr>
              <a:t>depart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  </a:t>
            </a:r>
            <a:r>
              <a:rPr sz="3200" dirty="0">
                <a:latin typeface="Calibri"/>
                <a:cs typeface="Calibri"/>
              </a:rPr>
              <a:t>planning,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discussion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reporting.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Chaired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chairman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department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Finance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Quality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Export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461594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</a:t>
            </a:r>
            <a:r>
              <a:rPr spc="-80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017384" cy="2269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Staff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meetings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meeting </a:t>
            </a:r>
            <a:r>
              <a:rPr sz="3200" dirty="0">
                <a:latin typeface="Calibri"/>
                <a:cs typeface="Calibri"/>
              </a:rPr>
              <a:t>of all the </a:t>
            </a:r>
            <a:r>
              <a:rPr sz="3200" spc="-30" dirty="0">
                <a:latin typeface="Calibri"/>
                <a:cs typeface="Calibri"/>
              </a:rPr>
              <a:t>staff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part </a:t>
            </a:r>
            <a:r>
              <a:rPr sz="3200" dirty="0">
                <a:latin typeface="Calibri"/>
                <a:cs typeface="Calibri"/>
              </a:rPr>
              <a:t>of 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organization.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schedule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dept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461594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</a:t>
            </a:r>
            <a:r>
              <a:rPr spc="-80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800975" cy="1198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 smtClean="0">
                <a:latin typeface="Calibri"/>
                <a:cs typeface="Calibri"/>
              </a:rPr>
              <a:t>Formal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Informal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057" y="461594"/>
            <a:ext cx="3658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  <a:r>
              <a:rPr spc="-85" dirty="0"/>
              <a:t> </a:t>
            </a:r>
            <a:r>
              <a:rPr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467"/>
            <a:ext cx="7868284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Start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end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time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prepared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mentally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Establish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Objectives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agenda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Codes</a:t>
            </a:r>
            <a:r>
              <a:rPr spc="-85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467"/>
            <a:ext cx="581850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brief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precise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Don't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dominate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discussion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Listen 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Encourage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participation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50" y="461594"/>
            <a:ext cx="2324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5" dirty="0"/>
              <a:t>b</a:t>
            </a:r>
            <a:r>
              <a:rPr spc="-5" dirty="0"/>
              <a:t>jecti</a:t>
            </a:r>
            <a:r>
              <a:rPr spc="-50" dirty="0"/>
              <a:t>v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35925" cy="29835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What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meetings?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5" dirty="0">
                <a:latin typeface="Calibri"/>
                <a:cs typeface="Calibri"/>
              </a:rPr>
              <a:t> purposes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meetings?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Types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meetings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Organizing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Writing tasks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6551" y="3581400"/>
            <a:ext cx="3743784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Codes</a:t>
            </a:r>
            <a:r>
              <a:rPr spc="-85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467"/>
            <a:ext cx="571182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Don't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interrupt</a:t>
            </a:r>
            <a:r>
              <a:rPr sz="3200" spc="-5" dirty="0">
                <a:latin typeface="Calibri"/>
                <a:cs typeface="Calibri"/>
              </a:rPr>
              <a:t> unnecessarily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Don't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evaluate presentations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attention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discussions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Stay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subject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Codes</a:t>
            </a:r>
            <a:r>
              <a:rPr spc="-85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5238750" cy="3894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Don't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side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conversations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Resolve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related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conflicts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issues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Decide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follow-up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action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Record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ideas/discussions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Assess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outcome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336" y="461594"/>
            <a:ext cx="4514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Planning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621"/>
            <a:ext cx="7480934" cy="4359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Arial MT"/>
                <a:cs typeface="Arial MT"/>
              </a:rPr>
              <a:t>»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Arial MT"/>
                <a:cs typeface="Arial MT"/>
              </a:rPr>
              <a:t>»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endParaRPr sz="2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 MT"/>
                <a:cs typeface="Arial MT"/>
              </a:rPr>
              <a:t>»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Af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meeting,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determine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focus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Decide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attend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Choose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place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hold </a:t>
            </a:r>
            <a:r>
              <a:rPr sz="3000" dirty="0">
                <a:latin typeface="Calibri"/>
                <a:cs typeface="Calibri"/>
              </a:rPr>
              <a:t>it</a:t>
            </a: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Prepare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agenda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determine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who</a:t>
            </a:r>
            <a:r>
              <a:rPr sz="3000" spc="-5" dirty="0">
                <a:latin typeface="Calibri"/>
                <a:cs typeface="Calibri"/>
              </a:rPr>
              <a:t> should </a:t>
            </a:r>
            <a:r>
              <a:rPr sz="3000" spc="-35" dirty="0">
                <a:latin typeface="Calibri"/>
                <a:cs typeface="Calibri"/>
              </a:rPr>
              <a:t>take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minutes.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374" y="530174"/>
            <a:ext cx="7378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Determine </a:t>
            </a:r>
            <a:r>
              <a:rPr sz="3600" b="1" dirty="0">
                <a:latin typeface="Calibri"/>
                <a:cs typeface="Calibri"/>
              </a:rPr>
              <a:t>the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Purpose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of </a:t>
            </a:r>
            <a:r>
              <a:rPr sz="3600" b="1" dirty="0">
                <a:latin typeface="Calibri"/>
                <a:cs typeface="Calibri"/>
              </a:rPr>
              <a:t>the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Meeting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2370"/>
            <a:ext cx="807085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Determine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desired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outcome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What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should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participants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know,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believe,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do,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do</a:t>
            </a:r>
            <a:r>
              <a:rPr sz="3000" dirty="0">
                <a:latin typeface="Calibri"/>
                <a:cs typeface="Calibri"/>
              </a:rPr>
              <a:t> as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result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attending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meeting?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346075" indent="-342900">
              <a:lnSpc>
                <a:spcPts val="324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30" dirty="0">
                <a:latin typeface="Calibri"/>
                <a:cs typeface="Calibri"/>
              </a:rPr>
              <a:t>Write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purpose </a:t>
            </a:r>
            <a:r>
              <a:rPr sz="3000" spc="-20" dirty="0">
                <a:latin typeface="Calibri"/>
                <a:cs typeface="Calibri"/>
              </a:rPr>
              <a:t>statement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meeting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answers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questions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what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i="1" spc="-15" dirty="0">
                <a:latin typeface="Calibri"/>
                <a:cs typeface="Calibri"/>
              </a:rPr>
              <a:t>why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16891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purpose </a:t>
            </a:r>
            <a:r>
              <a:rPr sz="3000" spc="-5" dirty="0">
                <a:latin typeface="Calibri"/>
                <a:cs typeface="Calibri"/>
              </a:rPr>
              <a:t>of this meeting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gather </a:t>
            </a:r>
            <a:r>
              <a:rPr sz="3000" spc="-10" dirty="0">
                <a:latin typeface="Calibri"/>
                <a:cs typeface="Calibri"/>
              </a:rPr>
              <a:t>ideas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working parties </a:t>
            </a:r>
            <a:r>
              <a:rPr sz="3000" spc="5" dirty="0">
                <a:latin typeface="Calibri"/>
                <a:cs typeface="Calibri"/>
              </a:rPr>
              <a:t>[</a:t>
            </a:r>
            <a:r>
              <a:rPr sz="3000" i="1" spc="5" dirty="0">
                <a:latin typeface="Calibri"/>
                <a:cs typeface="Calibri"/>
              </a:rPr>
              <a:t>what</a:t>
            </a:r>
            <a:r>
              <a:rPr sz="3000" spc="5" dirty="0">
                <a:latin typeface="Calibri"/>
                <a:cs typeface="Calibri"/>
              </a:rPr>
              <a:t>]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order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establish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good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business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relations</a:t>
            </a:r>
            <a:r>
              <a:rPr sz="3000" dirty="0">
                <a:latin typeface="Calibri"/>
                <a:cs typeface="Calibri"/>
              </a:rPr>
              <a:t> [</a:t>
            </a:r>
            <a:r>
              <a:rPr sz="3000" i="1" dirty="0">
                <a:latin typeface="Calibri"/>
                <a:cs typeface="Calibri"/>
              </a:rPr>
              <a:t>why</a:t>
            </a:r>
            <a:r>
              <a:rPr sz="3000" dirty="0">
                <a:latin typeface="Calibri"/>
                <a:cs typeface="Calibri"/>
              </a:rPr>
              <a:t>].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461594"/>
            <a:ext cx="6151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Decide</a:t>
            </a:r>
            <a:r>
              <a:rPr spc="-35" dirty="0"/>
              <a:t> </a:t>
            </a:r>
            <a:r>
              <a:rPr dirty="0"/>
              <a:t>Who</a:t>
            </a:r>
            <a:r>
              <a:rPr spc="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spc="-40" dirty="0"/>
              <a:t>Attend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659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Schedule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key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meeting must be held </a:t>
            </a:r>
            <a:r>
              <a:rPr sz="3200" dirty="0">
                <a:latin typeface="Calibri"/>
                <a:cs typeface="Calibri"/>
              </a:rPr>
              <a:t>without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participants,</a:t>
            </a:r>
            <a:r>
              <a:rPr sz="3200" dirty="0">
                <a:latin typeface="Calibri"/>
                <a:cs typeface="Calibri"/>
              </a:rPr>
              <a:t> ask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those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contributions</a:t>
            </a:r>
            <a:r>
              <a:rPr sz="3200" spc="-5" dirty="0">
                <a:latin typeface="Calibri"/>
                <a:cs typeface="Calibri"/>
              </a:rPr>
              <a:t> prior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invite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participate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speakerphone,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videoconference,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remote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461594"/>
            <a:ext cx="5876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Choose</a:t>
            </a:r>
            <a:r>
              <a:rPr spc="-4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Meeting</a:t>
            </a:r>
            <a:r>
              <a:rPr spc="-35" dirty="0"/>
              <a:t> </a:t>
            </a: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514"/>
            <a:ext cx="8530590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1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day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1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length</a:t>
            </a:r>
            <a:r>
              <a:rPr sz="2400" b="1" spc="1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meeting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influence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outcome.</a:t>
            </a:r>
            <a:endParaRPr sz="2400">
              <a:latin typeface="Calibri"/>
              <a:cs typeface="Calibri"/>
            </a:endParaRPr>
          </a:p>
          <a:p>
            <a:pPr marL="355600" marR="7620" indent="-342900">
              <a:lnSpc>
                <a:spcPct val="2001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Monday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morning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often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prepare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coming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week’s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ct val="2001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277620" algn="l"/>
                <a:tab pos="2689225" algn="l"/>
                <a:tab pos="3030220" algn="l"/>
                <a:tab pos="3856354" algn="l"/>
                <a:tab pos="4989195" algn="l"/>
                <a:tab pos="5461635" algn="l"/>
                <a:tab pos="7022465" algn="l"/>
                <a:tab pos="7592695" algn="l"/>
              </a:tabLst>
            </a:pPr>
            <a:r>
              <a:rPr sz="2400" b="1" dirty="0">
                <a:latin typeface="Calibri"/>
                <a:cs typeface="Calibri"/>
              </a:rPr>
              <a:t>Frid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y	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erno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s	of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used	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pl</a:t>
            </a:r>
            <a:r>
              <a:rPr sz="2400" b="1" spc="-3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	the	</a:t>
            </a:r>
            <a:r>
              <a:rPr sz="2400" b="1" spc="-5" dirty="0">
                <a:latin typeface="Calibri"/>
                <a:cs typeface="Calibri"/>
              </a:rPr>
              <a:t>cur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  </a:t>
            </a:r>
            <a:r>
              <a:rPr sz="2400" b="1" spc="-30" dirty="0">
                <a:latin typeface="Calibri"/>
                <a:cs typeface="Calibri"/>
              </a:rPr>
              <a:t>week’s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461594"/>
            <a:ext cx="3095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</a:t>
            </a:r>
            <a:r>
              <a:rPr spc="-85" dirty="0"/>
              <a:t> </a:t>
            </a:r>
            <a:r>
              <a:rPr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380"/>
            <a:ext cx="807339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178560" algn="l"/>
                <a:tab pos="2565400" algn="l"/>
                <a:tab pos="3326129" algn="l"/>
                <a:tab pos="4184015" algn="l"/>
                <a:tab pos="4673600" algn="l"/>
                <a:tab pos="5816600" algn="l"/>
                <a:tab pos="6877684" algn="l"/>
                <a:tab pos="7366634" algn="l"/>
              </a:tabLst>
            </a:pP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ng	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y	need	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	incl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de	b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	al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ow  </a:t>
            </a:r>
            <a:r>
              <a:rPr sz="2400" b="1" spc="-5" dirty="0">
                <a:latin typeface="Calibri"/>
                <a:cs typeface="Calibri"/>
              </a:rPr>
              <a:t>participants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respond</a:t>
            </a:r>
            <a:r>
              <a:rPr sz="2400" b="1" spc="-15" dirty="0">
                <a:latin typeface="Calibri"/>
                <a:cs typeface="Calibri"/>
              </a:rPr>
              <a:t> 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messages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refresh</a:t>
            </a:r>
            <a:r>
              <a:rPr sz="2400" b="1" spc="-5" dirty="0">
                <a:latin typeface="Calibri"/>
                <a:cs typeface="Calibri"/>
              </a:rPr>
              <a:t> themselves.</a:t>
            </a:r>
            <a:endParaRPr sz="2400">
              <a:latin typeface="Calibri"/>
              <a:cs typeface="Calibri"/>
            </a:endParaRPr>
          </a:p>
          <a:p>
            <a:pPr marL="355600" marR="8255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Meetings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held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during</a:t>
            </a:r>
            <a:r>
              <a:rPr sz="2400" b="1" spc="2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2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last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15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minutes</a:t>
            </a:r>
            <a:r>
              <a:rPr sz="2400" b="1" spc="2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204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day</a:t>
            </a:r>
            <a:r>
              <a:rPr sz="2400" b="1" spc="2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will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quick,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few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people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will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remember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what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happened.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Remote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participants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may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consideration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their</a:t>
            </a:r>
            <a:r>
              <a:rPr sz="2400" b="1" spc="3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zones.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322" y="339293"/>
            <a:ext cx="6682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Choose</a:t>
            </a:r>
            <a:r>
              <a:rPr spc="-4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Meeting</a:t>
            </a:r>
            <a:r>
              <a:rPr spc="-35" dirty="0"/>
              <a:t> </a:t>
            </a:r>
            <a:r>
              <a:rPr spc="-10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0035"/>
            <a:ext cx="8073390" cy="484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meeting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your own </a:t>
            </a:r>
            <a:r>
              <a:rPr sz="2000" spc="-5" dirty="0">
                <a:latin typeface="Calibri"/>
                <a:cs typeface="Calibri"/>
              </a:rPr>
              <a:t>location can </a:t>
            </a:r>
            <a:r>
              <a:rPr sz="2000" spc="-10" dirty="0">
                <a:latin typeface="Calibri"/>
                <a:cs typeface="Calibri"/>
              </a:rPr>
              <a:t>give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advantage: </a:t>
            </a:r>
            <a:r>
              <a:rPr sz="2000" spc="-55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feel 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comfortable,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guests’</a:t>
            </a:r>
            <a:r>
              <a:rPr sz="2000" spc="-5" dirty="0">
                <a:latin typeface="Calibri"/>
                <a:cs typeface="Calibri"/>
              </a:rPr>
              <a:t> newness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surroundings,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Holding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meeting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else’s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premises,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signal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cooperation.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balance, especially when people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meeting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discussing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sensitive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Meet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neutral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-5" dirty="0">
                <a:latin typeface="Calibri"/>
                <a:cs typeface="Calibri"/>
              </a:rPr>
              <a:t> 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one </a:t>
            </a:r>
            <a:r>
              <a:rPr sz="2000" spc="-10" dirty="0">
                <a:latin typeface="Calibri"/>
                <a:cs typeface="Calibri"/>
              </a:rPr>
              <a:t>gains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advantage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attendees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 feel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participate.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941" y="461594"/>
            <a:ext cx="4756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Establish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6273"/>
            <a:ext cx="8073390" cy="4562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tool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focusing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group,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agenda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5" dirty="0">
                <a:latin typeface="Calibri"/>
                <a:cs typeface="Calibri"/>
              </a:rPr>
              <a:t>outline of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Always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agenda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informal</a:t>
            </a:r>
            <a:r>
              <a:rPr sz="2400" spc="-10" dirty="0">
                <a:latin typeface="Calibri"/>
                <a:cs typeface="Calibri"/>
              </a:rPr>
              <a:t> 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topics.</a:t>
            </a:r>
            <a:endParaRPr sz="24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501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Ideally,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agenda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attendees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before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longer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participants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required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make </a:t>
            </a:r>
            <a:r>
              <a:rPr sz="2400" dirty="0">
                <a:latin typeface="Calibri"/>
                <a:cs typeface="Calibri"/>
              </a:rPr>
              <a:t>a        </a:t>
            </a:r>
            <a:r>
              <a:rPr sz="2400" spc="-10" dirty="0">
                <a:latin typeface="Calibri"/>
                <a:cs typeface="Calibri"/>
              </a:rPr>
              <a:t>presentation,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distribute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agenda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week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advance.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941" y="263093"/>
            <a:ext cx="4756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Establish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291"/>
            <a:ext cx="8072120" cy="467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agenda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attendees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meeting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place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topics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discuss.</a:t>
            </a:r>
            <a:endParaRPr sz="28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10" dirty="0">
                <a:latin typeface="Calibri"/>
                <a:cs typeface="Calibri"/>
              </a:rPr>
              <a:t>meeting </a:t>
            </a:r>
            <a:r>
              <a:rPr sz="2800" spc="-5" dirty="0">
                <a:latin typeface="Calibri"/>
                <a:cs typeface="Calibri"/>
              </a:rPr>
              <a:t>includes </a:t>
            </a:r>
            <a:r>
              <a:rPr sz="2800" spc="-15" dirty="0">
                <a:latin typeface="Calibri"/>
                <a:cs typeface="Calibri"/>
              </a:rPr>
              <a:t>presentations, list </a:t>
            </a:r>
            <a:r>
              <a:rPr sz="2800" spc="-5" dirty="0">
                <a:latin typeface="Calibri"/>
                <a:cs typeface="Calibri"/>
              </a:rPr>
              <a:t>the time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allotted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speaker.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35" dirty="0">
                <a:latin typeface="Calibri"/>
                <a:cs typeface="Calibri"/>
              </a:rPr>
              <a:t>Finally,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approximate</a:t>
            </a:r>
            <a:r>
              <a:rPr sz="2800" spc="-15" dirty="0">
                <a:latin typeface="Calibri"/>
                <a:cs typeface="Calibri"/>
              </a:rPr>
              <a:t> length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participants can plan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rest </a:t>
            </a:r>
            <a:r>
              <a:rPr sz="2800" spc="-5" dirty="0">
                <a:latin typeface="Calibri"/>
                <a:cs typeface="Calibri"/>
              </a:rPr>
              <a:t>of their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150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990"/>
            <a:ext cx="5026025" cy="43972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50" indent="-342900" algn="just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409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meeting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4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gathering</a:t>
            </a:r>
            <a:r>
              <a:rPr sz="2700" spc="4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4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more</a:t>
            </a:r>
            <a:r>
              <a:rPr sz="2700" spc="-5" dirty="0">
                <a:latin typeface="Calibri"/>
                <a:cs typeface="Calibri"/>
              </a:rPr>
              <a:t> people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where</a:t>
            </a:r>
            <a:r>
              <a:rPr sz="2700" spc="-10" dirty="0">
                <a:latin typeface="Calibri"/>
                <a:cs typeface="Calibri"/>
              </a:rPr>
              <a:t> positive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discourse*</a:t>
            </a:r>
            <a:r>
              <a:rPr sz="2700" spc="-10" dirty="0">
                <a:latin typeface="Calibri"/>
                <a:cs typeface="Calibri"/>
              </a:rPr>
              <a:t> occurs.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6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course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their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purposes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vary.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65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Standard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verbal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expression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 speech</a:t>
            </a:r>
            <a:r>
              <a:rPr sz="2700" dirty="0">
                <a:latin typeface="Calibri"/>
                <a:cs typeface="Calibri"/>
              </a:rPr>
              <a:t> or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writing.</a:t>
            </a:r>
            <a:r>
              <a:rPr sz="2700" spc="5" dirty="0">
                <a:latin typeface="Calibri"/>
                <a:cs typeface="Calibri"/>
              </a:rPr>
              <a:t> </a:t>
            </a:r>
            <a:endParaRPr lang="en-US" sz="2700" spc="5" dirty="0" smtClean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5" dirty="0" smtClean="0">
                <a:latin typeface="Calibri"/>
                <a:cs typeface="Calibri"/>
              </a:rPr>
              <a:t>An</a:t>
            </a:r>
            <a:r>
              <a:rPr sz="2700" dirty="0" smtClean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extended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communication</a:t>
            </a:r>
            <a:r>
              <a:rPr sz="2700" spc="-5" dirty="0">
                <a:latin typeface="Calibri"/>
                <a:cs typeface="Calibri"/>
              </a:rPr>
              <a:t> dealing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with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particular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topic.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2367" y="0"/>
            <a:ext cx="3151631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461594"/>
            <a:ext cx="5906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Agenda</a:t>
            </a:r>
            <a:r>
              <a:rPr spc="-40" dirty="0"/>
              <a:t> </a:t>
            </a:r>
            <a:r>
              <a:rPr spc="-5" dirty="0"/>
              <a:t>(Notice</a:t>
            </a:r>
            <a:r>
              <a:rPr spc="-15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dirty="0"/>
              <a:t>memo)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73390" cy="42329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agenda</a:t>
            </a:r>
            <a:r>
              <a:rPr sz="3000" spc="-5" dirty="0">
                <a:latin typeface="Calibri"/>
                <a:cs typeface="Calibri"/>
              </a:rPr>
              <a:t> 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distributed</a:t>
            </a:r>
            <a:r>
              <a:rPr sz="3000" spc="-5" dirty="0">
                <a:latin typeface="Calibri"/>
                <a:cs typeface="Calibri"/>
              </a:rPr>
              <a:t> 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advance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meeting,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accompanied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cover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letter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or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message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informing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people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of</a:t>
            </a:r>
            <a:r>
              <a:rPr sz="3000" b="1" dirty="0">
                <a:latin typeface="Calibri"/>
                <a:cs typeface="Calibri"/>
              </a:rPr>
              <a:t> the 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following: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purpose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place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meeting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start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stop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times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people </a:t>
            </a:r>
            <a:r>
              <a:rPr sz="3000" spc="-15" dirty="0">
                <a:latin typeface="Calibri"/>
                <a:cs typeface="Calibri"/>
              </a:rPr>
              <a:t>invited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how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prepare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461594"/>
            <a:ext cx="3463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Minutes</a:t>
            </a:r>
            <a:r>
              <a:rPr spc="-60" dirty="0"/>
              <a:t> Taking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0355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Taking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minutes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Assign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-10" dirty="0">
                <a:latin typeface="Calibri"/>
                <a:cs typeface="Calibri"/>
              </a:rPr>
              <a:t> minutes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Usually responsibility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secretary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chair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461594"/>
            <a:ext cx="2150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33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meeting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gathering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discourse*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occurs.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course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purposes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0" dirty="0">
                <a:latin typeface="Calibri"/>
                <a:cs typeface="Calibri"/>
              </a:rPr>
              <a:t>vary.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39209"/>
            <a:ext cx="80708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Standard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verbal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expression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speech</a:t>
            </a:r>
            <a:r>
              <a:rPr sz="3200" dirty="0">
                <a:latin typeface="Calibri"/>
                <a:cs typeface="Calibri"/>
              </a:rPr>
              <a:t> or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writing.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extended communication </a:t>
            </a:r>
            <a:r>
              <a:rPr sz="3200" spc="-5" dirty="0">
                <a:latin typeface="Calibri"/>
                <a:cs typeface="Calibri"/>
              </a:rPr>
              <a:t>dealing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topic.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6705600"/>
            <a:chOff x="0" y="0"/>
            <a:chExt cx="9144000" cy="6705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553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50" y="5505450"/>
              <a:ext cx="3990975" cy="1200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461594"/>
            <a:ext cx="2149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997"/>
            <a:ext cx="5763895" cy="47580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58445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Meetings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face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contact </a:t>
            </a:r>
            <a:r>
              <a:rPr sz="3200" spc="-5" dirty="0">
                <a:latin typeface="Calibri"/>
                <a:cs typeface="Calibri"/>
              </a:rPr>
              <a:t>of number of people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50" dirty="0">
              <a:latin typeface="Calibri"/>
              <a:cs typeface="Calibri"/>
            </a:endParaRPr>
          </a:p>
          <a:p>
            <a:pPr marL="355600" marR="81915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Provides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opportunities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sharing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suggestions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proposals,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taking</a:t>
            </a:r>
            <a:r>
              <a:rPr sz="3200" spc="-5" dirty="0">
                <a:latin typeface="Calibri"/>
                <a:cs typeface="Calibri"/>
              </a:rPr>
              <a:t> discussions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obtaining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instant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feedback.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facilitate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exchange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views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2303" y="675640"/>
            <a:ext cx="2668282" cy="290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592" y="461594"/>
            <a:ext cx="4226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</a:t>
            </a:r>
            <a:r>
              <a:rPr spc="-55" dirty="0"/>
              <a:t> </a:t>
            </a:r>
            <a:r>
              <a:rPr spc="-25" dirty="0"/>
              <a:t>facilitate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467"/>
            <a:ext cx="658939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Exchange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latin typeface="Calibri"/>
                <a:cs typeface="Calibri"/>
              </a:rPr>
              <a:t>Articulation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alternative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viewpoints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Deliberation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 issues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Removal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misconceptions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744"/>
            <a:ext cx="1483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4770"/>
            <a:ext cx="5684520" cy="19005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8255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  <a:tab pos="2383790" algn="l"/>
                <a:tab pos="3218180" algn="l"/>
                <a:tab pos="5275580" algn="l"/>
              </a:tabLst>
            </a:pPr>
            <a:r>
              <a:rPr sz="3000" spc="-5" dirty="0">
                <a:latin typeface="Calibri"/>
                <a:cs typeface="Calibri"/>
              </a:rPr>
              <a:t>Elabo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	and	clar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	of  </a:t>
            </a:r>
            <a:r>
              <a:rPr sz="3000" spc="-5" dirty="0">
                <a:latin typeface="Calibri"/>
                <a:cs typeface="Calibri"/>
              </a:rPr>
              <a:t>ideas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Finalization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plans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strategies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Review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performance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7653" y="1334770"/>
            <a:ext cx="2242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</a:tabLst>
            </a:pP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once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ts	and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55391"/>
            <a:ext cx="8074025" cy="2632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Enlistment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support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host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communication needs, </a:t>
            </a:r>
            <a:r>
              <a:rPr sz="3000" dirty="0">
                <a:latin typeface="Calibri"/>
                <a:cs typeface="Calibri"/>
              </a:rPr>
              <a:t>so </a:t>
            </a:r>
            <a:r>
              <a:rPr sz="3000" spc="-10" dirty="0">
                <a:latin typeface="Calibri"/>
                <a:cs typeface="Calibri"/>
              </a:rPr>
              <a:t>essential 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business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 organizational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context</a:t>
            </a:r>
            <a:endParaRPr sz="30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They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facilitate</a:t>
            </a:r>
            <a:r>
              <a:rPr sz="3000" spc="-15" dirty="0">
                <a:latin typeface="Calibri"/>
                <a:cs typeface="Calibri"/>
              </a:rPr>
              <a:t> intensive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interaction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individuals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well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groups,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achieve </a:t>
            </a:r>
            <a:r>
              <a:rPr sz="3000" spc="-5" dirty="0">
                <a:latin typeface="Calibri"/>
                <a:cs typeface="Calibri"/>
              </a:rPr>
              <a:t>much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written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communication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636" y="461594"/>
            <a:ext cx="4286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Meetings,</a:t>
            </a:r>
            <a:r>
              <a:rPr spc="-95" dirty="0"/>
              <a:t> </a:t>
            </a:r>
            <a:r>
              <a:rPr dirty="0"/>
              <a:t>purpose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04517"/>
            <a:ext cx="8021955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coordinate</a:t>
            </a:r>
            <a:r>
              <a:rPr sz="3600" b="1" spc="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or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arrange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activities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report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on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some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activity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or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experience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put </a:t>
            </a:r>
            <a:r>
              <a:rPr sz="3600" b="1" spc="-20" dirty="0">
                <a:latin typeface="Calibri"/>
                <a:cs typeface="Calibri"/>
              </a:rPr>
              <a:t>forward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ideas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for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discussion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461594"/>
            <a:ext cx="569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Meetings,</a:t>
            </a:r>
            <a:r>
              <a:rPr spc="-50" dirty="0"/>
              <a:t> </a:t>
            </a:r>
            <a:r>
              <a:rPr dirty="0"/>
              <a:t>purpose</a:t>
            </a:r>
            <a:r>
              <a:rPr spc="-40" dirty="0"/>
              <a:t> </a:t>
            </a:r>
            <a:r>
              <a:rPr spc="-10" dirty="0"/>
              <a:t>cont..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198"/>
            <a:ext cx="9144000" cy="5257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04517"/>
            <a:ext cx="8071484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instruct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group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of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people,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briefing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discuss</a:t>
            </a:r>
            <a:r>
              <a:rPr sz="3600" b="1" spc="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sz="3600" b="1" spc="7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solve</a:t>
            </a:r>
            <a:r>
              <a:rPr sz="3600" b="1" spc="7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problems</a:t>
            </a:r>
            <a:r>
              <a:rPr sz="3600" b="1" spc="7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related</a:t>
            </a:r>
            <a:r>
              <a:rPr sz="3600" b="1" spc="85" dirty="0">
                <a:latin typeface="Calibri"/>
                <a:cs typeface="Calibri"/>
              </a:rPr>
              <a:t> </a:t>
            </a:r>
            <a:r>
              <a:rPr sz="3600" b="1" spc="-40" dirty="0">
                <a:latin typeface="Calibri"/>
                <a:cs typeface="Calibri"/>
              </a:rPr>
              <a:t>to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business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1229995" algn="l"/>
                <a:tab pos="2444750" algn="l"/>
                <a:tab pos="3604895" algn="l"/>
                <a:tab pos="4644390" algn="l"/>
                <a:tab pos="5901690" algn="l"/>
                <a:tab pos="7341234" algn="l"/>
              </a:tabLst>
            </a:pPr>
            <a:r>
              <a:rPr sz="3600" b="1" spc="-31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o	</a:t>
            </a:r>
            <a:r>
              <a:rPr sz="3600" b="1" spc="-5" dirty="0">
                <a:latin typeface="Calibri"/>
                <a:cs typeface="Calibri"/>
              </a:rPr>
              <a:t>gi</a:t>
            </a:r>
            <a:r>
              <a:rPr sz="3600" b="1" spc="-25" dirty="0">
                <a:latin typeface="Calibri"/>
                <a:cs typeface="Calibri"/>
              </a:rPr>
              <a:t>v</a:t>
            </a:r>
            <a:r>
              <a:rPr sz="3600" b="1" dirty="0">
                <a:latin typeface="Calibri"/>
                <a:cs typeface="Calibri"/>
              </a:rPr>
              <a:t>e	and	</a:t>
            </a:r>
            <a:r>
              <a:rPr sz="3600" b="1" spc="-40" dirty="0">
                <a:latin typeface="Calibri"/>
                <a:cs typeface="Calibri"/>
              </a:rPr>
              <a:t>g</a:t>
            </a:r>
            <a:r>
              <a:rPr sz="3600" b="1" spc="-25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t	n</a:t>
            </a:r>
            <a:r>
              <a:rPr sz="3600" b="1" spc="-10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w	ideas	and  </a:t>
            </a:r>
            <a:r>
              <a:rPr sz="3600" b="1" spc="-10" dirty="0">
                <a:latin typeface="Calibri"/>
                <a:cs typeface="Calibri"/>
              </a:rPr>
              <a:t>immediate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reactions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08" y="461594"/>
            <a:ext cx="5800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Meetings,</a:t>
            </a:r>
            <a:r>
              <a:rPr spc="-60" dirty="0"/>
              <a:t> </a:t>
            </a:r>
            <a:r>
              <a:rPr dirty="0"/>
              <a:t>purpose</a:t>
            </a:r>
            <a:r>
              <a:rPr spc="-55" dirty="0"/>
              <a:t> </a:t>
            </a:r>
            <a:r>
              <a:rPr spc="-15" dirty="0"/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999"/>
            <a:ext cx="9144000" cy="5333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04517"/>
            <a:ext cx="807212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1082675" algn="l"/>
                <a:tab pos="3053080" algn="l"/>
                <a:tab pos="5546725" algn="l"/>
                <a:tab pos="6557009" algn="l"/>
              </a:tabLst>
            </a:pPr>
            <a:r>
              <a:rPr sz="3600" b="1" spc="-31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o	</a:t>
            </a:r>
            <a:r>
              <a:rPr sz="3600" b="1" spc="-40" dirty="0">
                <a:latin typeface="Calibri"/>
                <a:cs typeface="Calibri"/>
              </a:rPr>
              <a:t>g</a:t>
            </a:r>
            <a:r>
              <a:rPr sz="3600" b="1" spc="5" dirty="0">
                <a:latin typeface="Calibri"/>
                <a:cs typeface="Calibri"/>
              </a:rPr>
              <a:t>en</a:t>
            </a:r>
            <a:r>
              <a:rPr sz="3600" b="1" spc="-5" dirty="0">
                <a:latin typeface="Calibri"/>
                <a:cs typeface="Calibri"/>
              </a:rPr>
              <a:t>e</a:t>
            </a:r>
            <a:r>
              <a:rPr sz="3600" b="1" spc="-80" dirty="0">
                <a:latin typeface="Calibri"/>
                <a:cs typeface="Calibri"/>
              </a:rPr>
              <a:t>r</a:t>
            </a:r>
            <a:r>
              <a:rPr sz="3600" b="1" spc="-40" dirty="0">
                <a:latin typeface="Calibri"/>
                <a:cs typeface="Calibri"/>
              </a:rPr>
              <a:t>a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	</a:t>
            </a:r>
            <a:r>
              <a:rPr sz="3600" b="1" spc="5" dirty="0">
                <a:latin typeface="Calibri"/>
                <a:cs typeface="Calibri"/>
              </a:rPr>
              <a:t>e</a:t>
            </a:r>
            <a:r>
              <a:rPr sz="3600" b="1" spc="-35" dirty="0">
                <a:latin typeface="Calibri"/>
                <a:cs typeface="Calibri"/>
              </a:rPr>
              <a:t>n</a:t>
            </a:r>
            <a:r>
              <a:rPr sz="3600" b="1" dirty="0">
                <a:latin typeface="Calibri"/>
                <a:cs typeface="Calibri"/>
              </a:rPr>
              <a:t>thu</a:t>
            </a:r>
            <a:r>
              <a:rPr sz="3600" b="1" spc="5" dirty="0">
                <a:latin typeface="Calibri"/>
                <a:cs typeface="Calibri"/>
              </a:rPr>
              <a:t>s</a:t>
            </a:r>
            <a:r>
              <a:rPr sz="3600" b="1" dirty="0">
                <a:latin typeface="Calibri"/>
                <a:cs typeface="Calibri"/>
              </a:rPr>
              <a:t>iasm	and	</a:t>
            </a:r>
            <a:r>
              <a:rPr sz="3600" b="1" spc="5" dirty="0">
                <a:latin typeface="Calibri"/>
                <a:cs typeface="Calibri"/>
              </a:rPr>
              <a:t>p</a:t>
            </a:r>
            <a:r>
              <a:rPr sz="3600" b="1" dirty="0">
                <a:latin typeface="Calibri"/>
                <a:cs typeface="Calibri"/>
              </a:rPr>
              <a:t>ositi</a:t>
            </a:r>
            <a:r>
              <a:rPr sz="3600" b="1" spc="-35" dirty="0">
                <a:latin typeface="Calibri"/>
                <a:cs typeface="Calibri"/>
              </a:rPr>
              <a:t>v</a:t>
            </a:r>
            <a:r>
              <a:rPr sz="3600" b="1" dirty="0">
                <a:latin typeface="Calibri"/>
                <a:cs typeface="Calibri"/>
              </a:rPr>
              <a:t>e  </a:t>
            </a:r>
            <a:r>
              <a:rPr sz="3600" b="1" spc="-10" dirty="0">
                <a:latin typeface="Calibri"/>
                <a:cs typeface="Calibri"/>
              </a:rPr>
              <a:t>attitude.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arrive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at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consensus</a:t>
            </a:r>
            <a:r>
              <a:rPr sz="3600" b="1" spc="2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on </a:t>
            </a:r>
            <a:r>
              <a:rPr sz="3600" b="1" dirty="0">
                <a:latin typeface="Calibri"/>
                <a:cs typeface="Calibri"/>
              </a:rPr>
              <a:t>issues.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600" b="1" spc="-155" dirty="0">
                <a:latin typeface="Calibri"/>
                <a:cs typeface="Calibri"/>
              </a:rPr>
              <a:t>To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learn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from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others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to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train</a:t>
            </a:r>
            <a:r>
              <a:rPr sz="3600" b="1" spc="-10" dirty="0">
                <a:latin typeface="Calibri"/>
                <a:cs typeface="Calibri"/>
              </a:rPr>
              <a:t> others.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910452B90AE409CAA229AA443C9A7" ma:contentTypeVersion="0" ma:contentTypeDescription="Create a new document." ma:contentTypeScope="" ma:versionID="496f16550b13d56817e124f0392758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89F49E-C1C3-4C5E-B9D7-FDAB45925EB2}"/>
</file>

<file path=customXml/itemProps2.xml><?xml version="1.0" encoding="utf-8"?>
<ds:datastoreItem xmlns:ds="http://schemas.openxmlformats.org/officeDocument/2006/customXml" ds:itemID="{74B2B552-CBC2-4451-89C0-4A1905223560}"/>
</file>

<file path=customXml/itemProps3.xml><?xml version="1.0" encoding="utf-8"?>
<ds:datastoreItem xmlns:ds="http://schemas.openxmlformats.org/officeDocument/2006/customXml" ds:itemID="{666D085E-E797-4DC0-8C25-A8ED31E5D8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1127</Words>
  <Application>Microsoft Office PowerPoint</Application>
  <PresentationFormat>On-screen Show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C. Meetings</vt:lpstr>
      <vt:lpstr>objectives</vt:lpstr>
      <vt:lpstr>Meetings</vt:lpstr>
      <vt:lpstr>Meetings</vt:lpstr>
      <vt:lpstr>Meetings facilitate</vt:lpstr>
      <vt:lpstr>Cont…</vt:lpstr>
      <vt:lpstr>Meetings, purpose</vt:lpstr>
      <vt:lpstr>Meetings, purpose cont..</vt:lpstr>
      <vt:lpstr>Meetings, purpose cont…</vt:lpstr>
      <vt:lpstr>10 Golden Rules for meetings</vt:lpstr>
      <vt:lpstr>Rules cont…</vt:lpstr>
      <vt:lpstr>Rules cont…</vt:lpstr>
      <vt:lpstr>Meetings types</vt:lpstr>
      <vt:lpstr>Meeting types</vt:lpstr>
      <vt:lpstr>Meeting types</vt:lpstr>
      <vt:lpstr>Meeting types</vt:lpstr>
      <vt:lpstr>Meeting types</vt:lpstr>
      <vt:lpstr>Meetings Codes</vt:lpstr>
      <vt:lpstr>Codes cont…</vt:lpstr>
      <vt:lpstr>Codes cont…</vt:lpstr>
      <vt:lpstr>Codes cont…</vt:lpstr>
      <vt:lpstr>Planning a Meeting</vt:lpstr>
      <vt:lpstr>Determine the Purpose of the Meeting</vt:lpstr>
      <vt:lpstr>Decide Who Should Attend</vt:lpstr>
      <vt:lpstr>Choose the Meeting Time</vt:lpstr>
      <vt:lpstr>Meeting time</vt:lpstr>
      <vt:lpstr>Choose the Meeting Location</vt:lpstr>
      <vt:lpstr>Establish the Agenda</vt:lpstr>
      <vt:lpstr>Establish the Agenda</vt:lpstr>
      <vt:lpstr>Agenda (Notice or memo)</vt:lpstr>
      <vt:lpstr>Minutes Taking</vt:lpstr>
      <vt:lpstr>Meetings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Meetings</dc:title>
  <cp:lastModifiedBy>DELL</cp:lastModifiedBy>
  <cp:revision>1</cp:revision>
  <dcterms:created xsi:type="dcterms:W3CDTF">2021-04-23T02:31:55Z</dcterms:created>
  <dcterms:modified xsi:type="dcterms:W3CDTF">2021-04-23T03:37:05Z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2021-04-23T00:00:00Z</vt:filetime>
  </property>
  <property fmtid="{D5CDD505-2E9C-101B-9397-08002B2CF9AE}" pid="5" name="ContentTypeId">
    <vt:lpwstr>0x010100DD4910452B90AE409CAA229AA443C9A7</vt:lpwstr>
  </property>
</Properties>
</file>