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2" r:id="rId9"/>
    <p:sldId id="268" r:id="rId10"/>
    <p:sldId id="263" r:id="rId11"/>
    <p:sldId id="269" r:id="rId12"/>
    <p:sldId id="264"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9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C35384-5B2B-4926-8BB0-D2B2CF968249}" type="datetimeFigureOut">
              <a:rPr lang="en-US" smtClean="0"/>
              <a:pPr/>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B27B4-B67F-4A26-A872-C0ED367EA92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C35384-5B2B-4926-8BB0-D2B2CF968249}" type="datetimeFigureOut">
              <a:rPr lang="en-US" smtClean="0"/>
              <a:pPr/>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B27B4-B67F-4A26-A872-C0ED367EA9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C35384-5B2B-4926-8BB0-D2B2CF968249}" type="datetimeFigureOut">
              <a:rPr lang="en-US" smtClean="0"/>
              <a:pPr/>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B27B4-B67F-4A26-A872-C0ED367EA9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C35384-5B2B-4926-8BB0-D2B2CF968249}" type="datetimeFigureOut">
              <a:rPr lang="en-US" smtClean="0"/>
              <a:pPr/>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B27B4-B67F-4A26-A872-C0ED367EA92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C35384-5B2B-4926-8BB0-D2B2CF968249}" type="datetimeFigureOut">
              <a:rPr lang="en-US" smtClean="0"/>
              <a:pPr/>
              <a:t>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B27B4-B67F-4A26-A872-C0ED367EA92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C35384-5B2B-4926-8BB0-D2B2CF968249}" type="datetimeFigureOut">
              <a:rPr lang="en-US" smtClean="0"/>
              <a:pPr/>
              <a:t>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B27B4-B67F-4A26-A872-C0ED367EA92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C35384-5B2B-4926-8BB0-D2B2CF968249}" type="datetimeFigureOut">
              <a:rPr lang="en-US" smtClean="0"/>
              <a:pPr/>
              <a:t>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B27B4-B67F-4A26-A872-C0ED367EA92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C35384-5B2B-4926-8BB0-D2B2CF968249}" type="datetimeFigureOut">
              <a:rPr lang="en-US" smtClean="0"/>
              <a:pPr/>
              <a:t>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2B27B4-B67F-4A26-A872-C0ED367EA9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35384-5B2B-4926-8BB0-D2B2CF968249}" type="datetimeFigureOut">
              <a:rPr lang="en-US" smtClean="0"/>
              <a:pPr/>
              <a:t>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2B27B4-B67F-4A26-A872-C0ED367EA9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C35384-5B2B-4926-8BB0-D2B2CF968249}" type="datetimeFigureOut">
              <a:rPr lang="en-US" smtClean="0"/>
              <a:pPr/>
              <a:t>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B27B4-B67F-4A26-A872-C0ED367EA9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C35384-5B2B-4926-8BB0-D2B2CF968249}" type="datetimeFigureOut">
              <a:rPr lang="en-US" smtClean="0"/>
              <a:pPr/>
              <a:t>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B27B4-B67F-4A26-A872-C0ED367EA92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C35384-5B2B-4926-8BB0-D2B2CF968249}" type="datetimeFigureOut">
              <a:rPr lang="en-US" smtClean="0"/>
              <a:pPr/>
              <a:t>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B27B4-B67F-4A26-A872-C0ED367EA9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DSA:Unit</a:t>
            </a:r>
            <a:r>
              <a:rPr lang="en-US" dirty="0" smtClean="0"/>
              <a:t> 1</a:t>
            </a:r>
            <a:endParaRPr lang="en-US" dirty="0"/>
          </a:p>
        </p:txBody>
      </p:sp>
      <p:sp>
        <p:nvSpPr>
          <p:cNvPr id="3" name="Subtitle 2"/>
          <p:cNvSpPr>
            <a:spLocks noGrp="1"/>
          </p:cNvSpPr>
          <p:nvPr>
            <p:ph type="subTitle" idx="1"/>
          </p:nvPr>
        </p:nvSpPr>
        <p:spPr/>
        <p:txBody>
          <a:bodyPr/>
          <a:lstStyle/>
          <a:p>
            <a:r>
              <a:rPr lang="en-US" dirty="0" smtClean="0"/>
              <a:t>Prepared by</a:t>
            </a:r>
          </a:p>
          <a:p>
            <a:r>
              <a:rPr lang="en-US" dirty="0" err="1" smtClean="0"/>
              <a:t>Gobinda</a:t>
            </a:r>
            <a:r>
              <a:rPr lang="en-US" dirty="0" smtClean="0"/>
              <a:t> </a:t>
            </a:r>
            <a:r>
              <a:rPr lang="en-US" dirty="0" err="1" smtClean="0"/>
              <a:t>subedi</a:t>
            </a:r>
            <a:endParaRPr lang="en-US" dirty="0" smtClean="0"/>
          </a:p>
          <a:p>
            <a:r>
              <a:rPr lang="en-US" dirty="0" smtClean="0"/>
              <a:t>For BIT, KIST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Data Type (ADT)</a:t>
            </a:r>
            <a:endParaRPr lang="en-US" dirty="0"/>
          </a:p>
        </p:txBody>
      </p:sp>
      <p:sp>
        <p:nvSpPr>
          <p:cNvPr id="3" name="Content Placeholder 2"/>
          <p:cNvSpPr>
            <a:spLocks noGrp="1"/>
          </p:cNvSpPr>
          <p:nvPr>
            <p:ph idx="1"/>
          </p:nvPr>
        </p:nvSpPr>
        <p:spPr/>
        <p:txBody>
          <a:bodyPr>
            <a:normAutofit lnSpcReduction="10000"/>
          </a:bodyPr>
          <a:lstStyle/>
          <a:p>
            <a:r>
              <a:rPr lang="en-US" b="1" i="1" u="sng" dirty="0"/>
              <a:t>Abstract data type (ADT) </a:t>
            </a:r>
            <a:r>
              <a:rPr lang="en-US" dirty="0"/>
              <a:t>is a specification of a set of data and the set of operations that can be performed on the data</a:t>
            </a:r>
            <a:r>
              <a:rPr lang="en-US" dirty="0" smtClean="0"/>
              <a:t>. </a:t>
            </a:r>
            <a:r>
              <a:rPr lang="en-US" dirty="0"/>
              <a:t>A set of data values and associated operations that are precisely specified independent of any particular implementation</a:t>
            </a:r>
            <a:r>
              <a:rPr lang="en-US" dirty="0" smtClean="0"/>
              <a:t>.</a:t>
            </a:r>
          </a:p>
          <a:p>
            <a:r>
              <a:rPr lang="en-US" b="1" dirty="0"/>
              <a:t>Real life example:</a:t>
            </a:r>
            <a:r>
              <a:rPr lang="en-US" dirty="0" smtClean="0"/>
              <a:t/>
            </a:r>
            <a:br>
              <a:rPr lang="en-US" dirty="0" smtClean="0"/>
            </a:br>
            <a:r>
              <a:rPr lang="en-US" dirty="0"/>
              <a:t>Book is Abstract (Telephone Book is an implementation)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ADT </a:t>
            </a:r>
            <a:r>
              <a:rPr lang="en-US" dirty="0" err="1" smtClean="0"/>
              <a:t>vs</a:t>
            </a:r>
            <a:r>
              <a:rPr lang="en-US" dirty="0" smtClean="0"/>
              <a:t> DS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r>
              <a:rPr lang="en-US" dirty="0" smtClean="0"/>
              <a:t>ADT is a logical description and data structure is concrete. ADT is the logical picture of the data and the operations to manipulate the component elements of the data. Data structure is the actual representation of the data during the implementation and the algorithms to manipulate the data elements. ADT is in the logical level and data structure is in the implementation level</a:t>
            </a:r>
            <a:r>
              <a:rPr lang="en-US" dirty="0" smtClean="0"/>
              <a:t>.</a:t>
            </a:r>
            <a:r>
              <a:rPr lang="en-US" dirty="0" smtClean="0"/>
              <a:t> </a:t>
            </a:r>
            <a:endParaRPr lang="en-US" dirty="0" smtClean="0"/>
          </a:p>
          <a:p>
            <a:pPr lvl="1">
              <a:buFont typeface="Wingdings" pitchFamily="2" charset="2"/>
              <a:buChar char="ü"/>
            </a:pPr>
            <a:r>
              <a:rPr lang="en-US" dirty="0" smtClean="0"/>
              <a:t>ADT </a:t>
            </a:r>
            <a:r>
              <a:rPr lang="en-US" dirty="0" smtClean="0"/>
              <a:t>is implementation independent. For example, it only describes what a data type List consists (data) and what are the operations it can perform, but it has no information about how the List is actually implemented.</a:t>
            </a:r>
          </a:p>
          <a:p>
            <a:pPr lvl="1">
              <a:buFont typeface="Wingdings" pitchFamily="2" charset="2"/>
              <a:buChar char="ü"/>
            </a:pPr>
            <a:r>
              <a:rPr lang="en-US" dirty="0" smtClean="0"/>
              <a:t>Whereas data structure is implementation dependent, as in the same example, it is about how the List implemented </a:t>
            </a:r>
            <a:r>
              <a:rPr lang="en-US" dirty="0" smtClean="0"/>
              <a:t>i.e., </a:t>
            </a:r>
            <a:r>
              <a:rPr lang="en-US" dirty="0" smtClean="0"/>
              <a:t>using array or linked list. Ultimately, data structure is how we implement the data in an abstract data type.</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Array</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a:t>Arrays a kind of data structure that can store a fixed-size sequential collection of elements of the same type. An array is used to store a collection of data, but it is often more useful to think of an array as a collection of variables of the same type</a:t>
            </a:r>
            <a:r>
              <a:rPr lang="en-US" sz="2800" dirty="0" smtClean="0"/>
              <a:t>.</a:t>
            </a:r>
          </a:p>
          <a:p>
            <a:r>
              <a:rPr lang="en-US" sz="2800" dirty="0"/>
              <a:t>All arrays consist of contiguous memory locations. The lowest address corresponds to the first element and the highest address to the last element</a:t>
            </a:r>
            <a:r>
              <a:rPr lang="en-US" sz="2800" dirty="0" smtClean="0"/>
              <a:t>.</a:t>
            </a:r>
          </a:p>
          <a:p>
            <a:endParaRPr lang="en-US" dirty="0"/>
          </a:p>
        </p:txBody>
      </p:sp>
      <p:pic>
        <p:nvPicPr>
          <p:cNvPr id="5" name="Picture 4" descr="array.PNG"/>
          <p:cNvPicPr>
            <a:picLocks noChangeAspect="1"/>
          </p:cNvPicPr>
          <p:nvPr/>
        </p:nvPicPr>
        <p:blipFill>
          <a:blip r:embed="rId2" cstate="print"/>
          <a:stretch>
            <a:fillRect/>
          </a:stretch>
        </p:blipFill>
        <p:spPr>
          <a:xfrm>
            <a:off x="1143000" y="5181600"/>
            <a:ext cx="6705600" cy="1295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Array</a:t>
            </a:r>
            <a:endParaRPr lang="en-US" dirty="0"/>
          </a:p>
        </p:txBody>
      </p:sp>
      <p:sp>
        <p:nvSpPr>
          <p:cNvPr id="3" name="Content Placeholder 2"/>
          <p:cNvSpPr>
            <a:spLocks noGrp="1"/>
          </p:cNvSpPr>
          <p:nvPr>
            <p:ph idx="1"/>
          </p:nvPr>
        </p:nvSpPr>
        <p:spPr>
          <a:xfrm>
            <a:off x="228600" y="1600200"/>
            <a:ext cx="8686800" cy="4525963"/>
          </a:xfrm>
        </p:spPr>
        <p:txBody>
          <a:bodyPr>
            <a:normAutofit fontScale="77500" lnSpcReduction="20000"/>
          </a:bodyPr>
          <a:lstStyle/>
          <a:p>
            <a:r>
              <a:rPr lang="en-US" b="1" dirty="0"/>
              <a:t>One dimensional array</a:t>
            </a:r>
            <a:r>
              <a:rPr lang="en-US" b="1" dirty="0" smtClean="0"/>
              <a:t>:</a:t>
            </a:r>
            <a:r>
              <a:rPr lang="en-US" dirty="0"/>
              <a:t> </a:t>
            </a:r>
          </a:p>
          <a:p>
            <a:pPr lvl="1">
              <a:buFont typeface="Wingdings" pitchFamily="2" charset="2"/>
              <a:buChar char="Ø"/>
            </a:pPr>
            <a:r>
              <a:rPr lang="en-US" dirty="0"/>
              <a:t>The elements of the array can be represented either as a single column or as a single row</a:t>
            </a:r>
            <a:r>
              <a:rPr lang="en-US" dirty="0" smtClean="0"/>
              <a:t>.</a:t>
            </a:r>
            <a:r>
              <a:rPr lang="en-US" dirty="0"/>
              <a:t> </a:t>
            </a:r>
          </a:p>
          <a:p>
            <a:r>
              <a:rPr lang="en-US" b="1" dirty="0"/>
              <a:t>Declaring one-dimensional array: </a:t>
            </a:r>
            <a:endParaRPr lang="en-US" b="1" dirty="0" smtClean="0"/>
          </a:p>
          <a:p>
            <a:pPr lvl="1">
              <a:buFont typeface="Wingdings" pitchFamily="2" charset="2"/>
              <a:buChar char="Ø"/>
            </a:pPr>
            <a:r>
              <a:rPr lang="en-US" dirty="0" err="1" smtClean="0"/>
              <a:t>data_type</a:t>
            </a:r>
            <a:r>
              <a:rPr lang="en-US" dirty="0" smtClean="0"/>
              <a:t> </a:t>
            </a:r>
            <a:r>
              <a:rPr lang="en-US" dirty="0" err="1"/>
              <a:t>array_name</a:t>
            </a:r>
            <a:r>
              <a:rPr lang="en-US" dirty="0"/>
              <a:t>[size</a:t>
            </a:r>
            <a:r>
              <a:rPr lang="en-US" dirty="0" smtClean="0"/>
              <a:t>];</a:t>
            </a:r>
          </a:p>
          <a:p>
            <a:r>
              <a:rPr lang="en-US" dirty="0" smtClean="0"/>
              <a:t>Following </a:t>
            </a:r>
            <a:r>
              <a:rPr lang="en-US" dirty="0"/>
              <a:t>are some valid array declarations</a:t>
            </a:r>
            <a:r>
              <a:rPr lang="en-US" dirty="0" smtClean="0"/>
              <a:t>:</a:t>
            </a:r>
          </a:p>
          <a:p>
            <a:pPr lvl="1">
              <a:buFont typeface="Wingdings" pitchFamily="2" charset="2"/>
              <a:buChar char="ü"/>
            </a:pPr>
            <a:r>
              <a:rPr lang="en-US" dirty="0" smtClean="0"/>
              <a:t>float </a:t>
            </a:r>
            <a:r>
              <a:rPr lang="en-US" dirty="0"/>
              <a:t>weight[50</a:t>
            </a:r>
            <a:r>
              <a:rPr lang="en-US" dirty="0" smtClean="0"/>
              <a:t>];</a:t>
            </a:r>
          </a:p>
          <a:p>
            <a:pPr lvl="1">
              <a:buFont typeface="Wingdings" pitchFamily="2" charset="2"/>
              <a:buChar char="ü"/>
            </a:pPr>
            <a:r>
              <a:rPr lang="en-US" dirty="0" smtClean="0"/>
              <a:t> </a:t>
            </a:r>
            <a:r>
              <a:rPr lang="en-US" dirty="0" err="1"/>
              <a:t>int</a:t>
            </a:r>
            <a:r>
              <a:rPr lang="en-US" dirty="0"/>
              <a:t> marks[100</a:t>
            </a:r>
            <a:r>
              <a:rPr lang="en-US" dirty="0" smtClean="0"/>
              <a:t>];</a:t>
            </a:r>
          </a:p>
          <a:p>
            <a:pPr lvl="1">
              <a:buFont typeface="Wingdings" pitchFamily="2" charset="2"/>
              <a:buChar char="ü"/>
            </a:pPr>
            <a:r>
              <a:rPr lang="en-US" dirty="0" err="1" smtClean="0"/>
              <a:t>int</a:t>
            </a:r>
            <a:r>
              <a:rPr lang="en-US" dirty="0" smtClean="0"/>
              <a:t> age[15];</a:t>
            </a:r>
            <a:endParaRPr lang="en-US" dirty="0"/>
          </a:p>
          <a:p>
            <a:r>
              <a:rPr lang="en-US" b="1" u="sng" dirty="0"/>
              <a:t>Array Initialization (1-D</a:t>
            </a:r>
            <a:r>
              <a:rPr lang="en-US" b="1" u="sng" dirty="0" smtClean="0"/>
              <a:t>):</a:t>
            </a:r>
            <a:endParaRPr lang="en-US" dirty="0"/>
          </a:p>
          <a:p>
            <a:r>
              <a:rPr lang="en-US" dirty="0"/>
              <a:t>The general format of array initialization is:</a:t>
            </a:r>
          </a:p>
          <a:p>
            <a:pPr lvl="1">
              <a:buFont typeface="Wingdings" pitchFamily="2" charset="2"/>
              <a:buChar char="ü"/>
            </a:pPr>
            <a:r>
              <a:rPr lang="en-US" dirty="0" err="1" smtClean="0"/>
              <a:t>data_type</a:t>
            </a:r>
            <a:r>
              <a:rPr lang="en-US" dirty="0" smtClean="0"/>
              <a:t> </a:t>
            </a:r>
            <a:r>
              <a:rPr lang="en-US" dirty="0" err="1" smtClean="0"/>
              <a:t>array_name</a:t>
            </a:r>
            <a:r>
              <a:rPr lang="en-US" dirty="0" smtClean="0"/>
              <a:t>[size]={element1,element2,…………..,element 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r>
              <a:rPr lang="en-US" dirty="0"/>
              <a:t>#include</a:t>
            </a:r>
            <a:r>
              <a:rPr lang="en-US" dirty="0" smtClean="0"/>
              <a:t> </a:t>
            </a:r>
            <a:r>
              <a:rPr lang="en-US" dirty="0"/>
              <a:t>&lt;</a:t>
            </a:r>
            <a:r>
              <a:rPr lang="en-US" dirty="0" err="1"/>
              <a:t>stdio.h</a:t>
            </a:r>
            <a:r>
              <a:rPr lang="en-US" dirty="0"/>
              <a:t>&gt;</a:t>
            </a:r>
            <a:r>
              <a:rPr lang="en-US" dirty="0" smtClean="0"/>
              <a:t> </a:t>
            </a:r>
          </a:p>
          <a:p>
            <a:r>
              <a:rPr lang="en-US" dirty="0" err="1" smtClean="0"/>
              <a:t>int</a:t>
            </a:r>
            <a:r>
              <a:rPr lang="en-US" dirty="0" smtClean="0"/>
              <a:t> main </a:t>
            </a:r>
            <a:r>
              <a:rPr lang="en-US" dirty="0"/>
              <a:t>()</a:t>
            </a:r>
            <a:r>
              <a:rPr lang="en-US" dirty="0" smtClean="0"/>
              <a:t> </a:t>
            </a:r>
          </a:p>
          <a:p>
            <a:pPr>
              <a:buNone/>
            </a:pPr>
            <a:r>
              <a:rPr lang="en-US" dirty="0" smtClean="0"/>
              <a:t>	{</a:t>
            </a:r>
          </a:p>
          <a:p>
            <a:pPr>
              <a:buNone/>
            </a:pPr>
            <a:r>
              <a:rPr lang="en-US" dirty="0"/>
              <a:t>	</a:t>
            </a:r>
            <a:r>
              <a:rPr lang="en-US" dirty="0" smtClean="0"/>
              <a:t>	 </a:t>
            </a:r>
            <a:r>
              <a:rPr lang="en-US" dirty="0" err="1"/>
              <a:t>int</a:t>
            </a:r>
            <a:r>
              <a:rPr lang="en-US" dirty="0" smtClean="0"/>
              <a:t> n</a:t>
            </a:r>
            <a:r>
              <a:rPr lang="en-US" dirty="0"/>
              <a:t>[</a:t>
            </a:r>
            <a:r>
              <a:rPr lang="en-US" dirty="0" smtClean="0"/>
              <a:t> </a:t>
            </a:r>
            <a:r>
              <a:rPr lang="en-US" dirty="0"/>
              <a:t>10</a:t>
            </a:r>
            <a:r>
              <a:rPr lang="en-US" dirty="0" smtClean="0"/>
              <a:t> </a:t>
            </a:r>
            <a:r>
              <a:rPr lang="en-US" dirty="0"/>
              <a:t>];</a:t>
            </a:r>
            <a:r>
              <a:rPr lang="en-US" dirty="0" smtClean="0"/>
              <a:t> </a:t>
            </a:r>
            <a:r>
              <a:rPr lang="en-US" dirty="0"/>
              <a:t>/* n is an array of 10 integers */</a:t>
            </a:r>
            <a:r>
              <a:rPr lang="en-US" dirty="0" smtClean="0"/>
              <a:t> 		</a:t>
            </a:r>
          </a:p>
          <a:p>
            <a:pPr>
              <a:buNone/>
            </a:pPr>
            <a:r>
              <a:rPr lang="en-US" dirty="0"/>
              <a:t>	</a:t>
            </a:r>
            <a:r>
              <a:rPr lang="en-US" dirty="0" smtClean="0"/>
              <a:t>	 </a:t>
            </a:r>
            <a:r>
              <a:rPr lang="en-US" dirty="0" err="1" smtClean="0"/>
              <a:t>int</a:t>
            </a:r>
            <a:r>
              <a:rPr lang="en-US" dirty="0" smtClean="0"/>
              <a:t> </a:t>
            </a:r>
            <a:r>
              <a:rPr lang="en-US" dirty="0" err="1" smtClean="0"/>
              <a:t>i</a:t>
            </a:r>
            <a:r>
              <a:rPr lang="en-US" dirty="0" err="1"/>
              <a:t>,</a:t>
            </a:r>
            <a:r>
              <a:rPr lang="en-US" dirty="0" err="1" smtClean="0"/>
              <a:t>j</a:t>
            </a:r>
            <a:r>
              <a:rPr lang="en-US" dirty="0"/>
              <a:t>;</a:t>
            </a:r>
            <a:r>
              <a:rPr lang="en-US" dirty="0" smtClean="0"/>
              <a:t> </a:t>
            </a:r>
            <a:r>
              <a:rPr lang="en-US" dirty="0"/>
              <a:t>/* initialize elements of array n to 0 </a:t>
            </a:r>
            <a:r>
              <a:rPr lang="en-US" dirty="0" smtClean="0"/>
              <a:t>*/</a:t>
            </a:r>
          </a:p>
          <a:p>
            <a:pPr>
              <a:buNone/>
            </a:pPr>
            <a:r>
              <a:rPr lang="en-US" dirty="0" smtClean="0"/>
              <a:t>	 	for </a:t>
            </a:r>
            <a:r>
              <a:rPr lang="en-US" dirty="0"/>
              <a:t>(</a:t>
            </a:r>
            <a:r>
              <a:rPr lang="en-US" dirty="0" smtClean="0"/>
              <a:t> </a:t>
            </a:r>
            <a:r>
              <a:rPr lang="en-US" dirty="0" err="1" smtClean="0"/>
              <a:t>i</a:t>
            </a:r>
            <a:r>
              <a:rPr lang="en-US" dirty="0" smtClean="0"/>
              <a:t> </a:t>
            </a:r>
            <a:r>
              <a:rPr lang="en-US" dirty="0"/>
              <a:t>=</a:t>
            </a:r>
            <a:r>
              <a:rPr lang="en-US" dirty="0" smtClean="0"/>
              <a:t> </a:t>
            </a:r>
            <a:r>
              <a:rPr lang="en-US" dirty="0"/>
              <a:t>0;</a:t>
            </a:r>
            <a:r>
              <a:rPr lang="en-US" dirty="0" smtClean="0"/>
              <a:t> </a:t>
            </a:r>
            <a:r>
              <a:rPr lang="en-US" dirty="0" err="1" smtClean="0"/>
              <a:t>i</a:t>
            </a:r>
            <a:r>
              <a:rPr lang="en-US" dirty="0" smtClean="0"/>
              <a:t> </a:t>
            </a:r>
            <a:r>
              <a:rPr lang="en-US" dirty="0"/>
              <a:t>&lt;</a:t>
            </a:r>
            <a:r>
              <a:rPr lang="en-US" dirty="0" smtClean="0"/>
              <a:t> </a:t>
            </a:r>
            <a:r>
              <a:rPr lang="en-US" dirty="0"/>
              <a:t>10;</a:t>
            </a:r>
            <a:r>
              <a:rPr lang="en-US" dirty="0" smtClean="0"/>
              <a:t> </a:t>
            </a:r>
            <a:r>
              <a:rPr lang="en-US" dirty="0" err="1" smtClean="0"/>
              <a:t>i</a:t>
            </a:r>
            <a:r>
              <a:rPr lang="en-US" dirty="0"/>
              <a:t>++</a:t>
            </a:r>
            <a:r>
              <a:rPr lang="en-US" dirty="0" smtClean="0"/>
              <a:t> </a:t>
            </a:r>
            <a:r>
              <a:rPr lang="en-US" dirty="0"/>
              <a:t>)</a:t>
            </a:r>
            <a:r>
              <a:rPr lang="en-US" dirty="0" smtClean="0"/>
              <a:t> </a:t>
            </a:r>
          </a:p>
          <a:p>
            <a:pPr lvl="2">
              <a:buNone/>
            </a:pPr>
            <a:r>
              <a:rPr lang="en-US" dirty="0" smtClean="0"/>
              <a:t>{</a:t>
            </a:r>
          </a:p>
          <a:p>
            <a:pPr lvl="2">
              <a:buNone/>
            </a:pPr>
            <a:r>
              <a:rPr lang="en-US" sz="3300" dirty="0" smtClean="0"/>
              <a:t> n</a:t>
            </a:r>
            <a:r>
              <a:rPr lang="en-US" sz="3300" dirty="0"/>
              <a:t>[</a:t>
            </a:r>
            <a:r>
              <a:rPr lang="en-US" sz="3300" dirty="0" smtClean="0"/>
              <a:t> </a:t>
            </a:r>
            <a:r>
              <a:rPr lang="en-US" sz="3300" dirty="0" err="1" smtClean="0"/>
              <a:t>i</a:t>
            </a:r>
            <a:r>
              <a:rPr lang="en-US" sz="3300" dirty="0" smtClean="0"/>
              <a:t> </a:t>
            </a:r>
            <a:r>
              <a:rPr lang="en-US" sz="3300" dirty="0"/>
              <a:t>]</a:t>
            </a:r>
            <a:r>
              <a:rPr lang="en-US" sz="3300" dirty="0" smtClean="0"/>
              <a:t> </a:t>
            </a:r>
            <a:r>
              <a:rPr lang="en-US" sz="3300" dirty="0"/>
              <a:t>=</a:t>
            </a:r>
            <a:r>
              <a:rPr lang="en-US" sz="3300" dirty="0" smtClean="0"/>
              <a:t> </a:t>
            </a:r>
            <a:r>
              <a:rPr lang="en-US" sz="3300" dirty="0" err="1" smtClean="0"/>
              <a:t>i</a:t>
            </a:r>
            <a:r>
              <a:rPr lang="en-US" sz="3300" dirty="0" smtClean="0"/>
              <a:t> </a:t>
            </a:r>
            <a:r>
              <a:rPr lang="en-US" sz="3300" dirty="0"/>
              <a:t>+</a:t>
            </a:r>
            <a:r>
              <a:rPr lang="en-US" sz="3300" dirty="0" smtClean="0"/>
              <a:t> </a:t>
            </a:r>
            <a:r>
              <a:rPr lang="en-US" sz="3300" dirty="0"/>
              <a:t>100;</a:t>
            </a:r>
            <a:r>
              <a:rPr lang="en-US" sz="3300" dirty="0" smtClean="0"/>
              <a:t> </a:t>
            </a:r>
            <a:r>
              <a:rPr lang="en-US" sz="3300" dirty="0"/>
              <a:t>/* set element at location </a:t>
            </a:r>
            <a:r>
              <a:rPr lang="en-US" sz="3300" dirty="0" err="1"/>
              <a:t>i</a:t>
            </a:r>
            <a:r>
              <a:rPr lang="en-US" sz="3300" dirty="0"/>
              <a:t> to </a:t>
            </a:r>
            <a:r>
              <a:rPr lang="en-US" sz="3300" dirty="0" err="1"/>
              <a:t>i</a:t>
            </a:r>
            <a:r>
              <a:rPr lang="en-US" sz="3300" dirty="0"/>
              <a:t> + 100 </a:t>
            </a:r>
            <a:r>
              <a:rPr lang="en-US" sz="3300" dirty="0" smtClean="0"/>
              <a:t>*/</a:t>
            </a:r>
          </a:p>
          <a:p>
            <a:pPr lvl="2">
              <a:buNone/>
            </a:pPr>
            <a:r>
              <a:rPr lang="en-US" dirty="0" smtClean="0"/>
              <a:t> </a:t>
            </a:r>
            <a:r>
              <a:rPr lang="en-US" dirty="0"/>
              <a:t>}</a:t>
            </a:r>
            <a:r>
              <a:rPr lang="en-US" dirty="0" smtClean="0"/>
              <a:t> </a:t>
            </a:r>
          </a:p>
          <a:p>
            <a:pPr>
              <a:buNone/>
            </a:pPr>
            <a:r>
              <a:rPr lang="en-US" dirty="0" smtClean="0"/>
              <a:t>		/* </a:t>
            </a:r>
            <a:r>
              <a:rPr lang="en-US" dirty="0"/>
              <a:t>output each array element's value </a:t>
            </a:r>
            <a:r>
              <a:rPr lang="en-US" dirty="0" smtClean="0"/>
              <a:t>*/</a:t>
            </a:r>
          </a:p>
          <a:p>
            <a:pPr>
              <a:buNone/>
            </a:pPr>
            <a:r>
              <a:rPr lang="en-US" dirty="0" smtClean="0"/>
              <a:t>	 	for </a:t>
            </a:r>
            <a:r>
              <a:rPr lang="en-US" dirty="0"/>
              <a:t>(</a:t>
            </a:r>
            <a:r>
              <a:rPr lang="en-US" dirty="0" smtClean="0"/>
              <a:t>j </a:t>
            </a:r>
            <a:r>
              <a:rPr lang="en-US" dirty="0"/>
              <a:t>=</a:t>
            </a:r>
            <a:r>
              <a:rPr lang="en-US" dirty="0" smtClean="0"/>
              <a:t> </a:t>
            </a:r>
            <a:r>
              <a:rPr lang="en-US" dirty="0"/>
              <a:t>0;</a:t>
            </a:r>
            <a:r>
              <a:rPr lang="en-US" dirty="0" smtClean="0"/>
              <a:t> j </a:t>
            </a:r>
            <a:r>
              <a:rPr lang="en-US" dirty="0"/>
              <a:t>&lt;</a:t>
            </a:r>
            <a:r>
              <a:rPr lang="en-US" dirty="0" smtClean="0"/>
              <a:t> </a:t>
            </a:r>
            <a:r>
              <a:rPr lang="en-US" dirty="0"/>
              <a:t>10;</a:t>
            </a:r>
            <a:r>
              <a:rPr lang="en-US" dirty="0" smtClean="0"/>
              <a:t> j</a:t>
            </a:r>
            <a:r>
              <a:rPr lang="en-US" dirty="0"/>
              <a:t>++</a:t>
            </a:r>
            <a:r>
              <a:rPr lang="en-US" dirty="0" smtClean="0"/>
              <a:t> </a:t>
            </a:r>
            <a:r>
              <a:rPr lang="en-US" dirty="0"/>
              <a:t>)</a:t>
            </a:r>
            <a:r>
              <a:rPr lang="en-US" dirty="0" smtClean="0"/>
              <a:t> </a:t>
            </a:r>
          </a:p>
          <a:p>
            <a:pPr lvl="1">
              <a:buNone/>
            </a:pPr>
            <a:r>
              <a:rPr lang="en-US" dirty="0" smtClean="0"/>
              <a:t>		{</a:t>
            </a:r>
          </a:p>
          <a:p>
            <a:pPr lvl="1">
              <a:buNone/>
            </a:pPr>
            <a:r>
              <a:rPr lang="en-US" dirty="0"/>
              <a:t>	</a:t>
            </a:r>
            <a:r>
              <a:rPr lang="en-US" dirty="0" smtClean="0"/>
              <a:t>	 </a:t>
            </a:r>
            <a:r>
              <a:rPr lang="en-US" dirty="0" err="1" smtClean="0"/>
              <a:t>printf</a:t>
            </a:r>
            <a:r>
              <a:rPr lang="en-US" dirty="0"/>
              <a:t>("Element[%d] = %d\n",</a:t>
            </a:r>
            <a:r>
              <a:rPr lang="en-US" dirty="0" smtClean="0"/>
              <a:t> j</a:t>
            </a:r>
            <a:r>
              <a:rPr lang="en-US" dirty="0"/>
              <a:t>,</a:t>
            </a:r>
            <a:r>
              <a:rPr lang="en-US" dirty="0" smtClean="0"/>
              <a:t> n</a:t>
            </a:r>
            <a:r>
              <a:rPr lang="en-US" dirty="0"/>
              <a:t>[</a:t>
            </a:r>
            <a:r>
              <a:rPr lang="en-US" dirty="0" smtClean="0"/>
              <a:t>j</a:t>
            </a:r>
            <a:r>
              <a:rPr lang="en-US" dirty="0"/>
              <a:t>]</a:t>
            </a:r>
            <a:r>
              <a:rPr lang="en-US" dirty="0" smtClean="0"/>
              <a:t> );</a:t>
            </a:r>
          </a:p>
          <a:p>
            <a:pPr lvl="1">
              <a:buNone/>
            </a:pPr>
            <a:r>
              <a:rPr lang="en-US" dirty="0"/>
              <a:t>	</a:t>
            </a:r>
            <a:r>
              <a:rPr lang="en-US" dirty="0" smtClean="0"/>
              <a:t>	 </a:t>
            </a:r>
            <a:r>
              <a:rPr lang="en-US" dirty="0"/>
              <a:t>}</a:t>
            </a:r>
            <a:r>
              <a:rPr lang="en-US" dirty="0" smtClean="0"/>
              <a:t> </a:t>
            </a:r>
          </a:p>
          <a:p>
            <a:pPr lvl="1">
              <a:buNone/>
            </a:pPr>
            <a:r>
              <a:rPr lang="en-US" dirty="0"/>
              <a:t>	</a:t>
            </a:r>
            <a:r>
              <a:rPr lang="en-US" dirty="0" smtClean="0"/>
              <a:t>return </a:t>
            </a:r>
            <a:r>
              <a:rPr lang="en-US" dirty="0"/>
              <a:t>0;</a:t>
            </a:r>
            <a:r>
              <a:rPr lang="en-US" dirty="0" smtClean="0"/>
              <a:t> </a:t>
            </a:r>
          </a:p>
          <a:p>
            <a:pPr lvl="1">
              <a:buNone/>
            </a:pP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a:t>
            </a:r>
            <a:endParaRPr lang="en-US" dirty="0"/>
          </a:p>
        </p:txBody>
      </p:sp>
      <p:sp>
        <p:nvSpPr>
          <p:cNvPr id="3" name="Content Placeholder 2"/>
          <p:cNvSpPr>
            <a:spLocks noGrp="1"/>
          </p:cNvSpPr>
          <p:nvPr>
            <p:ph idx="1"/>
          </p:nvPr>
        </p:nvSpPr>
        <p:spPr/>
        <p:txBody>
          <a:bodyPr/>
          <a:lstStyle/>
          <a:p>
            <a:r>
              <a:rPr lang="en-US" dirty="0" smtClean="0"/>
              <a:t>Knowledge of C</a:t>
            </a:r>
          </a:p>
          <a:p>
            <a:r>
              <a:rPr lang="en-US" dirty="0" smtClean="0"/>
              <a:t>From the point of exam, students should be  familiar with algorithm and functions fluently.</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Of Unit 1</a:t>
            </a:r>
            <a:endParaRPr lang="en-US" dirty="0"/>
          </a:p>
        </p:txBody>
      </p:sp>
      <p:sp>
        <p:nvSpPr>
          <p:cNvPr id="3" name="Content Placeholder 2"/>
          <p:cNvSpPr>
            <a:spLocks noGrp="1"/>
          </p:cNvSpPr>
          <p:nvPr>
            <p:ph idx="1"/>
          </p:nvPr>
        </p:nvSpPr>
        <p:spPr/>
        <p:txBody>
          <a:bodyPr>
            <a:normAutofit lnSpcReduction="10000"/>
          </a:bodyPr>
          <a:lstStyle/>
          <a:p>
            <a:pPr lvl="0"/>
            <a:r>
              <a:rPr lang="en-US" dirty="0"/>
              <a:t>Information and its </a:t>
            </a:r>
            <a:r>
              <a:rPr lang="en-US" dirty="0" smtClean="0"/>
              <a:t>meaning of Date Structure</a:t>
            </a:r>
            <a:endParaRPr lang="en-US" dirty="0"/>
          </a:p>
          <a:p>
            <a:pPr lvl="0"/>
            <a:r>
              <a:rPr lang="en-US" dirty="0" smtClean="0"/>
              <a:t>Abstract Data Type</a:t>
            </a:r>
          </a:p>
          <a:p>
            <a:pPr lvl="0"/>
            <a:r>
              <a:rPr lang="en-US" dirty="0" smtClean="0"/>
              <a:t>ADT VS DS</a:t>
            </a:r>
            <a:endParaRPr lang="en-US" dirty="0" smtClean="0"/>
          </a:p>
          <a:p>
            <a:pPr lvl="0"/>
            <a:r>
              <a:rPr lang="en-US" dirty="0" smtClean="0"/>
              <a:t>Array </a:t>
            </a:r>
            <a:r>
              <a:rPr lang="en-US" dirty="0"/>
              <a:t>in </a:t>
            </a:r>
            <a:r>
              <a:rPr lang="en-US" dirty="0" smtClean="0"/>
              <a:t>C</a:t>
            </a:r>
            <a:r>
              <a:rPr lang="en-US" dirty="0"/>
              <a:t> </a:t>
            </a:r>
          </a:p>
          <a:p>
            <a:pPr lvl="0"/>
            <a:r>
              <a:rPr lang="en-US" dirty="0"/>
              <a:t>The array as an </a:t>
            </a:r>
            <a:r>
              <a:rPr lang="en-US" dirty="0" smtClean="0"/>
              <a:t>ADT</a:t>
            </a:r>
            <a:endParaRPr lang="en-US" dirty="0"/>
          </a:p>
          <a:p>
            <a:pPr lvl="0"/>
            <a:r>
              <a:rPr lang="en-US" dirty="0"/>
              <a:t>One dimensional </a:t>
            </a:r>
            <a:r>
              <a:rPr lang="en-US" dirty="0" smtClean="0"/>
              <a:t>array</a:t>
            </a:r>
            <a:endParaRPr lang="en-US" dirty="0"/>
          </a:p>
          <a:p>
            <a:pPr lvl="0"/>
            <a:r>
              <a:rPr lang="en-US" dirty="0"/>
              <a:t>Two dimensional </a:t>
            </a:r>
            <a:r>
              <a:rPr lang="en-US" dirty="0" smtClean="0"/>
              <a:t>array</a:t>
            </a:r>
            <a:endParaRPr lang="en-US" dirty="0"/>
          </a:p>
          <a:p>
            <a:pPr lvl="0"/>
            <a:r>
              <a:rPr lang="en-US" dirty="0"/>
              <a:t>Multidimensional </a:t>
            </a:r>
            <a:r>
              <a:rPr lang="en-US" dirty="0" smtClean="0"/>
              <a:t>array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b="1" dirty="0"/>
              <a:t>What is data structure</a:t>
            </a:r>
            <a:r>
              <a:rPr lang="en-US" b="1" dirty="0" smtClean="0"/>
              <a:t>?</a:t>
            </a:r>
          </a:p>
          <a:p>
            <a:pPr lvl="1">
              <a:buFont typeface="Wingdings" pitchFamily="2" charset="2"/>
              <a:buChar char="Ø"/>
            </a:pPr>
            <a:r>
              <a:rPr lang="en-US" dirty="0"/>
              <a:t>A </a:t>
            </a:r>
            <a:r>
              <a:rPr lang="en-US" i="1" dirty="0"/>
              <a:t>data structure is an arrangement of data in a </a:t>
            </a:r>
            <a:r>
              <a:rPr lang="en-US" i="1" dirty="0" smtClean="0"/>
              <a:t>computer’s </a:t>
            </a:r>
            <a:r>
              <a:rPr lang="en-US" dirty="0" smtClean="0"/>
              <a:t>memory </a:t>
            </a:r>
            <a:r>
              <a:rPr lang="en-US" dirty="0"/>
              <a:t>(or sometimes on a disk</a:t>
            </a:r>
            <a:r>
              <a:rPr lang="en-US" dirty="0" smtClean="0"/>
              <a:t>) </a:t>
            </a:r>
            <a:r>
              <a:rPr lang="en-US" dirty="0" smtClean="0"/>
              <a:t> so that it can be used efficiently</a:t>
            </a:r>
            <a:r>
              <a:rPr lang="en-US" dirty="0" smtClean="0"/>
              <a:t>. </a:t>
            </a:r>
            <a:r>
              <a:rPr lang="en-US" dirty="0"/>
              <a:t>Data structures </a:t>
            </a:r>
            <a:r>
              <a:rPr lang="en-US" dirty="0" smtClean="0"/>
              <a:t>include arrays</a:t>
            </a:r>
            <a:r>
              <a:rPr lang="en-US" dirty="0"/>
              <a:t>, linked lists, stacks, binary trees, and hash </a:t>
            </a:r>
            <a:r>
              <a:rPr lang="en-US" dirty="0" smtClean="0"/>
              <a:t>tables, among </a:t>
            </a:r>
            <a:r>
              <a:rPr lang="en-US" dirty="0"/>
              <a:t>others</a:t>
            </a:r>
            <a:r>
              <a:rPr lang="en-US" dirty="0" smtClean="0"/>
              <a:t>.</a:t>
            </a:r>
          </a:p>
          <a:p>
            <a:r>
              <a:rPr lang="en-US" b="1" dirty="0" smtClean="0"/>
              <a:t>What is an Algorithm?</a:t>
            </a:r>
          </a:p>
          <a:p>
            <a:pPr lvl="1">
              <a:buFont typeface="Wingdings" pitchFamily="2" charset="2"/>
              <a:buChar char="Ø"/>
            </a:pPr>
            <a:r>
              <a:rPr lang="en-US" i="1" dirty="0"/>
              <a:t>Algorithms manipulate the data in </a:t>
            </a:r>
            <a:r>
              <a:rPr lang="en-US" i="1" dirty="0" smtClean="0"/>
              <a:t>these </a:t>
            </a:r>
            <a:r>
              <a:rPr lang="en-US" dirty="0" smtClean="0"/>
              <a:t>structures </a:t>
            </a:r>
            <a:r>
              <a:rPr lang="en-US" dirty="0"/>
              <a:t>in various ways, such as searching for a </a:t>
            </a:r>
            <a:r>
              <a:rPr lang="en-US" dirty="0" smtClean="0"/>
              <a:t>particular data </a:t>
            </a:r>
            <a:r>
              <a:rPr lang="en-US" dirty="0"/>
              <a:t>item and sorting the data.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contd..</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pPr lvl="0"/>
            <a:r>
              <a:rPr lang="en-US" dirty="0"/>
              <a:t>Data structures are the building blocks of a program.</a:t>
            </a:r>
          </a:p>
          <a:p>
            <a:r>
              <a:rPr lang="en-US" dirty="0"/>
              <a:t>Data structure mainly specifies the following four things</a:t>
            </a:r>
            <a:r>
              <a:rPr lang="en-US" dirty="0" smtClean="0"/>
              <a:t>:</a:t>
            </a:r>
            <a:endParaRPr lang="en-US" dirty="0"/>
          </a:p>
          <a:p>
            <a:pPr lvl="1">
              <a:buFont typeface="Wingdings" pitchFamily="2" charset="2"/>
              <a:buChar char="Ø"/>
            </a:pPr>
            <a:r>
              <a:rPr lang="en-US" dirty="0"/>
              <a:t>Organization of data.</a:t>
            </a:r>
          </a:p>
          <a:p>
            <a:pPr lvl="1">
              <a:buFont typeface="Wingdings" pitchFamily="2" charset="2"/>
              <a:buChar char="Ø"/>
            </a:pPr>
            <a:r>
              <a:rPr lang="en-US" dirty="0"/>
              <a:t>Accessing </a:t>
            </a:r>
            <a:r>
              <a:rPr lang="en-US" dirty="0" smtClean="0"/>
              <a:t>methods</a:t>
            </a:r>
            <a:r>
              <a:rPr lang="en-US" dirty="0"/>
              <a:t> </a:t>
            </a:r>
          </a:p>
          <a:p>
            <a:pPr lvl="1">
              <a:buFont typeface="Wingdings" pitchFamily="2" charset="2"/>
              <a:buChar char="Ø"/>
            </a:pPr>
            <a:r>
              <a:rPr lang="en-US" dirty="0"/>
              <a:t>Degree of </a:t>
            </a:r>
            <a:r>
              <a:rPr lang="en-US" dirty="0" err="1" smtClean="0"/>
              <a:t>associativity</a:t>
            </a:r>
            <a:endParaRPr lang="en-US" dirty="0"/>
          </a:p>
          <a:p>
            <a:pPr lvl="1">
              <a:buFont typeface="Wingdings" pitchFamily="2" charset="2"/>
              <a:buChar char="Ø"/>
            </a:pPr>
            <a:r>
              <a:rPr lang="en-US" dirty="0"/>
              <a:t>Processing alternatives for </a:t>
            </a:r>
            <a:r>
              <a:rPr lang="en-US" dirty="0" smtClean="0"/>
              <a:t>information</a:t>
            </a:r>
            <a:endParaRPr lang="en-US" dirty="0"/>
          </a:p>
          <a:p>
            <a:r>
              <a:rPr lang="en-US" i="1" dirty="0"/>
              <a:t>To develop </a:t>
            </a:r>
            <a:r>
              <a:rPr lang="en-US" i="1" u="sng" dirty="0"/>
              <a:t>a program </a:t>
            </a:r>
            <a:r>
              <a:rPr lang="en-US" i="1" dirty="0" smtClean="0"/>
              <a:t>from an </a:t>
            </a:r>
            <a:r>
              <a:rPr lang="en-US" i="1" dirty="0"/>
              <a:t>algorithm, we should select an appropriate data structure for that algorithm. Therefore algorithm and its associated data structures form a program</a:t>
            </a:r>
            <a:r>
              <a:rPr lang="en-US" i="1" dirty="0" smtClean="0"/>
              <a:t>.</a:t>
            </a:r>
          </a:p>
          <a:p>
            <a:r>
              <a:rPr lang="en-US" dirty="0" smtClean="0"/>
              <a:t>Hence, we can say that</a:t>
            </a:r>
          </a:p>
          <a:p>
            <a:pPr lvl="1">
              <a:buFont typeface="Wingdings" pitchFamily="2" charset="2"/>
              <a:buChar char="Ø"/>
            </a:pPr>
            <a:r>
              <a:rPr lang="en-US" b="1" dirty="0"/>
              <a:t>Algorithm + Data structure = </a:t>
            </a:r>
            <a:r>
              <a:rPr lang="en-US" b="1" dirty="0" smtClean="0"/>
              <a:t>Program</a:t>
            </a:r>
            <a:endParaRPr lang="en-US"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contd..</a:t>
            </a:r>
            <a:endParaRPr lang="en-US" dirty="0"/>
          </a:p>
        </p:txBody>
      </p:sp>
      <p:sp>
        <p:nvSpPr>
          <p:cNvPr id="3" name="Content Placeholder 2"/>
          <p:cNvSpPr>
            <a:spLocks noGrp="1"/>
          </p:cNvSpPr>
          <p:nvPr>
            <p:ph idx="1"/>
          </p:nvPr>
        </p:nvSpPr>
        <p:spPr/>
        <p:txBody>
          <a:bodyPr/>
          <a:lstStyle/>
          <a:p>
            <a:r>
              <a:rPr lang="en-US" dirty="0" smtClean="0"/>
              <a:t>Data structure can be thought of in two basic ways:</a:t>
            </a:r>
          </a:p>
          <a:p>
            <a:pPr lvl="1">
              <a:buFont typeface="Wingdings" pitchFamily="2" charset="2"/>
              <a:buChar char="Ø"/>
            </a:pPr>
            <a:r>
              <a:rPr lang="en-US" dirty="0" smtClean="0"/>
              <a:t>A </a:t>
            </a:r>
            <a:r>
              <a:rPr lang="en-US" b="1" dirty="0"/>
              <a:t>static data structure</a:t>
            </a:r>
            <a:r>
              <a:rPr lang="en-US" dirty="0"/>
              <a:t> is one whose capacity is fixed at creation. For example, array</a:t>
            </a:r>
            <a:r>
              <a:rPr lang="en-US" dirty="0" smtClean="0"/>
              <a:t>.</a:t>
            </a:r>
          </a:p>
          <a:p>
            <a:pPr lvl="1">
              <a:buFont typeface="Wingdings" pitchFamily="2" charset="2"/>
              <a:buChar char="Ø"/>
            </a:pPr>
            <a:r>
              <a:rPr lang="en-US" b="1" dirty="0" smtClean="0"/>
              <a:t>A dynamic </a:t>
            </a:r>
            <a:r>
              <a:rPr lang="en-US" b="1" dirty="0"/>
              <a:t>data structure </a:t>
            </a:r>
            <a:r>
              <a:rPr lang="en-US" dirty="0"/>
              <a:t>is one whose capacity is variable, so it can expand or contract at any</a:t>
            </a:r>
            <a:r>
              <a:rPr lang="en-US" b="1" dirty="0"/>
              <a:t> </a:t>
            </a:r>
            <a:r>
              <a:rPr lang="en-US" dirty="0"/>
              <a:t>time. For example, linked list, binary tree etc.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type</a:t>
            </a:r>
            <a:endParaRPr lang="en-US" dirty="0"/>
          </a:p>
        </p:txBody>
      </p:sp>
      <p:sp>
        <p:nvSpPr>
          <p:cNvPr id="3" name="Content Placeholder 2"/>
          <p:cNvSpPr>
            <a:spLocks noGrp="1"/>
          </p:cNvSpPr>
          <p:nvPr>
            <p:ph idx="1"/>
          </p:nvPr>
        </p:nvSpPr>
        <p:spPr/>
        <p:txBody>
          <a:bodyPr>
            <a:normAutofit/>
          </a:bodyPr>
          <a:lstStyle/>
          <a:p>
            <a:r>
              <a:rPr lang="en-US" dirty="0" smtClean="0"/>
              <a:t>Data structure can be divided into two types:</a:t>
            </a:r>
          </a:p>
          <a:p>
            <a:pPr lvl="1">
              <a:buFont typeface="Wingdings" pitchFamily="2" charset="2"/>
              <a:buChar char="Ø"/>
            </a:pPr>
            <a:r>
              <a:rPr lang="en-US" b="1" i="1" u="sng" dirty="0" smtClean="0"/>
              <a:t>Linear Data Structure: </a:t>
            </a:r>
            <a:r>
              <a:rPr lang="en-US" dirty="0" smtClean="0"/>
              <a:t>When the data is stored in the memory in the memory in linear or sequential form is called linear data structure. Examples include </a:t>
            </a:r>
            <a:r>
              <a:rPr lang="en-US" dirty="0" smtClean="0"/>
              <a:t>A</a:t>
            </a:r>
            <a:r>
              <a:rPr lang="en-US" dirty="0" smtClean="0"/>
              <a:t>rray, Stack, Queue etc.</a:t>
            </a:r>
          </a:p>
          <a:p>
            <a:pPr lvl="1">
              <a:buFont typeface="Wingdings" pitchFamily="2" charset="2"/>
              <a:buChar char="Ø"/>
            </a:pPr>
            <a:r>
              <a:rPr lang="en-US" b="1" i="1" u="sng" dirty="0" smtClean="0"/>
              <a:t>Non linear Data Structure:</a:t>
            </a:r>
            <a:r>
              <a:rPr lang="en-US" dirty="0" smtClean="0"/>
              <a:t> When the data is stored in the memory in disperse or non-sequential order is called non linear data structure. Example includes trees, graphs files etc.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Data Structure</a:t>
            </a:r>
            <a:endParaRPr lang="en-US" dirty="0"/>
          </a:p>
        </p:txBody>
      </p:sp>
      <p:pic>
        <p:nvPicPr>
          <p:cNvPr id="4" name="Content Placeholder 3" descr="DataStructure.PNG"/>
          <p:cNvPicPr>
            <a:picLocks noGrp="1" noChangeAspect="1"/>
          </p:cNvPicPr>
          <p:nvPr>
            <p:ph idx="1"/>
          </p:nvPr>
        </p:nvPicPr>
        <p:blipFill>
          <a:blip r:embed="rId2" cstate="print"/>
          <a:stretch>
            <a:fillRect/>
          </a:stretch>
        </p:blipFill>
        <p:spPr>
          <a:xfrm>
            <a:off x="609600" y="1524000"/>
            <a:ext cx="8077200" cy="49530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Operation Operations</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r>
              <a:rPr lang="en-US" dirty="0" smtClean="0"/>
              <a:t>Operations are used to process the data appearing in the data structure. Following are the some of the operations used frequently:</a:t>
            </a:r>
          </a:p>
          <a:p>
            <a:pPr lvl="1">
              <a:buFont typeface="Wingdings" pitchFamily="2" charset="2"/>
              <a:buChar char="v"/>
            </a:pPr>
            <a:r>
              <a:rPr lang="en-US" b="1" i="1" u="sng" dirty="0" smtClean="0"/>
              <a:t>Traversing:</a:t>
            </a:r>
            <a:r>
              <a:rPr lang="en-US" dirty="0" smtClean="0"/>
              <a:t> Accessing each record exactly once so that certain items in the record may be processed.</a:t>
            </a:r>
          </a:p>
          <a:p>
            <a:pPr lvl="1">
              <a:buFont typeface="Wingdings" pitchFamily="2" charset="2"/>
              <a:buChar char="v"/>
            </a:pPr>
            <a:r>
              <a:rPr lang="en-US" b="1" i="1" u="sng" dirty="0" smtClean="0"/>
              <a:t>Searching:</a:t>
            </a:r>
            <a:r>
              <a:rPr lang="en-US" dirty="0" smtClean="0"/>
              <a:t> Finding the location of the record with the given key value.</a:t>
            </a:r>
          </a:p>
          <a:p>
            <a:pPr lvl="1">
              <a:buFont typeface="Wingdings" pitchFamily="2" charset="2"/>
              <a:buChar char="v"/>
            </a:pPr>
            <a:r>
              <a:rPr lang="en-US" b="1" i="1" u="sng" dirty="0" smtClean="0"/>
              <a:t>Inserting:</a:t>
            </a:r>
            <a:r>
              <a:rPr lang="en-US" dirty="0" smtClean="0"/>
              <a:t> Adding a new record</a:t>
            </a:r>
          </a:p>
          <a:p>
            <a:pPr lvl="1">
              <a:buFont typeface="Wingdings" pitchFamily="2" charset="2"/>
              <a:buChar char="v"/>
            </a:pPr>
            <a:r>
              <a:rPr lang="en-US" b="1" i="1" u="sng" dirty="0" smtClean="0"/>
              <a:t>Deleting :</a:t>
            </a:r>
            <a:r>
              <a:rPr lang="en-US" dirty="0" smtClean="0"/>
              <a:t> Removing a record.</a:t>
            </a:r>
          </a:p>
          <a:p>
            <a:pPr lvl="1">
              <a:buFont typeface="Wingdings" pitchFamily="2" charset="2"/>
              <a:buChar char="v"/>
            </a:pPr>
            <a:r>
              <a:rPr lang="en-US" b="1" i="1" u="sng" dirty="0" smtClean="0"/>
              <a:t>Sorting:</a:t>
            </a:r>
            <a:r>
              <a:rPr lang="en-US" dirty="0" smtClean="0"/>
              <a:t> Arranging the records in some logical order.</a:t>
            </a:r>
          </a:p>
          <a:p>
            <a:pPr lvl="1">
              <a:buFont typeface="Wingdings" pitchFamily="2" charset="2"/>
              <a:buChar char="v"/>
            </a:pPr>
            <a:r>
              <a:rPr lang="en-US" b="1" i="1" u="sng" dirty="0" smtClean="0"/>
              <a:t>Merging:</a:t>
            </a:r>
            <a:r>
              <a:rPr lang="en-US" dirty="0" smtClean="0"/>
              <a:t> Combining the records in two different file into a single file.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650</Words>
  <Application>Microsoft Office PowerPoint</Application>
  <PresentationFormat>On-screen Show (4:3)</PresentationFormat>
  <Paragraphs>86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DSA:Unit 1</vt:lpstr>
      <vt:lpstr>Prerequisite</vt:lpstr>
      <vt:lpstr>Contents Of Unit 1</vt:lpstr>
      <vt:lpstr>Introduction</vt:lpstr>
      <vt:lpstr>Introduction contd..</vt:lpstr>
      <vt:lpstr>Introduction contd..</vt:lpstr>
      <vt:lpstr>Data Structure type</vt:lpstr>
      <vt:lpstr>Classification of Data Structure</vt:lpstr>
      <vt:lpstr>Data Operation Operations</vt:lpstr>
      <vt:lpstr>Abstract Data Type (ADT)</vt:lpstr>
      <vt:lpstr>ADT vs DS</vt:lpstr>
      <vt:lpstr>Overview of Array</vt:lpstr>
      <vt:lpstr>Types of Array</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DSA:Unit 1</dc:title>
  <dc:creator>Intel C2D</dc:creator>
  <cp:lastModifiedBy>Intel C2D</cp:lastModifiedBy>
  <cp:revision>27</cp:revision>
  <dcterms:created xsi:type="dcterms:W3CDTF">2017-01-01T06:11:03Z</dcterms:created>
  <dcterms:modified xsi:type="dcterms:W3CDTF">2017-01-02T02:53:42Z</dcterms:modified>
</cp:coreProperties>
</file>