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1" r:id="rId4"/>
    <p:sldId id="260" r:id="rId5"/>
    <p:sldId id="264" r:id="rId6"/>
    <p:sldId id="267" r:id="rId7"/>
    <p:sldId id="265" r:id="rId8"/>
    <p:sldId id="258" r:id="rId9"/>
    <p:sldId id="266" r:id="rId10"/>
    <p:sldId id="259" r:id="rId11"/>
    <p:sldId id="262" r:id="rId12"/>
    <p:sldId id="263" r:id="rId13"/>
    <p:sldId id="288" r:id="rId14"/>
    <p:sldId id="268" r:id="rId15"/>
    <p:sldId id="269" r:id="rId16"/>
    <p:sldId id="277" r:id="rId17"/>
    <p:sldId id="295" r:id="rId18"/>
    <p:sldId id="271" r:id="rId19"/>
    <p:sldId id="272" r:id="rId20"/>
    <p:sldId id="273" r:id="rId21"/>
    <p:sldId id="289" r:id="rId22"/>
    <p:sldId id="290" r:id="rId23"/>
    <p:sldId id="294" r:id="rId24"/>
    <p:sldId id="291" r:id="rId25"/>
    <p:sldId id="292" r:id="rId26"/>
    <p:sldId id="293"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2F8D0-15CA-4B99-B734-C9B30F7F2E5F}" type="datetimeFigureOut">
              <a:rPr lang="en-GB" smtClean="0"/>
              <a:t>10/12/2018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89829-7F9C-4D42-8FAC-46CD157B5445}" type="slidenum">
              <a:rPr lang="en-GB" smtClean="0"/>
              <a:t>‹#›</a:t>
            </a:fld>
            <a:endParaRPr lang="en-GB"/>
          </a:p>
        </p:txBody>
      </p:sp>
    </p:spTree>
    <p:extLst>
      <p:ext uri="{BB962C8B-B14F-4D97-AF65-F5344CB8AC3E}">
        <p14:creationId xmlns:p14="http://schemas.microsoft.com/office/powerpoint/2010/main" val="58161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A397331-744E-4BBC-BFDF-10F8F3E8114D}" type="slidenum">
              <a:rPr lang="en-CA" smtClean="0"/>
              <a:pPr>
                <a:defRPr/>
              </a:pPr>
              <a:t>12</a:t>
            </a:fld>
            <a:endParaRPr lang="en-CA"/>
          </a:p>
        </p:txBody>
      </p:sp>
    </p:spTree>
    <p:extLst>
      <p:ext uri="{BB962C8B-B14F-4D97-AF65-F5344CB8AC3E}">
        <p14:creationId xmlns:p14="http://schemas.microsoft.com/office/powerpoint/2010/main" val="59517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#include&lt;</a:t>
            </a:r>
            <a:r>
              <a:rPr lang="en-GB" dirty="0" err="1" smtClean="0"/>
              <a:t>stdio.h</a:t>
            </a:r>
            <a:r>
              <a:rPr lang="en-GB" dirty="0" smtClean="0"/>
              <a:t>&gt;</a:t>
            </a:r>
          </a:p>
          <a:p>
            <a:r>
              <a:rPr lang="en-GB" dirty="0" smtClean="0"/>
              <a:t>#include&lt;</a:t>
            </a:r>
            <a:r>
              <a:rPr lang="en-GB" dirty="0" err="1" smtClean="0"/>
              <a:t>conio.h</a:t>
            </a:r>
            <a:r>
              <a:rPr lang="en-GB" dirty="0" smtClean="0"/>
              <a:t>&gt;</a:t>
            </a:r>
          </a:p>
          <a:p>
            <a:r>
              <a:rPr lang="en-GB" dirty="0" smtClean="0"/>
              <a:t>#define SIZE 20</a:t>
            </a:r>
          </a:p>
          <a:p>
            <a:r>
              <a:rPr lang="en-GB" dirty="0" err="1" smtClean="0"/>
              <a:t>struct</a:t>
            </a:r>
            <a:r>
              <a:rPr lang="en-GB" dirty="0" smtClean="0"/>
              <a:t> </a:t>
            </a:r>
            <a:r>
              <a:rPr lang="en-GB" dirty="0" err="1" smtClean="0"/>
              <a:t>cqueue</a:t>
            </a:r>
            <a:endParaRPr lang="en-GB" dirty="0" smtClean="0"/>
          </a:p>
          <a:p>
            <a:r>
              <a:rPr lang="en-GB" dirty="0" smtClean="0"/>
              <a:t>{</a:t>
            </a:r>
          </a:p>
          <a:p>
            <a:r>
              <a:rPr lang="en-GB" dirty="0" smtClean="0"/>
              <a:t> </a:t>
            </a:r>
            <a:r>
              <a:rPr lang="en-GB" dirty="0" err="1" smtClean="0"/>
              <a:t>int</a:t>
            </a:r>
            <a:r>
              <a:rPr lang="en-GB" dirty="0" smtClean="0"/>
              <a:t> item[SIZE];</a:t>
            </a:r>
          </a:p>
          <a:p>
            <a:r>
              <a:rPr lang="en-GB" dirty="0" smtClean="0"/>
              <a:t> </a:t>
            </a:r>
            <a:r>
              <a:rPr lang="en-GB" dirty="0" err="1" smtClean="0"/>
              <a:t>int</a:t>
            </a:r>
            <a:r>
              <a:rPr lang="en-GB" dirty="0" smtClean="0"/>
              <a:t> rear;</a:t>
            </a:r>
          </a:p>
          <a:p>
            <a:r>
              <a:rPr lang="en-GB" dirty="0" smtClean="0"/>
              <a:t> </a:t>
            </a:r>
            <a:r>
              <a:rPr lang="en-GB" dirty="0" err="1" smtClean="0"/>
              <a:t>int</a:t>
            </a:r>
            <a:r>
              <a:rPr lang="en-GB" dirty="0" smtClean="0"/>
              <a:t> front;</a:t>
            </a:r>
          </a:p>
          <a:p>
            <a:r>
              <a:rPr lang="en-GB" dirty="0" smtClean="0"/>
              <a:t>};</a:t>
            </a:r>
          </a:p>
          <a:p>
            <a:r>
              <a:rPr lang="en-GB" dirty="0" err="1" smtClean="0"/>
              <a:t>typedef</a:t>
            </a:r>
            <a:r>
              <a:rPr lang="en-GB" dirty="0" smtClean="0"/>
              <a:t> </a:t>
            </a:r>
            <a:r>
              <a:rPr lang="en-GB" dirty="0" err="1" smtClean="0"/>
              <a:t>struct</a:t>
            </a:r>
            <a:r>
              <a:rPr lang="en-GB" dirty="0" smtClean="0"/>
              <a:t> queue </a:t>
            </a:r>
            <a:r>
              <a:rPr lang="en-GB" dirty="0" err="1" smtClean="0"/>
              <a:t>pq</a:t>
            </a:r>
            <a:r>
              <a:rPr lang="en-GB" dirty="0" smtClean="0"/>
              <a:t>;</a:t>
            </a:r>
          </a:p>
          <a:p>
            <a:r>
              <a:rPr lang="en-GB" dirty="0" smtClean="0"/>
              <a:t>void insert(</a:t>
            </a:r>
            <a:r>
              <a:rPr lang="en-GB" dirty="0" err="1" smtClean="0"/>
              <a:t>pq</a:t>
            </a:r>
            <a:r>
              <a:rPr lang="en-GB" dirty="0" smtClean="0"/>
              <a:t>*);</a:t>
            </a:r>
          </a:p>
          <a:p>
            <a:r>
              <a:rPr lang="en-GB" dirty="0" smtClean="0"/>
              <a:t>void </a:t>
            </a:r>
            <a:r>
              <a:rPr lang="en-GB" dirty="0" err="1" smtClean="0"/>
              <a:t>delet</a:t>
            </a:r>
            <a:r>
              <a:rPr lang="en-GB" dirty="0" smtClean="0"/>
              <a:t>(</a:t>
            </a:r>
            <a:r>
              <a:rPr lang="en-GB" dirty="0" err="1" smtClean="0"/>
              <a:t>pq</a:t>
            </a:r>
            <a:r>
              <a:rPr lang="en-GB" dirty="0" smtClean="0"/>
              <a:t>*);</a:t>
            </a:r>
          </a:p>
          <a:p>
            <a:r>
              <a:rPr lang="en-GB" dirty="0" smtClean="0"/>
              <a:t>void display(</a:t>
            </a:r>
            <a:r>
              <a:rPr lang="en-GB" dirty="0" err="1" smtClean="0"/>
              <a:t>pq</a:t>
            </a:r>
            <a:r>
              <a:rPr lang="en-GB" dirty="0" smtClean="0"/>
              <a:t>*);</a:t>
            </a:r>
          </a:p>
          <a:p>
            <a:r>
              <a:rPr lang="en-GB" dirty="0" smtClean="0"/>
              <a:t>void main(){</a:t>
            </a:r>
          </a:p>
          <a:p>
            <a:r>
              <a:rPr lang="en-GB" dirty="0" smtClean="0"/>
              <a:t>	 </a:t>
            </a:r>
            <a:r>
              <a:rPr lang="en-GB" dirty="0" err="1" smtClean="0"/>
              <a:t>int</a:t>
            </a:r>
            <a:r>
              <a:rPr lang="en-GB" dirty="0" smtClean="0"/>
              <a:t> </a:t>
            </a:r>
            <a:r>
              <a:rPr lang="en-GB" dirty="0" err="1" smtClean="0"/>
              <a:t>ch</a:t>
            </a:r>
            <a:r>
              <a:rPr lang="en-GB" dirty="0" smtClean="0"/>
              <a:t>;</a:t>
            </a:r>
          </a:p>
          <a:p>
            <a:r>
              <a:rPr lang="en-GB" dirty="0" smtClean="0"/>
              <a:t>	 </a:t>
            </a:r>
            <a:r>
              <a:rPr lang="en-GB" dirty="0" err="1" smtClean="0"/>
              <a:t>pq</a:t>
            </a:r>
            <a:r>
              <a:rPr lang="en-GB" dirty="0" smtClean="0"/>
              <a:t> *q;</a:t>
            </a:r>
          </a:p>
          <a:p>
            <a:r>
              <a:rPr lang="en-GB" dirty="0" smtClean="0"/>
              <a:t>	 q-&gt;rear=-1;</a:t>
            </a:r>
          </a:p>
          <a:p>
            <a:r>
              <a:rPr lang="en-GB" dirty="0" smtClean="0"/>
              <a:t>	 q-&gt;front=0;</a:t>
            </a:r>
          </a:p>
          <a:p>
            <a:r>
              <a:rPr lang="en-GB" dirty="0" smtClean="0"/>
              <a:t>	 </a:t>
            </a:r>
            <a:r>
              <a:rPr lang="en-GB" dirty="0" err="1" smtClean="0"/>
              <a:t>clrscr</a:t>
            </a:r>
            <a:r>
              <a:rPr lang="en-GB" dirty="0" smtClean="0"/>
              <a:t>();</a:t>
            </a:r>
          </a:p>
          <a:p>
            <a:r>
              <a:rPr lang="en-GB" dirty="0" smtClean="0"/>
              <a:t>	 </a:t>
            </a:r>
            <a:r>
              <a:rPr lang="en-GB" dirty="0" err="1" smtClean="0"/>
              <a:t>printf</a:t>
            </a:r>
            <a:r>
              <a:rPr lang="en-GB" dirty="0" smtClean="0"/>
              <a:t>("Menu for program:\n");</a:t>
            </a:r>
          </a:p>
          <a:p>
            <a:r>
              <a:rPr lang="en-GB" dirty="0" smtClean="0"/>
              <a:t>	 </a:t>
            </a:r>
            <a:r>
              <a:rPr lang="en-GB" dirty="0" err="1" smtClean="0"/>
              <a:t>printf</a:t>
            </a:r>
            <a:r>
              <a:rPr lang="en-GB" dirty="0" smtClean="0"/>
              <a:t>("1:insert\n2:delete\n3:display\n4:exit\n");</a:t>
            </a:r>
          </a:p>
          <a:p>
            <a:r>
              <a:rPr lang="en-GB" dirty="0" smtClean="0"/>
              <a:t>	 do {</a:t>
            </a:r>
          </a:p>
          <a:p>
            <a:r>
              <a:rPr lang="en-GB" dirty="0" smtClean="0"/>
              <a:t>		 </a:t>
            </a:r>
            <a:r>
              <a:rPr lang="en-GB" dirty="0" err="1" smtClean="0"/>
              <a:t>printf</a:t>
            </a:r>
            <a:r>
              <a:rPr lang="en-GB" dirty="0" smtClean="0"/>
              <a:t>("Enter </a:t>
            </a:r>
            <a:r>
              <a:rPr lang="en-GB" dirty="0" err="1" smtClean="0"/>
              <a:t>youer</a:t>
            </a:r>
            <a:r>
              <a:rPr lang="en-GB" dirty="0" smtClean="0"/>
              <a:t> choice\n");</a:t>
            </a:r>
          </a:p>
          <a:p>
            <a:r>
              <a:rPr lang="en-GB" dirty="0" smtClean="0"/>
              <a:t>		 </a:t>
            </a:r>
            <a:r>
              <a:rPr lang="en-GB" dirty="0" err="1" smtClean="0"/>
              <a:t>scanf</a:t>
            </a:r>
            <a:r>
              <a:rPr lang="en-GB" dirty="0" smtClean="0"/>
              <a:t>("%d",&amp;</a:t>
            </a:r>
            <a:r>
              <a:rPr lang="en-GB" dirty="0" err="1" smtClean="0"/>
              <a:t>ch</a:t>
            </a:r>
            <a:r>
              <a:rPr lang="en-GB" dirty="0" smtClean="0"/>
              <a:t>);</a:t>
            </a:r>
          </a:p>
          <a:p>
            <a:r>
              <a:rPr lang="en-GB" dirty="0" smtClean="0"/>
              <a:t>		 switch(</a:t>
            </a:r>
            <a:r>
              <a:rPr lang="en-GB" dirty="0" err="1" smtClean="0"/>
              <a:t>ch</a:t>
            </a:r>
            <a:r>
              <a:rPr lang="en-GB" dirty="0" smtClean="0"/>
              <a:t>){</a:t>
            </a:r>
          </a:p>
          <a:p>
            <a:r>
              <a:rPr lang="en-GB" dirty="0" smtClean="0"/>
              <a:t>			 case 1:</a:t>
            </a:r>
          </a:p>
          <a:p>
            <a:r>
              <a:rPr lang="en-GB" dirty="0" smtClean="0"/>
              <a:t>				insert(q);</a:t>
            </a:r>
          </a:p>
          <a:p>
            <a:r>
              <a:rPr lang="en-GB" dirty="0" smtClean="0"/>
              <a:t>				break;</a:t>
            </a:r>
          </a:p>
          <a:p>
            <a:r>
              <a:rPr lang="en-GB" dirty="0" smtClean="0"/>
              <a:t>			 case 2:</a:t>
            </a:r>
          </a:p>
          <a:p>
            <a:r>
              <a:rPr lang="en-GB" dirty="0" smtClean="0"/>
              <a:t>				</a:t>
            </a:r>
            <a:r>
              <a:rPr lang="en-GB" dirty="0" err="1" smtClean="0"/>
              <a:t>delet</a:t>
            </a:r>
            <a:r>
              <a:rPr lang="en-GB" dirty="0" smtClean="0"/>
              <a:t>(q);</a:t>
            </a:r>
          </a:p>
          <a:p>
            <a:r>
              <a:rPr lang="en-GB" dirty="0" smtClean="0"/>
              <a:t>				break;</a:t>
            </a:r>
          </a:p>
          <a:p>
            <a:r>
              <a:rPr lang="en-GB" dirty="0" smtClean="0"/>
              <a:t>			 case 3:</a:t>
            </a:r>
          </a:p>
          <a:p>
            <a:r>
              <a:rPr lang="en-GB" dirty="0" smtClean="0"/>
              <a:t>				display(q);</a:t>
            </a:r>
          </a:p>
          <a:p>
            <a:r>
              <a:rPr lang="en-GB" dirty="0" smtClean="0"/>
              <a:t>				break;</a:t>
            </a:r>
          </a:p>
          <a:p>
            <a:r>
              <a:rPr lang="en-GB" dirty="0" smtClean="0"/>
              <a:t>			 case 4:</a:t>
            </a:r>
          </a:p>
          <a:p>
            <a:r>
              <a:rPr lang="en-GB" dirty="0" smtClean="0"/>
              <a:t>				exit(1);</a:t>
            </a:r>
          </a:p>
          <a:p>
            <a:r>
              <a:rPr lang="en-GB" dirty="0" smtClean="0"/>
              <a:t>				break;</a:t>
            </a:r>
          </a:p>
          <a:p>
            <a:r>
              <a:rPr lang="en-GB" dirty="0" smtClean="0"/>
              <a:t>			 default:</a:t>
            </a:r>
          </a:p>
          <a:p>
            <a:r>
              <a:rPr lang="en-GB" dirty="0" smtClean="0"/>
              <a:t>				</a:t>
            </a:r>
            <a:r>
              <a:rPr lang="en-GB" dirty="0" err="1" smtClean="0"/>
              <a:t>printf</a:t>
            </a:r>
            <a:r>
              <a:rPr lang="en-GB" dirty="0" smtClean="0"/>
              <a:t>("Your choice is wrong\n");</a:t>
            </a:r>
          </a:p>
          <a:p>
            <a:r>
              <a:rPr lang="en-GB" dirty="0" smtClean="0"/>
              <a:t>				break;</a:t>
            </a:r>
          </a:p>
          <a:p>
            <a:r>
              <a:rPr lang="en-GB" dirty="0" smtClean="0"/>
              <a:t>		}</a:t>
            </a:r>
          </a:p>
          <a:p>
            <a:r>
              <a:rPr lang="en-GB" dirty="0" smtClean="0"/>
              <a:t>	}</a:t>
            </a:r>
            <a:r>
              <a:rPr lang="en-GB" dirty="0" smtClean="0"/>
              <a:t>while(</a:t>
            </a:r>
            <a:r>
              <a:rPr lang="en-GB" dirty="0" err="1" smtClean="0"/>
              <a:t>ch</a:t>
            </a:r>
            <a:r>
              <a:rPr lang="en-GB" dirty="0" smtClean="0"/>
              <a:t>&lt;F);</a:t>
            </a:r>
            <a:endParaRPr lang="en-GB" dirty="0" smtClean="0"/>
          </a:p>
          <a:p>
            <a:r>
              <a:rPr lang="en-GB" dirty="0" smtClean="0"/>
              <a:t> </a:t>
            </a:r>
            <a:r>
              <a:rPr lang="en-GB" dirty="0" err="1" smtClean="0"/>
              <a:t>getch</a:t>
            </a:r>
            <a:r>
              <a:rPr lang="en-GB" dirty="0" smtClean="0"/>
              <a:t>();</a:t>
            </a:r>
          </a:p>
          <a:p>
            <a:r>
              <a:rPr lang="en-GB" dirty="0" smtClean="0"/>
              <a:t>}</a:t>
            </a:r>
          </a:p>
          <a:p>
            <a:r>
              <a:rPr lang="en-GB" dirty="0" smtClean="0"/>
              <a:t>void insert(</a:t>
            </a:r>
            <a:r>
              <a:rPr lang="en-GB" dirty="0" err="1" smtClean="0"/>
              <a:t>pq</a:t>
            </a:r>
            <a:r>
              <a:rPr lang="en-GB" dirty="0" smtClean="0"/>
              <a:t> *q){</a:t>
            </a:r>
          </a:p>
          <a:p>
            <a:r>
              <a:rPr lang="en-GB" dirty="0" smtClean="0"/>
              <a:t>	 </a:t>
            </a:r>
            <a:r>
              <a:rPr lang="en-GB" dirty="0" err="1" smtClean="0"/>
              <a:t>int</a:t>
            </a:r>
            <a:r>
              <a:rPr lang="en-GB" dirty="0" smtClean="0"/>
              <a:t> d;</a:t>
            </a:r>
          </a:p>
          <a:p>
            <a:r>
              <a:rPr lang="en-GB" dirty="0" smtClean="0"/>
              <a:t>	 if(q-&gt;rear==SIZE-1)</a:t>
            </a:r>
          </a:p>
          <a:p>
            <a:r>
              <a:rPr lang="en-GB" dirty="0" smtClean="0"/>
              <a:t>		</a:t>
            </a:r>
            <a:r>
              <a:rPr lang="en-GB" dirty="0" err="1" smtClean="0"/>
              <a:t>printf</a:t>
            </a:r>
            <a:r>
              <a:rPr lang="en-GB" dirty="0" smtClean="0"/>
              <a:t>("Queue is full\n");</a:t>
            </a:r>
          </a:p>
          <a:p>
            <a:r>
              <a:rPr lang="en-GB" dirty="0" smtClean="0"/>
              <a:t>	 else{</a:t>
            </a:r>
          </a:p>
          <a:p>
            <a:r>
              <a:rPr lang="en-GB" dirty="0" smtClean="0"/>
              <a:t>		</a:t>
            </a:r>
            <a:r>
              <a:rPr lang="en-GB" dirty="0" err="1" smtClean="0"/>
              <a:t>printf</a:t>
            </a:r>
            <a:r>
              <a:rPr lang="en-GB" dirty="0" smtClean="0"/>
              <a:t> ("Enter data to be inserted\n");</a:t>
            </a:r>
          </a:p>
          <a:p>
            <a:r>
              <a:rPr lang="en-GB" dirty="0" smtClean="0"/>
              <a:t>		</a:t>
            </a:r>
            <a:r>
              <a:rPr lang="en-GB" dirty="0" err="1" smtClean="0"/>
              <a:t>scanf</a:t>
            </a:r>
            <a:r>
              <a:rPr lang="en-GB" dirty="0" smtClean="0"/>
              <a:t>("%</a:t>
            </a:r>
            <a:r>
              <a:rPr lang="en-GB" dirty="0" err="1" smtClean="0"/>
              <a:t>d",&amp;d</a:t>
            </a:r>
            <a:r>
              <a:rPr lang="en-GB" dirty="0" smtClean="0"/>
              <a:t>);</a:t>
            </a:r>
          </a:p>
          <a:p>
            <a:r>
              <a:rPr lang="en-GB" dirty="0" smtClean="0"/>
              <a:t>		q-&gt;rear++;</a:t>
            </a:r>
          </a:p>
          <a:p>
            <a:r>
              <a:rPr lang="en-GB" dirty="0" smtClean="0"/>
              <a:t>		q-&gt;item[q-&gt;rear]=d;</a:t>
            </a:r>
          </a:p>
          <a:p>
            <a:r>
              <a:rPr lang="en-GB" dirty="0" smtClean="0"/>
              <a:t>	 }</a:t>
            </a:r>
          </a:p>
          <a:p>
            <a:r>
              <a:rPr lang="en-GB" dirty="0" smtClean="0"/>
              <a:t>}</a:t>
            </a:r>
          </a:p>
          <a:p>
            <a:r>
              <a:rPr lang="en-GB" dirty="0" smtClean="0"/>
              <a:t>void </a:t>
            </a:r>
            <a:r>
              <a:rPr lang="en-GB" dirty="0" err="1" smtClean="0"/>
              <a:t>delet</a:t>
            </a:r>
            <a:r>
              <a:rPr lang="en-GB" dirty="0" smtClean="0"/>
              <a:t>(</a:t>
            </a:r>
            <a:r>
              <a:rPr lang="en-GB" dirty="0" err="1" smtClean="0"/>
              <a:t>pq</a:t>
            </a:r>
            <a:r>
              <a:rPr lang="en-GB" dirty="0" smtClean="0"/>
              <a:t> *q){</a:t>
            </a:r>
          </a:p>
          <a:p>
            <a:r>
              <a:rPr lang="en-GB" dirty="0" smtClean="0"/>
              <a:t>	</a:t>
            </a:r>
            <a:r>
              <a:rPr lang="en-GB" dirty="0" err="1" smtClean="0"/>
              <a:t>int</a:t>
            </a:r>
            <a:r>
              <a:rPr lang="en-GB" dirty="0" smtClean="0"/>
              <a:t> </a:t>
            </a:r>
            <a:r>
              <a:rPr lang="en-GB" dirty="0" err="1" smtClean="0"/>
              <a:t>i</a:t>
            </a:r>
            <a:r>
              <a:rPr lang="en-GB" dirty="0" smtClean="0"/>
              <a:t>, temp=0, x;</a:t>
            </a:r>
          </a:p>
          <a:p>
            <a:r>
              <a:rPr lang="en-GB" dirty="0" smtClean="0"/>
              <a:t>	x=q-&gt;item[q-&gt;front];</a:t>
            </a:r>
          </a:p>
          <a:p>
            <a:r>
              <a:rPr lang="en-GB" dirty="0" smtClean="0"/>
              <a:t>	if(q-&gt;rear&lt;q-&gt;front){</a:t>
            </a:r>
          </a:p>
          <a:p>
            <a:r>
              <a:rPr lang="en-GB" dirty="0" smtClean="0"/>
              <a:t>		</a:t>
            </a:r>
            <a:r>
              <a:rPr lang="en-GB" dirty="0" err="1" smtClean="0"/>
              <a:t>printf</a:t>
            </a:r>
            <a:r>
              <a:rPr lang="en-GB" dirty="0" smtClean="0"/>
              <a:t>("Queue is empty\n");</a:t>
            </a:r>
          </a:p>
          <a:p>
            <a:r>
              <a:rPr lang="en-GB" dirty="0" smtClean="0"/>
              <a:t>		return 0;</a:t>
            </a:r>
          </a:p>
          <a:p>
            <a:r>
              <a:rPr lang="en-GB" dirty="0" smtClean="0"/>
              <a:t>	}</a:t>
            </a:r>
          </a:p>
          <a:p>
            <a:r>
              <a:rPr lang="en-GB" dirty="0" smtClean="0"/>
              <a:t>	else{</a:t>
            </a:r>
          </a:p>
          <a:p>
            <a:r>
              <a:rPr lang="en-GB" dirty="0" smtClean="0"/>
              <a:t>		for(</a:t>
            </a:r>
            <a:r>
              <a:rPr lang="en-GB" dirty="0" err="1" smtClean="0"/>
              <a:t>i</a:t>
            </a:r>
            <a:r>
              <a:rPr lang="en-GB" dirty="0" smtClean="0"/>
              <a:t>=q-&gt;front+1; </a:t>
            </a:r>
            <a:r>
              <a:rPr lang="en-GB" dirty="0" err="1" smtClean="0"/>
              <a:t>i</a:t>
            </a:r>
            <a:r>
              <a:rPr lang="en-GB" dirty="0" smtClean="0"/>
              <a:t>&lt;q-&gt;rear; </a:t>
            </a:r>
            <a:r>
              <a:rPr lang="en-GB" dirty="0" err="1" smtClean="0"/>
              <a:t>i</a:t>
            </a:r>
            <a:r>
              <a:rPr lang="en-GB" dirty="0" smtClean="0"/>
              <a:t>++){</a:t>
            </a:r>
          </a:p>
          <a:p>
            <a:r>
              <a:rPr lang="en-GB" dirty="0" smtClean="0"/>
              <a:t>			if(x&gt;q-&gt;item[</a:t>
            </a:r>
            <a:r>
              <a:rPr lang="en-GB" dirty="0" err="1" smtClean="0"/>
              <a:t>i</a:t>
            </a:r>
            <a:r>
              <a:rPr lang="en-GB" dirty="0" smtClean="0"/>
              <a:t>]){</a:t>
            </a:r>
          </a:p>
          <a:p>
            <a:r>
              <a:rPr lang="en-GB" dirty="0" smtClean="0"/>
              <a:t>				temp=</a:t>
            </a:r>
            <a:r>
              <a:rPr lang="en-GB" dirty="0" err="1" smtClean="0"/>
              <a:t>i</a:t>
            </a:r>
            <a:r>
              <a:rPr lang="en-GB" dirty="0" smtClean="0"/>
              <a:t>;</a:t>
            </a:r>
          </a:p>
          <a:p>
            <a:r>
              <a:rPr lang="en-GB" dirty="0" smtClean="0"/>
              <a:t>				x=q-&gt;item[</a:t>
            </a:r>
            <a:r>
              <a:rPr lang="en-GB" dirty="0" err="1" smtClean="0"/>
              <a:t>i</a:t>
            </a:r>
            <a:r>
              <a:rPr lang="en-GB" dirty="0" smtClean="0"/>
              <a:t>];</a:t>
            </a:r>
          </a:p>
          <a:p>
            <a:r>
              <a:rPr lang="en-GB" dirty="0" smtClean="0"/>
              <a:t>			}</a:t>
            </a:r>
          </a:p>
          <a:p>
            <a:r>
              <a:rPr lang="en-GB" dirty="0" smtClean="0"/>
              <a:t>		}</a:t>
            </a:r>
          </a:p>
          <a:p>
            <a:r>
              <a:rPr lang="en-GB" dirty="0" smtClean="0"/>
              <a:t>		for(</a:t>
            </a:r>
            <a:r>
              <a:rPr lang="en-GB" dirty="0" err="1" smtClean="0"/>
              <a:t>i</a:t>
            </a:r>
            <a:r>
              <a:rPr lang="en-GB" dirty="0" smtClean="0"/>
              <a:t>=</a:t>
            </a:r>
            <a:r>
              <a:rPr lang="en-GB" dirty="0" err="1" smtClean="0"/>
              <a:t>temp;i</a:t>
            </a:r>
            <a:r>
              <a:rPr lang="en-GB" dirty="0" smtClean="0"/>
              <a:t>&lt; q-&gt;rear-1;i++){</a:t>
            </a:r>
          </a:p>
          <a:p>
            <a:r>
              <a:rPr lang="en-GB" dirty="0" smtClean="0"/>
              <a:t>			q-&gt;item[</a:t>
            </a:r>
            <a:r>
              <a:rPr lang="en-GB" dirty="0" err="1" smtClean="0"/>
              <a:t>i</a:t>
            </a:r>
            <a:r>
              <a:rPr lang="en-GB" dirty="0" smtClean="0"/>
              <a:t>]=q-&gt;item[i+1];</a:t>
            </a:r>
          </a:p>
          <a:p>
            <a:r>
              <a:rPr lang="en-GB" dirty="0" smtClean="0"/>
              <a:t>		}</a:t>
            </a:r>
          </a:p>
          <a:p>
            <a:r>
              <a:rPr lang="en-GB" dirty="0" smtClean="0"/>
              <a:t>		q-&gt;rear--;</a:t>
            </a:r>
          </a:p>
          <a:p>
            <a:r>
              <a:rPr lang="en-GB" dirty="0" smtClean="0"/>
              <a:t>		return x;</a:t>
            </a:r>
          </a:p>
          <a:p>
            <a:r>
              <a:rPr lang="en-GB" dirty="0" smtClean="0"/>
              <a:t>	}</a:t>
            </a:r>
          </a:p>
          <a:p>
            <a:r>
              <a:rPr lang="en-GB" dirty="0" smtClean="0"/>
              <a:t>}</a:t>
            </a:r>
          </a:p>
          <a:p>
            <a:r>
              <a:rPr lang="en-GB" dirty="0" smtClean="0"/>
              <a:t>void display(</a:t>
            </a:r>
            <a:r>
              <a:rPr lang="en-GB" dirty="0" err="1" smtClean="0"/>
              <a:t>pq</a:t>
            </a:r>
            <a:r>
              <a:rPr lang="en-GB" dirty="0" smtClean="0"/>
              <a:t> *q){</a:t>
            </a:r>
          </a:p>
          <a:p>
            <a:r>
              <a:rPr lang="en-GB" dirty="0" smtClean="0"/>
              <a:t>	 </a:t>
            </a:r>
            <a:r>
              <a:rPr lang="en-GB" dirty="0" err="1" smtClean="0"/>
              <a:t>int</a:t>
            </a:r>
            <a:r>
              <a:rPr lang="en-GB" dirty="0" smtClean="0"/>
              <a:t> </a:t>
            </a:r>
            <a:r>
              <a:rPr lang="en-GB" dirty="0" err="1" smtClean="0"/>
              <a:t>i</a:t>
            </a:r>
            <a:r>
              <a:rPr lang="en-GB" dirty="0" smtClean="0"/>
              <a:t>;</a:t>
            </a:r>
          </a:p>
          <a:p>
            <a:r>
              <a:rPr lang="en-GB" dirty="0" smtClean="0"/>
              <a:t>	 if(q-&gt;rear &lt; q-&gt;front)</a:t>
            </a:r>
          </a:p>
          <a:p>
            <a:r>
              <a:rPr lang="en-GB" dirty="0" smtClean="0"/>
              <a:t>		</a:t>
            </a:r>
            <a:r>
              <a:rPr lang="en-GB" dirty="0" err="1" smtClean="0"/>
              <a:t>printf</a:t>
            </a:r>
            <a:r>
              <a:rPr lang="en-GB" dirty="0" smtClean="0"/>
              <a:t>("Queue is empty\n");</a:t>
            </a:r>
          </a:p>
          <a:p>
            <a:r>
              <a:rPr lang="en-GB" dirty="0" smtClean="0"/>
              <a:t>	 else{</a:t>
            </a:r>
          </a:p>
          <a:p>
            <a:r>
              <a:rPr lang="en-GB" dirty="0" smtClean="0"/>
              <a:t>		</a:t>
            </a:r>
            <a:r>
              <a:rPr lang="en-GB" dirty="0" err="1" smtClean="0"/>
              <a:t>printf</a:t>
            </a:r>
            <a:r>
              <a:rPr lang="en-GB" dirty="0" smtClean="0"/>
              <a:t>("Items of queue are:\n");</a:t>
            </a:r>
          </a:p>
          <a:p>
            <a:r>
              <a:rPr lang="en-GB" dirty="0" smtClean="0"/>
              <a:t>		for(</a:t>
            </a:r>
            <a:r>
              <a:rPr lang="en-GB" dirty="0" err="1" smtClean="0"/>
              <a:t>i</a:t>
            </a:r>
            <a:r>
              <a:rPr lang="en-GB" dirty="0" smtClean="0"/>
              <a:t>=(q-&gt;front </a:t>
            </a:r>
            <a:r>
              <a:rPr lang="en-GB" dirty="0" err="1" smtClean="0"/>
              <a:t>i</a:t>
            </a:r>
            <a:r>
              <a:rPr lang="en-GB" dirty="0" smtClean="0"/>
              <a:t>&lt;=q-&gt;</a:t>
            </a:r>
            <a:r>
              <a:rPr lang="en-GB" dirty="0" err="1" smtClean="0"/>
              <a:t>rear;i</a:t>
            </a:r>
            <a:r>
              <a:rPr lang="en-GB" dirty="0" smtClean="0"/>
              <a:t>++){</a:t>
            </a:r>
          </a:p>
          <a:p>
            <a:r>
              <a:rPr lang="en-GB" dirty="0" smtClean="0"/>
              <a:t>			</a:t>
            </a:r>
            <a:r>
              <a:rPr lang="en-GB" dirty="0" err="1" smtClean="0"/>
              <a:t>printf</a:t>
            </a:r>
            <a:r>
              <a:rPr lang="en-GB" dirty="0" smtClean="0"/>
              <a:t>("%d\</a:t>
            </a:r>
            <a:r>
              <a:rPr lang="en-GB" dirty="0" err="1" smtClean="0"/>
              <a:t>t",q</a:t>
            </a:r>
            <a:r>
              <a:rPr lang="en-GB" dirty="0" smtClean="0"/>
              <a:t>-&gt;item[</a:t>
            </a:r>
            <a:r>
              <a:rPr lang="en-GB" dirty="0" err="1" smtClean="0"/>
              <a:t>i</a:t>
            </a:r>
            <a:r>
              <a:rPr lang="en-GB" dirty="0" smtClean="0"/>
              <a:t>]);</a:t>
            </a:r>
          </a:p>
          <a:p>
            <a:r>
              <a:rPr lang="en-GB" dirty="0" smtClean="0"/>
              <a:t>		}</a:t>
            </a:r>
          </a:p>
          <a:p>
            <a:r>
              <a:rPr lang="en-GB" dirty="0" smtClean="0"/>
              <a:t>	 }</a:t>
            </a:r>
          </a:p>
          <a:p>
            <a:r>
              <a:rPr lang="en-GB" dirty="0" smtClean="0"/>
              <a:t>}</a:t>
            </a:r>
          </a:p>
          <a:p>
            <a:endParaRPr lang="en-GB" dirty="0"/>
          </a:p>
        </p:txBody>
      </p:sp>
      <p:sp>
        <p:nvSpPr>
          <p:cNvPr id="4" name="Slide Number Placeholder 3"/>
          <p:cNvSpPr>
            <a:spLocks noGrp="1"/>
          </p:cNvSpPr>
          <p:nvPr>
            <p:ph type="sldNum" sz="quarter" idx="10"/>
          </p:nvPr>
        </p:nvSpPr>
        <p:spPr/>
        <p:txBody>
          <a:bodyPr/>
          <a:lstStyle/>
          <a:p>
            <a:fld id="{16789829-7F9C-4D42-8FAC-46CD157B5445}" type="slidenum">
              <a:rPr lang="en-GB" smtClean="0"/>
              <a:t>26</a:t>
            </a:fld>
            <a:endParaRPr lang="en-GB"/>
          </a:p>
        </p:txBody>
      </p:sp>
    </p:spTree>
    <p:extLst>
      <p:ext uri="{BB962C8B-B14F-4D97-AF65-F5344CB8AC3E}">
        <p14:creationId xmlns:p14="http://schemas.microsoft.com/office/powerpoint/2010/main" val="141591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3BFEB8F-2E90-4E93-8FEA-D0063FCB38E6}"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75074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FEB8F-2E90-4E93-8FEA-D0063FCB38E6}"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31998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FEB8F-2E90-4E93-8FEA-D0063FCB38E6}"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262273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FEB8F-2E90-4E93-8FEA-D0063FCB38E6}"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342265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BFEB8F-2E90-4E93-8FEA-D0063FCB38E6}"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275049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3BFEB8F-2E90-4E93-8FEA-D0063FCB38E6}"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210325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3BFEB8F-2E90-4E93-8FEA-D0063FCB38E6}" type="datetimeFigureOut">
              <a:rPr lang="en-GB" smtClean="0"/>
              <a:t>10/12/2018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169872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3BFEB8F-2E90-4E93-8FEA-D0063FCB38E6}" type="datetimeFigureOut">
              <a:rPr lang="en-GB" smtClean="0"/>
              <a:t>10/12/2018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53568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FEB8F-2E90-4E93-8FEA-D0063FCB38E6}" type="datetimeFigureOut">
              <a:rPr lang="en-GB" smtClean="0"/>
              <a:t>10/12/2018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113693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BFEB8F-2E90-4E93-8FEA-D0063FCB38E6}"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233232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BFEB8F-2E90-4E93-8FEA-D0063FCB38E6}"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390920-2E86-4E67-9F91-D7B27B459724}" type="slidenum">
              <a:rPr lang="en-GB" smtClean="0"/>
              <a:t>‹#›</a:t>
            </a:fld>
            <a:endParaRPr lang="en-GB"/>
          </a:p>
        </p:txBody>
      </p:sp>
    </p:spTree>
    <p:extLst>
      <p:ext uri="{BB962C8B-B14F-4D97-AF65-F5344CB8AC3E}">
        <p14:creationId xmlns:p14="http://schemas.microsoft.com/office/powerpoint/2010/main" val="24331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FEB8F-2E90-4E93-8FEA-D0063FCB38E6}" type="datetimeFigureOut">
              <a:rPr lang="en-GB" smtClean="0"/>
              <a:t>10/12/2018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90920-2E86-4E67-9F91-D7B27B459724}" type="slidenum">
              <a:rPr lang="en-GB" smtClean="0"/>
              <a:t>‹#›</a:t>
            </a:fld>
            <a:endParaRPr lang="en-GB"/>
          </a:p>
        </p:txBody>
      </p:sp>
    </p:spTree>
    <p:extLst>
      <p:ext uri="{BB962C8B-B14F-4D97-AF65-F5344CB8AC3E}">
        <p14:creationId xmlns:p14="http://schemas.microsoft.com/office/powerpoint/2010/main" val="365808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8114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114300" y="1629568"/>
            <a:ext cx="1447800" cy="4351338"/>
          </a:xfrm>
        </p:spPr>
        <p:txBody>
          <a:bodyPr>
            <a:normAutofit/>
          </a:bodyPr>
          <a:lstStyle/>
          <a:p>
            <a:pPr marL="0" indent="0">
              <a:buNone/>
            </a:pPr>
            <a:r>
              <a:rPr lang="en-US" sz="2000" dirty="0" smtClean="0"/>
              <a:t>Menu program using Queue</a:t>
            </a:r>
            <a:endParaRPr lang="en-GB" sz="2000" dirty="0"/>
          </a:p>
        </p:txBody>
      </p:sp>
      <p:grpSp>
        <p:nvGrpSpPr>
          <p:cNvPr id="6" name="Group 5"/>
          <p:cNvGrpSpPr/>
          <p:nvPr/>
        </p:nvGrpSpPr>
        <p:grpSpPr>
          <a:xfrm>
            <a:off x="1839912" y="399257"/>
            <a:ext cx="5210175" cy="6458743"/>
            <a:chOff x="3732212" y="277019"/>
            <a:chExt cx="5210175" cy="6458743"/>
          </a:xfrm>
        </p:grpSpPr>
        <p:pic>
          <p:nvPicPr>
            <p:cNvPr id="4" name="Picture 3"/>
            <p:cNvPicPr>
              <a:picLocks noChangeAspect="1"/>
            </p:cNvPicPr>
            <p:nvPr/>
          </p:nvPicPr>
          <p:blipFill>
            <a:blip r:embed="rId2"/>
            <a:stretch>
              <a:fillRect/>
            </a:stretch>
          </p:blipFill>
          <p:spPr>
            <a:xfrm>
              <a:off x="3732212" y="630237"/>
              <a:ext cx="5210175" cy="6105525"/>
            </a:xfrm>
            <a:prstGeom prst="rect">
              <a:avLst/>
            </a:prstGeom>
          </p:spPr>
        </p:pic>
        <p:pic>
          <p:nvPicPr>
            <p:cNvPr id="5" name="Picture 4"/>
            <p:cNvPicPr>
              <a:picLocks noChangeAspect="1"/>
            </p:cNvPicPr>
            <p:nvPr/>
          </p:nvPicPr>
          <p:blipFill>
            <a:blip r:embed="rId3"/>
            <a:stretch>
              <a:fillRect/>
            </a:stretch>
          </p:blipFill>
          <p:spPr>
            <a:xfrm>
              <a:off x="3732212" y="277019"/>
              <a:ext cx="1295400" cy="285750"/>
            </a:xfrm>
            <a:prstGeom prst="rect">
              <a:avLst/>
            </a:prstGeom>
          </p:spPr>
        </p:pic>
      </p:grpSp>
      <p:pic>
        <p:nvPicPr>
          <p:cNvPr id="7" name="Picture 6"/>
          <p:cNvPicPr>
            <a:picLocks noChangeAspect="1"/>
          </p:cNvPicPr>
          <p:nvPr/>
        </p:nvPicPr>
        <p:blipFill>
          <a:blip r:embed="rId4"/>
          <a:stretch>
            <a:fillRect/>
          </a:stretch>
        </p:blipFill>
        <p:spPr>
          <a:xfrm>
            <a:off x="6745287" y="365125"/>
            <a:ext cx="4772025" cy="5838825"/>
          </a:xfrm>
          <a:prstGeom prst="rect">
            <a:avLst/>
          </a:prstGeom>
        </p:spPr>
      </p:pic>
      <p:pic>
        <p:nvPicPr>
          <p:cNvPr id="8" name="Picture 7"/>
          <p:cNvPicPr>
            <a:picLocks noChangeAspect="1"/>
          </p:cNvPicPr>
          <p:nvPr/>
        </p:nvPicPr>
        <p:blipFill>
          <a:blip r:embed="rId5"/>
          <a:stretch>
            <a:fillRect/>
          </a:stretch>
        </p:blipFill>
        <p:spPr>
          <a:xfrm>
            <a:off x="9286875" y="5153819"/>
            <a:ext cx="2905125" cy="1752600"/>
          </a:xfrm>
          <a:prstGeom prst="rect">
            <a:avLst/>
          </a:prstGeom>
        </p:spPr>
      </p:pic>
    </p:spTree>
    <p:extLst>
      <p:ext uri="{BB962C8B-B14F-4D97-AF65-F5344CB8AC3E}">
        <p14:creationId xmlns:p14="http://schemas.microsoft.com/office/powerpoint/2010/main" val="3291161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Queue</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latin typeface="Arial" charset="0"/>
                <a:cs typeface="Arial" charset="0"/>
              </a:rPr>
              <a:t>The most common application is in client-server models</a:t>
            </a:r>
          </a:p>
          <a:p>
            <a:pPr lvl="1"/>
            <a:r>
              <a:rPr lang="en-US" dirty="0" smtClean="0">
                <a:latin typeface="Arial" charset="0"/>
                <a:cs typeface="Arial" charset="0"/>
              </a:rPr>
              <a:t>Multiple clients may be requesting services from one or more servers</a:t>
            </a:r>
          </a:p>
          <a:p>
            <a:pPr lvl="1"/>
            <a:r>
              <a:rPr lang="en-US" dirty="0" smtClean="0">
                <a:latin typeface="Arial" charset="0"/>
                <a:cs typeface="Arial" charset="0"/>
              </a:rPr>
              <a:t>Some clients may have to wait while the servers are busy</a:t>
            </a:r>
          </a:p>
          <a:p>
            <a:pPr lvl="1"/>
            <a:r>
              <a:rPr lang="en-US" dirty="0" smtClean="0">
                <a:latin typeface="Arial" charset="0"/>
                <a:cs typeface="Arial" charset="0"/>
              </a:rPr>
              <a:t>Those clients are placed in a queue and serviced in the order of arrival</a:t>
            </a:r>
          </a:p>
          <a:p>
            <a:endParaRPr lang="en-US" dirty="0" smtClean="0">
              <a:latin typeface="Arial" charset="0"/>
              <a:cs typeface="Arial" charset="0"/>
            </a:endParaRPr>
          </a:p>
          <a:p>
            <a:r>
              <a:rPr lang="en-US" dirty="0" smtClean="0">
                <a:latin typeface="Arial" charset="0"/>
                <a:cs typeface="Arial" charset="0"/>
              </a:rPr>
              <a:t>	Grocery stores, banks, and airport security use queues</a:t>
            </a:r>
          </a:p>
          <a:p>
            <a:endParaRPr lang="en-US" dirty="0" smtClean="0">
              <a:latin typeface="Arial" charset="0"/>
              <a:cs typeface="Arial" charset="0"/>
            </a:endParaRPr>
          </a:p>
          <a:p>
            <a:r>
              <a:rPr lang="en-US" dirty="0" smtClean="0">
                <a:latin typeface="Arial" charset="0"/>
                <a:cs typeface="Arial" charset="0"/>
              </a:rPr>
              <a:t>	The SSH Secure Shell and SFTP are clients</a:t>
            </a:r>
          </a:p>
          <a:p>
            <a:endParaRPr lang="en-US" dirty="0" smtClean="0">
              <a:latin typeface="Arial" charset="0"/>
              <a:cs typeface="Arial" charset="0"/>
            </a:endParaRPr>
          </a:p>
          <a:p>
            <a:r>
              <a:rPr lang="en-US" dirty="0" smtClean="0">
                <a:latin typeface="Arial" charset="0"/>
                <a:cs typeface="Arial" charset="0"/>
              </a:rPr>
              <a:t>Most shared computer services are servers:</a:t>
            </a:r>
          </a:p>
          <a:p>
            <a:pPr lvl="1"/>
            <a:r>
              <a:rPr lang="en-CA" dirty="0" smtClean="0">
                <a:latin typeface="Arial" charset="0"/>
                <a:cs typeface="Arial" charset="0"/>
              </a:rPr>
              <a:t>Web, file, ftp, database, mail, printers, WOW, </a:t>
            </a:r>
            <a:r>
              <a:rPr lang="en-CA" i="1" dirty="0" smtClean="0">
                <a:latin typeface="Arial" charset="0"/>
                <a:cs typeface="Arial" charset="0"/>
              </a:rPr>
              <a:t>etc</a:t>
            </a:r>
            <a:r>
              <a:rPr lang="en-CA" dirty="0" smtClean="0">
                <a:latin typeface="Arial" charset="0"/>
                <a:cs typeface="Arial" charset="0"/>
              </a:rPr>
              <a:t>.</a:t>
            </a:r>
            <a:endParaRPr lang="en-US" dirty="0" smtClean="0">
              <a:latin typeface="Arial" charset="0"/>
              <a:cs typeface="Arial" charset="0"/>
            </a:endParaRPr>
          </a:p>
          <a:p>
            <a:pPr lvl="1"/>
            <a:endParaRPr lang="en-US" dirty="0" smtClean="0">
              <a:latin typeface="Arial" charset="0"/>
              <a:cs typeface="Arial" charset="0"/>
            </a:endParaRPr>
          </a:p>
          <a:p>
            <a:endParaRPr lang="en-GB" dirty="0"/>
          </a:p>
        </p:txBody>
      </p:sp>
    </p:spTree>
    <p:extLst>
      <p:ext uri="{BB962C8B-B14F-4D97-AF65-F5344CB8AC3E}">
        <p14:creationId xmlns:p14="http://schemas.microsoft.com/office/powerpoint/2010/main" val="1608290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US" dirty="0" smtClean="0"/>
              <a:t>Application of Queue</a:t>
            </a:r>
            <a:endParaRPr lang="en-US" dirty="0" smtClean="0">
              <a:latin typeface="Arial" charset="0"/>
              <a:cs typeface="Arial" charset="0"/>
            </a:endParaRPr>
          </a:p>
        </p:txBody>
      </p:sp>
      <p:sp>
        <p:nvSpPr>
          <p:cNvPr id="12291" name="Rectangle 3"/>
          <p:cNvSpPr>
            <a:spLocks noGrp="1"/>
          </p:cNvSpPr>
          <p:nvPr>
            <p:ph type="body" idx="4294967295"/>
          </p:nvPr>
        </p:nvSpPr>
        <p:spPr/>
        <p:txBody>
          <a:bodyPr/>
          <a:lstStyle/>
          <a:p>
            <a:pPr>
              <a:buFont typeface="Arial" charset="0"/>
              <a:buNone/>
            </a:pPr>
            <a:r>
              <a:rPr lang="en-US" sz="2400" dirty="0">
                <a:latin typeface="Arial" charset="0"/>
                <a:cs typeface="Arial" charset="0"/>
              </a:rPr>
              <a:t>	</a:t>
            </a:r>
            <a:r>
              <a:rPr lang="en-US" dirty="0" smtClean="0">
                <a:latin typeface="Arial" charset="0"/>
                <a:cs typeface="Arial" charset="0"/>
              </a:rPr>
              <a:t>For example, in downloading these presentations from the ECE </a:t>
            </a:r>
            <a:r>
              <a:rPr lang="en-US" dirty="0" smtClean="0">
                <a:latin typeface="Arial" charset="0"/>
                <a:cs typeface="Arial" charset="0"/>
              </a:rPr>
              <a:t>2F0 </a:t>
            </a:r>
            <a:r>
              <a:rPr lang="en-US" dirty="0" smtClean="0">
                <a:latin typeface="Arial" charset="0"/>
                <a:cs typeface="Arial" charset="0"/>
              </a:rPr>
              <a:t>web server, those requests not currently being downloaded are</a:t>
            </a:r>
            <a:br>
              <a:rPr lang="en-US" dirty="0" smtClean="0">
                <a:latin typeface="Arial" charset="0"/>
                <a:cs typeface="Arial" charset="0"/>
              </a:rPr>
            </a:br>
            <a:r>
              <a:rPr lang="en-US" dirty="0" smtClean="0">
                <a:latin typeface="Arial" charset="0"/>
                <a:cs typeface="Arial" charset="0"/>
              </a:rPr>
              <a:t>marked as “Queued”</a:t>
            </a:r>
          </a:p>
        </p:txBody>
      </p:sp>
      <p:pic>
        <p:nvPicPr>
          <p:cNvPr id="12292" name="Picture 5" descr="sftp"/>
          <p:cNvPicPr>
            <a:picLocks noChangeAspect="1" noChangeArrowheads="1"/>
          </p:cNvPicPr>
          <p:nvPr/>
        </p:nvPicPr>
        <p:blipFill>
          <a:blip r:embed="rId3" cstate="print"/>
          <a:srcRect/>
          <a:stretch>
            <a:fillRect/>
          </a:stretch>
        </p:blipFill>
        <p:spPr bwMode="auto">
          <a:xfrm>
            <a:off x="6635750" y="3090862"/>
            <a:ext cx="3887787" cy="3767138"/>
          </a:xfrm>
          <a:prstGeom prst="rect">
            <a:avLst/>
          </a:prstGeom>
          <a:noFill/>
          <a:ln w="9525">
            <a:noFill/>
            <a:miter lim="800000"/>
            <a:headEnd/>
            <a:tailEnd/>
          </a:ln>
        </p:spPr>
      </p:pic>
      <p:sp>
        <p:nvSpPr>
          <p:cNvPr id="12293" name="Oval 6"/>
          <p:cNvSpPr>
            <a:spLocks noChangeArrowheads="1"/>
          </p:cNvSpPr>
          <p:nvPr/>
        </p:nvSpPr>
        <p:spPr bwMode="auto">
          <a:xfrm>
            <a:off x="8183563" y="5445125"/>
            <a:ext cx="792162" cy="431800"/>
          </a:xfrm>
          <a:prstGeom prst="ellipse">
            <a:avLst/>
          </a:prstGeom>
          <a:noFill/>
          <a:ln w="28575">
            <a:solidFill>
              <a:srgbClr val="FF0000"/>
            </a:solidFill>
            <a:round/>
            <a:headEnd/>
            <a:tailEnd/>
          </a:ln>
        </p:spPr>
        <p:txBody>
          <a:bodyPr wrap="none" anchor="ctr"/>
          <a:lstStyle/>
          <a:p>
            <a:endParaRPr lang="en-CA"/>
          </a:p>
        </p:txBody>
      </p:sp>
    </p:spTree>
    <p:extLst>
      <p:ext uri="{BB962C8B-B14F-4D97-AF65-F5344CB8AC3E}">
        <p14:creationId xmlns:p14="http://schemas.microsoft.com/office/powerpoint/2010/main" val="1996636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GB" dirty="0"/>
          </a:p>
        </p:txBody>
      </p:sp>
      <p:pic>
        <p:nvPicPr>
          <p:cNvPr id="3" name="Picture 2"/>
          <p:cNvPicPr>
            <a:picLocks noChangeAspect="1"/>
          </p:cNvPicPr>
          <p:nvPr/>
        </p:nvPicPr>
        <p:blipFill>
          <a:blip r:embed="rId2"/>
          <a:stretch>
            <a:fillRect/>
          </a:stretch>
        </p:blipFill>
        <p:spPr>
          <a:xfrm>
            <a:off x="7458075" y="2479675"/>
            <a:ext cx="4733925" cy="4162425"/>
          </a:xfrm>
          <a:prstGeom prst="rect">
            <a:avLst/>
          </a:prstGeom>
        </p:spPr>
      </p:pic>
      <p:pic>
        <p:nvPicPr>
          <p:cNvPr id="6" name="Picture 5"/>
          <p:cNvPicPr>
            <a:picLocks noChangeAspect="1"/>
          </p:cNvPicPr>
          <p:nvPr/>
        </p:nvPicPr>
        <p:blipFill>
          <a:blip r:embed="rId3"/>
          <a:stretch>
            <a:fillRect/>
          </a:stretch>
        </p:blipFill>
        <p:spPr>
          <a:xfrm>
            <a:off x="7458075" y="365125"/>
            <a:ext cx="4352925" cy="2114550"/>
          </a:xfrm>
          <a:prstGeom prst="rect">
            <a:avLst/>
          </a:prstGeom>
        </p:spPr>
      </p:pic>
      <p:pic>
        <p:nvPicPr>
          <p:cNvPr id="7" name="Picture 6"/>
          <p:cNvPicPr>
            <a:picLocks noChangeAspect="1"/>
          </p:cNvPicPr>
          <p:nvPr/>
        </p:nvPicPr>
        <p:blipFill>
          <a:blip r:embed="rId4"/>
          <a:stretch>
            <a:fillRect/>
          </a:stretch>
        </p:blipFill>
        <p:spPr>
          <a:xfrm>
            <a:off x="690563" y="1428750"/>
            <a:ext cx="6000750" cy="5133975"/>
          </a:xfrm>
          <a:prstGeom prst="rect">
            <a:avLst/>
          </a:prstGeom>
        </p:spPr>
      </p:pic>
    </p:spTree>
    <p:extLst>
      <p:ext uri="{BB962C8B-B14F-4D97-AF65-F5344CB8AC3E}">
        <p14:creationId xmlns:p14="http://schemas.microsoft.com/office/powerpoint/2010/main" val="2891766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linear queue</a:t>
            </a:r>
            <a:endParaRPr lang="en-GB" dirty="0"/>
          </a:p>
        </p:txBody>
      </p:sp>
      <p:sp>
        <p:nvSpPr>
          <p:cNvPr id="3" name="Content Placeholder 2"/>
          <p:cNvSpPr>
            <a:spLocks noGrp="1"/>
          </p:cNvSpPr>
          <p:nvPr>
            <p:ph idx="1"/>
          </p:nvPr>
        </p:nvSpPr>
        <p:spPr>
          <a:xfrm>
            <a:off x="838200" y="4763580"/>
            <a:ext cx="10515600" cy="1457111"/>
          </a:xfrm>
        </p:spPr>
        <p:txBody>
          <a:bodyPr>
            <a:normAutofit/>
          </a:bodyPr>
          <a:lstStyle/>
          <a:p>
            <a:r>
              <a:rPr lang="en-US" sz="2000" dirty="0" smtClean="0"/>
              <a:t>When we </a:t>
            </a:r>
            <a:r>
              <a:rPr lang="en-US" sz="2000" dirty="0" err="1" smtClean="0"/>
              <a:t>enqueue</a:t>
            </a:r>
            <a:r>
              <a:rPr lang="en-US" sz="2000" dirty="0" smtClean="0"/>
              <a:t> three more elements then the queue becomes full, however there is still some space left blank</a:t>
            </a:r>
          </a:p>
          <a:p>
            <a:r>
              <a:rPr lang="en-US" sz="2000" dirty="0" smtClean="0"/>
              <a:t>Similar for dequeuer operation see previous example</a:t>
            </a: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3982954251"/>
              </p:ext>
            </p:extLst>
          </p:nvPr>
        </p:nvGraphicFramePr>
        <p:xfrm>
          <a:off x="1935018" y="1911156"/>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75329449"/>
                    </a:ext>
                  </a:extLst>
                </a:gridCol>
                <a:gridCol w="1016000">
                  <a:extLst>
                    <a:ext uri="{9D8B030D-6E8A-4147-A177-3AD203B41FA5}">
                      <a16:colId xmlns:a16="http://schemas.microsoft.com/office/drawing/2014/main" val="2745298957"/>
                    </a:ext>
                  </a:extLst>
                </a:gridCol>
                <a:gridCol w="1016000">
                  <a:extLst>
                    <a:ext uri="{9D8B030D-6E8A-4147-A177-3AD203B41FA5}">
                      <a16:colId xmlns:a16="http://schemas.microsoft.com/office/drawing/2014/main" val="536480982"/>
                    </a:ext>
                  </a:extLst>
                </a:gridCol>
                <a:gridCol w="1016000">
                  <a:extLst>
                    <a:ext uri="{9D8B030D-6E8A-4147-A177-3AD203B41FA5}">
                      <a16:colId xmlns:a16="http://schemas.microsoft.com/office/drawing/2014/main" val="3035643718"/>
                    </a:ext>
                  </a:extLst>
                </a:gridCol>
                <a:gridCol w="1016000">
                  <a:extLst>
                    <a:ext uri="{9D8B030D-6E8A-4147-A177-3AD203B41FA5}">
                      <a16:colId xmlns:a16="http://schemas.microsoft.com/office/drawing/2014/main" val="1186728458"/>
                    </a:ext>
                  </a:extLst>
                </a:gridCol>
                <a:gridCol w="1016000">
                  <a:extLst>
                    <a:ext uri="{9D8B030D-6E8A-4147-A177-3AD203B41FA5}">
                      <a16:colId xmlns:a16="http://schemas.microsoft.com/office/drawing/2014/main" val="378336484"/>
                    </a:ext>
                  </a:extLst>
                </a:gridCol>
                <a:gridCol w="1016000">
                  <a:extLst>
                    <a:ext uri="{9D8B030D-6E8A-4147-A177-3AD203B41FA5}">
                      <a16:colId xmlns:a16="http://schemas.microsoft.com/office/drawing/2014/main" val="3696930098"/>
                    </a:ext>
                  </a:extLst>
                </a:gridCol>
                <a:gridCol w="1016000">
                  <a:extLst>
                    <a:ext uri="{9D8B030D-6E8A-4147-A177-3AD203B41FA5}">
                      <a16:colId xmlns:a16="http://schemas.microsoft.com/office/drawing/2014/main" val="3468542329"/>
                    </a:ext>
                  </a:extLst>
                </a:gridCol>
              </a:tblGrid>
              <a:tr h="370840">
                <a:tc>
                  <a:txBody>
                    <a:bodyPr/>
                    <a:lstStyle/>
                    <a:p>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4</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6</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90</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7129763"/>
                  </a:ext>
                </a:extLst>
              </a:tr>
            </a:tbl>
          </a:graphicData>
        </a:graphic>
      </p:graphicFrame>
      <p:sp>
        <p:nvSpPr>
          <p:cNvPr id="5" name="TextBox 4"/>
          <p:cNvSpPr txBox="1"/>
          <p:nvPr/>
        </p:nvSpPr>
        <p:spPr>
          <a:xfrm>
            <a:off x="2147454" y="1542257"/>
            <a:ext cx="304800" cy="369332"/>
          </a:xfrm>
          <a:prstGeom prst="rect">
            <a:avLst/>
          </a:prstGeom>
          <a:noFill/>
        </p:spPr>
        <p:txBody>
          <a:bodyPr wrap="square" rtlCol="0">
            <a:spAutoFit/>
          </a:bodyPr>
          <a:lstStyle/>
          <a:p>
            <a:r>
              <a:rPr lang="en-US" dirty="0" smtClean="0"/>
              <a:t>0</a:t>
            </a:r>
            <a:endParaRPr lang="en-GB" dirty="0"/>
          </a:p>
        </p:txBody>
      </p:sp>
      <p:sp>
        <p:nvSpPr>
          <p:cNvPr id="6" name="TextBox 5"/>
          <p:cNvSpPr txBox="1"/>
          <p:nvPr/>
        </p:nvSpPr>
        <p:spPr>
          <a:xfrm>
            <a:off x="3034145" y="1542257"/>
            <a:ext cx="540328" cy="369332"/>
          </a:xfrm>
          <a:prstGeom prst="rect">
            <a:avLst/>
          </a:prstGeom>
          <a:noFill/>
        </p:spPr>
        <p:txBody>
          <a:bodyPr wrap="square" rtlCol="0">
            <a:spAutoFit/>
          </a:bodyPr>
          <a:lstStyle/>
          <a:p>
            <a:r>
              <a:rPr lang="en-US" dirty="0"/>
              <a:t>1</a:t>
            </a:r>
            <a:endParaRPr lang="en-GB" dirty="0"/>
          </a:p>
        </p:txBody>
      </p:sp>
      <p:sp>
        <p:nvSpPr>
          <p:cNvPr id="7" name="TextBox 6"/>
          <p:cNvSpPr txBox="1"/>
          <p:nvPr/>
        </p:nvSpPr>
        <p:spPr>
          <a:xfrm>
            <a:off x="4294908" y="1542257"/>
            <a:ext cx="540328" cy="369332"/>
          </a:xfrm>
          <a:prstGeom prst="rect">
            <a:avLst/>
          </a:prstGeom>
          <a:noFill/>
        </p:spPr>
        <p:txBody>
          <a:bodyPr wrap="square" rtlCol="0">
            <a:spAutoFit/>
          </a:bodyPr>
          <a:lstStyle/>
          <a:p>
            <a:r>
              <a:rPr lang="en-US" dirty="0" smtClean="0"/>
              <a:t>2</a:t>
            </a:r>
            <a:endParaRPr lang="en-GB" dirty="0"/>
          </a:p>
        </p:txBody>
      </p:sp>
      <p:sp>
        <p:nvSpPr>
          <p:cNvPr id="8" name="TextBox 7"/>
          <p:cNvSpPr txBox="1"/>
          <p:nvPr/>
        </p:nvSpPr>
        <p:spPr>
          <a:xfrm>
            <a:off x="5285507" y="1506022"/>
            <a:ext cx="540328" cy="369332"/>
          </a:xfrm>
          <a:prstGeom prst="rect">
            <a:avLst/>
          </a:prstGeom>
          <a:noFill/>
        </p:spPr>
        <p:txBody>
          <a:bodyPr wrap="square" rtlCol="0">
            <a:spAutoFit/>
          </a:bodyPr>
          <a:lstStyle/>
          <a:p>
            <a:r>
              <a:rPr lang="en-US" dirty="0" smtClean="0"/>
              <a:t>3</a:t>
            </a:r>
            <a:endParaRPr lang="en-GB" dirty="0"/>
          </a:p>
        </p:txBody>
      </p:sp>
      <p:sp>
        <p:nvSpPr>
          <p:cNvPr id="9" name="TextBox 8"/>
          <p:cNvSpPr txBox="1"/>
          <p:nvPr/>
        </p:nvSpPr>
        <p:spPr>
          <a:xfrm>
            <a:off x="6258787" y="1506022"/>
            <a:ext cx="540328" cy="369332"/>
          </a:xfrm>
          <a:prstGeom prst="rect">
            <a:avLst/>
          </a:prstGeom>
          <a:noFill/>
        </p:spPr>
        <p:txBody>
          <a:bodyPr wrap="square" rtlCol="0">
            <a:spAutoFit/>
          </a:bodyPr>
          <a:lstStyle/>
          <a:p>
            <a:r>
              <a:rPr lang="en-US" dirty="0" smtClean="0"/>
              <a:t>4</a:t>
            </a:r>
            <a:endParaRPr lang="en-GB" dirty="0"/>
          </a:p>
        </p:txBody>
      </p:sp>
      <p:sp>
        <p:nvSpPr>
          <p:cNvPr id="10" name="TextBox 9"/>
          <p:cNvSpPr txBox="1"/>
          <p:nvPr/>
        </p:nvSpPr>
        <p:spPr>
          <a:xfrm>
            <a:off x="7292685" y="1506022"/>
            <a:ext cx="540328" cy="369332"/>
          </a:xfrm>
          <a:prstGeom prst="rect">
            <a:avLst/>
          </a:prstGeom>
          <a:noFill/>
        </p:spPr>
        <p:txBody>
          <a:bodyPr wrap="square" rtlCol="0">
            <a:spAutoFit/>
          </a:bodyPr>
          <a:lstStyle/>
          <a:p>
            <a:r>
              <a:rPr lang="en-US" dirty="0" smtClean="0"/>
              <a:t>F</a:t>
            </a:r>
            <a:endParaRPr lang="en-GB" dirty="0"/>
          </a:p>
        </p:txBody>
      </p:sp>
      <p:sp>
        <p:nvSpPr>
          <p:cNvPr id="11" name="TextBox 10"/>
          <p:cNvSpPr txBox="1"/>
          <p:nvPr/>
        </p:nvSpPr>
        <p:spPr>
          <a:xfrm>
            <a:off x="8388924" y="1506022"/>
            <a:ext cx="540328" cy="369332"/>
          </a:xfrm>
          <a:prstGeom prst="rect">
            <a:avLst/>
          </a:prstGeom>
          <a:noFill/>
        </p:spPr>
        <p:txBody>
          <a:bodyPr wrap="square" rtlCol="0">
            <a:spAutoFit/>
          </a:bodyPr>
          <a:lstStyle/>
          <a:p>
            <a:r>
              <a:rPr lang="en-US" dirty="0" smtClean="0"/>
              <a:t>6</a:t>
            </a:r>
            <a:endParaRPr lang="en-GB" dirty="0"/>
          </a:p>
        </p:txBody>
      </p:sp>
      <p:sp>
        <p:nvSpPr>
          <p:cNvPr id="12" name="TextBox 11"/>
          <p:cNvSpPr txBox="1"/>
          <p:nvPr/>
        </p:nvSpPr>
        <p:spPr>
          <a:xfrm>
            <a:off x="9282543" y="1506022"/>
            <a:ext cx="472784" cy="369332"/>
          </a:xfrm>
          <a:prstGeom prst="rect">
            <a:avLst/>
          </a:prstGeom>
          <a:noFill/>
        </p:spPr>
        <p:txBody>
          <a:bodyPr wrap="square" rtlCol="0">
            <a:spAutoFit/>
          </a:bodyPr>
          <a:lstStyle/>
          <a:p>
            <a:r>
              <a:rPr lang="en-US" dirty="0"/>
              <a:t>7</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937864771"/>
              </p:ext>
            </p:extLst>
          </p:nvPr>
        </p:nvGraphicFramePr>
        <p:xfrm>
          <a:off x="1935018" y="316943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75329449"/>
                    </a:ext>
                  </a:extLst>
                </a:gridCol>
                <a:gridCol w="1016000">
                  <a:extLst>
                    <a:ext uri="{9D8B030D-6E8A-4147-A177-3AD203B41FA5}">
                      <a16:colId xmlns:a16="http://schemas.microsoft.com/office/drawing/2014/main" val="2745298957"/>
                    </a:ext>
                  </a:extLst>
                </a:gridCol>
                <a:gridCol w="1016000">
                  <a:extLst>
                    <a:ext uri="{9D8B030D-6E8A-4147-A177-3AD203B41FA5}">
                      <a16:colId xmlns:a16="http://schemas.microsoft.com/office/drawing/2014/main" val="536480982"/>
                    </a:ext>
                  </a:extLst>
                </a:gridCol>
                <a:gridCol w="1016000">
                  <a:extLst>
                    <a:ext uri="{9D8B030D-6E8A-4147-A177-3AD203B41FA5}">
                      <a16:colId xmlns:a16="http://schemas.microsoft.com/office/drawing/2014/main" val="3035643718"/>
                    </a:ext>
                  </a:extLst>
                </a:gridCol>
                <a:gridCol w="1016000">
                  <a:extLst>
                    <a:ext uri="{9D8B030D-6E8A-4147-A177-3AD203B41FA5}">
                      <a16:colId xmlns:a16="http://schemas.microsoft.com/office/drawing/2014/main" val="1186728458"/>
                    </a:ext>
                  </a:extLst>
                </a:gridCol>
                <a:gridCol w="1016000">
                  <a:extLst>
                    <a:ext uri="{9D8B030D-6E8A-4147-A177-3AD203B41FA5}">
                      <a16:colId xmlns:a16="http://schemas.microsoft.com/office/drawing/2014/main" val="378336484"/>
                    </a:ext>
                  </a:extLst>
                </a:gridCol>
                <a:gridCol w="1016000">
                  <a:extLst>
                    <a:ext uri="{9D8B030D-6E8A-4147-A177-3AD203B41FA5}">
                      <a16:colId xmlns:a16="http://schemas.microsoft.com/office/drawing/2014/main" val="3696930098"/>
                    </a:ext>
                  </a:extLst>
                </a:gridCol>
                <a:gridCol w="1016000">
                  <a:extLst>
                    <a:ext uri="{9D8B030D-6E8A-4147-A177-3AD203B41FA5}">
                      <a16:colId xmlns:a16="http://schemas.microsoft.com/office/drawing/2014/main" val="3468542329"/>
                    </a:ext>
                  </a:extLst>
                </a:gridCol>
              </a:tblGrid>
              <a:tr h="370840">
                <a:tc>
                  <a:txBody>
                    <a:bodyPr/>
                    <a:lstStyle/>
                    <a:p>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4</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6</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90</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22</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14</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6F</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7129763"/>
                  </a:ext>
                </a:extLst>
              </a:tr>
            </a:tbl>
          </a:graphicData>
        </a:graphic>
      </p:graphicFrame>
      <p:sp>
        <p:nvSpPr>
          <p:cNvPr id="14" name="TextBox 13"/>
          <p:cNvSpPr txBox="1"/>
          <p:nvPr/>
        </p:nvSpPr>
        <p:spPr>
          <a:xfrm>
            <a:off x="2147454" y="2800535"/>
            <a:ext cx="304800" cy="369332"/>
          </a:xfrm>
          <a:prstGeom prst="rect">
            <a:avLst/>
          </a:prstGeom>
          <a:noFill/>
        </p:spPr>
        <p:txBody>
          <a:bodyPr wrap="square" rtlCol="0">
            <a:spAutoFit/>
          </a:bodyPr>
          <a:lstStyle/>
          <a:p>
            <a:r>
              <a:rPr lang="en-US" dirty="0" smtClean="0"/>
              <a:t>0</a:t>
            </a:r>
            <a:endParaRPr lang="en-GB" dirty="0"/>
          </a:p>
        </p:txBody>
      </p:sp>
      <p:sp>
        <p:nvSpPr>
          <p:cNvPr id="15" name="TextBox 14"/>
          <p:cNvSpPr txBox="1"/>
          <p:nvPr/>
        </p:nvSpPr>
        <p:spPr>
          <a:xfrm>
            <a:off x="3034145" y="2800535"/>
            <a:ext cx="540328" cy="369332"/>
          </a:xfrm>
          <a:prstGeom prst="rect">
            <a:avLst/>
          </a:prstGeom>
          <a:noFill/>
        </p:spPr>
        <p:txBody>
          <a:bodyPr wrap="square" rtlCol="0">
            <a:spAutoFit/>
          </a:bodyPr>
          <a:lstStyle/>
          <a:p>
            <a:r>
              <a:rPr lang="en-US" dirty="0"/>
              <a:t>1</a:t>
            </a:r>
            <a:endParaRPr lang="en-GB" dirty="0"/>
          </a:p>
        </p:txBody>
      </p:sp>
      <p:sp>
        <p:nvSpPr>
          <p:cNvPr id="16" name="TextBox 15"/>
          <p:cNvSpPr txBox="1"/>
          <p:nvPr/>
        </p:nvSpPr>
        <p:spPr>
          <a:xfrm>
            <a:off x="4294908" y="2800535"/>
            <a:ext cx="540328" cy="369332"/>
          </a:xfrm>
          <a:prstGeom prst="rect">
            <a:avLst/>
          </a:prstGeom>
          <a:noFill/>
        </p:spPr>
        <p:txBody>
          <a:bodyPr wrap="square" rtlCol="0">
            <a:spAutoFit/>
          </a:bodyPr>
          <a:lstStyle/>
          <a:p>
            <a:r>
              <a:rPr lang="en-US" dirty="0" smtClean="0"/>
              <a:t>2</a:t>
            </a:r>
            <a:endParaRPr lang="en-GB" dirty="0"/>
          </a:p>
        </p:txBody>
      </p:sp>
      <p:sp>
        <p:nvSpPr>
          <p:cNvPr id="17" name="TextBox 16"/>
          <p:cNvSpPr txBox="1"/>
          <p:nvPr/>
        </p:nvSpPr>
        <p:spPr>
          <a:xfrm>
            <a:off x="5285507" y="2764300"/>
            <a:ext cx="540328" cy="369332"/>
          </a:xfrm>
          <a:prstGeom prst="rect">
            <a:avLst/>
          </a:prstGeom>
          <a:noFill/>
        </p:spPr>
        <p:txBody>
          <a:bodyPr wrap="square" rtlCol="0">
            <a:spAutoFit/>
          </a:bodyPr>
          <a:lstStyle/>
          <a:p>
            <a:r>
              <a:rPr lang="en-US" dirty="0" smtClean="0"/>
              <a:t>3</a:t>
            </a:r>
            <a:endParaRPr lang="en-GB" dirty="0"/>
          </a:p>
        </p:txBody>
      </p:sp>
      <p:sp>
        <p:nvSpPr>
          <p:cNvPr id="18" name="TextBox 17"/>
          <p:cNvSpPr txBox="1"/>
          <p:nvPr/>
        </p:nvSpPr>
        <p:spPr>
          <a:xfrm>
            <a:off x="6258787" y="2764300"/>
            <a:ext cx="540328" cy="369332"/>
          </a:xfrm>
          <a:prstGeom prst="rect">
            <a:avLst/>
          </a:prstGeom>
          <a:noFill/>
        </p:spPr>
        <p:txBody>
          <a:bodyPr wrap="square" rtlCol="0">
            <a:spAutoFit/>
          </a:bodyPr>
          <a:lstStyle/>
          <a:p>
            <a:r>
              <a:rPr lang="en-US" dirty="0" smtClean="0"/>
              <a:t>4</a:t>
            </a:r>
            <a:endParaRPr lang="en-GB" dirty="0"/>
          </a:p>
        </p:txBody>
      </p:sp>
      <p:sp>
        <p:nvSpPr>
          <p:cNvPr id="19" name="TextBox 18"/>
          <p:cNvSpPr txBox="1"/>
          <p:nvPr/>
        </p:nvSpPr>
        <p:spPr>
          <a:xfrm>
            <a:off x="7292685" y="2764300"/>
            <a:ext cx="540328" cy="369332"/>
          </a:xfrm>
          <a:prstGeom prst="rect">
            <a:avLst/>
          </a:prstGeom>
          <a:noFill/>
        </p:spPr>
        <p:txBody>
          <a:bodyPr wrap="square" rtlCol="0">
            <a:spAutoFit/>
          </a:bodyPr>
          <a:lstStyle/>
          <a:p>
            <a:r>
              <a:rPr lang="en-US" dirty="0" smtClean="0"/>
              <a:t>F</a:t>
            </a:r>
            <a:endParaRPr lang="en-GB" dirty="0"/>
          </a:p>
        </p:txBody>
      </p:sp>
      <p:sp>
        <p:nvSpPr>
          <p:cNvPr id="20" name="TextBox 19"/>
          <p:cNvSpPr txBox="1"/>
          <p:nvPr/>
        </p:nvSpPr>
        <p:spPr>
          <a:xfrm>
            <a:off x="8388924" y="2764300"/>
            <a:ext cx="540328" cy="369332"/>
          </a:xfrm>
          <a:prstGeom prst="rect">
            <a:avLst/>
          </a:prstGeom>
          <a:noFill/>
        </p:spPr>
        <p:txBody>
          <a:bodyPr wrap="square" rtlCol="0">
            <a:spAutoFit/>
          </a:bodyPr>
          <a:lstStyle/>
          <a:p>
            <a:r>
              <a:rPr lang="en-US" dirty="0" smtClean="0"/>
              <a:t>6</a:t>
            </a:r>
            <a:endParaRPr lang="en-GB" dirty="0"/>
          </a:p>
        </p:txBody>
      </p:sp>
      <p:sp>
        <p:nvSpPr>
          <p:cNvPr id="21" name="TextBox 20"/>
          <p:cNvSpPr txBox="1"/>
          <p:nvPr/>
        </p:nvSpPr>
        <p:spPr>
          <a:xfrm>
            <a:off x="9282543" y="2764300"/>
            <a:ext cx="472784" cy="369332"/>
          </a:xfrm>
          <a:prstGeom prst="rect">
            <a:avLst/>
          </a:prstGeom>
          <a:noFill/>
        </p:spPr>
        <p:txBody>
          <a:bodyPr wrap="square" rtlCol="0">
            <a:spAutoFit/>
          </a:bodyPr>
          <a:lstStyle/>
          <a:p>
            <a:r>
              <a:rPr lang="en-US" dirty="0"/>
              <a:t>7</a:t>
            </a:r>
            <a:endParaRPr lang="en-GB" dirty="0"/>
          </a:p>
        </p:txBody>
      </p:sp>
      <p:sp>
        <p:nvSpPr>
          <p:cNvPr id="22" name="TextBox 21"/>
          <p:cNvSpPr txBox="1"/>
          <p:nvPr/>
        </p:nvSpPr>
        <p:spPr>
          <a:xfrm>
            <a:off x="3034145" y="2245395"/>
            <a:ext cx="734291" cy="369332"/>
          </a:xfrm>
          <a:prstGeom prst="rect">
            <a:avLst/>
          </a:prstGeom>
          <a:noFill/>
        </p:spPr>
        <p:txBody>
          <a:bodyPr wrap="square" rtlCol="0">
            <a:spAutoFit/>
          </a:bodyPr>
          <a:lstStyle/>
          <a:p>
            <a:r>
              <a:rPr lang="en-US" dirty="0" smtClean="0"/>
              <a:t>front</a:t>
            </a:r>
            <a:endParaRPr lang="en-GB" dirty="0"/>
          </a:p>
        </p:txBody>
      </p:sp>
      <p:sp>
        <p:nvSpPr>
          <p:cNvPr id="23" name="TextBox 22"/>
          <p:cNvSpPr txBox="1"/>
          <p:nvPr/>
        </p:nvSpPr>
        <p:spPr>
          <a:xfrm>
            <a:off x="6258787" y="2281996"/>
            <a:ext cx="734291" cy="369332"/>
          </a:xfrm>
          <a:prstGeom prst="rect">
            <a:avLst/>
          </a:prstGeom>
          <a:noFill/>
        </p:spPr>
        <p:txBody>
          <a:bodyPr wrap="square" rtlCol="0">
            <a:spAutoFit/>
          </a:bodyPr>
          <a:lstStyle/>
          <a:p>
            <a:r>
              <a:rPr lang="en-US" dirty="0" smtClean="0"/>
              <a:t>rear</a:t>
            </a:r>
            <a:endParaRPr lang="en-GB" dirty="0"/>
          </a:p>
        </p:txBody>
      </p:sp>
      <p:sp>
        <p:nvSpPr>
          <p:cNvPr id="24" name="TextBox 23"/>
          <p:cNvSpPr txBox="1"/>
          <p:nvPr/>
        </p:nvSpPr>
        <p:spPr>
          <a:xfrm>
            <a:off x="2937163" y="3576076"/>
            <a:ext cx="734291" cy="369332"/>
          </a:xfrm>
          <a:prstGeom prst="rect">
            <a:avLst/>
          </a:prstGeom>
          <a:noFill/>
        </p:spPr>
        <p:txBody>
          <a:bodyPr wrap="square" rtlCol="0">
            <a:spAutoFit/>
          </a:bodyPr>
          <a:lstStyle/>
          <a:p>
            <a:r>
              <a:rPr lang="en-US" dirty="0" smtClean="0"/>
              <a:t>front</a:t>
            </a:r>
            <a:endParaRPr lang="en-GB" dirty="0"/>
          </a:p>
        </p:txBody>
      </p:sp>
      <p:sp>
        <p:nvSpPr>
          <p:cNvPr id="25" name="TextBox 24"/>
          <p:cNvSpPr txBox="1"/>
          <p:nvPr/>
        </p:nvSpPr>
        <p:spPr>
          <a:xfrm>
            <a:off x="9282543" y="3502531"/>
            <a:ext cx="734291" cy="369332"/>
          </a:xfrm>
          <a:prstGeom prst="rect">
            <a:avLst/>
          </a:prstGeom>
          <a:noFill/>
        </p:spPr>
        <p:txBody>
          <a:bodyPr wrap="square" rtlCol="0">
            <a:spAutoFit/>
          </a:bodyPr>
          <a:lstStyle/>
          <a:p>
            <a:r>
              <a:rPr lang="en-US" dirty="0" smtClean="0"/>
              <a:t>rear</a:t>
            </a:r>
            <a:endParaRPr lang="en-GB" dirty="0"/>
          </a:p>
        </p:txBody>
      </p:sp>
    </p:spTree>
    <p:extLst>
      <p:ext uri="{BB962C8B-B14F-4D97-AF65-F5344CB8AC3E}">
        <p14:creationId xmlns:p14="http://schemas.microsoft.com/office/powerpoint/2010/main" val="3746142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GB" dirty="0"/>
          </a:p>
        </p:txBody>
      </p:sp>
      <p:sp>
        <p:nvSpPr>
          <p:cNvPr id="3" name="Content Placeholder 2"/>
          <p:cNvSpPr>
            <a:spLocks noGrp="1"/>
          </p:cNvSpPr>
          <p:nvPr>
            <p:ph idx="1"/>
          </p:nvPr>
        </p:nvSpPr>
        <p:spPr>
          <a:xfrm>
            <a:off x="838200" y="1590827"/>
            <a:ext cx="10515600" cy="2697631"/>
          </a:xfrm>
        </p:spPr>
        <p:txBody>
          <a:bodyPr>
            <a:normAutofit fontScale="92500"/>
          </a:bodyPr>
          <a:lstStyle/>
          <a:p>
            <a:r>
              <a:rPr lang="en-US" dirty="0" smtClean="0"/>
              <a:t>The last element is connected back to the first to make a circle. Circle queue is linear data structure and follows FIFO principle.</a:t>
            </a:r>
          </a:p>
          <a:p>
            <a:r>
              <a:rPr lang="en-GB" dirty="0"/>
              <a:t>A circular queue is one in which the insertion of a new element is done at the very first location of the queue if the last location at the queue is full.</a:t>
            </a:r>
          </a:p>
          <a:p>
            <a:r>
              <a:rPr lang="en-US" dirty="0" smtClean="0">
                <a:solidFill>
                  <a:srgbClr val="FF0000"/>
                </a:solidFill>
              </a:rPr>
              <a:t>Elements are added at the tail end and the elements are deleted from the front end of the queue</a:t>
            </a:r>
          </a:p>
        </p:txBody>
      </p:sp>
      <p:sp>
        <p:nvSpPr>
          <p:cNvPr id="28" name="Oval 27"/>
          <p:cNvSpPr/>
          <p:nvPr/>
        </p:nvSpPr>
        <p:spPr>
          <a:xfrm>
            <a:off x="7967663" y="3662363"/>
            <a:ext cx="3195637" cy="31956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8558213" y="4267031"/>
            <a:ext cx="2063849" cy="20638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Connector 33"/>
          <p:cNvCxnSpPr>
            <a:stCxn id="29" idx="0"/>
            <a:endCxn id="28" idx="0"/>
          </p:cNvCxnSpPr>
          <p:nvPr/>
        </p:nvCxnSpPr>
        <p:spPr>
          <a:xfrm flipH="1" flipV="1">
            <a:off x="9565482" y="3662363"/>
            <a:ext cx="24656" cy="604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7"/>
            <a:endCxn id="28" idx="7"/>
          </p:cNvCxnSpPr>
          <p:nvPr/>
        </p:nvCxnSpPr>
        <p:spPr>
          <a:xfrm flipV="1">
            <a:off x="10319818" y="4130353"/>
            <a:ext cx="375492" cy="438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6"/>
            <a:endCxn id="28" idx="6"/>
          </p:cNvCxnSpPr>
          <p:nvPr/>
        </p:nvCxnSpPr>
        <p:spPr>
          <a:xfrm flipV="1">
            <a:off x="10622062" y="5260182"/>
            <a:ext cx="541238" cy="3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9" idx="5"/>
            <a:endCxn id="28" idx="5"/>
          </p:cNvCxnSpPr>
          <p:nvPr/>
        </p:nvCxnSpPr>
        <p:spPr>
          <a:xfrm>
            <a:off x="10319818" y="6028636"/>
            <a:ext cx="375492" cy="361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9" idx="4"/>
            <a:endCxn id="28" idx="4"/>
          </p:cNvCxnSpPr>
          <p:nvPr/>
        </p:nvCxnSpPr>
        <p:spPr>
          <a:xfrm flipH="1">
            <a:off x="9565482" y="6330880"/>
            <a:ext cx="24656" cy="527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9" idx="3"/>
            <a:endCxn id="28" idx="3"/>
          </p:cNvCxnSpPr>
          <p:nvPr/>
        </p:nvCxnSpPr>
        <p:spPr>
          <a:xfrm flipH="1">
            <a:off x="8435653" y="6028636"/>
            <a:ext cx="424804" cy="361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9" idx="2"/>
            <a:endCxn id="28" idx="2"/>
          </p:cNvCxnSpPr>
          <p:nvPr/>
        </p:nvCxnSpPr>
        <p:spPr>
          <a:xfrm flipH="1" flipV="1">
            <a:off x="7967663" y="5260182"/>
            <a:ext cx="590550" cy="3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9" idx="1"/>
            <a:endCxn id="28" idx="1"/>
          </p:cNvCxnSpPr>
          <p:nvPr/>
        </p:nvCxnSpPr>
        <p:spPr>
          <a:xfrm flipH="1" flipV="1">
            <a:off x="8435653" y="4130353"/>
            <a:ext cx="424804" cy="4389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169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GB" dirty="0"/>
          </a:p>
        </p:txBody>
      </p:sp>
      <p:sp>
        <p:nvSpPr>
          <p:cNvPr id="4" name="Content Placeholder 3"/>
          <p:cNvSpPr>
            <a:spLocks noGrp="1"/>
          </p:cNvSpPr>
          <p:nvPr>
            <p:ph idx="1"/>
          </p:nvPr>
        </p:nvSpPr>
        <p:spPr/>
        <p:txBody>
          <a:bodyPr/>
          <a:lstStyle/>
          <a:p>
            <a:endParaRPr lang="en-GB" dirty="0"/>
          </a:p>
        </p:txBody>
      </p:sp>
      <p:pic>
        <p:nvPicPr>
          <p:cNvPr id="8" name="Picture 7"/>
          <p:cNvPicPr>
            <a:picLocks noChangeAspect="1"/>
          </p:cNvPicPr>
          <p:nvPr/>
        </p:nvPicPr>
        <p:blipFill rotWithShape="1">
          <a:blip r:embed="rId2"/>
          <a:srcRect t="7690"/>
          <a:stretch/>
        </p:blipFill>
        <p:spPr>
          <a:xfrm>
            <a:off x="571003" y="3216492"/>
            <a:ext cx="5767452" cy="3299186"/>
          </a:xfrm>
          <a:prstGeom prst="rect">
            <a:avLst/>
          </a:prstGeom>
        </p:spPr>
      </p:pic>
      <p:pic>
        <p:nvPicPr>
          <p:cNvPr id="9" name="Picture 8"/>
          <p:cNvPicPr>
            <a:picLocks noChangeAspect="1"/>
          </p:cNvPicPr>
          <p:nvPr/>
        </p:nvPicPr>
        <p:blipFill>
          <a:blip r:embed="rId3"/>
          <a:stretch>
            <a:fillRect/>
          </a:stretch>
        </p:blipFill>
        <p:spPr>
          <a:xfrm>
            <a:off x="838200" y="1415835"/>
            <a:ext cx="4336493" cy="1800657"/>
          </a:xfrm>
          <a:prstGeom prst="rect">
            <a:avLst/>
          </a:prstGeom>
        </p:spPr>
      </p:pic>
      <p:pic>
        <p:nvPicPr>
          <p:cNvPr id="10" name="Picture 9"/>
          <p:cNvPicPr>
            <a:picLocks noChangeAspect="1"/>
          </p:cNvPicPr>
          <p:nvPr/>
        </p:nvPicPr>
        <p:blipFill>
          <a:blip r:embed="rId4"/>
          <a:stretch>
            <a:fillRect/>
          </a:stretch>
        </p:blipFill>
        <p:spPr>
          <a:xfrm>
            <a:off x="6350577" y="1415835"/>
            <a:ext cx="2495550" cy="2705100"/>
          </a:xfrm>
          <a:prstGeom prst="rect">
            <a:avLst/>
          </a:prstGeom>
        </p:spPr>
      </p:pic>
      <p:pic>
        <p:nvPicPr>
          <p:cNvPr id="11" name="Picture 10"/>
          <p:cNvPicPr>
            <a:picLocks noChangeAspect="1"/>
          </p:cNvPicPr>
          <p:nvPr/>
        </p:nvPicPr>
        <p:blipFill>
          <a:blip r:embed="rId5"/>
          <a:stretch>
            <a:fillRect/>
          </a:stretch>
        </p:blipFill>
        <p:spPr>
          <a:xfrm>
            <a:off x="8466425" y="2369922"/>
            <a:ext cx="3571875" cy="3771900"/>
          </a:xfrm>
          <a:prstGeom prst="rect">
            <a:avLst/>
          </a:prstGeom>
        </p:spPr>
      </p:pic>
    </p:spTree>
    <p:extLst>
      <p:ext uri="{BB962C8B-B14F-4D97-AF65-F5344CB8AC3E}">
        <p14:creationId xmlns:p14="http://schemas.microsoft.com/office/powerpoint/2010/main" val="3941323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 operations</a:t>
            </a:r>
            <a:endParaRPr lang="en-GB" dirty="0"/>
          </a:p>
        </p:txBody>
      </p:sp>
      <p:sp>
        <p:nvSpPr>
          <p:cNvPr id="4" name="Content Placeholder 3"/>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994552" y="1825625"/>
            <a:ext cx="3841750" cy="3457575"/>
          </a:xfrm>
          <a:prstGeom prst="rect">
            <a:avLst/>
          </a:prstGeom>
        </p:spPr>
      </p:pic>
      <p:pic>
        <p:nvPicPr>
          <p:cNvPr id="6" name="Picture 5"/>
          <p:cNvPicPr>
            <a:picLocks noChangeAspect="1"/>
          </p:cNvPicPr>
          <p:nvPr/>
        </p:nvPicPr>
        <p:blipFill>
          <a:blip r:embed="rId3"/>
          <a:stretch>
            <a:fillRect/>
          </a:stretch>
        </p:blipFill>
        <p:spPr>
          <a:xfrm>
            <a:off x="6213760" y="1943857"/>
            <a:ext cx="4017818" cy="3808010"/>
          </a:xfrm>
          <a:prstGeom prst="rect">
            <a:avLst/>
          </a:prstGeom>
        </p:spPr>
      </p:pic>
      <p:sp>
        <p:nvSpPr>
          <p:cNvPr id="7" name="TextBox 6"/>
          <p:cNvSpPr txBox="1"/>
          <p:nvPr/>
        </p:nvSpPr>
        <p:spPr>
          <a:xfrm>
            <a:off x="1514129" y="1506338"/>
            <a:ext cx="1431354" cy="369332"/>
          </a:xfrm>
          <a:prstGeom prst="rect">
            <a:avLst/>
          </a:prstGeom>
          <a:noFill/>
        </p:spPr>
        <p:txBody>
          <a:bodyPr wrap="none" rtlCol="0">
            <a:spAutoFit/>
          </a:bodyPr>
          <a:lstStyle/>
          <a:p>
            <a:r>
              <a:rPr lang="en-US" dirty="0" err="1" smtClean="0"/>
              <a:t>makeEmpty</a:t>
            </a:r>
            <a:r>
              <a:rPr lang="en-US" dirty="0" smtClean="0"/>
              <a:t>()</a:t>
            </a:r>
            <a:endParaRPr lang="en-GB" dirty="0"/>
          </a:p>
        </p:txBody>
      </p:sp>
      <p:sp>
        <p:nvSpPr>
          <p:cNvPr id="12" name="TextBox 11"/>
          <p:cNvSpPr txBox="1"/>
          <p:nvPr/>
        </p:nvSpPr>
        <p:spPr>
          <a:xfrm>
            <a:off x="2427033" y="2584767"/>
            <a:ext cx="1486882" cy="369332"/>
          </a:xfrm>
          <a:prstGeom prst="rect">
            <a:avLst/>
          </a:prstGeom>
          <a:noFill/>
        </p:spPr>
        <p:txBody>
          <a:bodyPr wrap="none" rtlCol="0">
            <a:spAutoFit/>
          </a:bodyPr>
          <a:lstStyle/>
          <a:p>
            <a:r>
              <a:rPr lang="en-US" dirty="0" err="1" smtClean="0"/>
              <a:t>CheckEmpty</a:t>
            </a:r>
            <a:r>
              <a:rPr lang="en-US" dirty="0" smtClean="0"/>
              <a:t>()</a:t>
            </a:r>
            <a:endParaRPr lang="en-GB" dirty="0"/>
          </a:p>
        </p:txBody>
      </p:sp>
      <p:sp>
        <p:nvSpPr>
          <p:cNvPr id="13" name="TextBox 12"/>
          <p:cNvSpPr txBox="1"/>
          <p:nvPr/>
        </p:nvSpPr>
        <p:spPr>
          <a:xfrm>
            <a:off x="2708558" y="3663196"/>
            <a:ext cx="1221809" cy="369332"/>
          </a:xfrm>
          <a:prstGeom prst="rect">
            <a:avLst/>
          </a:prstGeom>
          <a:noFill/>
        </p:spPr>
        <p:txBody>
          <a:bodyPr wrap="none" rtlCol="0">
            <a:spAutoFit/>
          </a:bodyPr>
          <a:lstStyle/>
          <a:p>
            <a:r>
              <a:rPr lang="en-US" dirty="0" err="1" smtClean="0"/>
              <a:t>CheckFull</a:t>
            </a:r>
            <a:r>
              <a:rPr lang="en-US" dirty="0" smtClean="0"/>
              <a:t>()</a:t>
            </a:r>
            <a:endParaRPr lang="en-GB" dirty="0"/>
          </a:p>
        </p:txBody>
      </p:sp>
      <p:sp>
        <p:nvSpPr>
          <p:cNvPr id="15" name="TextBox 14"/>
          <p:cNvSpPr txBox="1"/>
          <p:nvPr/>
        </p:nvSpPr>
        <p:spPr>
          <a:xfrm>
            <a:off x="6213760" y="1456293"/>
            <a:ext cx="1156086" cy="369332"/>
          </a:xfrm>
          <a:prstGeom prst="rect">
            <a:avLst/>
          </a:prstGeom>
          <a:noFill/>
        </p:spPr>
        <p:txBody>
          <a:bodyPr wrap="none" rtlCol="0">
            <a:spAutoFit/>
          </a:bodyPr>
          <a:lstStyle/>
          <a:p>
            <a:r>
              <a:rPr lang="en-US" dirty="0" err="1" smtClean="0"/>
              <a:t>Enqueue</a:t>
            </a:r>
            <a:r>
              <a:rPr lang="en-US" dirty="0" smtClean="0"/>
              <a:t>()</a:t>
            </a:r>
            <a:endParaRPr lang="en-GB" dirty="0"/>
          </a:p>
        </p:txBody>
      </p:sp>
      <p:sp>
        <p:nvSpPr>
          <p:cNvPr id="16" name="TextBox 15"/>
          <p:cNvSpPr txBox="1"/>
          <p:nvPr/>
        </p:nvSpPr>
        <p:spPr>
          <a:xfrm>
            <a:off x="7890157" y="3444615"/>
            <a:ext cx="1159292" cy="369332"/>
          </a:xfrm>
          <a:prstGeom prst="rect">
            <a:avLst/>
          </a:prstGeom>
          <a:noFill/>
        </p:spPr>
        <p:txBody>
          <a:bodyPr wrap="none" rtlCol="0">
            <a:spAutoFit/>
          </a:bodyPr>
          <a:lstStyle/>
          <a:p>
            <a:r>
              <a:rPr lang="en-US" dirty="0" err="1" smtClean="0"/>
              <a:t>dequeue</a:t>
            </a:r>
            <a:r>
              <a:rPr lang="en-US" dirty="0" smtClean="0"/>
              <a:t>()</a:t>
            </a:r>
            <a:endParaRPr lang="en-GB" dirty="0"/>
          </a:p>
        </p:txBody>
      </p:sp>
    </p:spTree>
    <p:extLst>
      <p:ext uri="{BB962C8B-B14F-4D97-AF65-F5344CB8AC3E}">
        <p14:creationId xmlns:p14="http://schemas.microsoft.com/office/powerpoint/2010/main" val="125891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GB" dirty="0"/>
          </a:p>
        </p:txBody>
      </p:sp>
      <p:sp>
        <p:nvSpPr>
          <p:cNvPr id="4" name="Content Placeholder 3"/>
          <p:cNvSpPr>
            <a:spLocks noGrp="1"/>
          </p:cNvSpPr>
          <p:nvPr>
            <p:ph idx="1"/>
          </p:nvPr>
        </p:nvSpPr>
        <p:spPr>
          <a:xfrm>
            <a:off x="838200" y="1884361"/>
            <a:ext cx="6228359" cy="2289175"/>
          </a:xfrm>
        </p:spPr>
        <p:txBody>
          <a:bodyPr/>
          <a:lstStyle/>
          <a:p>
            <a:r>
              <a:rPr lang="en-GB" dirty="0"/>
              <a:t>Suppose Q is a queue array of 6 elements. Push and pop operation can be </a:t>
            </a:r>
            <a:r>
              <a:rPr lang="en-GB" dirty="0" smtClean="0"/>
              <a:t>performed on </a:t>
            </a:r>
            <a:r>
              <a:rPr lang="en-GB" dirty="0"/>
              <a:t>circular. The following figures will illustrate the same.</a:t>
            </a:r>
          </a:p>
        </p:txBody>
      </p:sp>
      <p:pic>
        <p:nvPicPr>
          <p:cNvPr id="5" name="Picture 4"/>
          <p:cNvPicPr>
            <a:picLocks noChangeAspect="1"/>
          </p:cNvPicPr>
          <p:nvPr/>
        </p:nvPicPr>
        <p:blipFill>
          <a:blip r:embed="rId2"/>
          <a:stretch>
            <a:fillRect/>
          </a:stretch>
        </p:blipFill>
        <p:spPr>
          <a:xfrm>
            <a:off x="7324725" y="1176337"/>
            <a:ext cx="4400550" cy="3705225"/>
          </a:xfrm>
          <a:prstGeom prst="rect">
            <a:avLst/>
          </a:prstGeom>
        </p:spPr>
      </p:pic>
      <p:sp>
        <p:nvSpPr>
          <p:cNvPr id="6" name="Rectangle 5"/>
          <p:cNvSpPr/>
          <p:nvPr/>
        </p:nvSpPr>
        <p:spPr>
          <a:xfrm>
            <a:off x="7714259" y="4881562"/>
            <a:ext cx="4269182" cy="369332"/>
          </a:xfrm>
          <a:prstGeom prst="rect">
            <a:avLst/>
          </a:prstGeom>
        </p:spPr>
        <p:txBody>
          <a:bodyPr wrap="none">
            <a:spAutoFit/>
          </a:bodyPr>
          <a:lstStyle/>
          <a:p>
            <a:r>
              <a:rPr lang="pt-BR" dirty="0">
                <a:solidFill>
                  <a:srgbClr val="231F20"/>
                </a:solidFill>
                <a:latin typeface="Times New Roman" panose="02020603050405020304" pitchFamily="18" charset="0"/>
              </a:rPr>
              <a:t>A circular queue after inserting 18, 7, 42, 67</a:t>
            </a:r>
            <a:endParaRPr lang="en-GB" dirty="0"/>
          </a:p>
        </p:txBody>
      </p:sp>
    </p:spTree>
    <p:extLst>
      <p:ext uri="{BB962C8B-B14F-4D97-AF65-F5344CB8AC3E}">
        <p14:creationId xmlns:p14="http://schemas.microsoft.com/office/powerpoint/2010/main" val="514400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GB" dirty="0"/>
          </a:p>
        </p:txBody>
      </p:sp>
      <p:sp>
        <p:nvSpPr>
          <p:cNvPr id="4" name="Content Placeholder 3"/>
          <p:cNvSpPr>
            <a:spLocks noGrp="1"/>
          </p:cNvSpPr>
          <p:nvPr>
            <p:ph idx="1"/>
          </p:nvPr>
        </p:nvSpPr>
        <p:spPr>
          <a:xfrm>
            <a:off x="628650" y="2535237"/>
            <a:ext cx="6664855" cy="2346325"/>
          </a:xfrm>
        </p:spPr>
        <p:txBody>
          <a:bodyPr/>
          <a:lstStyle/>
          <a:p>
            <a:r>
              <a:rPr lang="en-GB" dirty="0"/>
              <a:t>After inserting an element at last location </a:t>
            </a:r>
            <a:r>
              <a:rPr lang="en-GB" dirty="0" smtClean="0"/>
              <a:t>Q[F], </a:t>
            </a:r>
            <a:r>
              <a:rPr lang="en-GB" dirty="0"/>
              <a:t>the next element will be inserted </a:t>
            </a:r>
            <a:r>
              <a:rPr lang="en-GB" dirty="0" smtClean="0"/>
              <a:t>at the </a:t>
            </a:r>
            <a:r>
              <a:rPr lang="en-GB" dirty="0"/>
              <a:t>very first location (</a:t>
            </a:r>
            <a:r>
              <a:rPr lang="en-GB" i="1" dirty="0"/>
              <a:t>i.e.</a:t>
            </a:r>
            <a:r>
              <a:rPr lang="en-GB" dirty="0"/>
              <a:t>, Q[0]) that is circular queue is one in which the first </a:t>
            </a:r>
            <a:r>
              <a:rPr lang="en-GB" dirty="0" smtClean="0"/>
              <a:t>element comes </a:t>
            </a:r>
            <a:r>
              <a:rPr lang="en-GB" dirty="0"/>
              <a:t>just after the last element.</a:t>
            </a:r>
          </a:p>
        </p:txBody>
      </p:sp>
      <p:sp>
        <p:nvSpPr>
          <p:cNvPr id="6" name="Rectangle 5"/>
          <p:cNvSpPr/>
          <p:nvPr/>
        </p:nvSpPr>
        <p:spPr>
          <a:xfrm>
            <a:off x="7714259" y="4881562"/>
            <a:ext cx="3551742" cy="369332"/>
          </a:xfrm>
          <a:prstGeom prst="rect">
            <a:avLst/>
          </a:prstGeom>
        </p:spPr>
        <p:txBody>
          <a:bodyPr wrap="none">
            <a:spAutoFit/>
          </a:bodyPr>
          <a:lstStyle/>
          <a:p>
            <a:r>
              <a:rPr lang="en-GB" dirty="0"/>
              <a:t>A circular queue after popping 18, 7</a:t>
            </a:r>
          </a:p>
        </p:txBody>
      </p:sp>
      <p:pic>
        <p:nvPicPr>
          <p:cNvPr id="7" name="Picture 6"/>
          <p:cNvPicPr>
            <a:picLocks noChangeAspect="1"/>
          </p:cNvPicPr>
          <p:nvPr/>
        </p:nvPicPr>
        <p:blipFill>
          <a:blip r:embed="rId2"/>
          <a:stretch>
            <a:fillRect/>
          </a:stretch>
        </p:blipFill>
        <p:spPr>
          <a:xfrm>
            <a:off x="7503055" y="1425575"/>
            <a:ext cx="3945004" cy="3321049"/>
          </a:xfrm>
          <a:prstGeom prst="rect">
            <a:avLst/>
          </a:prstGeom>
        </p:spPr>
      </p:pic>
    </p:spTree>
    <p:extLst>
      <p:ext uri="{BB962C8B-B14F-4D97-AF65-F5344CB8AC3E}">
        <p14:creationId xmlns:p14="http://schemas.microsoft.com/office/powerpoint/2010/main" val="255140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introduction</a:t>
            </a:r>
            <a:endParaRPr lang="en-GB" dirty="0"/>
          </a:p>
        </p:txBody>
      </p:sp>
      <p:sp>
        <p:nvSpPr>
          <p:cNvPr id="3" name="Content Placeholder 2"/>
          <p:cNvSpPr>
            <a:spLocks noGrp="1"/>
          </p:cNvSpPr>
          <p:nvPr>
            <p:ph idx="1"/>
          </p:nvPr>
        </p:nvSpPr>
        <p:spPr/>
        <p:txBody>
          <a:bodyPr/>
          <a:lstStyle/>
          <a:p>
            <a:r>
              <a:rPr lang="en-US" dirty="0" smtClean="0"/>
              <a:t>Queue is a linear data structure which the elements are inserted from one end called rear (tail) and removing the element from the other end called front (head). Queue operates data in the first in first out “FIFO” manner.</a:t>
            </a:r>
            <a:endParaRPr lang="en-GB" dirty="0"/>
          </a:p>
        </p:txBody>
      </p:sp>
      <p:pic>
        <p:nvPicPr>
          <p:cNvPr id="4" name="Picture 3" descr="C:\Users\dwharder\Desktop\q1.png"/>
          <p:cNvPicPr>
            <a:picLocks noChangeAspect="1" noChangeArrowheads="1"/>
          </p:cNvPicPr>
          <p:nvPr/>
        </p:nvPicPr>
        <p:blipFill>
          <a:blip r:embed="rId2" cstate="print"/>
          <a:srcRect/>
          <a:stretch>
            <a:fillRect/>
          </a:stretch>
        </p:blipFill>
        <p:spPr bwMode="auto">
          <a:xfrm>
            <a:off x="5505640" y="3403251"/>
            <a:ext cx="4448175" cy="914400"/>
          </a:xfrm>
          <a:prstGeom prst="rect">
            <a:avLst/>
          </a:prstGeom>
          <a:noFill/>
          <a:ln w="9525">
            <a:noFill/>
            <a:miter lim="800000"/>
            <a:headEnd/>
            <a:tailEnd/>
          </a:ln>
        </p:spPr>
      </p:pic>
      <p:pic>
        <p:nvPicPr>
          <p:cNvPr id="5" name="Picture 4" descr="C:\Users\dwharder\Desktop\q2.png"/>
          <p:cNvPicPr>
            <a:picLocks noChangeAspect="1" noChangeArrowheads="1"/>
          </p:cNvPicPr>
          <p:nvPr/>
        </p:nvPicPr>
        <p:blipFill>
          <a:blip r:embed="rId3" cstate="print"/>
          <a:srcRect/>
          <a:stretch>
            <a:fillRect/>
          </a:stretch>
        </p:blipFill>
        <p:spPr bwMode="auto">
          <a:xfrm>
            <a:off x="5505640" y="5490814"/>
            <a:ext cx="4448175" cy="914400"/>
          </a:xfrm>
          <a:prstGeom prst="rect">
            <a:avLst/>
          </a:prstGeom>
          <a:noFill/>
          <a:ln w="9525">
            <a:noFill/>
            <a:miter lim="800000"/>
            <a:headEnd/>
            <a:tailEnd/>
          </a:ln>
        </p:spPr>
      </p:pic>
      <p:pic>
        <p:nvPicPr>
          <p:cNvPr id="6" name="Picture 5" descr="C:\Users\dwharder\Desktop\q3.png"/>
          <p:cNvPicPr>
            <a:picLocks noChangeAspect="1" noChangeArrowheads="1"/>
          </p:cNvPicPr>
          <p:nvPr/>
        </p:nvPicPr>
        <p:blipFill>
          <a:blip r:embed="rId4" cstate="print"/>
          <a:srcRect/>
          <a:stretch>
            <a:fillRect/>
          </a:stretch>
        </p:blipFill>
        <p:spPr bwMode="auto">
          <a:xfrm>
            <a:off x="5505640" y="4411314"/>
            <a:ext cx="4448175" cy="914400"/>
          </a:xfrm>
          <a:prstGeom prst="rect">
            <a:avLst/>
          </a:prstGeom>
          <a:noFill/>
          <a:ln w="9525">
            <a:noFill/>
            <a:miter lim="800000"/>
            <a:headEnd/>
            <a:tailEnd/>
          </a:ln>
        </p:spPr>
      </p:pic>
    </p:spTree>
    <p:extLst>
      <p:ext uri="{BB962C8B-B14F-4D97-AF65-F5344CB8AC3E}">
        <p14:creationId xmlns:p14="http://schemas.microsoft.com/office/powerpoint/2010/main" val="3879448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GB" dirty="0"/>
          </a:p>
        </p:txBody>
      </p:sp>
      <p:sp>
        <p:nvSpPr>
          <p:cNvPr id="4" name="Content Placeholder 3"/>
          <p:cNvSpPr>
            <a:spLocks noGrp="1"/>
          </p:cNvSpPr>
          <p:nvPr>
            <p:ph idx="1"/>
          </p:nvPr>
        </p:nvSpPr>
        <p:spPr>
          <a:xfrm>
            <a:off x="438150" y="1825624"/>
            <a:ext cx="7105650" cy="4765675"/>
          </a:xfrm>
        </p:spPr>
        <p:txBody>
          <a:bodyPr>
            <a:normAutofit/>
          </a:bodyPr>
          <a:lstStyle/>
          <a:p>
            <a:r>
              <a:rPr lang="en-GB" dirty="0"/>
              <a:t>At any time the position of the element to be inserted will be calculated by </a:t>
            </a:r>
            <a:r>
              <a:rPr lang="en-GB" dirty="0" smtClean="0"/>
              <a:t>the relation </a:t>
            </a:r>
            <a:r>
              <a:rPr lang="en-GB" dirty="0"/>
              <a:t>Rear = (Rear + 1) % SIZE</a:t>
            </a:r>
          </a:p>
          <a:p>
            <a:r>
              <a:rPr lang="en-GB" dirty="0"/>
              <a:t>After deleting an element from circular queue the position of the front end is </a:t>
            </a:r>
            <a:r>
              <a:rPr lang="en-GB" dirty="0" smtClean="0"/>
              <a:t>calculated by </a:t>
            </a:r>
            <a:r>
              <a:rPr lang="en-GB" dirty="0"/>
              <a:t>the relation Front= (Front + 1) % SIZE</a:t>
            </a:r>
          </a:p>
          <a:p>
            <a:r>
              <a:rPr lang="en-GB" dirty="0"/>
              <a:t>After locating the position of the new element to be inserted, </a:t>
            </a:r>
            <a:r>
              <a:rPr lang="en-GB" i="1" dirty="0"/>
              <a:t>rear</a:t>
            </a:r>
            <a:r>
              <a:rPr lang="en-GB" dirty="0"/>
              <a:t>, compare it </a:t>
            </a:r>
            <a:r>
              <a:rPr lang="en-GB" dirty="0" smtClean="0"/>
              <a:t>with </a:t>
            </a:r>
            <a:r>
              <a:rPr lang="en-GB" i="1" dirty="0" smtClean="0"/>
              <a:t>front</a:t>
            </a:r>
            <a:r>
              <a:rPr lang="en-GB" dirty="0"/>
              <a:t>. If (rear = front), the queue is full and cannot be inserted anymore.</a:t>
            </a:r>
          </a:p>
        </p:txBody>
      </p:sp>
      <p:sp>
        <p:nvSpPr>
          <p:cNvPr id="6" name="Rectangle 5"/>
          <p:cNvSpPr/>
          <p:nvPr/>
        </p:nvSpPr>
        <p:spPr>
          <a:xfrm>
            <a:off x="7714259" y="4881562"/>
            <a:ext cx="3981346" cy="369332"/>
          </a:xfrm>
          <a:prstGeom prst="rect">
            <a:avLst/>
          </a:prstGeom>
        </p:spPr>
        <p:txBody>
          <a:bodyPr wrap="none">
            <a:spAutoFit/>
          </a:bodyPr>
          <a:lstStyle/>
          <a:p>
            <a:r>
              <a:rPr lang="en-GB" dirty="0"/>
              <a:t>A circular queue after pushing 30, 47, 14</a:t>
            </a:r>
          </a:p>
        </p:txBody>
      </p:sp>
      <p:pic>
        <p:nvPicPr>
          <p:cNvPr id="3" name="Picture 2"/>
          <p:cNvPicPr>
            <a:picLocks noChangeAspect="1"/>
          </p:cNvPicPr>
          <p:nvPr/>
        </p:nvPicPr>
        <p:blipFill>
          <a:blip r:embed="rId2"/>
          <a:stretch>
            <a:fillRect/>
          </a:stretch>
        </p:blipFill>
        <p:spPr>
          <a:xfrm>
            <a:off x="7714259" y="1555750"/>
            <a:ext cx="3914775" cy="3190875"/>
          </a:xfrm>
          <a:prstGeom prst="rect">
            <a:avLst/>
          </a:prstGeom>
        </p:spPr>
      </p:pic>
    </p:spTree>
    <p:extLst>
      <p:ext uri="{BB962C8B-B14F-4D97-AF65-F5344CB8AC3E}">
        <p14:creationId xmlns:p14="http://schemas.microsoft.com/office/powerpoint/2010/main" val="2399555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12" y="0"/>
            <a:ext cx="10515600" cy="1325563"/>
          </a:xfrm>
        </p:spPr>
        <p:txBody>
          <a:bodyPr/>
          <a:lstStyle/>
          <a:p>
            <a:r>
              <a:rPr lang="en-US" dirty="0" smtClean="0"/>
              <a:t>Circular Queue</a:t>
            </a:r>
            <a:endParaRPr lang="en-GB" dirty="0"/>
          </a:p>
        </p:txBody>
      </p:sp>
      <p:sp>
        <p:nvSpPr>
          <p:cNvPr id="4" name="Content Placeholder 3"/>
          <p:cNvSpPr>
            <a:spLocks noGrp="1"/>
          </p:cNvSpPr>
          <p:nvPr>
            <p:ph idx="1"/>
          </p:nvPr>
        </p:nvSpPr>
        <p:spPr/>
        <p:txBody>
          <a:bodyPr/>
          <a:lstStyle/>
          <a:p>
            <a:endParaRPr lang="en-GB"/>
          </a:p>
        </p:txBody>
      </p:sp>
      <p:pic>
        <p:nvPicPr>
          <p:cNvPr id="5" name="Picture 4"/>
          <p:cNvPicPr>
            <a:picLocks noChangeAspect="1"/>
          </p:cNvPicPr>
          <p:nvPr/>
        </p:nvPicPr>
        <p:blipFill>
          <a:blip r:embed="rId2"/>
          <a:stretch>
            <a:fillRect/>
          </a:stretch>
        </p:blipFill>
        <p:spPr>
          <a:xfrm>
            <a:off x="7053262" y="1167606"/>
            <a:ext cx="4981575" cy="5667375"/>
          </a:xfrm>
          <a:prstGeom prst="rect">
            <a:avLst/>
          </a:prstGeom>
        </p:spPr>
      </p:pic>
      <p:pic>
        <p:nvPicPr>
          <p:cNvPr id="6" name="Picture 5"/>
          <p:cNvPicPr>
            <a:picLocks noChangeAspect="1"/>
          </p:cNvPicPr>
          <p:nvPr/>
        </p:nvPicPr>
        <p:blipFill>
          <a:blip r:embed="rId3"/>
          <a:stretch>
            <a:fillRect/>
          </a:stretch>
        </p:blipFill>
        <p:spPr>
          <a:xfrm>
            <a:off x="1062037" y="1167606"/>
            <a:ext cx="5495925" cy="5286375"/>
          </a:xfrm>
          <a:prstGeom prst="rect">
            <a:avLst/>
          </a:prstGeom>
        </p:spPr>
      </p:pic>
    </p:spTree>
    <p:extLst>
      <p:ext uri="{BB962C8B-B14F-4D97-AF65-F5344CB8AC3E}">
        <p14:creationId xmlns:p14="http://schemas.microsoft.com/office/powerpoint/2010/main" val="558701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325563"/>
            <a:ext cx="11144250" cy="4851400"/>
          </a:xfrm>
        </p:spPr>
        <p:txBody>
          <a:bodyPr>
            <a:normAutofit/>
          </a:bodyPr>
          <a:lstStyle/>
          <a:p>
            <a:r>
              <a:rPr lang="en-GB" sz="2000" dirty="0"/>
              <a:t>A priority queue is a collection of elements such that each element has been assigned a priority and the order in which elements are deleted and processed comes from the following rules</a:t>
            </a:r>
            <a:r>
              <a:rPr lang="en-GB" sz="2000" dirty="0" smtClean="0"/>
              <a:t>:.</a:t>
            </a:r>
          </a:p>
          <a:p>
            <a:pPr lvl="1"/>
            <a:r>
              <a:rPr lang="en-GB" sz="2000" dirty="0"/>
              <a:t>An element of higher priority is processed before any element of lower priority. </a:t>
            </a:r>
            <a:endParaRPr lang="en-GB" sz="2000" dirty="0" smtClean="0"/>
          </a:p>
          <a:p>
            <a:pPr lvl="1"/>
            <a:r>
              <a:rPr lang="en-GB" sz="2000" dirty="0" smtClean="0"/>
              <a:t>If </a:t>
            </a:r>
            <a:r>
              <a:rPr lang="en-GB" sz="2000" dirty="0"/>
              <a:t>two elements has same priority then they are processed according to the order in which they were added to the queue</a:t>
            </a:r>
            <a:r>
              <a:rPr lang="en-GB" sz="2000" dirty="0" smtClean="0"/>
              <a:t>.</a:t>
            </a:r>
          </a:p>
          <a:p>
            <a:pPr lvl="1"/>
            <a:r>
              <a:rPr lang="en-GB" sz="2000" dirty="0"/>
              <a:t>The best application of priority queue is observed in CPU scheduling</a:t>
            </a:r>
            <a:r>
              <a:rPr lang="en-GB" sz="2000" dirty="0" smtClean="0"/>
              <a:t>.</a:t>
            </a:r>
          </a:p>
          <a:p>
            <a:pPr marL="457200" lvl="1" indent="0">
              <a:buNone/>
            </a:pPr>
            <a:r>
              <a:rPr lang="en-GB" sz="2000" dirty="0" smtClean="0"/>
              <a:t>	✔ The </a:t>
            </a:r>
            <a:r>
              <a:rPr lang="en-GB" sz="2000" dirty="0"/>
              <a:t>jobs which have higher priority are processed first. </a:t>
            </a:r>
            <a:endParaRPr lang="en-GB" sz="2000" dirty="0" smtClean="0"/>
          </a:p>
          <a:p>
            <a:pPr marL="457200" lvl="1" indent="0">
              <a:buNone/>
            </a:pPr>
            <a:r>
              <a:rPr lang="en-GB" sz="2000" dirty="0" smtClean="0"/>
              <a:t>	✔ </a:t>
            </a:r>
            <a:r>
              <a:rPr lang="en-GB" sz="2000" dirty="0"/>
              <a:t>If the priority of two jobs is same this jobs are processed according to </a:t>
            </a:r>
            <a:r>
              <a:rPr lang="en-GB" sz="2000" dirty="0" smtClean="0"/>
              <a:t>their position </a:t>
            </a:r>
            <a:r>
              <a:rPr lang="en-GB" sz="2000" dirty="0"/>
              <a:t>in queue. </a:t>
            </a:r>
            <a:endParaRPr lang="en-GB" sz="2000" dirty="0" smtClean="0"/>
          </a:p>
          <a:p>
            <a:pPr marL="457200" lvl="1" indent="0">
              <a:buNone/>
            </a:pPr>
            <a:r>
              <a:rPr lang="en-GB" sz="2000" dirty="0" smtClean="0"/>
              <a:t>	✔ </a:t>
            </a:r>
            <a:r>
              <a:rPr lang="en-GB" sz="2000" dirty="0"/>
              <a:t>A short job is given higher priority over the longer one</a:t>
            </a:r>
            <a:r>
              <a:rPr lang="en-GB" sz="2000" dirty="0" smtClean="0"/>
              <a:t>.</a:t>
            </a:r>
          </a:p>
          <a:p>
            <a:pPr marL="457200" lvl="1" indent="0">
              <a:buNone/>
            </a:pPr>
            <a:r>
              <a:rPr lang="en-US" sz="2000" dirty="0" smtClean="0"/>
              <a:t>In normal queue structure, insertion is performed at the end of the queue and deletion is performed on the FIFO principle</a:t>
            </a:r>
            <a:endParaRPr lang="en-GB" sz="2000" dirty="0"/>
          </a:p>
        </p:txBody>
      </p:sp>
      <p:sp>
        <p:nvSpPr>
          <p:cNvPr id="2" name="Title 1"/>
          <p:cNvSpPr>
            <a:spLocks noGrp="1"/>
          </p:cNvSpPr>
          <p:nvPr>
            <p:ph type="title"/>
          </p:nvPr>
        </p:nvSpPr>
        <p:spPr>
          <a:xfrm>
            <a:off x="176212" y="0"/>
            <a:ext cx="10515600" cy="1325563"/>
          </a:xfrm>
        </p:spPr>
        <p:txBody>
          <a:bodyPr/>
          <a:lstStyle/>
          <a:p>
            <a:r>
              <a:rPr lang="en-US" dirty="0" smtClean="0"/>
              <a:t>Priority Queue</a:t>
            </a:r>
            <a:endParaRPr lang="en-GB" dirty="0"/>
          </a:p>
        </p:txBody>
      </p:sp>
    </p:spTree>
    <p:extLst>
      <p:ext uri="{BB962C8B-B14F-4D97-AF65-F5344CB8AC3E}">
        <p14:creationId xmlns:p14="http://schemas.microsoft.com/office/powerpoint/2010/main" val="1219404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325563"/>
            <a:ext cx="11144250" cy="720951"/>
          </a:xfrm>
        </p:spPr>
        <p:txBody>
          <a:bodyPr>
            <a:normAutofit/>
          </a:bodyPr>
          <a:lstStyle/>
          <a:p>
            <a:r>
              <a:rPr lang="en-US" sz="2000" dirty="0" smtClean="0"/>
              <a:t>Example: </a:t>
            </a:r>
            <a:endParaRPr lang="en-GB" sz="2000" dirty="0"/>
          </a:p>
        </p:txBody>
      </p:sp>
      <p:sp>
        <p:nvSpPr>
          <p:cNvPr id="2" name="Title 1"/>
          <p:cNvSpPr>
            <a:spLocks noGrp="1"/>
          </p:cNvSpPr>
          <p:nvPr>
            <p:ph type="title"/>
          </p:nvPr>
        </p:nvSpPr>
        <p:spPr>
          <a:xfrm>
            <a:off x="176212" y="0"/>
            <a:ext cx="10515600" cy="1325563"/>
          </a:xfrm>
        </p:spPr>
        <p:txBody>
          <a:bodyPr/>
          <a:lstStyle/>
          <a:p>
            <a:r>
              <a:rPr lang="en-US" dirty="0" smtClean="0"/>
              <a:t>Priority Queue</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543181975"/>
              </p:ext>
            </p:extLst>
          </p:nvPr>
        </p:nvGraphicFramePr>
        <p:xfrm>
          <a:off x="2346324" y="1490254"/>
          <a:ext cx="8128001"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415187547"/>
                    </a:ext>
                  </a:extLst>
                </a:gridCol>
                <a:gridCol w="1161143">
                  <a:extLst>
                    <a:ext uri="{9D8B030D-6E8A-4147-A177-3AD203B41FA5}">
                      <a16:colId xmlns:a16="http://schemas.microsoft.com/office/drawing/2014/main" val="1700572802"/>
                    </a:ext>
                  </a:extLst>
                </a:gridCol>
                <a:gridCol w="1161143">
                  <a:extLst>
                    <a:ext uri="{9D8B030D-6E8A-4147-A177-3AD203B41FA5}">
                      <a16:colId xmlns:a16="http://schemas.microsoft.com/office/drawing/2014/main" val="2059185620"/>
                    </a:ext>
                  </a:extLst>
                </a:gridCol>
                <a:gridCol w="1161143">
                  <a:extLst>
                    <a:ext uri="{9D8B030D-6E8A-4147-A177-3AD203B41FA5}">
                      <a16:colId xmlns:a16="http://schemas.microsoft.com/office/drawing/2014/main" val="3082288985"/>
                    </a:ext>
                  </a:extLst>
                </a:gridCol>
                <a:gridCol w="1161143">
                  <a:extLst>
                    <a:ext uri="{9D8B030D-6E8A-4147-A177-3AD203B41FA5}">
                      <a16:colId xmlns:a16="http://schemas.microsoft.com/office/drawing/2014/main" val="1078255576"/>
                    </a:ext>
                  </a:extLst>
                </a:gridCol>
                <a:gridCol w="1161143">
                  <a:extLst>
                    <a:ext uri="{9D8B030D-6E8A-4147-A177-3AD203B41FA5}">
                      <a16:colId xmlns:a16="http://schemas.microsoft.com/office/drawing/2014/main" val="292365569"/>
                    </a:ext>
                  </a:extLst>
                </a:gridCol>
                <a:gridCol w="1161143">
                  <a:extLst>
                    <a:ext uri="{9D8B030D-6E8A-4147-A177-3AD203B41FA5}">
                      <a16:colId xmlns:a16="http://schemas.microsoft.com/office/drawing/2014/main" val="2328333142"/>
                    </a:ext>
                  </a:extLst>
                </a:gridCol>
              </a:tblGrid>
              <a:tr h="370840">
                <a:tc>
                  <a:txBody>
                    <a:bodyPr/>
                    <a:lstStyle/>
                    <a:p>
                      <a:r>
                        <a:rPr lang="en-US" dirty="0" smtClean="0">
                          <a:solidFill>
                            <a:schemeClr val="tx1"/>
                          </a:solidFill>
                        </a:rPr>
                        <a:t>R1:20</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R2:2</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R3:10</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R4:F</a:t>
                      </a:r>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44644"/>
                  </a:ext>
                </a:extLst>
              </a:tr>
            </a:tbl>
          </a:graphicData>
        </a:graphic>
      </p:graphicFrame>
      <p:sp>
        <p:nvSpPr>
          <p:cNvPr id="5" name="Content Placeholder 3"/>
          <p:cNvSpPr txBox="1">
            <a:spLocks/>
          </p:cNvSpPr>
          <p:nvPr/>
        </p:nvSpPr>
        <p:spPr>
          <a:xfrm>
            <a:off x="838200" y="2344842"/>
            <a:ext cx="11626850" cy="2036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R1:20 units of time</a:t>
            </a:r>
          </a:p>
          <a:p>
            <a:pPr marL="0" indent="0">
              <a:buNone/>
            </a:pPr>
            <a:r>
              <a:rPr lang="en-US" sz="2000" dirty="0" smtClean="0"/>
              <a:t>R2:22 units of time (R2 must wait till R1 completes-20 units and R2 itself requires 2 units total 22 units)</a:t>
            </a:r>
          </a:p>
          <a:p>
            <a:pPr marL="0" indent="0">
              <a:buNone/>
            </a:pPr>
            <a:r>
              <a:rPr lang="en-US" sz="2000" dirty="0" smtClean="0"/>
              <a:t>R3:32 units of time (R3 must wait till R2 complete -22 units and R3 itself requires 10 units total 32 units)</a:t>
            </a:r>
          </a:p>
          <a:p>
            <a:pPr marL="0" indent="0">
              <a:buNone/>
            </a:pPr>
            <a:r>
              <a:rPr lang="en-US" sz="2000" dirty="0" smtClean="0"/>
              <a:t>R4:37 units of time (R4 must wait till R3 completes -</a:t>
            </a:r>
            <a:r>
              <a:rPr lang="en-US" sz="2000" dirty="0" smtClean="0"/>
              <a:t>3F </a:t>
            </a:r>
            <a:r>
              <a:rPr lang="en-US" sz="2000" dirty="0" smtClean="0"/>
              <a:t>units and R4 itself requires </a:t>
            </a:r>
            <a:r>
              <a:rPr lang="en-US" sz="2000" dirty="0" smtClean="0"/>
              <a:t>F </a:t>
            </a:r>
            <a:r>
              <a:rPr lang="en-US" sz="2000" dirty="0" smtClean="0"/>
              <a:t>unit total 37 units)</a:t>
            </a:r>
          </a:p>
          <a:p>
            <a:pPr marL="0" indent="0">
              <a:buNone/>
            </a:pPr>
            <a:r>
              <a:rPr lang="en-US" sz="2000" dirty="0" smtClean="0"/>
              <a:t>Average waiting time for all request is ≈27 units of time</a:t>
            </a:r>
          </a:p>
        </p:txBody>
      </p:sp>
      <p:sp>
        <p:nvSpPr>
          <p:cNvPr id="6" name="TextBox 5"/>
          <p:cNvSpPr txBox="1"/>
          <p:nvPr/>
        </p:nvSpPr>
        <p:spPr>
          <a:xfrm>
            <a:off x="2346324" y="1957941"/>
            <a:ext cx="685380" cy="369332"/>
          </a:xfrm>
          <a:prstGeom prst="rect">
            <a:avLst/>
          </a:prstGeom>
          <a:noFill/>
        </p:spPr>
        <p:txBody>
          <a:bodyPr wrap="none" rtlCol="0">
            <a:spAutoFit/>
          </a:bodyPr>
          <a:lstStyle/>
          <a:p>
            <a:r>
              <a:rPr lang="en-US" dirty="0" smtClean="0"/>
              <a:t>Front</a:t>
            </a:r>
            <a:endParaRPr lang="en-GB" dirty="0"/>
          </a:p>
        </p:txBody>
      </p:sp>
      <p:sp>
        <p:nvSpPr>
          <p:cNvPr id="7" name="TextBox 6"/>
          <p:cNvSpPr txBox="1"/>
          <p:nvPr/>
        </p:nvSpPr>
        <p:spPr>
          <a:xfrm>
            <a:off x="5798490" y="1931954"/>
            <a:ext cx="611834" cy="369332"/>
          </a:xfrm>
          <a:prstGeom prst="rect">
            <a:avLst/>
          </a:prstGeom>
          <a:noFill/>
        </p:spPr>
        <p:txBody>
          <a:bodyPr wrap="none" rtlCol="0">
            <a:spAutoFit/>
          </a:bodyPr>
          <a:lstStyle/>
          <a:p>
            <a:r>
              <a:rPr lang="en-US" dirty="0" smtClean="0"/>
              <a:t>Rear</a:t>
            </a:r>
            <a:endParaRPr lang="en-GB" dirty="0"/>
          </a:p>
        </p:txBody>
      </p:sp>
      <p:sp>
        <p:nvSpPr>
          <p:cNvPr id="8" name="Content Placeholder 3"/>
          <p:cNvSpPr txBox="1">
            <a:spLocks/>
          </p:cNvSpPr>
          <p:nvPr/>
        </p:nvSpPr>
        <p:spPr>
          <a:xfrm>
            <a:off x="711200" y="4773489"/>
            <a:ext cx="11626850" cy="2036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R2:2 units of time</a:t>
            </a:r>
          </a:p>
          <a:p>
            <a:pPr marL="0" indent="0">
              <a:buNone/>
            </a:pPr>
            <a:r>
              <a:rPr lang="en-US" sz="2000" dirty="0" smtClean="0"/>
              <a:t>R4:7 units of time (R4 must wait till R2 completes)</a:t>
            </a:r>
          </a:p>
          <a:p>
            <a:pPr marL="0" indent="0">
              <a:buNone/>
            </a:pPr>
            <a:r>
              <a:rPr lang="en-US" sz="2000" dirty="0" smtClean="0"/>
              <a:t>R3:17 units of time (R3 must wait till R4 completes)</a:t>
            </a:r>
          </a:p>
          <a:p>
            <a:pPr marL="0" indent="0">
              <a:buNone/>
            </a:pPr>
            <a:r>
              <a:rPr lang="en-US" sz="2000" dirty="0" smtClean="0"/>
              <a:t>R1:37 units of time (R1 must wait till R3 completes)</a:t>
            </a:r>
          </a:p>
          <a:p>
            <a:pPr marL="0" indent="0">
              <a:buNone/>
            </a:pPr>
            <a:r>
              <a:rPr lang="en-US" sz="2000" dirty="0" smtClean="0"/>
              <a:t>Average waiting time for all request is ≈</a:t>
            </a:r>
            <a:r>
              <a:rPr lang="en-US" sz="2000" dirty="0" smtClean="0"/>
              <a:t>1F </a:t>
            </a:r>
            <a:r>
              <a:rPr lang="en-US" sz="2000" dirty="0" smtClean="0"/>
              <a:t>units of time</a:t>
            </a:r>
          </a:p>
        </p:txBody>
      </p:sp>
      <p:sp>
        <p:nvSpPr>
          <p:cNvPr id="9" name="TextBox 8"/>
          <p:cNvSpPr txBox="1"/>
          <p:nvPr/>
        </p:nvSpPr>
        <p:spPr>
          <a:xfrm>
            <a:off x="838200" y="2142607"/>
            <a:ext cx="2963888" cy="369332"/>
          </a:xfrm>
          <a:prstGeom prst="rect">
            <a:avLst/>
          </a:prstGeom>
          <a:noFill/>
        </p:spPr>
        <p:txBody>
          <a:bodyPr wrap="none" rtlCol="0">
            <a:spAutoFit/>
          </a:bodyPr>
          <a:lstStyle/>
          <a:p>
            <a:r>
              <a:rPr lang="en-US" dirty="0" smtClean="0">
                <a:solidFill>
                  <a:srgbClr val="FF0000"/>
                </a:solidFill>
              </a:rPr>
              <a:t>Arrival Request based priority</a:t>
            </a:r>
            <a:endParaRPr lang="en-GB" dirty="0">
              <a:solidFill>
                <a:srgbClr val="FF0000"/>
              </a:solidFill>
            </a:endParaRPr>
          </a:p>
        </p:txBody>
      </p:sp>
      <p:sp>
        <p:nvSpPr>
          <p:cNvPr id="10" name="TextBox 9"/>
          <p:cNvSpPr txBox="1"/>
          <p:nvPr/>
        </p:nvSpPr>
        <p:spPr>
          <a:xfrm>
            <a:off x="711200" y="4428338"/>
            <a:ext cx="5009577" cy="369332"/>
          </a:xfrm>
          <a:prstGeom prst="rect">
            <a:avLst/>
          </a:prstGeom>
          <a:noFill/>
        </p:spPr>
        <p:txBody>
          <a:bodyPr wrap="none" rtlCol="0">
            <a:spAutoFit/>
          </a:bodyPr>
          <a:lstStyle/>
          <a:p>
            <a:r>
              <a:rPr lang="en-US" dirty="0" smtClean="0">
                <a:solidFill>
                  <a:srgbClr val="FF0000"/>
                </a:solidFill>
              </a:rPr>
              <a:t>Time required to completed the task based priority</a:t>
            </a:r>
            <a:endParaRPr lang="en-GB" dirty="0">
              <a:solidFill>
                <a:srgbClr val="FF0000"/>
              </a:solidFill>
            </a:endParaRPr>
          </a:p>
        </p:txBody>
      </p:sp>
    </p:spTree>
    <p:extLst>
      <p:ext uri="{BB962C8B-B14F-4D97-AF65-F5344CB8AC3E}">
        <p14:creationId xmlns:p14="http://schemas.microsoft.com/office/powerpoint/2010/main" val="2801359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12" y="0"/>
            <a:ext cx="10515600" cy="1325563"/>
          </a:xfrm>
        </p:spPr>
        <p:txBody>
          <a:bodyPr/>
          <a:lstStyle/>
          <a:p>
            <a:r>
              <a:rPr lang="en-US" dirty="0" smtClean="0"/>
              <a:t>Priority Queue</a:t>
            </a:r>
            <a:endParaRPr lang="en-GB" dirty="0"/>
          </a:p>
        </p:txBody>
      </p:sp>
      <p:sp>
        <p:nvSpPr>
          <p:cNvPr id="4" name="Content Placeholder 3"/>
          <p:cNvSpPr>
            <a:spLocks noGrp="1"/>
          </p:cNvSpPr>
          <p:nvPr>
            <p:ph idx="1"/>
          </p:nvPr>
        </p:nvSpPr>
        <p:spPr>
          <a:xfrm>
            <a:off x="838200" y="1325562"/>
            <a:ext cx="11144250" cy="5532437"/>
          </a:xfrm>
        </p:spPr>
        <p:txBody>
          <a:bodyPr>
            <a:normAutofit/>
          </a:bodyPr>
          <a:lstStyle/>
          <a:p>
            <a:r>
              <a:rPr lang="en-GB" dirty="0"/>
              <a:t>Types of priority </a:t>
            </a:r>
            <a:r>
              <a:rPr lang="en-GB" dirty="0" smtClean="0"/>
              <a:t>queues</a:t>
            </a:r>
          </a:p>
          <a:p>
            <a:pPr lvl="1"/>
            <a:r>
              <a:rPr lang="en-GB" dirty="0"/>
              <a:t>Ascending priority queue(min priority queue):	 An ascending priority queue is a collection of items into which items can be inserted arbitrarily but from which only the smallest item can be removed. </a:t>
            </a:r>
            <a:endParaRPr lang="en-GB" dirty="0" smtClean="0"/>
          </a:p>
          <a:p>
            <a:pPr lvl="2"/>
            <a:r>
              <a:rPr lang="en-US" dirty="0" err="1"/>
              <a:t>isEmpty</a:t>
            </a:r>
            <a:r>
              <a:rPr lang="en-US" dirty="0"/>
              <a:t>()</a:t>
            </a:r>
          </a:p>
          <a:p>
            <a:pPr lvl="2"/>
            <a:r>
              <a:rPr lang="en-US" dirty="0"/>
              <a:t>insert()</a:t>
            </a:r>
          </a:p>
          <a:p>
            <a:pPr lvl="2"/>
            <a:r>
              <a:rPr lang="en-US" dirty="0" err="1"/>
              <a:t>findMin</a:t>
            </a:r>
            <a:r>
              <a:rPr lang="en-US" dirty="0"/>
              <a:t>()</a:t>
            </a:r>
          </a:p>
          <a:p>
            <a:pPr lvl="2"/>
            <a:r>
              <a:rPr lang="en-US" dirty="0"/>
              <a:t>remove</a:t>
            </a:r>
            <a:r>
              <a:rPr lang="en-US" dirty="0" smtClean="0"/>
              <a:t>()</a:t>
            </a:r>
            <a:endParaRPr lang="en-GB" dirty="0" smtClean="0"/>
          </a:p>
          <a:p>
            <a:pPr lvl="1"/>
            <a:r>
              <a:rPr lang="en-GB" dirty="0" smtClean="0"/>
              <a:t>Descending </a:t>
            </a:r>
            <a:r>
              <a:rPr lang="en-GB" dirty="0"/>
              <a:t>priority queue(max priority queue): An descending priority queue is a collection of items into which items can be inserted arbitrarily but from which only the largest item can be removed. </a:t>
            </a:r>
            <a:endParaRPr lang="en-GB" dirty="0" smtClean="0"/>
          </a:p>
          <a:p>
            <a:pPr lvl="2"/>
            <a:r>
              <a:rPr lang="en-US" dirty="0" err="1" smtClean="0"/>
              <a:t>isEmpty</a:t>
            </a:r>
            <a:r>
              <a:rPr lang="en-US" dirty="0"/>
              <a:t>()</a:t>
            </a:r>
          </a:p>
          <a:p>
            <a:pPr lvl="2"/>
            <a:r>
              <a:rPr lang="en-US" dirty="0"/>
              <a:t>insert()</a:t>
            </a:r>
          </a:p>
          <a:p>
            <a:pPr lvl="2"/>
            <a:r>
              <a:rPr lang="en-US" dirty="0" err="1"/>
              <a:t>findMax</a:t>
            </a:r>
            <a:r>
              <a:rPr lang="en-US" dirty="0"/>
              <a:t>()</a:t>
            </a:r>
          </a:p>
          <a:p>
            <a:pPr lvl="2"/>
            <a:r>
              <a:rPr lang="en-US" dirty="0"/>
              <a:t>remove()</a:t>
            </a:r>
            <a:endParaRPr lang="en-GB" dirty="0"/>
          </a:p>
          <a:p>
            <a:pPr lvl="2"/>
            <a:endParaRPr lang="en-GB" dirty="0" smtClean="0"/>
          </a:p>
          <a:p>
            <a:pPr lvl="1"/>
            <a:endParaRPr lang="en-GB" dirty="0"/>
          </a:p>
        </p:txBody>
      </p:sp>
    </p:spTree>
    <p:extLst>
      <p:ext uri="{BB962C8B-B14F-4D97-AF65-F5344CB8AC3E}">
        <p14:creationId xmlns:p14="http://schemas.microsoft.com/office/powerpoint/2010/main" val="3046656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325563"/>
            <a:ext cx="11144250" cy="4851400"/>
          </a:xfrm>
        </p:spPr>
        <p:txBody>
          <a:bodyPr>
            <a:normAutofit/>
          </a:bodyPr>
          <a:lstStyle/>
          <a:p>
            <a:r>
              <a:rPr lang="en-GB" sz="2000" dirty="0"/>
              <a:t>The priority queue ADT: </a:t>
            </a:r>
            <a:endParaRPr lang="en-GB" sz="2000" dirty="0" smtClean="0"/>
          </a:p>
          <a:p>
            <a:r>
              <a:rPr lang="en-GB" sz="2000" dirty="0" smtClean="0"/>
              <a:t>A </a:t>
            </a:r>
            <a:r>
              <a:rPr lang="en-GB" sz="2000" dirty="0"/>
              <a:t>ascending priority queue of elements of type T is a finite sequence of elements of T together with the operations: </a:t>
            </a:r>
          </a:p>
          <a:p>
            <a:r>
              <a:rPr lang="en-GB" sz="2000" dirty="0" err="1" smtClean="0"/>
              <a:t>MakeEmpty</a:t>
            </a:r>
            <a:r>
              <a:rPr lang="en-GB" sz="2000" dirty="0" smtClean="0"/>
              <a:t>(): </a:t>
            </a:r>
            <a:r>
              <a:rPr lang="en-GB" sz="2000" dirty="0"/>
              <a:t>Create an empty priority queue p </a:t>
            </a:r>
            <a:endParaRPr lang="en-GB" sz="2000" dirty="0" smtClean="0"/>
          </a:p>
          <a:p>
            <a:r>
              <a:rPr lang="en-GB" sz="2000" dirty="0" smtClean="0"/>
              <a:t>Empty(): </a:t>
            </a:r>
            <a:r>
              <a:rPr lang="en-GB" sz="2000" dirty="0"/>
              <a:t>Determine if the priority queue p is empty or not </a:t>
            </a:r>
            <a:endParaRPr lang="en-GB" sz="2000" dirty="0" smtClean="0"/>
          </a:p>
          <a:p>
            <a:r>
              <a:rPr lang="en-GB" sz="2000" dirty="0" smtClean="0"/>
              <a:t>Insert(): </a:t>
            </a:r>
            <a:r>
              <a:rPr lang="en-GB" sz="2000" dirty="0"/>
              <a:t>Add element x on the priority queue p </a:t>
            </a:r>
            <a:endParaRPr lang="en-GB" sz="2000" dirty="0" smtClean="0"/>
          </a:p>
          <a:p>
            <a:r>
              <a:rPr lang="en-GB" sz="2000" dirty="0" err="1" smtClean="0"/>
              <a:t>DeleteMin</a:t>
            </a:r>
            <a:r>
              <a:rPr lang="en-GB" sz="2000" dirty="0" smtClean="0"/>
              <a:t>(): </a:t>
            </a:r>
            <a:r>
              <a:rPr lang="en-GB" sz="2000" dirty="0"/>
              <a:t>If the priority queue p is not empty, remove the minimum element of the </a:t>
            </a:r>
            <a:r>
              <a:rPr lang="en-GB" sz="2000" dirty="0" err="1"/>
              <a:t>quque</a:t>
            </a:r>
            <a:r>
              <a:rPr lang="en-GB" sz="2000" dirty="0"/>
              <a:t> and return it. </a:t>
            </a:r>
            <a:endParaRPr lang="en-GB" sz="2000" dirty="0" smtClean="0"/>
          </a:p>
          <a:p>
            <a:r>
              <a:rPr lang="en-GB" sz="2000" dirty="0" err="1" smtClean="0"/>
              <a:t>FindMin</a:t>
            </a:r>
            <a:r>
              <a:rPr lang="en-GB" sz="2000" dirty="0" smtClean="0"/>
              <a:t>(): </a:t>
            </a:r>
            <a:r>
              <a:rPr lang="en-GB" sz="2000" dirty="0"/>
              <a:t>Retrieve the minimum element of the priority queue p.</a:t>
            </a:r>
          </a:p>
        </p:txBody>
      </p:sp>
      <p:sp>
        <p:nvSpPr>
          <p:cNvPr id="2" name="Title 1"/>
          <p:cNvSpPr>
            <a:spLocks noGrp="1"/>
          </p:cNvSpPr>
          <p:nvPr>
            <p:ph type="title"/>
          </p:nvPr>
        </p:nvSpPr>
        <p:spPr>
          <a:xfrm>
            <a:off x="176212" y="0"/>
            <a:ext cx="10515600" cy="1325563"/>
          </a:xfrm>
        </p:spPr>
        <p:txBody>
          <a:bodyPr/>
          <a:lstStyle/>
          <a:p>
            <a:r>
              <a:rPr lang="en-US" dirty="0" smtClean="0"/>
              <a:t>Priority Queue</a:t>
            </a:r>
            <a:endParaRPr lang="en-GB" dirty="0"/>
          </a:p>
        </p:txBody>
      </p:sp>
    </p:spTree>
    <p:extLst>
      <p:ext uri="{BB962C8B-B14F-4D97-AF65-F5344CB8AC3E}">
        <p14:creationId xmlns:p14="http://schemas.microsoft.com/office/powerpoint/2010/main" val="1204392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12" y="0"/>
            <a:ext cx="10515600" cy="1325563"/>
          </a:xfrm>
        </p:spPr>
        <p:txBody>
          <a:bodyPr/>
          <a:lstStyle/>
          <a:p>
            <a:r>
              <a:rPr lang="en-US" dirty="0" smtClean="0"/>
              <a:t>Priority Queue</a:t>
            </a:r>
            <a:endParaRPr lang="en-GB" dirty="0"/>
          </a:p>
        </p:txBody>
      </p:sp>
      <p:pic>
        <p:nvPicPr>
          <p:cNvPr id="5" name="Picture 4"/>
          <p:cNvPicPr>
            <a:picLocks noChangeAspect="1"/>
          </p:cNvPicPr>
          <p:nvPr/>
        </p:nvPicPr>
        <p:blipFill>
          <a:blip r:embed="rId3"/>
          <a:stretch>
            <a:fillRect/>
          </a:stretch>
        </p:blipFill>
        <p:spPr>
          <a:xfrm>
            <a:off x="0" y="1090612"/>
            <a:ext cx="5038725" cy="5334000"/>
          </a:xfrm>
          <a:prstGeom prst="rect">
            <a:avLst/>
          </a:prstGeom>
        </p:spPr>
      </p:pic>
      <p:pic>
        <p:nvPicPr>
          <p:cNvPr id="6" name="Picture 5"/>
          <p:cNvPicPr>
            <a:picLocks noChangeAspect="1"/>
          </p:cNvPicPr>
          <p:nvPr/>
        </p:nvPicPr>
        <p:blipFill>
          <a:blip r:embed="rId4"/>
          <a:stretch>
            <a:fillRect/>
          </a:stretch>
        </p:blipFill>
        <p:spPr>
          <a:xfrm>
            <a:off x="4776787" y="947737"/>
            <a:ext cx="4248150" cy="5476875"/>
          </a:xfrm>
          <a:prstGeom prst="rect">
            <a:avLst/>
          </a:prstGeom>
        </p:spPr>
      </p:pic>
      <p:pic>
        <p:nvPicPr>
          <p:cNvPr id="7" name="Picture 6"/>
          <p:cNvPicPr>
            <a:picLocks noChangeAspect="1"/>
          </p:cNvPicPr>
          <p:nvPr/>
        </p:nvPicPr>
        <p:blipFill>
          <a:blip r:embed="rId5"/>
          <a:stretch>
            <a:fillRect/>
          </a:stretch>
        </p:blipFill>
        <p:spPr>
          <a:xfrm>
            <a:off x="8334375" y="2076450"/>
            <a:ext cx="3857625" cy="1981200"/>
          </a:xfrm>
          <a:prstGeom prst="rect">
            <a:avLst/>
          </a:prstGeom>
        </p:spPr>
      </p:pic>
      <p:pic>
        <p:nvPicPr>
          <p:cNvPr id="8" name="Picture 7"/>
          <p:cNvPicPr>
            <a:picLocks noChangeAspect="1"/>
          </p:cNvPicPr>
          <p:nvPr/>
        </p:nvPicPr>
        <p:blipFill>
          <a:blip r:embed="rId6"/>
          <a:stretch>
            <a:fillRect/>
          </a:stretch>
        </p:blipFill>
        <p:spPr>
          <a:xfrm>
            <a:off x="2301587" y="992188"/>
            <a:ext cx="2019300" cy="952500"/>
          </a:xfrm>
          <a:prstGeom prst="rect">
            <a:avLst/>
          </a:prstGeom>
          <a:ln>
            <a:solidFill>
              <a:schemeClr val="tx1"/>
            </a:solidFill>
          </a:ln>
        </p:spPr>
      </p:pic>
    </p:spTree>
    <p:extLst>
      <p:ext uri="{BB962C8B-B14F-4D97-AF65-F5344CB8AC3E}">
        <p14:creationId xmlns:p14="http://schemas.microsoft.com/office/powerpoint/2010/main" val="2343157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Deques</a:t>
            </a:r>
            <a:endParaRPr lang="en-GB" dirty="0"/>
          </a:p>
        </p:txBody>
      </p:sp>
      <p:sp>
        <p:nvSpPr>
          <p:cNvPr id="3" name="Content Placeholder 2"/>
          <p:cNvSpPr>
            <a:spLocks noGrp="1"/>
          </p:cNvSpPr>
          <p:nvPr>
            <p:ph idx="1"/>
          </p:nvPr>
        </p:nvSpPr>
        <p:spPr/>
        <p:txBody>
          <a:bodyPr/>
          <a:lstStyle/>
          <a:p>
            <a:r>
              <a:rPr lang="en-GB" dirty="0"/>
              <a:t>A </a:t>
            </a:r>
            <a:r>
              <a:rPr lang="en-GB" dirty="0" err="1"/>
              <a:t>deque</a:t>
            </a:r>
            <a:r>
              <a:rPr lang="en-GB" dirty="0"/>
              <a:t> is a homogeneous list in which elements can be added or inserted (</a:t>
            </a:r>
            <a:r>
              <a:rPr lang="en-GB" dirty="0" smtClean="0"/>
              <a:t>called push </a:t>
            </a:r>
            <a:r>
              <a:rPr lang="en-GB" dirty="0"/>
              <a:t>operation) and deleted or removed from both the ends (which is called pop operation</a:t>
            </a:r>
            <a:r>
              <a:rPr lang="en-GB" dirty="0" smtClean="0"/>
              <a:t>). </a:t>
            </a:r>
          </a:p>
          <a:p>
            <a:r>
              <a:rPr lang="en-GB" dirty="0" smtClean="0"/>
              <a:t>Add </a:t>
            </a:r>
            <a:r>
              <a:rPr lang="en-GB" dirty="0"/>
              <a:t>a new element at the rear or front end and also </a:t>
            </a:r>
            <a:r>
              <a:rPr lang="en-GB" dirty="0" smtClean="0"/>
              <a:t>remove an element </a:t>
            </a:r>
            <a:r>
              <a:rPr lang="en-GB" dirty="0"/>
              <a:t>from both front and rear end. </a:t>
            </a:r>
            <a:r>
              <a:rPr lang="en-GB" dirty="0" smtClean="0">
                <a:sym typeface="Wingdings" panose="05000000000000000000" pitchFamily="2" charset="2"/>
              </a:rPr>
              <a:t></a:t>
            </a:r>
            <a:r>
              <a:rPr lang="en-GB" dirty="0" smtClean="0"/>
              <a:t> </a:t>
            </a:r>
            <a:r>
              <a:rPr lang="en-GB" dirty="0"/>
              <a:t>Double Ended Queue.</a:t>
            </a:r>
          </a:p>
        </p:txBody>
      </p:sp>
      <p:graphicFrame>
        <p:nvGraphicFramePr>
          <p:cNvPr id="20" name="Table 19"/>
          <p:cNvGraphicFramePr>
            <a:graphicFrameLocks noGrp="1"/>
          </p:cNvGraphicFramePr>
          <p:nvPr>
            <p:extLst>
              <p:ext uri="{D42A27DB-BD31-4B8C-83A1-F6EECF244321}">
                <p14:modId xmlns:p14="http://schemas.microsoft.com/office/powerpoint/2010/main" val="1421435781"/>
              </p:ext>
            </p:extLst>
          </p:nvPr>
        </p:nvGraphicFramePr>
        <p:xfrm>
          <a:off x="2489200" y="5411271"/>
          <a:ext cx="8128001" cy="3657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802362182"/>
                    </a:ext>
                  </a:extLst>
                </a:gridCol>
                <a:gridCol w="1161143">
                  <a:extLst>
                    <a:ext uri="{9D8B030D-6E8A-4147-A177-3AD203B41FA5}">
                      <a16:colId xmlns:a16="http://schemas.microsoft.com/office/drawing/2014/main" val="2003111387"/>
                    </a:ext>
                  </a:extLst>
                </a:gridCol>
                <a:gridCol w="1161143">
                  <a:extLst>
                    <a:ext uri="{9D8B030D-6E8A-4147-A177-3AD203B41FA5}">
                      <a16:colId xmlns:a16="http://schemas.microsoft.com/office/drawing/2014/main" val="280886249"/>
                    </a:ext>
                  </a:extLst>
                </a:gridCol>
                <a:gridCol w="1161143">
                  <a:extLst>
                    <a:ext uri="{9D8B030D-6E8A-4147-A177-3AD203B41FA5}">
                      <a16:colId xmlns:a16="http://schemas.microsoft.com/office/drawing/2014/main" val="1370784829"/>
                    </a:ext>
                  </a:extLst>
                </a:gridCol>
                <a:gridCol w="1161143">
                  <a:extLst>
                    <a:ext uri="{9D8B030D-6E8A-4147-A177-3AD203B41FA5}">
                      <a16:colId xmlns:a16="http://schemas.microsoft.com/office/drawing/2014/main" val="3486187171"/>
                    </a:ext>
                  </a:extLst>
                </a:gridCol>
                <a:gridCol w="1161143">
                  <a:extLst>
                    <a:ext uri="{9D8B030D-6E8A-4147-A177-3AD203B41FA5}">
                      <a16:colId xmlns:a16="http://schemas.microsoft.com/office/drawing/2014/main" val="1213729486"/>
                    </a:ext>
                  </a:extLst>
                </a:gridCol>
                <a:gridCol w="1161143">
                  <a:extLst>
                    <a:ext uri="{9D8B030D-6E8A-4147-A177-3AD203B41FA5}">
                      <a16:colId xmlns:a16="http://schemas.microsoft.com/office/drawing/2014/main" val="2059474465"/>
                    </a:ext>
                  </a:extLst>
                </a:gridCol>
              </a:tblGrid>
              <a:tr h="309456">
                <a:tc>
                  <a:txBody>
                    <a:bodyPr/>
                    <a:lstStyle/>
                    <a:p>
                      <a:endParaRPr lang="en-GB"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4017467"/>
                  </a:ext>
                </a:extLst>
              </a:tr>
            </a:tbl>
          </a:graphicData>
        </a:graphic>
      </p:graphicFrame>
      <p:cxnSp>
        <p:nvCxnSpPr>
          <p:cNvPr id="21" name="Straight Arrow Connector 20"/>
          <p:cNvCxnSpPr/>
          <p:nvPr/>
        </p:nvCxnSpPr>
        <p:spPr>
          <a:xfrm>
            <a:off x="2495550" y="4935021"/>
            <a:ext cx="590550"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9382127" y="5627647"/>
            <a:ext cx="742950" cy="846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677402" y="4885491"/>
            <a:ext cx="742950" cy="6591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495550" y="5544621"/>
            <a:ext cx="876300" cy="708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933700" y="4713882"/>
            <a:ext cx="965329" cy="369332"/>
          </a:xfrm>
          <a:prstGeom prst="rect">
            <a:avLst/>
          </a:prstGeom>
          <a:noFill/>
        </p:spPr>
        <p:txBody>
          <a:bodyPr wrap="none" rtlCol="0">
            <a:spAutoFit/>
          </a:bodyPr>
          <a:lstStyle/>
          <a:p>
            <a:r>
              <a:rPr lang="en-US" dirty="0" smtClean="0"/>
              <a:t>addition</a:t>
            </a:r>
            <a:endParaRPr lang="en-GB" dirty="0"/>
          </a:p>
        </p:txBody>
      </p:sp>
      <p:sp>
        <p:nvSpPr>
          <p:cNvPr id="26" name="TextBox 25"/>
          <p:cNvSpPr txBox="1"/>
          <p:nvPr/>
        </p:nvSpPr>
        <p:spPr>
          <a:xfrm>
            <a:off x="10125077" y="6488668"/>
            <a:ext cx="965329" cy="369332"/>
          </a:xfrm>
          <a:prstGeom prst="rect">
            <a:avLst/>
          </a:prstGeom>
          <a:noFill/>
        </p:spPr>
        <p:txBody>
          <a:bodyPr wrap="none" rtlCol="0">
            <a:spAutoFit/>
          </a:bodyPr>
          <a:lstStyle/>
          <a:p>
            <a:r>
              <a:rPr lang="en-US" dirty="0" smtClean="0"/>
              <a:t>addition</a:t>
            </a:r>
            <a:endParaRPr lang="en-GB" dirty="0"/>
          </a:p>
        </p:txBody>
      </p:sp>
      <p:sp>
        <p:nvSpPr>
          <p:cNvPr id="27" name="TextBox 26"/>
          <p:cNvSpPr txBox="1"/>
          <p:nvPr/>
        </p:nvSpPr>
        <p:spPr>
          <a:xfrm>
            <a:off x="2406521" y="6253281"/>
            <a:ext cx="962508" cy="369332"/>
          </a:xfrm>
          <a:prstGeom prst="rect">
            <a:avLst/>
          </a:prstGeom>
          <a:noFill/>
        </p:spPr>
        <p:txBody>
          <a:bodyPr wrap="none" rtlCol="0">
            <a:spAutoFit/>
          </a:bodyPr>
          <a:lstStyle/>
          <a:p>
            <a:r>
              <a:rPr lang="en-US" dirty="0" smtClean="0"/>
              <a:t>deletion</a:t>
            </a:r>
            <a:endParaRPr lang="en-GB" dirty="0"/>
          </a:p>
        </p:txBody>
      </p:sp>
      <p:sp>
        <p:nvSpPr>
          <p:cNvPr id="28" name="TextBox 27"/>
          <p:cNvSpPr txBox="1"/>
          <p:nvPr/>
        </p:nvSpPr>
        <p:spPr>
          <a:xfrm>
            <a:off x="9156460" y="4597400"/>
            <a:ext cx="962508" cy="369332"/>
          </a:xfrm>
          <a:prstGeom prst="rect">
            <a:avLst/>
          </a:prstGeom>
          <a:noFill/>
        </p:spPr>
        <p:txBody>
          <a:bodyPr wrap="none" rtlCol="0">
            <a:spAutoFit/>
          </a:bodyPr>
          <a:lstStyle/>
          <a:p>
            <a:r>
              <a:rPr lang="en-US" dirty="0" smtClean="0"/>
              <a:t>deletion</a:t>
            </a:r>
            <a:endParaRPr lang="en-GB" dirty="0"/>
          </a:p>
        </p:txBody>
      </p:sp>
      <p:cxnSp>
        <p:nvCxnSpPr>
          <p:cNvPr id="29" name="Straight Arrow Connector 28"/>
          <p:cNvCxnSpPr/>
          <p:nvPr/>
        </p:nvCxnSpPr>
        <p:spPr>
          <a:xfrm flipH="1">
            <a:off x="4049721" y="4843581"/>
            <a:ext cx="0" cy="6645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869371" y="4929584"/>
            <a:ext cx="0" cy="6645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703452" y="4468594"/>
            <a:ext cx="650114" cy="369332"/>
          </a:xfrm>
          <a:prstGeom prst="rect">
            <a:avLst/>
          </a:prstGeom>
          <a:noFill/>
        </p:spPr>
        <p:txBody>
          <a:bodyPr wrap="none" rtlCol="0">
            <a:spAutoFit/>
          </a:bodyPr>
          <a:lstStyle/>
          <a:p>
            <a:r>
              <a:rPr lang="en-US" dirty="0" smtClean="0"/>
              <a:t>front</a:t>
            </a:r>
            <a:endParaRPr lang="en-GB" dirty="0"/>
          </a:p>
        </p:txBody>
      </p:sp>
      <p:sp>
        <p:nvSpPr>
          <p:cNvPr id="32" name="TextBox 31"/>
          <p:cNvSpPr txBox="1"/>
          <p:nvPr/>
        </p:nvSpPr>
        <p:spPr>
          <a:xfrm>
            <a:off x="8047587" y="4483934"/>
            <a:ext cx="567976" cy="369332"/>
          </a:xfrm>
          <a:prstGeom prst="rect">
            <a:avLst/>
          </a:prstGeom>
          <a:noFill/>
        </p:spPr>
        <p:txBody>
          <a:bodyPr wrap="none" rtlCol="0">
            <a:spAutoFit/>
          </a:bodyPr>
          <a:lstStyle/>
          <a:p>
            <a:r>
              <a:rPr lang="en-US" dirty="0" smtClean="0"/>
              <a:t>rear</a:t>
            </a:r>
            <a:endParaRPr lang="en-GB" dirty="0"/>
          </a:p>
        </p:txBody>
      </p:sp>
    </p:spTree>
    <p:extLst>
      <p:ext uri="{BB962C8B-B14F-4D97-AF65-F5344CB8AC3E}">
        <p14:creationId xmlns:p14="http://schemas.microsoft.com/office/powerpoint/2010/main" val="190113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Deques</a:t>
            </a:r>
            <a:endParaRPr lang="en-GB" dirty="0"/>
          </a:p>
        </p:txBody>
      </p:sp>
      <p:sp>
        <p:nvSpPr>
          <p:cNvPr id="3" name="Content Placeholder 2"/>
          <p:cNvSpPr>
            <a:spLocks noGrp="1"/>
          </p:cNvSpPr>
          <p:nvPr>
            <p:ph idx="1"/>
          </p:nvPr>
        </p:nvSpPr>
        <p:spPr>
          <a:xfrm>
            <a:off x="838200" y="1663818"/>
            <a:ext cx="10515600" cy="4351338"/>
          </a:xfrm>
        </p:spPr>
        <p:txBody>
          <a:bodyPr>
            <a:normAutofit/>
          </a:bodyPr>
          <a:lstStyle/>
          <a:p>
            <a:pPr marL="0" indent="0">
              <a:buNone/>
            </a:pPr>
            <a:r>
              <a:rPr lang="en-GB" sz="2000" dirty="0" smtClean="0"/>
              <a:t>Two </a:t>
            </a:r>
            <a:r>
              <a:rPr lang="en-GB" sz="2000" dirty="0"/>
              <a:t>types of </a:t>
            </a:r>
            <a:r>
              <a:rPr lang="en-GB" sz="2000" dirty="0" err="1"/>
              <a:t>deque</a:t>
            </a:r>
            <a:r>
              <a:rPr lang="en-GB" sz="2000" dirty="0"/>
              <a:t> depending upon the restriction to perform insertion </a:t>
            </a:r>
            <a:r>
              <a:rPr lang="en-GB" sz="2000" dirty="0" smtClean="0"/>
              <a:t>or deletion </a:t>
            </a:r>
            <a:r>
              <a:rPr lang="en-GB" sz="2000" dirty="0"/>
              <a:t>operations at the two ends. </a:t>
            </a:r>
            <a:endParaRPr lang="en-GB" sz="2000" dirty="0" smtClean="0"/>
          </a:p>
          <a:p>
            <a:r>
              <a:rPr lang="en-GB" sz="2000" dirty="0" smtClean="0"/>
              <a:t>Input restricted </a:t>
            </a:r>
            <a:r>
              <a:rPr lang="en-GB" sz="2000" dirty="0" err="1" smtClean="0"/>
              <a:t>deque</a:t>
            </a:r>
            <a:r>
              <a:rPr lang="en-GB" sz="2000" dirty="0" smtClean="0"/>
              <a:t>: allows </a:t>
            </a:r>
            <a:r>
              <a:rPr lang="en-GB" sz="2000" dirty="0"/>
              <a:t>insertion at only </a:t>
            </a:r>
            <a:r>
              <a:rPr lang="en-GB" sz="2000" dirty="0" smtClean="0"/>
              <a:t>one </a:t>
            </a:r>
            <a:r>
              <a:rPr lang="en-GB" sz="2000" dirty="0"/>
              <a:t>end, rear </a:t>
            </a:r>
            <a:r>
              <a:rPr lang="en-GB" sz="2000" dirty="0" smtClean="0"/>
              <a:t>end, but </a:t>
            </a:r>
            <a:r>
              <a:rPr lang="en-GB" sz="2000" dirty="0"/>
              <a:t>allows deletion at both ends, rear and front end of the lists</a:t>
            </a:r>
            <a:r>
              <a:rPr lang="en-GB" sz="2000" dirty="0" smtClean="0"/>
              <a:t>.</a:t>
            </a:r>
          </a:p>
          <a:p>
            <a:endParaRPr lang="en-US" sz="2000" dirty="0"/>
          </a:p>
          <a:p>
            <a:endParaRPr lang="en-US" sz="2000" dirty="0" smtClean="0"/>
          </a:p>
          <a:p>
            <a:endParaRPr lang="en-US" sz="2000" dirty="0"/>
          </a:p>
          <a:p>
            <a:r>
              <a:rPr lang="en-GB" sz="2000" dirty="0" smtClean="0"/>
              <a:t>Output </a:t>
            </a:r>
            <a:r>
              <a:rPr lang="en-GB" sz="2000" dirty="0"/>
              <a:t>restricted </a:t>
            </a:r>
            <a:r>
              <a:rPr lang="en-GB" sz="2000" dirty="0" err="1" smtClean="0"/>
              <a:t>deque</a:t>
            </a:r>
            <a:r>
              <a:rPr lang="en-GB" sz="2000" dirty="0" smtClean="0"/>
              <a:t>: </a:t>
            </a:r>
            <a:r>
              <a:rPr lang="en-GB" sz="2000" dirty="0"/>
              <a:t>allows deletion at only one end, </a:t>
            </a:r>
            <a:r>
              <a:rPr lang="en-GB" sz="2000" dirty="0" smtClean="0"/>
              <a:t>front end</a:t>
            </a:r>
            <a:r>
              <a:rPr lang="en-GB" sz="2000" dirty="0"/>
              <a:t>, but allows insertion at both ends, rear and front ends, of the lists.</a:t>
            </a:r>
          </a:p>
        </p:txBody>
      </p:sp>
      <p:graphicFrame>
        <p:nvGraphicFramePr>
          <p:cNvPr id="13" name="Table 12"/>
          <p:cNvGraphicFramePr>
            <a:graphicFrameLocks noGrp="1"/>
          </p:cNvGraphicFramePr>
          <p:nvPr>
            <p:extLst>
              <p:ext uri="{D42A27DB-BD31-4B8C-83A1-F6EECF244321}">
                <p14:modId xmlns:p14="http://schemas.microsoft.com/office/powerpoint/2010/main" val="152614631"/>
              </p:ext>
            </p:extLst>
          </p:nvPr>
        </p:nvGraphicFramePr>
        <p:xfrm>
          <a:off x="5808001" y="3608566"/>
          <a:ext cx="5805715" cy="3657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802362182"/>
                    </a:ext>
                  </a:extLst>
                </a:gridCol>
                <a:gridCol w="1161143">
                  <a:extLst>
                    <a:ext uri="{9D8B030D-6E8A-4147-A177-3AD203B41FA5}">
                      <a16:colId xmlns:a16="http://schemas.microsoft.com/office/drawing/2014/main" val="2003111387"/>
                    </a:ext>
                  </a:extLst>
                </a:gridCol>
                <a:gridCol w="1161143">
                  <a:extLst>
                    <a:ext uri="{9D8B030D-6E8A-4147-A177-3AD203B41FA5}">
                      <a16:colId xmlns:a16="http://schemas.microsoft.com/office/drawing/2014/main" val="3486187171"/>
                    </a:ext>
                  </a:extLst>
                </a:gridCol>
                <a:gridCol w="1161143">
                  <a:extLst>
                    <a:ext uri="{9D8B030D-6E8A-4147-A177-3AD203B41FA5}">
                      <a16:colId xmlns:a16="http://schemas.microsoft.com/office/drawing/2014/main" val="1213729486"/>
                    </a:ext>
                  </a:extLst>
                </a:gridCol>
                <a:gridCol w="1161143">
                  <a:extLst>
                    <a:ext uri="{9D8B030D-6E8A-4147-A177-3AD203B41FA5}">
                      <a16:colId xmlns:a16="http://schemas.microsoft.com/office/drawing/2014/main" val="2059474465"/>
                    </a:ext>
                  </a:extLst>
                </a:gridCol>
              </a:tblGrid>
              <a:tr h="309456">
                <a:tc>
                  <a:txBody>
                    <a:bodyPr/>
                    <a:lstStyle/>
                    <a:p>
                      <a:endParaRPr lang="en-GB"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4017467"/>
                  </a:ext>
                </a:extLst>
              </a:tr>
            </a:tbl>
          </a:graphicData>
        </a:graphic>
      </p:graphicFrame>
      <p:cxnSp>
        <p:nvCxnSpPr>
          <p:cNvPr id="15" name="Straight Arrow Connector 14"/>
          <p:cNvCxnSpPr/>
          <p:nvPr/>
        </p:nvCxnSpPr>
        <p:spPr>
          <a:xfrm>
            <a:off x="10494792" y="3333353"/>
            <a:ext cx="126127" cy="476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0778996" y="3067446"/>
            <a:ext cx="742950" cy="6591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992585" y="3220839"/>
            <a:ext cx="698066" cy="5210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101315" y="3064847"/>
            <a:ext cx="965329" cy="369332"/>
          </a:xfrm>
          <a:prstGeom prst="rect">
            <a:avLst/>
          </a:prstGeom>
          <a:noFill/>
        </p:spPr>
        <p:txBody>
          <a:bodyPr wrap="none" rtlCol="0">
            <a:spAutoFit/>
          </a:bodyPr>
          <a:lstStyle/>
          <a:p>
            <a:r>
              <a:rPr lang="en-US" dirty="0" smtClean="0"/>
              <a:t>addition</a:t>
            </a:r>
            <a:endParaRPr lang="en-GB" dirty="0"/>
          </a:p>
        </p:txBody>
      </p:sp>
      <p:sp>
        <p:nvSpPr>
          <p:cNvPr id="24" name="TextBox 23"/>
          <p:cNvSpPr txBox="1"/>
          <p:nvPr/>
        </p:nvSpPr>
        <p:spPr>
          <a:xfrm>
            <a:off x="5818852" y="2869902"/>
            <a:ext cx="962508" cy="369332"/>
          </a:xfrm>
          <a:prstGeom prst="rect">
            <a:avLst/>
          </a:prstGeom>
          <a:noFill/>
        </p:spPr>
        <p:txBody>
          <a:bodyPr wrap="none" rtlCol="0">
            <a:spAutoFit/>
          </a:bodyPr>
          <a:lstStyle/>
          <a:p>
            <a:r>
              <a:rPr lang="en-US" dirty="0" smtClean="0"/>
              <a:t>deletion</a:t>
            </a:r>
            <a:endParaRPr lang="en-GB" dirty="0"/>
          </a:p>
        </p:txBody>
      </p:sp>
      <p:sp>
        <p:nvSpPr>
          <p:cNvPr id="25" name="TextBox 24"/>
          <p:cNvSpPr txBox="1"/>
          <p:nvPr/>
        </p:nvSpPr>
        <p:spPr>
          <a:xfrm>
            <a:off x="10712717" y="2781002"/>
            <a:ext cx="962508" cy="369332"/>
          </a:xfrm>
          <a:prstGeom prst="rect">
            <a:avLst/>
          </a:prstGeom>
          <a:noFill/>
        </p:spPr>
        <p:txBody>
          <a:bodyPr wrap="none" rtlCol="0">
            <a:spAutoFit/>
          </a:bodyPr>
          <a:lstStyle/>
          <a:p>
            <a:r>
              <a:rPr lang="en-US" dirty="0" smtClean="0"/>
              <a:t>deletion</a:t>
            </a:r>
            <a:endParaRPr lang="en-GB" dirty="0"/>
          </a:p>
        </p:txBody>
      </p:sp>
      <p:cxnSp>
        <p:nvCxnSpPr>
          <p:cNvPr id="26" name="Straight Arrow Connector 25"/>
          <p:cNvCxnSpPr/>
          <p:nvPr/>
        </p:nvCxnSpPr>
        <p:spPr>
          <a:xfrm flipH="1">
            <a:off x="7368522" y="3040876"/>
            <a:ext cx="0" cy="6645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9970965" y="3111539"/>
            <a:ext cx="0" cy="6645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22253" y="2665889"/>
            <a:ext cx="650114" cy="369332"/>
          </a:xfrm>
          <a:prstGeom prst="rect">
            <a:avLst/>
          </a:prstGeom>
          <a:noFill/>
        </p:spPr>
        <p:txBody>
          <a:bodyPr wrap="none" rtlCol="0">
            <a:spAutoFit/>
          </a:bodyPr>
          <a:lstStyle/>
          <a:p>
            <a:r>
              <a:rPr lang="en-US" dirty="0" smtClean="0"/>
              <a:t>front</a:t>
            </a:r>
            <a:endParaRPr lang="en-GB" dirty="0"/>
          </a:p>
        </p:txBody>
      </p:sp>
      <p:sp>
        <p:nvSpPr>
          <p:cNvPr id="29" name="TextBox 28"/>
          <p:cNvSpPr txBox="1"/>
          <p:nvPr/>
        </p:nvSpPr>
        <p:spPr>
          <a:xfrm>
            <a:off x="9149181" y="2665889"/>
            <a:ext cx="567976" cy="369332"/>
          </a:xfrm>
          <a:prstGeom prst="rect">
            <a:avLst/>
          </a:prstGeom>
          <a:noFill/>
        </p:spPr>
        <p:txBody>
          <a:bodyPr wrap="none" rtlCol="0">
            <a:spAutoFit/>
          </a:bodyPr>
          <a:lstStyle/>
          <a:p>
            <a:r>
              <a:rPr lang="en-US" dirty="0" smtClean="0"/>
              <a:t>rear</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2241041729"/>
              </p:ext>
            </p:extLst>
          </p:nvPr>
        </p:nvGraphicFramePr>
        <p:xfrm>
          <a:off x="5344756" y="5032812"/>
          <a:ext cx="5805715" cy="3657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802362182"/>
                    </a:ext>
                  </a:extLst>
                </a:gridCol>
                <a:gridCol w="1161143">
                  <a:extLst>
                    <a:ext uri="{9D8B030D-6E8A-4147-A177-3AD203B41FA5}">
                      <a16:colId xmlns:a16="http://schemas.microsoft.com/office/drawing/2014/main" val="2003111387"/>
                    </a:ext>
                  </a:extLst>
                </a:gridCol>
                <a:gridCol w="1161143">
                  <a:extLst>
                    <a:ext uri="{9D8B030D-6E8A-4147-A177-3AD203B41FA5}">
                      <a16:colId xmlns:a16="http://schemas.microsoft.com/office/drawing/2014/main" val="3486187171"/>
                    </a:ext>
                  </a:extLst>
                </a:gridCol>
                <a:gridCol w="1161143">
                  <a:extLst>
                    <a:ext uri="{9D8B030D-6E8A-4147-A177-3AD203B41FA5}">
                      <a16:colId xmlns:a16="http://schemas.microsoft.com/office/drawing/2014/main" val="1213729486"/>
                    </a:ext>
                  </a:extLst>
                </a:gridCol>
                <a:gridCol w="1161143">
                  <a:extLst>
                    <a:ext uri="{9D8B030D-6E8A-4147-A177-3AD203B41FA5}">
                      <a16:colId xmlns:a16="http://schemas.microsoft.com/office/drawing/2014/main" val="2059474465"/>
                    </a:ext>
                  </a:extLst>
                </a:gridCol>
              </a:tblGrid>
              <a:tr h="309456">
                <a:tc>
                  <a:txBody>
                    <a:bodyPr/>
                    <a:lstStyle/>
                    <a:p>
                      <a:endParaRPr lang="en-GB"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GB"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4017467"/>
                  </a:ext>
                </a:extLst>
              </a:tr>
            </a:tbl>
          </a:graphicData>
        </a:graphic>
      </p:graphicFrame>
      <p:cxnSp>
        <p:nvCxnSpPr>
          <p:cNvPr id="42" name="Straight Arrow Connector 41"/>
          <p:cNvCxnSpPr/>
          <p:nvPr/>
        </p:nvCxnSpPr>
        <p:spPr>
          <a:xfrm flipH="1" flipV="1">
            <a:off x="10391951" y="5236368"/>
            <a:ext cx="742950" cy="846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9797516" y="5242997"/>
            <a:ext cx="356749" cy="932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351106" y="5166162"/>
            <a:ext cx="876300" cy="708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763426" y="6094869"/>
            <a:ext cx="965329" cy="369332"/>
          </a:xfrm>
          <a:prstGeom prst="rect">
            <a:avLst/>
          </a:prstGeom>
          <a:noFill/>
        </p:spPr>
        <p:txBody>
          <a:bodyPr wrap="none" rtlCol="0">
            <a:spAutoFit/>
          </a:bodyPr>
          <a:lstStyle/>
          <a:p>
            <a:r>
              <a:rPr lang="en-US" dirty="0" smtClean="0"/>
              <a:t>addition</a:t>
            </a:r>
            <a:endParaRPr lang="en-GB" dirty="0"/>
          </a:p>
        </p:txBody>
      </p:sp>
      <p:sp>
        <p:nvSpPr>
          <p:cNvPr id="46" name="TextBox 45"/>
          <p:cNvSpPr txBox="1"/>
          <p:nvPr/>
        </p:nvSpPr>
        <p:spPr>
          <a:xfrm>
            <a:off x="5262077" y="5874822"/>
            <a:ext cx="962508" cy="369332"/>
          </a:xfrm>
          <a:prstGeom prst="rect">
            <a:avLst/>
          </a:prstGeom>
          <a:noFill/>
        </p:spPr>
        <p:txBody>
          <a:bodyPr wrap="none" rtlCol="0">
            <a:spAutoFit/>
          </a:bodyPr>
          <a:lstStyle/>
          <a:p>
            <a:r>
              <a:rPr lang="en-US" dirty="0" smtClean="0"/>
              <a:t>deletion</a:t>
            </a:r>
            <a:endParaRPr lang="en-GB" dirty="0"/>
          </a:p>
        </p:txBody>
      </p:sp>
      <p:sp>
        <p:nvSpPr>
          <p:cNvPr id="47" name="TextBox 46"/>
          <p:cNvSpPr txBox="1"/>
          <p:nvPr/>
        </p:nvSpPr>
        <p:spPr>
          <a:xfrm>
            <a:off x="8772658" y="5818704"/>
            <a:ext cx="962508" cy="369332"/>
          </a:xfrm>
          <a:prstGeom prst="rect">
            <a:avLst/>
          </a:prstGeom>
          <a:noFill/>
        </p:spPr>
        <p:txBody>
          <a:bodyPr wrap="none" rtlCol="0">
            <a:spAutoFit/>
          </a:bodyPr>
          <a:lstStyle/>
          <a:p>
            <a:r>
              <a:rPr lang="en-US" dirty="0" smtClean="0"/>
              <a:t>deletion</a:t>
            </a:r>
            <a:endParaRPr lang="en-GB" dirty="0"/>
          </a:p>
        </p:txBody>
      </p:sp>
      <p:sp>
        <p:nvSpPr>
          <p:cNvPr id="51" name="TextBox 50"/>
          <p:cNvSpPr txBox="1"/>
          <p:nvPr/>
        </p:nvSpPr>
        <p:spPr>
          <a:xfrm>
            <a:off x="8952489" y="5358825"/>
            <a:ext cx="567976" cy="369332"/>
          </a:xfrm>
          <a:prstGeom prst="rect">
            <a:avLst/>
          </a:prstGeom>
          <a:noFill/>
        </p:spPr>
        <p:txBody>
          <a:bodyPr wrap="none" rtlCol="0">
            <a:spAutoFit/>
          </a:bodyPr>
          <a:lstStyle/>
          <a:p>
            <a:r>
              <a:rPr lang="en-US" dirty="0" smtClean="0"/>
              <a:t>rear</a:t>
            </a:r>
            <a:endParaRPr lang="en-GB" dirty="0"/>
          </a:p>
        </p:txBody>
      </p:sp>
      <p:cxnSp>
        <p:nvCxnSpPr>
          <p:cNvPr id="53" name="Straight Arrow Connector 52"/>
          <p:cNvCxnSpPr/>
          <p:nvPr/>
        </p:nvCxnSpPr>
        <p:spPr>
          <a:xfrm flipH="1" flipV="1">
            <a:off x="6295692" y="5199281"/>
            <a:ext cx="500267" cy="9119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306550" y="6000591"/>
            <a:ext cx="965329" cy="369332"/>
          </a:xfrm>
          <a:prstGeom prst="rect">
            <a:avLst/>
          </a:prstGeom>
          <a:noFill/>
        </p:spPr>
        <p:txBody>
          <a:bodyPr wrap="none" rtlCol="0">
            <a:spAutoFit/>
          </a:bodyPr>
          <a:lstStyle/>
          <a:p>
            <a:r>
              <a:rPr lang="en-US" dirty="0" smtClean="0"/>
              <a:t>addition</a:t>
            </a:r>
            <a:endParaRPr lang="en-GB" dirty="0"/>
          </a:p>
        </p:txBody>
      </p:sp>
      <p:sp>
        <p:nvSpPr>
          <p:cNvPr id="58" name="TextBox 57"/>
          <p:cNvSpPr txBox="1"/>
          <p:nvPr/>
        </p:nvSpPr>
        <p:spPr>
          <a:xfrm>
            <a:off x="6872576" y="5425361"/>
            <a:ext cx="650114" cy="369332"/>
          </a:xfrm>
          <a:prstGeom prst="rect">
            <a:avLst/>
          </a:prstGeom>
          <a:noFill/>
        </p:spPr>
        <p:txBody>
          <a:bodyPr wrap="none" rtlCol="0">
            <a:spAutoFit/>
          </a:bodyPr>
          <a:lstStyle/>
          <a:p>
            <a:r>
              <a:rPr lang="en-US" dirty="0" smtClean="0"/>
              <a:t>front</a:t>
            </a:r>
            <a:endParaRPr lang="en-GB" dirty="0"/>
          </a:p>
        </p:txBody>
      </p:sp>
    </p:spTree>
    <p:extLst>
      <p:ext uri="{BB962C8B-B14F-4D97-AF65-F5344CB8AC3E}">
        <p14:creationId xmlns:p14="http://schemas.microsoft.com/office/powerpoint/2010/main" val="1099231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GB" dirty="0"/>
          </a:p>
        </p:txBody>
      </p:sp>
      <p:sp>
        <p:nvSpPr>
          <p:cNvPr id="4" name="Content Placeholder 3"/>
          <p:cNvSpPr>
            <a:spLocks noGrp="1"/>
          </p:cNvSpPr>
          <p:nvPr>
            <p:ph idx="1"/>
          </p:nvPr>
        </p:nvSpPr>
        <p:spPr/>
        <p:txBody>
          <a:bodyPr/>
          <a:lstStyle/>
          <a:p>
            <a:r>
              <a:rPr lang="en-GB" dirty="0"/>
              <a:t>The possible operation performed on </a:t>
            </a:r>
            <a:r>
              <a:rPr lang="en-GB" dirty="0" err="1"/>
              <a:t>deque</a:t>
            </a:r>
            <a:r>
              <a:rPr lang="en-GB" dirty="0"/>
              <a:t> is</a:t>
            </a:r>
          </a:p>
          <a:p>
            <a:pPr marL="0" indent="0">
              <a:buNone/>
            </a:pPr>
            <a:r>
              <a:rPr lang="en-GB" dirty="0"/>
              <a:t>1. Add an element at the rear end</a:t>
            </a:r>
          </a:p>
          <a:p>
            <a:pPr marL="0" indent="0">
              <a:buNone/>
            </a:pPr>
            <a:r>
              <a:rPr lang="en-GB" dirty="0"/>
              <a:t>2. Add an element at the front end</a:t>
            </a:r>
          </a:p>
          <a:p>
            <a:pPr marL="0" indent="0">
              <a:buNone/>
            </a:pPr>
            <a:r>
              <a:rPr lang="en-GB" dirty="0"/>
              <a:t>3. Delete an element from the front end</a:t>
            </a:r>
          </a:p>
          <a:p>
            <a:pPr marL="0" indent="0">
              <a:buNone/>
            </a:pPr>
            <a:r>
              <a:rPr lang="en-GB" dirty="0"/>
              <a:t>4. Delete an element from the rear end</a:t>
            </a:r>
          </a:p>
          <a:p>
            <a:r>
              <a:rPr lang="en-GB" dirty="0" smtClean="0"/>
              <a:t>                                       operations </a:t>
            </a:r>
            <a:r>
              <a:rPr lang="en-GB" dirty="0"/>
              <a:t>are performed by input-restricted </a:t>
            </a:r>
            <a:r>
              <a:rPr lang="en-GB" dirty="0" err="1"/>
              <a:t>deque</a:t>
            </a:r>
            <a:r>
              <a:rPr lang="en-GB" dirty="0"/>
              <a:t> and </a:t>
            </a:r>
            <a:r>
              <a:rPr lang="en-GB" dirty="0" smtClean="0"/>
              <a:t>                               operations </a:t>
            </a:r>
            <a:r>
              <a:rPr lang="en-GB" dirty="0"/>
              <a:t>are performed by output-restricted </a:t>
            </a:r>
            <a:r>
              <a:rPr lang="en-GB" dirty="0" err="1"/>
              <a:t>deque</a:t>
            </a:r>
            <a:r>
              <a:rPr lang="en-GB" dirty="0"/>
              <a:t>.</a:t>
            </a:r>
          </a:p>
        </p:txBody>
      </p:sp>
      <p:grpSp>
        <p:nvGrpSpPr>
          <p:cNvPr id="9" name="Group 8"/>
          <p:cNvGrpSpPr/>
          <p:nvPr/>
        </p:nvGrpSpPr>
        <p:grpSpPr>
          <a:xfrm>
            <a:off x="1828800" y="4373940"/>
            <a:ext cx="3543299" cy="890210"/>
            <a:chOff x="6134100" y="5676623"/>
            <a:chExt cx="3543299" cy="890210"/>
          </a:xfrm>
        </p:grpSpPr>
        <p:sp>
          <p:nvSpPr>
            <p:cNvPr id="5" name="Rectangle 4"/>
            <p:cNvSpPr/>
            <p:nvPr/>
          </p:nvSpPr>
          <p:spPr>
            <a:xfrm>
              <a:off x="6134100" y="5676623"/>
              <a:ext cx="2438400" cy="523220"/>
            </a:xfrm>
            <a:prstGeom prst="rect">
              <a:avLst/>
            </a:prstGeom>
          </p:spPr>
          <p:txBody>
            <a:bodyPr wrap="square">
              <a:spAutoFit/>
            </a:bodyPr>
            <a:lstStyle/>
            <a:p>
              <a:r>
                <a:rPr lang="en-GB" sz="2800" dirty="0">
                  <a:solidFill>
                    <a:srgbClr val="FF0000"/>
                  </a:solidFill>
                </a:rPr>
                <a:t>1</a:t>
              </a:r>
              <a:r>
                <a:rPr lang="en-GB" sz="2800" baseline="30000" dirty="0">
                  <a:solidFill>
                    <a:srgbClr val="FF0000"/>
                  </a:solidFill>
                </a:rPr>
                <a:t>st</a:t>
              </a:r>
              <a:r>
                <a:rPr lang="en-GB" sz="2800" dirty="0">
                  <a:solidFill>
                    <a:srgbClr val="FF0000"/>
                  </a:solidFill>
                </a:rPr>
                <a:t> , 3</a:t>
              </a:r>
              <a:r>
                <a:rPr lang="en-GB" sz="2800" baseline="30000" dirty="0">
                  <a:solidFill>
                    <a:srgbClr val="FF0000"/>
                  </a:solidFill>
                </a:rPr>
                <a:t>rd</a:t>
              </a:r>
              <a:r>
                <a:rPr lang="en-GB" sz="2800" dirty="0">
                  <a:solidFill>
                    <a:srgbClr val="FF0000"/>
                  </a:solidFill>
                </a:rPr>
                <a:t>  and 4</a:t>
              </a:r>
              <a:r>
                <a:rPr lang="en-GB" sz="2800" baseline="30000" dirty="0">
                  <a:solidFill>
                    <a:srgbClr val="FF0000"/>
                  </a:solidFill>
                </a:rPr>
                <a:t>th</a:t>
              </a:r>
              <a:r>
                <a:rPr lang="en-GB" sz="2800" dirty="0">
                  <a:solidFill>
                    <a:srgbClr val="FF0000"/>
                  </a:solidFill>
                </a:rPr>
                <a:t> </a:t>
              </a:r>
            </a:p>
          </p:txBody>
        </p:sp>
        <p:sp>
          <p:nvSpPr>
            <p:cNvPr id="8" name="Rectangle 7"/>
            <p:cNvSpPr/>
            <p:nvPr/>
          </p:nvSpPr>
          <p:spPr>
            <a:xfrm>
              <a:off x="7105650" y="6043613"/>
              <a:ext cx="2571749" cy="523220"/>
            </a:xfrm>
            <a:prstGeom prst="rect">
              <a:avLst/>
            </a:prstGeom>
          </p:spPr>
          <p:txBody>
            <a:bodyPr wrap="square">
              <a:spAutoFit/>
            </a:bodyPr>
            <a:lstStyle/>
            <a:p>
              <a:r>
                <a:rPr lang="en-GB" sz="2800" dirty="0">
                  <a:solidFill>
                    <a:srgbClr val="FF0000"/>
                  </a:solidFill>
                </a:rPr>
                <a:t>1</a:t>
              </a:r>
              <a:r>
                <a:rPr lang="en-GB" sz="2800" baseline="30000" dirty="0">
                  <a:solidFill>
                    <a:srgbClr val="FF0000"/>
                  </a:solidFill>
                </a:rPr>
                <a:t>st</a:t>
              </a:r>
              <a:r>
                <a:rPr lang="en-GB" sz="2800" dirty="0">
                  <a:solidFill>
                    <a:srgbClr val="FF0000"/>
                  </a:solidFill>
                </a:rPr>
                <a:t> , 2</a:t>
              </a:r>
              <a:r>
                <a:rPr lang="en-GB" sz="2800" baseline="30000" dirty="0">
                  <a:solidFill>
                    <a:srgbClr val="FF0000"/>
                  </a:solidFill>
                </a:rPr>
                <a:t>nd</a:t>
              </a:r>
              <a:r>
                <a:rPr lang="en-GB" sz="2800" dirty="0">
                  <a:solidFill>
                    <a:srgbClr val="FF0000"/>
                  </a:solidFill>
                </a:rPr>
                <a:t> and 3</a:t>
              </a:r>
              <a:r>
                <a:rPr lang="en-GB" sz="2800" baseline="30000" dirty="0">
                  <a:solidFill>
                    <a:srgbClr val="FF0000"/>
                  </a:solidFill>
                </a:rPr>
                <a:t>rd</a:t>
              </a:r>
              <a:endParaRPr lang="en-GB" sz="2800" dirty="0">
                <a:solidFill>
                  <a:srgbClr val="FF0000"/>
                </a:solidFill>
              </a:endParaRPr>
            </a:p>
          </p:txBody>
        </p:sp>
      </p:grpSp>
    </p:spTree>
    <p:extLst>
      <p:ext uri="{BB962C8B-B14F-4D97-AF65-F5344CB8AC3E}">
        <p14:creationId xmlns:p14="http://schemas.microsoft.com/office/powerpoint/2010/main" val="1965338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as ADT</a:t>
            </a:r>
            <a:endParaRPr lang="en-GB" dirty="0"/>
          </a:p>
        </p:txBody>
      </p:sp>
      <p:sp>
        <p:nvSpPr>
          <p:cNvPr id="3" name="Content Placeholder 2"/>
          <p:cNvSpPr>
            <a:spLocks noGrp="1"/>
          </p:cNvSpPr>
          <p:nvPr>
            <p:ph idx="1"/>
          </p:nvPr>
        </p:nvSpPr>
        <p:spPr/>
        <p:txBody>
          <a:bodyPr>
            <a:normAutofit lnSpcReduction="10000"/>
          </a:bodyPr>
          <a:lstStyle/>
          <a:p>
            <a:pPr>
              <a:buFont typeface="Arial" charset="0"/>
              <a:buNone/>
            </a:pPr>
            <a:r>
              <a:rPr lang="en-US" dirty="0" smtClean="0">
                <a:latin typeface="Arial" charset="0"/>
                <a:cs typeface="Arial" charset="0"/>
              </a:rPr>
              <a:t>A queue is a special kind of data structure with finite sequence of elements with the operations</a:t>
            </a:r>
          </a:p>
          <a:p>
            <a:r>
              <a:rPr lang="en-US" dirty="0" err="1" smtClean="0">
                <a:latin typeface="Arial" charset="0"/>
                <a:cs typeface="Arial" charset="0"/>
              </a:rPr>
              <a:t>MakeEmpty</a:t>
            </a:r>
            <a:r>
              <a:rPr lang="en-US" dirty="0" smtClean="0">
                <a:latin typeface="Arial" charset="0"/>
                <a:cs typeface="Arial" charset="0"/>
              </a:rPr>
              <a:t>(): creates an empty queue</a:t>
            </a:r>
          </a:p>
          <a:p>
            <a:r>
              <a:rPr lang="en-US" dirty="0" err="1" smtClean="0">
                <a:latin typeface="Arial" charset="0"/>
                <a:cs typeface="Arial" charset="0"/>
              </a:rPr>
              <a:t>IsEmpty</a:t>
            </a:r>
            <a:r>
              <a:rPr lang="en-US" dirty="0" smtClean="0">
                <a:latin typeface="Arial" charset="0"/>
                <a:cs typeface="Arial" charset="0"/>
              </a:rPr>
              <a:t>(): checks whether the queue is empty or not</a:t>
            </a:r>
          </a:p>
          <a:p>
            <a:r>
              <a:rPr lang="en-US" dirty="0" err="1">
                <a:latin typeface="Arial" charset="0"/>
                <a:cs typeface="Arial" charset="0"/>
              </a:rPr>
              <a:t>I</a:t>
            </a:r>
            <a:r>
              <a:rPr lang="en-US" dirty="0" err="1" smtClean="0">
                <a:latin typeface="Arial" charset="0"/>
                <a:cs typeface="Arial" charset="0"/>
              </a:rPr>
              <a:t>sFull</a:t>
            </a:r>
            <a:r>
              <a:rPr lang="en-US" dirty="0" smtClean="0">
                <a:latin typeface="Arial" charset="0"/>
                <a:cs typeface="Arial" charset="0"/>
              </a:rPr>
              <a:t>(): checks whether the queue is full or not</a:t>
            </a:r>
          </a:p>
          <a:p>
            <a:r>
              <a:rPr lang="en-US" dirty="0" err="1" smtClean="0"/>
              <a:t>Enqueue</a:t>
            </a:r>
            <a:r>
              <a:rPr lang="en-US" dirty="0" smtClean="0"/>
              <a:t>(): add an item at the rear of the queue, if and only if the queue is not full</a:t>
            </a:r>
          </a:p>
          <a:p>
            <a:r>
              <a:rPr lang="en-US" dirty="0" err="1" smtClean="0"/>
              <a:t>Dequeue</a:t>
            </a:r>
            <a:r>
              <a:rPr lang="en-US" dirty="0" smtClean="0"/>
              <a:t>(): delete an item from the front of the queue if and only if the queue is not empty</a:t>
            </a:r>
          </a:p>
          <a:p>
            <a:r>
              <a:rPr lang="en-US" dirty="0" smtClean="0"/>
              <a:t>Traverse(): displays the entire content of the queue.</a:t>
            </a:r>
            <a:endParaRPr lang="en-GB" dirty="0"/>
          </a:p>
        </p:txBody>
      </p:sp>
    </p:spTree>
    <p:extLst>
      <p:ext uri="{BB962C8B-B14F-4D97-AF65-F5344CB8AC3E}">
        <p14:creationId xmlns:p14="http://schemas.microsoft.com/office/powerpoint/2010/main" val="959372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GB" dirty="0"/>
          </a:p>
        </p:txBody>
      </p:sp>
      <p:pic>
        <p:nvPicPr>
          <p:cNvPr id="6" name="Picture 5"/>
          <p:cNvPicPr>
            <a:picLocks noChangeAspect="1"/>
          </p:cNvPicPr>
          <p:nvPr/>
        </p:nvPicPr>
        <p:blipFill>
          <a:blip r:embed="rId2"/>
          <a:stretch>
            <a:fillRect/>
          </a:stretch>
        </p:blipFill>
        <p:spPr>
          <a:xfrm>
            <a:off x="357187" y="1843087"/>
            <a:ext cx="5381625" cy="3819525"/>
          </a:xfrm>
          <a:prstGeom prst="rect">
            <a:avLst/>
          </a:prstGeom>
        </p:spPr>
      </p:pic>
      <p:grpSp>
        <p:nvGrpSpPr>
          <p:cNvPr id="11" name="Group 10"/>
          <p:cNvGrpSpPr/>
          <p:nvPr/>
        </p:nvGrpSpPr>
        <p:grpSpPr>
          <a:xfrm>
            <a:off x="6096000" y="1690688"/>
            <a:ext cx="5143500" cy="4029075"/>
            <a:chOff x="6096000" y="1690688"/>
            <a:chExt cx="5143500" cy="4029075"/>
          </a:xfrm>
        </p:grpSpPr>
        <p:pic>
          <p:nvPicPr>
            <p:cNvPr id="7" name="Picture 6"/>
            <p:cNvPicPr>
              <a:picLocks noChangeAspect="1"/>
            </p:cNvPicPr>
            <p:nvPr/>
          </p:nvPicPr>
          <p:blipFill>
            <a:blip r:embed="rId3"/>
            <a:stretch>
              <a:fillRect/>
            </a:stretch>
          </p:blipFill>
          <p:spPr>
            <a:xfrm>
              <a:off x="6096000" y="1690688"/>
              <a:ext cx="5143500" cy="1400175"/>
            </a:xfrm>
            <a:prstGeom prst="rect">
              <a:avLst/>
            </a:prstGeom>
          </p:spPr>
        </p:pic>
        <p:pic>
          <p:nvPicPr>
            <p:cNvPr id="10" name="Picture 9"/>
            <p:cNvPicPr>
              <a:picLocks noChangeAspect="1"/>
            </p:cNvPicPr>
            <p:nvPr/>
          </p:nvPicPr>
          <p:blipFill>
            <a:blip r:embed="rId4"/>
            <a:stretch>
              <a:fillRect/>
            </a:stretch>
          </p:blipFill>
          <p:spPr>
            <a:xfrm>
              <a:off x="6448425" y="3090863"/>
              <a:ext cx="2219325" cy="2628900"/>
            </a:xfrm>
            <a:prstGeom prst="rect">
              <a:avLst/>
            </a:prstGeom>
          </p:spPr>
        </p:pic>
      </p:grpSp>
    </p:spTree>
    <p:extLst>
      <p:ext uri="{BB962C8B-B14F-4D97-AF65-F5344CB8AC3E}">
        <p14:creationId xmlns:p14="http://schemas.microsoft.com/office/powerpoint/2010/main" val="952684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GB" dirty="0"/>
          </a:p>
        </p:txBody>
      </p:sp>
      <p:pic>
        <p:nvPicPr>
          <p:cNvPr id="3" name="Picture 2"/>
          <p:cNvPicPr>
            <a:picLocks noChangeAspect="1"/>
          </p:cNvPicPr>
          <p:nvPr/>
        </p:nvPicPr>
        <p:blipFill>
          <a:blip r:embed="rId2"/>
          <a:stretch>
            <a:fillRect/>
          </a:stretch>
        </p:blipFill>
        <p:spPr>
          <a:xfrm>
            <a:off x="647700" y="1690688"/>
            <a:ext cx="5715000" cy="3600450"/>
          </a:xfrm>
          <a:prstGeom prst="rect">
            <a:avLst/>
          </a:prstGeom>
        </p:spPr>
      </p:pic>
      <p:grpSp>
        <p:nvGrpSpPr>
          <p:cNvPr id="8" name="Group 7"/>
          <p:cNvGrpSpPr/>
          <p:nvPr/>
        </p:nvGrpSpPr>
        <p:grpSpPr>
          <a:xfrm>
            <a:off x="6210300" y="1563689"/>
            <a:ext cx="5353050" cy="3881438"/>
            <a:chOff x="6210300" y="1563689"/>
            <a:chExt cx="5353050" cy="3881438"/>
          </a:xfrm>
        </p:grpSpPr>
        <p:pic>
          <p:nvPicPr>
            <p:cNvPr id="4" name="Picture 3"/>
            <p:cNvPicPr>
              <a:picLocks noChangeAspect="1"/>
            </p:cNvPicPr>
            <p:nvPr/>
          </p:nvPicPr>
          <p:blipFill>
            <a:blip r:embed="rId3"/>
            <a:stretch>
              <a:fillRect/>
            </a:stretch>
          </p:blipFill>
          <p:spPr>
            <a:xfrm>
              <a:off x="6210300" y="1563689"/>
              <a:ext cx="5353050" cy="2305050"/>
            </a:xfrm>
            <a:prstGeom prst="rect">
              <a:avLst/>
            </a:prstGeom>
          </p:spPr>
        </p:pic>
        <p:pic>
          <p:nvPicPr>
            <p:cNvPr id="5" name="Picture 4"/>
            <p:cNvPicPr>
              <a:picLocks noChangeAspect="1"/>
            </p:cNvPicPr>
            <p:nvPr/>
          </p:nvPicPr>
          <p:blipFill>
            <a:blip r:embed="rId4"/>
            <a:stretch>
              <a:fillRect/>
            </a:stretch>
          </p:blipFill>
          <p:spPr>
            <a:xfrm>
              <a:off x="6657975" y="3797302"/>
              <a:ext cx="2076450" cy="1647825"/>
            </a:xfrm>
            <a:prstGeom prst="rect">
              <a:avLst/>
            </a:prstGeom>
          </p:spPr>
        </p:pic>
      </p:grpSp>
    </p:spTree>
    <p:extLst>
      <p:ext uri="{BB962C8B-B14F-4D97-AF65-F5344CB8AC3E}">
        <p14:creationId xmlns:p14="http://schemas.microsoft.com/office/powerpoint/2010/main" val="1140006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GB" dirty="0"/>
          </a:p>
        </p:txBody>
      </p:sp>
      <p:pic>
        <p:nvPicPr>
          <p:cNvPr id="6" name="Picture 5"/>
          <p:cNvPicPr>
            <a:picLocks noChangeAspect="1"/>
          </p:cNvPicPr>
          <p:nvPr/>
        </p:nvPicPr>
        <p:blipFill>
          <a:blip r:embed="rId2"/>
          <a:stretch>
            <a:fillRect/>
          </a:stretch>
        </p:blipFill>
        <p:spPr>
          <a:xfrm>
            <a:off x="838200" y="1404937"/>
            <a:ext cx="9410700" cy="4848225"/>
          </a:xfrm>
          <a:prstGeom prst="rect">
            <a:avLst/>
          </a:prstGeom>
        </p:spPr>
      </p:pic>
      <p:sp>
        <p:nvSpPr>
          <p:cNvPr id="7" name="TextBox 6"/>
          <p:cNvSpPr txBox="1"/>
          <p:nvPr/>
        </p:nvSpPr>
        <p:spPr>
          <a:xfrm>
            <a:off x="4229100" y="1028700"/>
            <a:ext cx="4347729" cy="369332"/>
          </a:xfrm>
          <a:prstGeom prst="rect">
            <a:avLst/>
          </a:prstGeom>
          <a:noFill/>
        </p:spPr>
        <p:txBody>
          <a:bodyPr wrap="none" rtlCol="0">
            <a:spAutoFit/>
          </a:bodyPr>
          <a:lstStyle/>
          <a:p>
            <a:r>
              <a:rPr lang="en-US" dirty="0" smtClean="0"/>
              <a:t>Insert Element at the right side of the </a:t>
            </a:r>
            <a:r>
              <a:rPr lang="en-US" dirty="0" err="1" smtClean="0"/>
              <a:t>deque</a:t>
            </a:r>
            <a:endParaRPr lang="en-GB" dirty="0"/>
          </a:p>
        </p:txBody>
      </p:sp>
    </p:spTree>
    <p:extLst>
      <p:ext uri="{BB962C8B-B14F-4D97-AF65-F5344CB8AC3E}">
        <p14:creationId xmlns:p14="http://schemas.microsoft.com/office/powerpoint/2010/main" val="1751759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GB" dirty="0"/>
          </a:p>
        </p:txBody>
      </p:sp>
      <p:pic>
        <p:nvPicPr>
          <p:cNvPr id="3" name="Picture 2"/>
          <p:cNvPicPr>
            <a:picLocks noChangeAspect="1"/>
          </p:cNvPicPr>
          <p:nvPr/>
        </p:nvPicPr>
        <p:blipFill>
          <a:blip r:embed="rId2"/>
          <a:stretch>
            <a:fillRect/>
          </a:stretch>
        </p:blipFill>
        <p:spPr>
          <a:xfrm>
            <a:off x="638175" y="1457325"/>
            <a:ext cx="10915650" cy="4895850"/>
          </a:xfrm>
          <a:prstGeom prst="rect">
            <a:avLst/>
          </a:prstGeom>
        </p:spPr>
      </p:pic>
      <p:sp>
        <p:nvSpPr>
          <p:cNvPr id="5" name="TextBox 4"/>
          <p:cNvSpPr txBox="1"/>
          <p:nvPr/>
        </p:nvSpPr>
        <p:spPr>
          <a:xfrm>
            <a:off x="4229100" y="1028700"/>
            <a:ext cx="4222759" cy="369332"/>
          </a:xfrm>
          <a:prstGeom prst="rect">
            <a:avLst/>
          </a:prstGeom>
          <a:noFill/>
        </p:spPr>
        <p:txBody>
          <a:bodyPr wrap="none" rtlCol="0">
            <a:spAutoFit/>
          </a:bodyPr>
          <a:lstStyle/>
          <a:p>
            <a:r>
              <a:rPr lang="en-US" dirty="0" smtClean="0"/>
              <a:t>Insert Element at the left side of the </a:t>
            </a:r>
            <a:r>
              <a:rPr lang="en-US" dirty="0" err="1" smtClean="0"/>
              <a:t>deque</a:t>
            </a:r>
            <a:endParaRPr lang="en-GB" dirty="0"/>
          </a:p>
        </p:txBody>
      </p:sp>
    </p:spTree>
    <p:extLst>
      <p:ext uri="{BB962C8B-B14F-4D97-AF65-F5344CB8AC3E}">
        <p14:creationId xmlns:p14="http://schemas.microsoft.com/office/powerpoint/2010/main" val="21888864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GB" dirty="0"/>
          </a:p>
        </p:txBody>
      </p:sp>
      <p:pic>
        <p:nvPicPr>
          <p:cNvPr id="4" name="Picture 3"/>
          <p:cNvPicPr>
            <a:picLocks noChangeAspect="1"/>
          </p:cNvPicPr>
          <p:nvPr/>
        </p:nvPicPr>
        <p:blipFill>
          <a:blip r:embed="rId2"/>
          <a:stretch>
            <a:fillRect/>
          </a:stretch>
        </p:blipFill>
        <p:spPr>
          <a:xfrm>
            <a:off x="1019175" y="1533525"/>
            <a:ext cx="8629650" cy="4171950"/>
          </a:xfrm>
          <a:prstGeom prst="rect">
            <a:avLst/>
          </a:prstGeom>
        </p:spPr>
      </p:pic>
      <p:sp>
        <p:nvSpPr>
          <p:cNvPr id="5" name="TextBox 4"/>
          <p:cNvSpPr txBox="1"/>
          <p:nvPr/>
        </p:nvSpPr>
        <p:spPr>
          <a:xfrm>
            <a:off x="4229100" y="1028700"/>
            <a:ext cx="4542847" cy="369332"/>
          </a:xfrm>
          <a:prstGeom prst="rect">
            <a:avLst/>
          </a:prstGeom>
          <a:noFill/>
        </p:spPr>
        <p:txBody>
          <a:bodyPr wrap="none" rtlCol="0">
            <a:spAutoFit/>
          </a:bodyPr>
          <a:lstStyle/>
          <a:p>
            <a:r>
              <a:rPr lang="en-US" dirty="0" smtClean="0"/>
              <a:t>delete Element from the left side of the </a:t>
            </a:r>
            <a:r>
              <a:rPr lang="en-US" dirty="0" err="1" smtClean="0"/>
              <a:t>deque</a:t>
            </a:r>
            <a:endParaRPr lang="en-GB" dirty="0"/>
          </a:p>
        </p:txBody>
      </p:sp>
    </p:spTree>
    <p:extLst>
      <p:ext uri="{BB962C8B-B14F-4D97-AF65-F5344CB8AC3E}">
        <p14:creationId xmlns:p14="http://schemas.microsoft.com/office/powerpoint/2010/main" val="4206423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GB" dirty="0"/>
          </a:p>
        </p:txBody>
      </p:sp>
      <p:pic>
        <p:nvPicPr>
          <p:cNvPr id="3" name="Picture 2"/>
          <p:cNvPicPr>
            <a:picLocks noChangeAspect="1"/>
          </p:cNvPicPr>
          <p:nvPr/>
        </p:nvPicPr>
        <p:blipFill>
          <a:blip r:embed="rId2"/>
          <a:stretch>
            <a:fillRect/>
          </a:stretch>
        </p:blipFill>
        <p:spPr>
          <a:xfrm>
            <a:off x="838200" y="1690688"/>
            <a:ext cx="8705850" cy="3810000"/>
          </a:xfrm>
          <a:prstGeom prst="rect">
            <a:avLst/>
          </a:prstGeom>
        </p:spPr>
      </p:pic>
      <p:sp>
        <p:nvSpPr>
          <p:cNvPr id="5" name="TextBox 4"/>
          <p:cNvSpPr txBox="1"/>
          <p:nvPr/>
        </p:nvSpPr>
        <p:spPr>
          <a:xfrm>
            <a:off x="4229100" y="1028700"/>
            <a:ext cx="4667816" cy="369332"/>
          </a:xfrm>
          <a:prstGeom prst="rect">
            <a:avLst/>
          </a:prstGeom>
          <a:noFill/>
        </p:spPr>
        <p:txBody>
          <a:bodyPr wrap="none" rtlCol="0">
            <a:spAutoFit/>
          </a:bodyPr>
          <a:lstStyle/>
          <a:p>
            <a:r>
              <a:rPr lang="en-US" dirty="0" smtClean="0"/>
              <a:t>delete Element from the right side of the </a:t>
            </a:r>
            <a:r>
              <a:rPr lang="en-US" dirty="0" err="1" smtClean="0"/>
              <a:t>deque</a:t>
            </a:r>
            <a:endParaRPr lang="en-GB" dirty="0"/>
          </a:p>
        </p:txBody>
      </p:sp>
    </p:spTree>
    <p:extLst>
      <p:ext uri="{BB962C8B-B14F-4D97-AF65-F5344CB8AC3E}">
        <p14:creationId xmlns:p14="http://schemas.microsoft.com/office/powerpoint/2010/main" val="3536065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GB" dirty="0"/>
          </a:p>
        </p:txBody>
      </p:sp>
      <p:pic>
        <p:nvPicPr>
          <p:cNvPr id="4" name="Picture 3"/>
          <p:cNvPicPr>
            <a:picLocks noChangeAspect="1"/>
          </p:cNvPicPr>
          <p:nvPr/>
        </p:nvPicPr>
        <p:blipFill>
          <a:blip r:embed="rId2"/>
          <a:stretch>
            <a:fillRect/>
          </a:stretch>
        </p:blipFill>
        <p:spPr>
          <a:xfrm>
            <a:off x="4191000" y="1027906"/>
            <a:ext cx="7162800" cy="5553075"/>
          </a:xfrm>
          <a:prstGeom prst="rect">
            <a:avLst/>
          </a:prstGeom>
        </p:spPr>
      </p:pic>
      <p:sp>
        <p:nvSpPr>
          <p:cNvPr id="5" name="TextBox 4"/>
          <p:cNvSpPr txBox="1"/>
          <p:nvPr/>
        </p:nvSpPr>
        <p:spPr>
          <a:xfrm>
            <a:off x="7372350" y="6396315"/>
            <a:ext cx="2582758" cy="369332"/>
          </a:xfrm>
          <a:prstGeom prst="rect">
            <a:avLst/>
          </a:prstGeom>
          <a:noFill/>
        </p:spPr>
        <p:txBody>
          <a:bodyPr wrap="none" rtlCol="0">
            <a:spAutoFit/>
          </a:bodyPr>
          <a:lstStyle/>
          <a:p>
            <a:r>
              <a:rPr lang="en-US" dirty="0" smtClean="0"/>
              <a:t>Display element of </a:t>
            </a:r>
            <a:r>
              <a:rPr lang="en-US" dirty="0" err="1" smtClean="0"/>
              <a:t>deque</a:t>
            </a:r>
            <a:endParaRPr lang="en-GB" dirty="0"/>
          </a:p>
        </p:txBody>
      </p:sp>
    </p:spTree>
    <p:extLst>
      <p:ext uri="{BB962C8B-B14F-4D97-AF65-F5344CB8AC3E}">
        <p14:creationId xmlns:p14="http://schemas.microsoft.com/office/powerpoint/2010/main" val="3678628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Operations</a:t>
            </a:r>
            <a:endParaRPr lang="en-GB" dirty="0"/>
          </a:p>
        </p:txBody>
      </p:sp>
      <p:sp>
        <p:nvSpPr>
          <p:cNvPr id="3" name="Content Placeholder 2"/>
          <p:cNvSpPr>
            <a:spLocks noGrp="1"/>
          </p:cNvSpPr>
          <p:nvPr>
            <p:ph idx="1"/>
          </p:nvPr>
        </p:nvSpPr>
        <p:spPr>
          <a:xfrm>
            <a:off x="838200" y="1825624"/>
            <a:ext cx="10515600" cy="4676775"/>
          </a:xfrm>
        </p:spPr>
        <p:txBody>
          <a:bodyPr>
            <a:normAutofit fontScale="92500" lnSpcReduction="10000"/>
          </a:bodyPr>
          <a:lstStyle/>
          <a:p>
            <a:r>
              <a:rPr lang="en-US" dirty="0" err="1" smtClean="0"/>
              <a:t>Enqueue</a:t>
            </a:r>
            <a:r>
              <a:rPr lang="en-US" dirty="0" smtClean="0"/>
              <a:t>(): the process of inserting data elements into the queue is called </a:t>
            </a:r>
            <a:r>
              <a:rPr lang="en-US" dirty="0" err="1" smtClean="0"/>
              <a:t>enqueue</a:t>
            </a:r>
            <a:r>
              <a:rPr lang="en-US" dirty="0" smtClean="0"/>
              <a:t> operation</a:t>
            </a:r>
          </a:p>
          <a:p>
            <a:r>
              <a:rPr lang="en-US" dirty="0" err="1" smtClean="0"/>
              <a:t>Dequeue</a:t>
            </a:r>
            <a:r>
              <a:rPr lang="en-US" dirty="0" smtClean="0"/>
              <a:t>(): The process of removing the data elements from the queue is called </a:t>
            </a:r>
            <a:r>
              <a:rPr lang="en-US" dirty="0" err="1" smtClean="0"/>
              <a:t>dequeue</a:t>
            </a:r>
            <a:r>
              <a:rPr lang="en-US" dirty="0" smtClean="0"/>
              <a:t> operation</a:t>
            </a:r>
          </a:p>
          <a:p>
            <a:endParaRPr lang="en-US" dirty="0" smtClean="0"/>
          </a:p>
          <a:p>
            <a:r>
              <a:rPr lang="en-US" dirty="0" smtClean="0"/>
              <a:t>Status check operation: Empty and full condition</a:t>
            </a:r>
          </a:p>
          <a:p>
            <a:pPr lvl="1"/>
            <a:r>
              <a:rPr lang="en-US" dirty="0" err="1" smtClean="0"/>
              <a:t>isFull</a:t>
            </a:r>
            <a:r>
              <a:rPr lang="en-US" dirty="0" smtClean="0"/>
              <a:t>: it determines the status of queue is full or not.</a:t>
            </a:r>
          </a:p>
          <a:p>
            <a:pPr lvl="1"/>
            <a:r>
              <a:rPr lang="en-US" dirty="0" err="1" smtClean="0"/>
              <a:t>isEmpty</a:t>
            </a:r>
            <a:r>
              <a:rPr lang="en-US" dirty="0" smtClean="0"/>
              <a:t>: it determines the status of queue is empty or not</a:t>
            </a:r>
          </a:p>
          <a:p>
            <a:pPr lvl="1"/>
            <a:endParaRPr lang="en-US" dirty="0" smtClean="0"/>
          </a:p>
          <a:p>
            <a:pPr lvl="1"/>
            <a:r>
              <a:rPr lang="en-US" dirty="0" err="1" smtClean="0"/>
              <a:t>QueueType</a:t>
            </a:r>
            <a:r>
              <a:rPr lang="en-US" dirty="0" smtClean="0"/>
              <a:t>: Generally two types of Queue</a:t>
            </a:r>
          </a:p>
          <a:p>
            <a:pPr lvl="2"/>
            <a:r>
              <a:rPr lang="en-US" dirty="0" smtClean="0"/>
              <a:t>Linear Queue</a:t>
            </a:r>
          </a:p>
          <a:p>
            <a:pPr lvl="2"/>
            <a:r>
              <a:rPr lang="en-US" dirty="0" smtClean="0"/>
              <a:t>Circular Queue</a:t>
            </a:r>
            <a:endParaRPr lang="en-GB" dirty="0"/>
          </a:p>
        </p:txBody>
      </p:sp>
      <p:pic>
        <p:nvPicPr>
          <p:cNvPr id="4" name="Picture 3" descr="C:\Users\dwharder\Desktop\q4.png"/>
          <p:cNvPicPr>
            <a:picLocks noChangeAspect="1" noChangeArrowheads="1"/>
          </p:cNvPicPr>
          <p:nvPr/>
        </p:nvPicPr>
        <p:blipFill>
          <a:blip r:embed="rId2" cstate="print"/>
          <a:srcRect/>
          <a:stretch>
            <a:fillRect/>
          </a:stretch>
        </p:blipFill>
        <p:spPr bwMode="auto">
          <a:xfrm>
            <a:off x="6614160" y="3086894"/>
            <a:ext cx="4572000" cy="914400"/>
          </a:xfrm>
          <a:prstGeom prst="rect">
            <a:avLst/>
          </a:prstGeom>
          <a:noFill/>
          <a:ln w="9525">
            <a:noFill/>
            <a:miter lim="800000"/>
            <a:headEnd/>
            <a:tailEnd/>
          </a:ln>
        </p:spPr>
      </p:pic>
    </p:spTree>
    <p:extLst>
      <p:ext uri="{BB962C8B-B14F-4D97-AF65-F5344CB8AC3E}">
        <p14:creationId xmlns:p14="http://schemas.microsoft.com/office/powerpoint/2010/main" val="1643252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Operations</a:t>
            </a:r>
            <a:endParaRPr lang="en-GB" dirty="0"/>
          </a:p>
        </p:txBody>
      </p:sp>
      <p:sp>
        <p:nvSpPr>
          <p:cNvPr id="3" name="Content Placeholder 2"/>
          <p:cNvSpPr>
            <a:spLocks noGrp="1"/>
          </p:cNvSpPr>
          <p:nvPr>
            <p:ph idx="1"/>
          </p:nvPr>
        </p:nvSpPr>
        <p:spPr/>
        <p:txBody>
          <a:bodyPr>
            <a:normAutofit/>
          </a:bodyPr>
          <a:lstStyle/>
          <a:p>
            <a:r>
              <a:rPr lang="en-US" sz="2000" dirty="0" smtClean="0"/>
              <a:t>Linear Queue has two types: Head vary queue and Head fix queue</a:t>
            </a:r>
          </a:p>
          <a:p>
            <a:r>
              <a:rPr lang="en-US" sz="2000" dirty="0" smtClean="0"/>
              <a:t>Head Vary Queue: Both head and tail will change. After inserting data into the queue the tail increase by 1 and head increase after removing the data. The queue will be empty if head and tail have same value head=tail=0</a:t>
            </a:r>
          </a:p>
          <a:p>
            <a:endParaRPr lang="en-US" sz="2000" dirty="0" smtClean="0"/>
          </a:p>
          <a:p>
            <a:r>
              <a:rPr lang="en-US" sz="2000" dirty="0" smtClean="0"/>
              <a:t>Head Fix Queue: head remain fixed. Only tail will change after removing or inserting the data into or from the queue.</a:t>
            </a:r>
            <a:endParaRPr lang="en-GB" sz="2000" dirty="0"/>
          </a:p>
        </p:txBody>
      </p:sp>
    </p:spTree>
    <p:extLst>
      <p:ext uri="{BB962C8B-B14F-4D97-AF65-F5344CB8AC3E}">
        <p14:creationId xmlns:p14="http://schemas.microsoft.com/office/powerpoint/2010/main" val="1973266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Operations</a:t>
            </a:r>
            <a:endParaRPr lang="en-GB" dirty="0"/>
          </a:p>
        </p:txBody>
      </p:sp>
      <p:sp>
        <p:nvSpPr>
          <p:cNvPr id="3" name="Content Placeholder 2"/>
          <p:cNvSpPr>
            <a:spLocks noGrp="1"/>
          </p:cNvSpPr>
          <p:nvPr>
            <p:ph idx="1"/>
          </p:nvPr>
        </p:nvSpPr>
        <p:spPr>
          <a:xfrm>
            <a:off x="838200" y="1317625"/>
            <a:ext cx="2616200" cy="440943"/>
          </a:xfrm>
        </p:spPr>
        <p:txBody>
          <a:bodyPr>
            <a:normAutofit fontScale="77500" lnSpcReduction="20000"/>
          </a:bodyPr>
          <a:lstStyle/>
          <a:p>
            <a:r>
              <a:rPr lang="en-US" dirty="0" smtClean="0"/>
              <a:t>Queue Declaration</a:t>
            </a:r>
            <a:endParaRPr lang="en-GB" dirty="0"/>
          </a:p>
        </p:txBody>
      </p:sp>
      <p:sp>
        <p:nvSpPr>
          <p:cNvPr id="6" name="Content Placeholder 2"/>
          <p:cNvSpPr txBox="1">
            <a:spLocks/>
          </p:cNvSpPr>
          <p:nvPr/>
        </p:nvSpPr>
        <p:spPr>
          <a:xfrm>
            <a:off x="7315200" y="1268221"/>
            <a:ext cx="4038600" cy="66094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Checking whether queue is empty</a:t>
            </a:r>
            <a:endParaRPr lang="en-GB" dirty="0"/>
          </a:p>
        </p:txBody>
      </p:sp>
      <p:sp>
        <p:nvSpPr>
          <p:cNvPr id="8" name="Content Placeholder 2"/>
          <p:cNvSpPr txBox="1">
            <a:spLocks/>
          </p:cNvSpPr>
          <p:nvPr/>
        </p:nvSpPr>
        <p:spPr>
          <a:xfrm>
            <a:off x="990600" y="3942293"/>
            <a:ext cx="2616200" cy="4409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Creating queue</a:t>
            </a:r>
            <a:endParaRPr lang="en-GB" dirty="0"/>
          </a:p>
        </p:txBody>
      </p:sp>
      <p:pic>
        <p:nvPicPr>
          <p:cNvPr id="9" name="Picture 8"/>
          <p:cNvPicPr>
            <a:picLocks noChangeAspect="1"/>
          </p:cNvPicPr>
          <p:nvPr/>
        </p:nvPicPr>
        <p:blipFill>
          <a:blip r:embed="rId2"/>
          <a:stretch>
            <a:fillRect/>
          </a:stretch>
        </p:blipFill>
        <p:spPr>
          <a:xfrm>
            <a:off x="1345066" y="1929162"/>
            <a:ext cx="3362325" cy="1562100"/>
          </a:xfrm>
          <a:prstGeom prst="rect">
            <a:avLst/>
          </a:prstGeom>
        </p:spPr>
      </p:pic>
      <p:pic>
        <p:nvPicPr>
          <p:cNvPr id="10" name="Picture 9"/>
          <p:cNvPicPr>
            <a:picLocks noChangeAspect="1"/>
          </p:cNvPicPr>
          <p:nvPr/>
        </p:nvPicPr>
        <p:blipFill>
          <a:blip r:embed="rId3"/>
          <a:stretch>
            <a:fillRect/>
          </a:stretch>
        </p:blipFill>
        <p:spPr>
          <a:xfrm>
            <a:off x="1127216" y="4429454"/>
            <a:ext cx="2857500" cy="809625"/>
          </a:xfrm>
          <a:prstGeom prst="rect">
            <a:avLst/>
          </a:prstGeom>
        </p:spPr>
      </p:pic>
      <p:pic>
        <p:nvPicPr>
          <p:cNvPr id="11" name="Picture 10"/>
          <p:cNvPicPr>
            <a:picLocks noChangeAspect="1"/>
          </p:cNvPicPr>
          <p:nvPr/>
        </p:nvPicPr>
        <p:blipFill>
          <a:blip r:embed="rId4"/>
          <a:stretch>
            <a:fillRect/>
          </a:stretch>
        </p:blipFill>
        <p:spPr>
          <a:xfrm>
            <a:off x="7596595" y="1950846"/>
            <a:ext cx="3086100" cy="1285875"/>
          </a:xfrm>
          <a:prstGeom prst="rect">
            <a:avLst/>
          </a:prstGeom>
        </p:spPr>
      </p:pic>
      <p:sp>
        <p:nvSpPr>
          <p:cNvPr id="12" name="Content Placeholder 2"/>
          <p:cNvSpPr txBox="1">
            <a:spLocks/>
          </p:cNvSpPr>
          <p:nvPr/>
        </p:nvSpPr>
        <p:spPr>
          <a:xfrm>
            <a:off x="7307376" y="3611822"/>
            <a:ext cx="4038600" cy="6609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Checking whether queue is Full</a:t>
            </a:r>
            <a:endParaRPr lang="en-GB" dirty="0"/>
          </a:p>
        </p:txBody>
      </p:sp>
      <p:pic>
        <p:nvPicPr>
          <p:cNvPr id="13" name="Picture 12"/>
          <p:cNvPicPr>
            <a:picLocks noChangeAspect="1"/>
          </p:cNvPicPr>
          <p:nvPr/>
        </p:nvPicPr>
        <p:blipFill>
          <a:blip r:embed="rId5"/>
          <a:stretch>
            <a:fillRect/>
          </a:stretch>
        </p:blipFill>
        <p:spPr>
          <a:xfrm>
            <a:off x="7448550" y="4615191"/>
            <a:ext cx="3771900" cy="1247775"/>
          </a:xfrm>
          <a:prstGeom prst="rect">
            <a:avLst/>
          </a:prstGeom>
        </p:spPr>
      </p:pic>
    </p:spTree>
    <p:extLst>
      <p:ext uri="{BB962C8B-B14F-4D97-AF65-F5344CB8AC3E}">
        <p14:creationId xmlns:p14="http://schemas.microsoft.com/office/powerpoint/2010/main" val="228730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Operations</a:t>
            </a:r>
            <a:endParaRPr lang="en-GB" dirty="0"/>
          </a:p>
        </p:txBody>
      </p:sp>
      <p:sp>
        <p:nvSpPr>
          <p:cNvPr id="3" name="Content Placeholder 2"/>
          <p:cNvSpPr>
            <a:spLocks noGrp="1"/>
          </p:cNvSpPr>
          <p:nvPr>
            <p:ph idx="1"/>
          </p:nvPr>
        </p:nvSpPr>
        <p:spPr>
          <a:xfrm>
            <a:off x="838200" y="1317625"/>
            <a:ext cx="2616200" cy="440943"/>
          </a:xfrm>
        </p:spPr>
        <p:txBody>
          <a:bodyPr>
            <a:normAutofit lnSpcReduction="10000"/>
          </a:bodyPr>
          <a:lstStyle/>
          <a:p>
            <a:r>
              <a:rPr lang="en-US" dirty="0" smtClean="0"/>
              <a:t>Head fix queue</a:t>
            </a:r>
            <a:endParaRPr lang="en-GB" dirty="0"/>
          </a:p>
        </p:txBody>
      </p:sp>
      <p:sp>
        <p:nvSpPr>
          <p:cNvPr id="4" name="TextBox 3"/>
          <p:cNvSpPr txBox="1"/>
          <p:nvPr/>
        </p:nvSpPr>
        <p:spPr>
          <a:xfrm>
            <a:off x="1119058" y="1910968"/>
            <a:ext cx="5305683" cy="3970318"/>
          </a:xfrm>
          <a:prstGeom prst="rect">
            <a:avLst/>
          </a:prstGeom>
          <a:noFill/>
        </p:spPr>
        <p:txBody>
          <a:bodyPr wrap="none" rtlCol="0">
            <a:spAutoFit/>
          </a:bodyPr>
          <a:lstStyle/>
          <a:p>
            <a:r>
              <a:rPr lang="en-GB" dirty="0" smtClean="0"/>
              <a:t>For </a:t>
            </a:r>
            <a:r>
              <a:rPr lang="en-GB" dirty="0" err="1" smtClean="0"/>
              <a:t>enqueue</a:t>
            </a:r>
            <a:r>
              <a:rPr lang="en-GB" dirty="0" smtClean="0"/>
              <a:t> </a:t>
            </a:r>
            <a:r>
              <a:rPr lang="en-GB" dirty="0"/>
              <a:t>operation</a:t>
            </a:r>
          </a:p>
          <a:p>
            <a:r>
              <a:rPr lang="en-GB" dirty="0"/>
              <a:t>           IF rear&gt;=</a:t>
            </a:r>
            <a:r>
              <a:rPr lang="en-GB" dirty="0" smtClean="0"/>
              <a:t>MaxSize-1</a:t>
            </a:r>
            <a:endParaRPr lang="en-GB" dirty="0"/>
          </a:p>
          <a:p>
            <a:r>
              <a:rPr lang="en-GB" dirty="0"/>
              <a:t>               Print “Queue  is  Full !”</a:t>
            </a:r>
          </a:p>
          <a:p>
            <a:r>
              <a:rPr lang="en-GB" dirty="0"/>
              <a:t>            ELSE</a:t>
            </a:r>
          </a:p>
          <a:p>
            <a:r>
              <a:rPr lang="en-GB" dirty="0"/>
              <a:t>                rear=rear+1</a:t>
            </a:r>
          </a:p>
          <a:p>
            <a:r>
              <a:rPr lang="en-GB" dirty="0"/>
              <a:t>               queue[rear]=item</a:t>
            </a:r>
          </a:p>
          <a:p>
            <a:endParaRPr lang="en-GB" dirty="0" smtClean="0"/>
          </a:p>
          <a:p>
            <a:r>
              <a:rPr lang="en-GB" dirty="0" smtClean="0"/>
              <a:t>For </a:t>
            </a:r>
            <a:r>
              <a:rPr lang="en-GB" dirty="0"/>
              <a:t>De-queue operation</a:t>
            </a:r>
          </a:p>
          <a:p>
            <a:r>
              <a:rPr lang="en-GB" dirty="0"/>
              <a:t>               IF rear=-1</a:t>
            </a:r>
          </a:p>
          <a:p>
            <a:r>
              <a:rPr lang="en-GB" dirty="0"/>
              <a:t>                    Print “  queue  is Empty”</a:t>
            </a:r>
          </a:p>
          <a:p>
            <a:r>
              <a:rPr lang="en-GB" dirty="0"/>
              <a:t>               ELSE</a:t>
            </a:r>
          </a:p>
          <a:p>
            <a:r>
              <a:rPr lang="en-GB" dirty="0"/>
              <a:t>                    Item=queue[rear]</a:t>
            </a:r>
          </a:p>
          <a:p>
            <a:r>
              <a:rPr lang="en-GB" dirty="0"/>
              <a:t>          swap the elements from upper to one step lower</a:t>
            </a:r>
          </a:p>
          <a:p>
            <a:r>
              <a:rPr lang="en-GB" dirty="0"/>
              <a:t>                </a:t>
            </a:r>
            <a:r>
              <a:rPr lang="en-GB" dirty="0" smtClean="0"/>
              <a:t>rear=rear-1</a:t>
            </a:r>
            <a:endParaRPr lang="en-GB" dirty="0"/>
          </a:p>
        </p:txBody>
      </p:sp>
      <p:sp>
        <p:nvSpPr>
          <p:cNvPr id="5" name="Rectangle 4"/>
          <p:cNvSpPr/>
          <p:nvPr/>
        </p:nvSpPr>
        <p:spPr>
          <a:xfrm>
            <a:off x="7729317" y="1798256"/>
            <a:ext cx="3168624" cy="3693319"/>
          </a:xfrm>
          <a:prstGeom prst="rect">
            <a:avLst/>
          </a:prstGeom>
          <a:noFill/>
        </p:spPr>
        <p:txBody>
          <a:bodyPr wrap="none" rtlCol="0">
            <a:spAutoFit/>
          </a:bodyPr>
          <a:lstStyle/>
          <a:p>
            <a:r>
              <a:rPr lang="en-GB" dirty="0" smtClean="0"/>
              <a:t>For </a:t>
            </a:r>
            <a:r>
              <a:rPr lang="en-GB" dirty="0" err="1"/>
              <a:t>En</a:t>
            </a:r>
            <a:r>
              <a:rPr lang="en-GB" dirty="0"/>
              <a:t>-queue operation</a:t>
            </a:r>
          </a:p>
          <a:p>
            <a:r>
              <a:rPr lang="en-GB" dirty="0"/>
              <a:t>           IF </a:t>
            </a:r>
            <a:r>
              <a:rPr lang="en-GB" dirty="0" smtClean="0"/>
              <a:t>rear&gt;=MaxSize-1</a:t>
            </a:r>
            <a:endParaRPr lang="en-GB" dirty="0"/>
          </a:p>
          <a:p>
            <a:r>
              <a:rPr lang="en-GB" dirty="0"/>
              <a:t>               </a:t>
            </a:r>
            <a:r>
              <a:rPr lang="en-GB" dirty="0" err="1"/>
              <a:t>Print”Queue</a:t>
            </a:r>
            <a:r>
              <a:rPr lang="en-GB" dirty="0"/>
              <a:t> is Full !”</a:t>
            </a:r>
          </a:p>
          <a:p>
            <a:r>
              <a:rPr lang="en-GB" dirty="0"/>
              <a:t>          ELSE</a:t>
            </a:r>
          </a:p>
          <a:p>
            <a:r>
              <a:rPr lang="en-GB" dirty="0"/>
              <a:t>                rear=rear+1</a:t>
            </a:r>
          </a:p>
          <a:p>
            <a:r>
              <a:rPr lang="en-GB" dirty="0"/>
              <a:t>                queue[rear]=item</a:t>
            </a:r>
          </a:p>
          <a:p>
            <a:endParaRPr lang="en-GB" dirty="0" smtClean="0"/>
          </a:p>
          <a:p>
            <a:r>
              <a:rPr lang="en-GB" dirty="0" smtClean="0"/>
              <a:t>For </a:t>
            </a:r>
            <a:r>
              <a:rPr lang="en-GB" dirty="0"/>
              <a:t>De-queue operation</a:t>
            </a:r>
          </a:p>
          <a:p>
            <a:r>
              <a:rPr lang="en-GB" dirty="0"/>
              <a:t>          IF front&gt;rear</a:t>
            </a:r>
          </a:p>
          <a:p>
            <a:r>
              <a:rPr lang="en-GB" dirty="0"/>
              <a:t>              Print “Queue is Empty!”</a:t>
            </a:r>
          </a:p>
          <a:p>
            <a:r>
              <a:rPr lang="en-GB" dirty="0"/>
              <a:t>          ELSE</a:t>
            </a:r>
          </a:p>
          <a:p>
            <a:r>
              <a:rPr lang="en-GB" dirty="0"/>
              <a:t>              Item=queue[front]</a:t>
            </a:r>
          </a:p>
          <a:p>
            <a:r>
              <a:rPr lang="en-GB" dirty="0"/>
              <a:t>             </a:t>
            </a:r>
            <a:r>
              <a:rPr lang="en-GB" dirty="0" smtClean="0"/>
              <a:t>front=front+1</a:t>
            </a:r>
            <a:endParaRPr lang="en-GB" dirty="0"/>
          </a:p>
        </p:txBody>
      </p:sp>
      <p:sp>
        <p:nvSpPr>
          <p:cNvPr id="6" name="Content Placeholder 2"/>
          <p:cNvSpPr txBox="1">
            <a:spLocks/>
          </p:cNvSpPr>
          <p:nvPr/>
        </p:nvSpPr>
        <p:spPr>
          <a:xfrm>
            <a:off x="7831737" y="1268221"/>
            <a:ext cx="2616200" cy="4409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Head vary queue</a:t>
            </a:r>
            <a:endParaRPr lang="en-GB" dirty="0"/>
          </a:p>
        </p:txBody>
      </p:sp>
    </p:spTree>
    <p:extLst>
      <p:ext uri="{BB962C8B-B14F-4D97-AF65-F5344CB8AC3E}">
        <p14:creationId xmlns:p14="http://schemas.microsoft.com/office/powerpoint/2010/main" val="60111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79" y="73378"/>
            <a:ext cx="10515600" cy="993412"/>
          </a:xfrm>
        </p:spPr>
        <p:txBody>
          <a:bodyPr>
            <a:normAutofit/>
          </a:bodyPr>
          <a:lstStyle/>
          <a:p>
            <a:r>
              <a:rPr lang="en-GB" sz="3600" dirty="0" smtClean="0"/>
              <a:t>Examples</a:t>
            </a:r>
            <a:endParaRPr lang="en-GB" sz="3600" dirty="0"/>
          </a:p>
        </p:txBody>
      </p:sp>
      <p:graphicFrame>
        <p:nvGraphicFramePr>
          <p:cNvPr id="9" name="Table 8"/>
          <p:cNvGraphicFramePr>
            <a:graphicFrameLocks noGrp="1"/>
          </p:cNvGraphicFramePr>
          <p:nvPr>
            <p:extLst>
              <p:ext uri="{D42A27DB-BD31-4B8C-83A1-F6EECF244321}">
                <p14:modId xmlns:p14="http://schemas.microsoft.com/office/powerpoint/2010/main" val="1378590891"/>
              </p:ext>
            </p:extLst>
          </p:nvPr>
        </p:nvGraphicFramePr>
        <p:xfrm>
          <a:off x="3743650" y="1175479"/>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10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74120855"/>
              </p:ext>
            </p:extLst>
          </p:nvPr>
        </p:nvGraphicFramePr>
        <p:xfrm>
          <a:off x="3743650" y="1988279"/>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10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20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0919739"/>
              </p:ext>
            </p:extLst>
          </p:nvPr>
        </p:nvGraphicFramePr>
        <p:xfrm>
          <a:off x="3743650" y="2801079"/>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10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20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30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sp>
        <p:nvSpPr>
          <p:cNvPr id="13" name="TextBox 12"/>
          <p:cNvSpPr txBox="1"/>
          <p:nvPr/>
        </p:nvSpPr>
        <p:spPr>
          <a:xfrm>
            <a:off x="1698950" y="990813"/>
            <a:ext cx="1301959" cy="369332"/>
          </a:xfrm>
          <a:prstGeom prst="rect">
            <a:avLst/>
          </a:prstGeom>
          <a:noFill/>
        </p:spPr>
        <p:txBody>
          <a:bodyPr wrap="none" rtlCol="0">
            <a:spAutoFit/>
          </a:bodyPr>
          <a:lstStyle/>
          <a:p>
            <a:r>
              <a:rPr lang="en-US" dirty="0" err="1" smtClean="0"/>
              <a:t>Enqueue</a:t>
            </a:r>
            <a:r>
              <a:rPr lang="en-US" dirty="0" smtClean="0"/>
              <a:t> 10</a:t>
            </a:r>
            <a:endParaRPr lang="en-GB" dirty="0"/>
          </a:p>
        </p:txBody>
      </p:sp>
      <p:sp>
        <p:nvSpPr>
          <p:cNvPr id="14" name="TextBox 13"/>
          <p:cNvSpPr txBox="1"/>
          <p:nvPr/>
        </p:nvSpPr>
        <p:spPr>
          <a:xfrm>
            <a:off x="1813250" y="1893252"/>
            <a:ext cx="1301959" cy="369332"/>
          </a:xfrm>
          <a:prstGeom prst="rect">
            <a:avLst/>
          </a:prstGeom>
          <a:noFill/>
        </p:spPr>
        <p:txBody>
          <a:bodyPr wrap="none" rtlCol="0">
            <a:spAutoFit/>
          </a:bodyPr>
          <a:lstStyle/>
          <a:p>
            <a:r>
              <a:rPr lang="en-US" dirty="0" err="1" smtClean="0"/>
              <a:t>Enqueue</a:t>
            </a:r>
            <a:r>
              <a:rPr lang="en-US" dirty="0" smtClean="0"/>
              <a:t> 20</a:t>
            </a:r>
            <a:endParaRPr lang="en-GB" dirty="0"/>
          </a:p>
        </p:txBody>
      </p:sp>
      <p:sp>
        <p:nvSpPr>
          <p:cNvPr id="15" name="TextBox 14"/>
          <p:cNvSpPr txBox="1"/>
          <p:nvPr/>
        </p:nvSpPr>
        <p:spPr>
          <a:xfrm>
            <a:off x="1813250" y="2818065"/>
            <a:ext cx="1301959" cy="369332"/>
          </a:xfrm>
          <a:prstGeom prst="rect">
            <a:avLst/>
          </a:prstGeom>
          <a:noFill/>
        </p:spPr>
        <p:txBody>
          <a:bodyPr wrap="none" rtlCol="0">
            <a:spAutoFit/>
          </a:bodyPr>
          <a:lstStyle/>
          <a:p>
            <a:r>
              <a:rPr lang="en-US" dirty="0" err="1" smtClean="0"/>
              <a:t>Enqueue</a:t>
            </a:r>
            <a:r>
              <a:rPr lang="en-US" dirty="0" smtClean="0"/>
              <a:t> 30</a:t>
            </a:r>
            <a:endParaRPr lang="en-GB" dirty="0"/>
          </a:p>
        </p:txBody>
      </p:sp>
      <p:cxnSp>
        <p:nvCxnSpPr>
          <p:cNvPr id="17" name="Straight Arrow Connector 16"/>
          <p:cNvCxnSpPr/>
          <p:nvPr/>
        </p:nvCxnSpPr>
        <p:spPr>
          <a:xfrm flipV="1">
            <a:off x="5245529" y="1546319"/>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18356" y="1620262"/>
            <a:ext cx="909223" cy="369332"/>
          </a:xfrm>
          <a:prstGeom prst="rect">
            <a:avLst/>
          </a:prstGeom>
          <a:noFill/>
        </p:spPr>
        <p:txBody>
          <a:bodyPr wrap="none" rtlCol="0">
            <a:spAutoFit/>
          </a:bodyPr>
          <a:lstStyle/>
          <a:p>
            <a:r>
              <a:rPr lang="en-US" dirty="0" smtClean="0"/>
              <a:t>Head=0</a:t>
            </a:r>
            <a:endParaRPr lang="en-GB" dirty="0"/>
          </a:p>
        </p:txBody>
      </p:sp>
      <p:cxnSp>
        <p:nvCxnSpPr>
          <p:cNvPr id="19" name="Straight Arrow Connector 18"/>
          <p:cNvCxnSpPr/>
          <p:nvPr/>
        </p:nvCxnSpPr>
        <p:spPr>
          <a:xfrm flipV="1">
            <a:off x="6528316" y="1571801"/>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01143" y="1645744"/>
            <a:ext cx="780598" cy="369332"/>
          </a:xfrm>
          <a:prstGeom prst="rect">
            <a:avLst/>
          </a:prstGeom>
          <a:noFill/>
        </p:spPr>
        <p:txBody>
          <a:bodyPr wrap="none" rtlCol="0">
            <a:spAutoFit/>
          </a:bodyPr>
          <a:lstStyle/>
          <a:p>
            <a:r>
              <a:rPr lang="en-US" dirty="0" smtClean="0"/>
              <a:t>Tail =1</a:t>
            </a:r>
            <a:endParaRPr lang="en-GB" dirty="0"/>
          </a:p>
        </p:txBody>
      </p:sp>
      <p:cxnSp>
        <p:nvCxnSpPr>
          <p:cNvPr id="21" name="Straight Arrow Connector 20"/>
          <p:cNvCxnSpPr/>
          <p:nvPr/>
        </p:nvCxnSpPr>
        <p:spPr>
          <a:xfrm flipV="1">
            <a:off x="5245529" y="2373561"/>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18356" y="2447504"/>
            <a:ext cx="909223" cy="369332"/>
          </a:xfrm>
          <a:prstGeom prst="rect">
            <a:avLst/>
          </a:prstGeom>
          <a:noFill/>
        </p:spPr>
        <p:txBody>
          <a:bodyPr wrap="none" rtlCol="0">
            <a:spAutoFit/>
          </a:bodyPr>
          <a:lstStyle/>
          <a:p>
            <a:r>
              <a:rPr lang="en-US" dirty="0" smtClean="0"/>
              <a:t>Head=0</a:t>
            </a:r>
            <a:endParaRPr lang="en-GB" dirty="0"/>
          </a:p>
        </p:txBody>
      </p:sp>
      <p:cxnSp>
        <p:nvCxnSpPr>
          <p:cNvPr id="23" name="Straight Arrow Connector 22"/>
          <p:cNvCxnSpPr/>
          <p:nvPr/>
        </p:nvCxnSpPr>
        <p:spPr>
          <a:xfrm flipV="1">
            <a:off x="7544316" y="2394778"/>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17143" y="2468721"/>
            <a:ext cx="780598" cy="369332"/>
          </a:xfrm>
          <a:prstGeom prst="rect">
            <a:avLst/>
          </a:prstGeom>
          <a:noFill/>
        </p:spPr>
        <p:txBody>
          <a:bodyPr wrap="none" rtlCol="0">
            <a:spAutoFit/>
          </a:bodyPr>
          <a:lstStyle/>
          <a:p>
            <a:r>
              <a:rPr lang="en-US" dirty="0" smtClean="0"/>
              <a:t>Tail =2</a:t>
            </a:r>
            <a:endParaRPr lang="en-GB" dirty="0"/>
          </a:p>
        </p:txBody>
      </p:sp>
      <p:cxnSp>
        <p:nvCxnSpPr>
          <p:cNvPr id="25" name="Straight Arrow Connector 24"/>
          <p:cNvCxnSpPr/>
          <p:nvPr/>
        </p:nvCxnSpPr>
        <p:spPr>
          <a:xfrm flipV="1">
            <a:off x="5245529" y="3206454"/>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918356" y="3280397"/>
            <a:ext cx="909223" cy="369332"/>
          </a:xfrm>
          <a:prstGeom prst="rect">
            <a:avLst/>
          </a:prstGeom>
          <a:noFill/>
        </p:spPr>
        <p:txBody>
          <a:bodyPr wrap="none" rtlCol="0">
            <a:spAutoFit/>
          </a:bodyPr>
          <a:lstStyle/>
          <a:p>
            <a:r>
              <a:rPr lang="en-US" dirty="0" smtClean="0"/>
              <a:t>Head=0</a:t>
            </a:r>
            <a:endParaRPr lang="en-GB" dirty="0"/>
          </a:p>
        </p:txBody>
      </p:sp>
      <p:cxnSp>
        <p:nvCxnSpPr>
          <p:cNvPr id="27" name="Straight Arrow Connector 26"/>
          <p:cNvCxnSpPr/>
          <p:nvPr/>
        </p:nvCxnSpPr>
        <p:spPr>
          <a:xfrm flipV="1">
            <a:off x="8738116" y="3230607"/>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410943" y="3304550"/>
            <a:ext cx="780598" cy="369332"/>
          </a:xfrm>
          <a:prstGeom prst="rect">
            <a:avLst/>
          </a:prstGeom>
          <a:noFill/>
        </p:spPr>
        <p:txBody>
          <a:bodyPr wrap="none" rtlCol="0">
            <a:spAutoFit/>
          </a:bodyPr>
          <a:lstStyle/>
          <a:p>
            <a:r>
              <a:rPr lang="en-US" dirty="0" smtClean="0"/>
              <a:t>Tail =3</a:t>
            </a:r>
            <a:endParaRPr lang="en-GB" dirty="0"/>
          </a:p>
        </p:txBody>
      </p:sp>
      <p:sp>
        <p:nvSpPr>
          <p:cNvPr id="29" name="TextBox 28"/>
          <p:cNvSpPr txBox="1"/>
          <p:nvPr/>
        </p:nvSpPr>
        <p:spPr>
          <a:xfrm>
            <a:off x="1026934" y="3475689"/>
            <a:ext cx="3117648" cy="369332"/>
          </a:xfrm>
          <a:prstGeom prst="rect">
            <a:avLst/>
          </a:prstGeom>
          <a:noFill/>
        </p:spPr>
        <p:txBody>
          <a:bodyPr wrap="none" rtlCol="0">
            <a:spAutoFit/>
          </a:bodyPr>
          <a:lstStyle/>
          <a:p>
            <a:r>
              <a:rPr lang="en-US" dirty="0" err="1" smtClean="0"/>
              <a:t>Enqueue</a:t>
            </a:r>
            <a:r>
              <a:rPr lang="en-US" dirty="0" smtClean="0"/>
              <a:t> 40: Error Queue is full</a:t>
            </a:r>
            <a:endParaRPr lang="en-GB" dirty="0"/>
          </a:p>
        </p:txBody>
      </p:sp>
      <p:graphicFrame>
        <p:nvGraphicFramePr>
          <p:cNvPr id="30" name="Table 29"/>
          <p:cNvGraphicFramePr>
            <a:graphicFrameLocks noGrp="1"/>
          </p:cNvGraphicFramePr>
          <p:nvPr>
            <p:extLst>
              <p:ext uri="{D42A27DB-BD31-4B8C-83A1-F6EECF244321}">
                <p14:modId xmlns:p14="http://schemas.microsoft.com/office/powerpoint/2010/main" val="1555405264"/>
              </p:ext>
            </p:extLst>
          </p:nvPr>
        </p:nvGraphicFramePr>
        <p:xfrm>
          <a:off x="4641458" y="4007288"/>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20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30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cxnSp>
        <p:nvCxnSpPr>
          <p:cNvPr id="31" name="Straight Arrow Connector 30"/>
          <p:cNvCxnSpPr/>
          <p:nvPr/>
        </p:nvCxnSpPr>
        <p:spPr>
          <a:xfrm flipV="1">
            <a:off x="6143337" y="4412663"/>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16164" y="4486606"/>
            <a:ext cx="909223" cy="369332"/>
          </a:xfrm>
          <a:prstGeom prst="rect">
            <a:avLst/>
          </a:prstGeom>
          <a:noFill/>
        </p:spPr>
        <p:txBody>
          <a:bodyPr wrap="none" rtlCol="0">
            <a:spAutoFit/>
          </a:bodyPr>
          <a:lstStyle/>
          <a:p>
            <a:r>
              <a:rPr lang="en-US" dirty="0" smtClean="0"/>
              <a:t>Head=0</a:t>
            </a:r>
            <a:endParaRPr lang="en-GB" dirty="0"/>
          </a:p>
        </p:txBody>
      </p:sp>
      <p:graphicFrame>
        <p:nvGraphicFramePr>
          <p:cNvPr id="35" name="Table 34"/>
          <p:cNvGraphicFramePr>
            <a:graphicFrameLocks noGrp="1"/>
          </p:cNvGraphicFramePr>
          <p:nvPr>
            <p:extLst>
              <p:ext uri="{D42A27DB-BD31-4B8C-83A1-F6EECF244321}">
                <p14:modId xmlns:p14="http://schemas.microsoft.com/office/powerpoint/2010/main" val="2504206412"/>
              </p:ext>
            </p:extLst>
          </p:nvPr>
        </p:nvGraphicFramePr>
        <p:xfrm>
          <a:off x="4641458" y="4786300"/>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30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cxnSp>
        <p:nvCxnSpPr>
          <p:cNvPr id="36" name="Straight Arrow Connector 35"/>
          <p:cNvCxnSpPr/>
          <p:nvPr/>
        </p:nvCxnSpPr>
        <p:spPr>
          <a:xfrm flipV="1">
            <a:off x="6143337" y="5171582"/>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816164" y="5245525"/>
            <a:ext cx="909223" cy="369332"/>
          </a:xfrm>
          <a:prstGeom prst="rect">
            <a:avLst/>
          </a:prstGeom>
          <a:noFill/>
        </p:spPr>
        <p:txBody>
          <a:bodyPr wrap="none" rtlCol="0">
            <a:spAutoFit/>
          </a:bodyPr>
          <a:lstStyle/>
          <a:p>
            <a:r>
              <a:rPr lang="en-US" dirty="0" smtClean="0"/>
              <a:t>Head=0</a:t>
            </a:r>
            <a:endParaRPr lang="en-GB" dirty="0"/>
          </a:p>
        </p:txBody>
      </p:sp>
      <p:cxnSp>
        <p:nvCxnSpPr>
          <p:cNvPr id="38" name="Straight Arrow Connector 37"/>
          <p:cNvCxnSpPr/>
          <p:nvPr/>
        </p:nvCxnSpPr>
        <p:spPr>
          <a:xfrm flipV="1">
            <a:off x="8478760" y="4389357"/>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51587" y="4463300"/>
            <a:ext cx="780598" cy="369332"/>
          </a:xfrm>
          <a:prstGeom prst="rect">
            <a:avLst/>
          </a:prstGeom>
          <a:noFill/>
        </p:spPr>
        <p:txBody>
          <a:bodyPr wrap="none" rtlCol="0">
            <a:spAutoFit/>
          </a:bodyPr>
          <a:lstStyle/>
          <a:p>
            <a:r>
              <a:rPr lang="en-US" dirty="0" smtClean="0"/>
              <a:t>Tail =2</a:t>
            </a:r>
            <a:endParaRPr lang="en-GB" dirty="0"/>
          </a:p>
        </p:txBody>
      </p:sp>
      <p:graphicFrame>
        <p:nvGraphicFramePr>
          <p:cNvPr id="40" name="Table 39"/>
          <p:cNvGraphicFramePr>
            <a:graphicFrameLocks noGrp="1"/>
          </p:cNvGraphicFramePr>
          <p:nvPr>
            <p:extLst>
              <p:ext uri="{D42A27DB-BD31-4B8C-83A1-F6EECF244321}">
                <p14:modId xmlns:p14="http://schemas.microsoft.com/office/powerpoint/2010/main" val="1566610901"/>
              </p:ext>
            </p:extLst>
          </p:nvPr>
        </p:nvGraphicFramePr>
        <p:xfrm>
          <a:off x="4641458" y="5663229"/>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cxnSp>
        <p:nvCxnSpPr>
          <p:cNvPr id="41" name="Straight Arrow Connector 40"/>
          <p:cNvCxnSpPr/>
          <p:nvPr/>
        </p:nvCxnSpPr>
        <p:spPr>
          <a:xfrm flipV="1">
            <a:off x="6143337" y="6034069"/>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16164" y="6108012"/>
            <a:ext cx="1315168" cy="369332"/>
          </a:xfrm>
          <a:prstGeom prst="rect">
            <a:avLst/>
          </a:prstGeom>
          <a:noFill/>
        </p:spPr>
        <p:txBody>
          <a:bodyPr wrap="none" rtlCol="0">
            <a:spAutoFit/>
          </a:bodyPr>
          <a:lstStyle/>
          <a:p>
            <a:r>
              <a:rPr lang="en-US" dirty="0" smtClean="0"/>
              <a:t>Head=tail=0</a:t>
            </a:r>
            <a:endParaRPr lang="en-GB" dirty="0"/>
          </a:p>
        </p:txBody>
      </p:sp>
      <p:cxnSp>
        <p:nvCxnSpPr>
          <p:cNvPr id="43" name="Straight Arrow Connector 42"/>
          <p:cNvCxnSpPr/>
          <p:nvPr/>
        </p:nvCxnSpPr>
        <p:spPr>
          <a:xfrm flipV="1">
            <a:off x="7527724" y="5195768"/>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00551" y="5269711"/>
            <a:ext cx="780598" cy="369332"/>
          </a:xfrm>
          <a:prstGeom prst="rect">
            <a:avLst/>
          </a:prstGeom>
          <a:noFill/>
        </p:spPr>
        <p:txBody>
          <a:bodyPr wrap="none" rtlCol="0">
            <a:spAutoFit/>
          </a:bodyPr>
          <a:lstStyle/>
          <a:p>
            <a:r>
              <a:rPr lang="en-US" dirty="0" smtClean="0"/>
              <a:t>Tail =1</a:t>
            </a:r>
            <a:endParaRPr lang="en-GB" dirty="0"/>
          </a:p>
        </p:txBody>
      </p:sp>
      <p:sp>
        <p:nvSpPr>
          <p:cNvPr id="45" name="TextBox 44"/>
          <p:cNvSpPr txBox="1"/>
          <p:nvPr/>
        </p:nvSpPr>
        <p:spPr>
          <a:xfrm>
            <a:off x="2101119" y="3888171"/>
            <a:ext cx="1305165" cy="369332"/>
          </a:xfrm>
          <a:prstGeom prst="rect">
            <a:avLst/>
          </a:prstGeom>
          <a:noFill/>
        </p:spPr>
        <p:txBody>
          <a:bodyPr wrap="none" rtlCol="0">
            <a:spAutoFit/>
          </a:bodyPr>
          <a:lstStyle/>
          <a:p>
            <a:r>
              <a:rPr lang="en-US" dirty="0" err="1" smtClean="0"/>
              <a:t>dequeue</a:t>
            </a:r>
            <a:r>
              <a:rPr lang="en-US" dirty="0" smtClean="0"/>
              <a:t> 10</a:t>
            </a:r>
            <a:endParaRPr lang="en-GB" dirty="0"/>
          </a:p>
        </p:txBody>
      </p:sp>
      <p:sp>
        <p:nvSpPr>
          <p:cNvPr id="46" name="TextBox 45"/>
          <p:cNvSpPr txBox="1"/>
          <p:nvPr/>
        </p:nvSpPr>
        <p:spPr>
          <a:xfrm>
            <a:off x="2215419" y="4790610"/>
            <a:ext cx="1305165" cy="369332"/>
          </a:xfrm>
          <a:prstGeom prst="rect">
            <a:avLst/>
          </a:prstGeom>
          <a:noFill/>
        </p:spPr>
        <p:txBody>
          <a:bodyPr wrap="none" rtlCol="0">
            <a:spAutoFit/>
          </a:bodyPr>
          <a:lstStyle/>
          <a:p>
            <a:r>
              <a:rPr lang="en-US" dirty="0" err="1" smtClean="0"/>
              <a:t>dequeue</a:t>
            </a:r>
            <a:r>
              <a:rPr lang="en-US" dirty="0" smtClean="0"/>
              <a:t> 20</a:t>
            </a:r>
            <a:endParaRPr lang="en-GB" dirty="0"/>
          </a:p>
        </p:txBody>
      </p:sp>
      <p:sp>
        <p:nvSpPr>
          <p:cNvPr id="47" name="TextBox 46"/>
          <p:cNvSpPr txBox="1"/>
          <p:nvPr/>
        </p:nvSpPr>
        <p:spPr>
          <a:xfrm>
            <a:off x="2215419" y="5715423"/>
            <a:ext cx="1305165" cy="369332"/>
          </a:xfrm>
          <a:prstGeom prst="rect">
            <a:avLst/>
          </a:prstGeom>
          <a:noFill/>
        </p:spPr>
        <p:txBody>
          <a:bodyPr wrap="none" rtlCol="0">
            <a:spAutoFit/>
          </a:bodyPr>
          <a:lstStyle/>
          <a:p>
            <a:r>
              <a:rPr lang="en-US" dirty="0" err="1" smtClean="0"/>
              <a:t>dequeue</a:t>
            </a:r>
            <a:r>
              <a:rPr lang="en-US" dirty="0" smtClean="0"/>
              <a:t> 30</a:t>
            </a:r>
            <a:endParaRPr lang="en-GB" dirty="0"/>
          </a:p>
        </p:txBody>
      </p:sp>
      <p:sp>
        <p:nvSpPr>
          <p:cNvPr id="48" name="TextBox 47"/>
          <p:cNvSpPr txBox="1"/>
          <p:nvPr/>
        </p:nvSpPr>
        <p:spPr>
          <a:xfrm>
            <a:off x="2134379" y="6455570"/>
            <a:ext cx="5355633" cy="369332"/>
          </a:xfrm>
          <a:prstGeom prst="rect">
            <a:avLst/>
          </a:prstGeom>
          <a:noFill/>
        </p:spPr>
        <p:txBody>
          <a:bodyPr wrap="none" rtlCol="0">
            <a:spAutoFit/>
          </a:bodyPr>
          <a:lstStyle/>
          <a:p>
            <a:r>
              <a:rPr lang="en-US" dirty="0" smtClean="0"/>
              <a:t>Afterward </a:t>
            </a:r>
            <a:r>
              <a:rPr lang="en-US" dirty="0" err="1" smtClean="0"/>
              <a:t>dequeue</a:t>
            </a:r>
            <a:r>
              <a:rPr lang="en-US" dirty="0" smtClean="0"/>
              <a:t> operation generates error message</a:t>
            </a:r>
            <a:endParaRPr lang="en-GB" dirty="0"/>
          </a:p>
        </p:txBody>
      </p:sp>
    </p:spTree>
    <p:extLst>
      <p:ext uri="{BB962C8B-B14F-4D97-AF65-F5344CB8AC3E}">
        <p14:creationId xmlns:p14="http://schemas.microsoft.com/office/powerpoint/2010/main" val="3656961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79" y="73378"/>
            <a:ext cx="10515600" cy="993412"/>
          </a:xfrm>
        </p:spPr>
        <p:txBody>
          <a:bodyPr>
            <a:normAutofit/>
          </a:bodyPr>
          <a:lstStyle/>
          <a:p>
            <a:r>
              <a:rPr lang="en-GB" sz="3600" dirty="0" smtClean="0"/>
              <a:t>Examples</a:t>
            </a:r>
            <a:endParaRPr lang="en-GB" sz="3600" dirty="0"/>
          </a:p>
        </p:txBody>
      </p:sp>
      <p:graphicFrame>
        <p:nvGraphicFramePr>
          <p:cNvPr id="9" name="Table 8"/>
          <p:cNvGraphicFramePr>
            <a:graphicFrameLocks noGrp="1"/>
          </p:cNvGraphicFramePr>
          <p:nvPr/>
        </p:nvGraphicFramePr>
        <p:xfrm>
          <a:off x="3743650" y="1175479"/>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10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graphicFrame>
        <p:nvGraphicFramePr>
          <p:cNvPr id="10" name="Table 9"/>
          <p:cNvGraphicFramePr>
            <a:graphicFrameLocks noGrp="1"/>
          </p:cNvGraphicFramePr>
          <p:nvPr/>
        </p:nvGraphicFramePr>
        <p:xfrm>
          <a:off x="3743650" y="1988279"/>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10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20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61357476"/>
              </p:ext>
            </p:extLst>
          </p:nvPr>
        </p:nvGraphicFramePr>
        <p:xfrm>
          <a:off x="3743650" y="2801079"/>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20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sp>
        <p:nvSpPr>
          <p:cNvPr id="13" name="TextBox 12"/>
          <p:cNvSpPr txBox="1"/>
          <p:nvPr/>
        </p:nvSpPr>
        <p:spPr>
          <a:xfrm>
            <a:off x="1813250" y="1006279"/>
            <a:ext cx="1305165" cy="369332"/>
          </a:xfrm>
          <a:prstGeom prst="rect">
            <a:avLst/>
          </a:prstGeom>
          <a:noFill/>
        </p:spPr>
        <p:txBody>
          <a:bodyPr wrap="none" rtlCol="0">
            <a:spAutoFit/>
          </a:bodyPr>
          <a:lstStyle/>
          <a:p>
            <a:r>
              <a:rPr lang="en-US" dirty="0" err="1"/>
              <a:t>e</a:t>
            </a:r>
            <a:r>
              <a:rPr lang="en-US" dirty="0" err="1" smtClean="0"/>
              <a:t>nqueue</a:t>
            </a:r>
            <a:r>
              <a:rPr lang="en-US" dirty="0" smtClean="0"/>
              <a:t> 10</a:t>
            </a:r>
            <a:endParaRPr lang="en-GB" dirty="0"/>
          </a:p>
        </p:txBody>
      </p:sp>
      <p:sp>
        <p:nvSpPr>
          <p:cNvPr id="14" name="TextBox 13"/>
          <p:cNvSpPr txBox="1"/>
          <p:nvPr/>
        </p:nvSpPr>
        <p:spPr>
          <a:xfrm>
            <a:off x="1813250" y="1893252"/>
            <a:ext cx="1305165" cy="369332"/>
          </a:xfrm>
          <a:prstGeom prst="rect">
            <a:avLst/>
          </a:prstGeom>
          <a:noFill/>
        </p:spPr>
        <p:txBody>
          <a:bodyPr wrap="none" rtlCol="0">
            <a:spAutoFit/>
          </a:bodyPr>
          <a:lstStyle/>
          <a:p>
            <a:r>
              <a:rPr lang="en-US" dirty="0" err="1"/>
              <a:t>e</a:t>
            </a:r>
            <a:r>
              <a:rPr lang="en-US" dirty="0" err="1" smtClean="0"/>
              <a:t>nqueue</a:t>
            </a:r>
            <a:r>
              <a:rPr lang="en-US" dirty="0" smtClean="0"/>
              <a:t> 20</a:t>
            </a:r>
            <a:endParaRPr lang="en-GB" dirty="0"/>
          </a:p>
        </p:txBody>
      </p:sp>
      <p:sp>
        <p:nvSpPr>
          <p:cNvPr id="15" name="TextBox 14"/>
          <p:cNvSpPr txBox="1"/>
          <p:nvPr/>
        </p:nvSpPr>
        <p:spPr>
          <a:xfrm>
            <a:off x="1813250" y="2818065"/>
            <a:ext cx="1305165" cy="369332"/>
          </a:xfrm>
          <a:prstGeom prst="rect">
            <a:avLst/>
          </a:prstGeom>
          <a:noFill/>
        </p:spPr>
        <p:txBody>
          <a:bodyPr wrap="none" rtlCol="0">
            <a:spAutoFit/>
          </a:bodyPr>
          <a:lstStyle/>
          <a:p>
            <a:r>
              <a:rPr lang="en-US" dirty="0" err="1" smtClean="0"/>
              <a:t>dequeue</a:t>
            </a:r>
            <a:r>
              <a:rPr lang="en-US" dirty="0" smtClean="0"/>
              <a:t> </a:t>
            </a:r>
            <a:r>
              <a:rPr lang="en-US" dirty="0"/>
              <a:t>1</a:t>
            </a:r>
            <a:r>
              <a:rPr lang="en-US" dirty="0" smtClean="0"/>
              <a:t>0</a:t>
            </a:r>
            <a:endParaRPr lang="en-GB" dirty="0"/>
          </a:p>
        </p:txBody>
      </p:sp>
      <p:cxnSp>
        <p:nvCxnSpPr>
          <p:cNvPr id="17" name="Straight Arrow Connector 16"/>
          <p:cNvCxnSpPr/>
          <p:nvPr/>
        </p:nvCxnSpPr>
        <p:spPr>
          <a:xfrm flipV="1">
            <a:off x="5245529" y="1546319"/>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18356" y="1620262"/>
            <a:ext cx="909223" cy="369332"/>
          </a:xfrm>
          <a:prstGeom prst="rect">
            <a:avLst/>
          </a:prstGeom>
          <a:noFill/>
        </p:spPr>
        <p:txBody>
          <a:bodyPr wrap="none" rtlCol="0">
            <a:spAutoFit/>
          </a:bodyPr>
          <a:lstStyle/>
          <a:p>
            <a:r>
              <a:rPr lang="en-US" dirty="0" smtClean="0"/>
              <a:t>Head=0</a:t>
            </a:r>
            <a:endParaRPr lang="en-GB" dirty="0"/>
          </a:p>
        </p:txBody>
      </p:sp>
      <p:cxnSp>
        <p:nvCxnSpPr>
          <p:cNvPr id="19" name="Straight Arrow Connector 18"/>
          <p:cNvCxnSpPr/>
          <p:nvPr/>
        </p:nvCxnSpPr>
        <p:spPr>
          <a:xfrm flipV="1">
            <a:off x="6528316" y="1571801"/>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01143" y="1645744"/>
            <a:ext cx="780598" cy="369332"/>
          </a:xfrm>
          <a:prstGeom prst="rect">
            <a:avLst/>
          </a:prstGeom>
          <a:noFill/>
        </p:spPr>
        <p:txBody>
          <a:bodyPr wrap="none" rtlCol="0">
            <a:spAutoFit/>
          </a:bodyPr>
          <a:lstStyle/>
          <a:p>
            <a:r>
              <a:rPr lang="en-US" dirty="0" smtClean="0"/>
              <a:t>Tail =1</a:t>
            </a:r>
            <a:endParaRPr lang="en-GB" dirty="0"/>
          </a:p>
        </p:txBody>
      </p:sp>
      <p:cxnSp>
        <p:nvCxnSpPr>
          <p:cNvPr id="21" name="Straight Arrow Connector 20"/>
          <p:cNvCxnSpPr/>
          <p:nvPr/>
        </p:nvCxnSpPr>
        <p:spPr>
          <a:xfrm flipV="1">
            <a:off x="5245529" y="2373561"/>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18356" y="2447504"/>
            <a:ext cx="909223" cy="369332"/>
          </a:xfrm>
          <a:prstGeom prst="rect">
            <a:avLst/>
          </a:prstGeom>
          <a:noFill/>
        </p:spPr>
        <p:txBody>
          <a:bodyPr wrap="none" rtlCol="0">
            <a:spAutoFit/>
          </a:bodyPr>
          <a:lstStyle/>
          <a:p>
            <a:r>
              <a:rPr lang="en-US" dirty="0" smtClean="0"/>
              <a:t>Head=0</a:t>
            </a:r>
            <a:endParaRPr lang="en-GB" dirty="0"/>
          </a:p>
        </p:txBody>
      </p:sp>
      <p:cxnSp>
        <p:nvCxnSpPr>
          <p:cNvPr id="23" name="Straight Arrow Connector 22"/>
          <p:cNvCxnSpPr/>
          <p:nvPr/>
        </p:nvCxnSpPr>
        <p:spPr>
          <a:xfrm flipV="1">
            <a:off x="7544316" y="2394778"/>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17143" y="2468721"/>
            <a:ext cx="780598" cy="369332"/>
          </a:xfrm>
          <a:prstGeom prst="rect">
            <a:avLst/>
          </a:prstGeom>
          <a:noFill/>
        </p:spPr>
        <p:txBody>
          <a:bodyPr wrap="none" rtlCol="0">
            <a:spAutoFit/>
          </a:bodyPr>
          <a:lstStyle/>
          <a:p>
            <a:r>
              <a:rPr lang="en-US" dirty="0" smtClean="0"/>
              <a:t>Tail =2</a:t>
            </a:r>
            <a:endParaRPr lang="en-GB" dirty="0"/>
          </a:p>
        </p:txBody>
      </p:sp>
      <p:cxnSp>
        <p:nvCxnSpPr>
          <p:cNvPr id="25" name="Straight Arrow Connector 24"/>
          <p:cNvCxnSpPr/>
          <p:nvPr/>
        </p:nvCxnSpPr>
        <p:spPr>
          <a:xfrm flipV="1">
            <a:off x="6399691" y="3218694"/>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72518" y="3292637"/>
            <a:ext cx="909223" cy="369332"/>
          </a:xfrm>
          <a:prstGeom prst="rect">
            <a:avLst/>
          </a:prstGeom>
          <a:noFill/>
        </p:spPr>
        <p:txBody>
          <a:bodyPr wrap="none" rtlCol="0">
            <a:spAutoFit/>
          </a:bodyPr>
          <a:lstStyle/>
          <a:p>
            <a:r>
              <a:rPr lang="en-US" dirty="0" smtClean="0"/>
              <a:t>Head=1</a:t>
            </a:r>
            <a:endParaRPr lang="en-GB" dirty="0"/>
          </a:p>
        </p:txBody>
      </p:sp>
      <p:cxnSp>
        <p:nvCxnSpPr>
          <p:cNvPr id="27" name="Straight Arrow Connector 26"/>
          <p:cNvCxnSpPr/>
          <p:nvPr/>
        </p:nvCxnSpPr>
        <p:spPr>
          <a:xfrm flipV="1">
            <a:off x="7817185" y="3229500"/>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90012" y="3303443"/>
            <a:ext cx="780598" cy="369332"/>
          </a:xfrm>
          <a:prstGeom prst="rect">
            <a:avLst/>
          </a:prstGeom>
          <a:noFill/>
        </p:spPr>
        <p:txBody>
          <a:bodyPr wrap="none" rtlCol="0">
            <a:spAutoFit/>
          </a:bodyPr>
          <a:lstStyle/>
          <a:p>
            <a:r>
              <a:rPr lang="en-US" dirty="0" smtClean="0"/>
              <a:t>Tail =2</a:t>
            </a:r>
            <a:endParaRPr lang="en-GB" dirty="0"/>
          </a:p>
        </p:txBody>
      </p:sp>
      <p:sp>
        <p:nvSpPr>
          <p:cNvPr id="45" name="TextBox 44"/>
          <p:cNvSpPr txBox="1"/>
          <p:nvPr/>
        </p:nvSpPr>
        <p:spPr>
          <a:xfrm>
            <a:off x="1813250" y="3853347"/>
            <a:ext cx="1305165" cy="369332"/>
          </a:xfrm>
          <a:prstGeom prst="rect">
            <a:avLst/>
          </a:prstGeom>
          <a:noFill/>
        </p:spPr>
        <p:txBody>
          <a:bodyPr wrap="none" rtlCol="0">
            <a:spAutoFit/>
          </a:bodyPr>
          <a:lstStyle/>
          <a:p>
            <a:r>
              <a:rPr lang="en-US" dirty="0" err="1" smtClean="0"/>
              <a:t>enqueue</a:t>
            </a:r>
            <a:r>
              <a:rPr lang="en-US" dirty="0" smtClean="0"/>
              <a:t> 30</a:t>
            </a:r>
            <a:endParaRPr lang="en-GB" dirty="0"/>
          </a:p>
        </p:txBody>
      </p:sp>
      <p:sp>
        <p:nvSpPr>
          <p:cNvPr id="46" name="TextBox 45"/>
          <p:cNvSpPr txBox="1"/>
          <p:nvPr/>
        </p:nvSpPr>
        <p:spPr>
          <a:xfrm>
            <a:off x="1813250" y="4774259"/>
            <a:ext cx="1305165" cy="369332"/>
          </a:xfrm>
          <a:prstGeom prst="rect">
            <a:avLst/>
          </a:prstGeom>
          <a:noFill/>
        </p:spPr>
        <p:txBody>
          <a:bodyPr wrap="none" rtlCol="0">
            <a:spAutoFit/>
          </a:bodyPr>
          <a:lstStyle/>
          <a:p>
            <a:r>
              <a:rPr lang="en-US" dirty="0" err="1" smtClean="0"/>
              <a:t>dequeue</a:t>
            </a:r>
            <a:r>
              <a:rPr lang="en-US" dirty="0" smtClean="0"/>
              <a:t> 20</a:t>
            </a:r>
            <a:endParaRPr lang="en-GB" dirty="0"/>
          </a:p>
        </p:txBody>
      </p:sp>
      <p:sp>
        <p:nvSpPr>
          <p:cNvPr id="47" name="TextBox 46"/>
          <p:cNvSpPr txBox="1"/>
          <p:nvPr/>
        </p:nvSpPr>
        <p:spPr>
          <a:xfrm>
            <a:off x="1813250" y="5680008"/>
            <a:ext cx="1305165" cy="369332"/>
          </a:xfrm>
          <a:prstGeom prst="rect">
            <a:avLst/>
          </a:prstGeom>
          <a:noFill/>
        </p:spPr>
        <p:txBody>
          <a:bodyPr wrap="none" rtlCol="0">
            <a:spAutoFit/>
          </a:bodyPr>
          <a:lstStyle/>
          <a:p>
            <a:r>
              <a:rPr lang="en-US" dirty="0" err="1" smtClean="0"/>
              <a:t>dequeue</a:t>
            </a:r>
            <a:r>
              <a:rPr lang="en-US" dirty="0" smtClean="0"/>
              <a:t> 30</a:t>
            </a:r>
            <a:endParaRPr lang="en-GB" dirty="0"/>
          </a:p>
        </p:txBody>
      </p:sp>
      <p:sp>
        <p:nvSpPr>
          <p:cNvPr id="48" name="TextBox 47"/>
          <p:cNvSpPr txBox="1"/>
          <p:nvPr/>
        </p:nvSpPr>
        <p:spPr>
          <a:xfrm>
            <a:off x="2134379" y="6455570"/>
            <a:ext cx="6354945" cy="369332"/>
          </a:xfrm>
          <a:prstGeom prst="rect">
            <a:avLst/>
          </a:prstGeom>
          <a:noFill/>
        </p:spPr>
        <p:txBody>
          <a:bodyPr wrap="none" rtlCol="0">
            <a:spAutoFit/>
          </a:bodyPr>
          <a:lstStyle/>
          <a:p>
            <a:r>
              <a:rPr lang="en-US" dirty="0" smtClean="0"/>
              <a:t>Afterward dequeuer/</a:t>
            </a:r>
            <a:r>
              <a:rPr lang="en-US" dirty="0" err="1" smtClean="0"/>
              <a:t>enqueue</a:t>
            </a:r>
            <a:r>
              <a:rPr lang="en-US" dirty="0" smtClean="0"/>
              <a:t> operation generates error message</a:t>
            </a:r>
            <a:endParaRPr lang="en-GB" dirty="0"/>
          </a:p>
        </p:txBody>
      </p:sp>
      <p:graphicFrame>
        <p:nvGraphicFramePr>
          <p:cNvPr id="49" name="Table 48"/>
          <p:cNvGraphicFramePr>
            <a:graphicFrameLocks noGrp="1"/>
          </p:cNvGraphicFramePr>
          <p:nvPr>
            <p:extLst>
              <p:ext uri="{D42A27DB-BD31-4B8C-83A1-F6EECF244321}">
                <p14:modId xmlns:p14="http://schemas.microsoft.com/office/powerpoint/2010/main" val="3545347182"/>
              </p:ext>
            </p:extLst>
          </p:nvPr>
        </p:nvGraphicFramePr>
        <p:xfrm>
          <a:off x="3743650" y="3891484"/>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20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30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cxnSp>
        <p:nvCxnSpPr>
          <p:cNvPr id="50" name="Straight Arrow Connector 49"/>
          <p:cNvCxnSpPr/>
          <p:nvPr/>
        </p:nvCxnSpPr>
        <p:spPr>
          <a:xfrm flipV="1">
            <a:off x="6399691" y="4309099"/>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072518" y="4383042"/>
            <a:ext cx="909223" cy="369332"/>
          </a:xfrm>
          <a:prstGeom prst="rect">
            <a:avLst/>
          </a:prstGeom>
          <a:noFill/>
        </p:spPr>
        <p:txBody>
          <a:bodyPr wrap="none" rtlCol="0">
            <a:spAutoFit/>
          </a:bodyPr>
          <a:lstStyle/>
          <a:p>
            <a:r>
              <a:rPr lang="en-US" dirty="0" smtClean="0"/>
              <a:t>Head=1</a:t>
            </a:r>
            <a:endParaRPr lang="en-GB" dirty="0"/>
          </a:p>
        </p:txBody>
      </p:sp>
      <p:cxnSp>
        <p:nvCxnSpPr>
          <p:cNvPr id="52" name="Straight Arrow Connector 51"/>
          <p:cNvCxnSpPr/>
          <p:nvPr/>
        </p:nvCxnSpPr>
        <p:spPr>
          <a:xfrm flipV="1">
            <a:off x="8960185" y="4310641"/>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633012" y="4384584"/>
            <a:ext cx="780598" cy="369332"/>
          </a:xfrm>
          <a:prstGeom prst="rect">
            <a:avLst/>
          </a:prstGeom>
          <a:noFill/>
        </p:spPr>
        <p:txBody>
          <a:bodyPr wrap="none" rtlCol="0">
            <a:spAutoFit/>
          </a:bodyPr>
          <a:lstStyle/>
          <a:p>
            <a:r>
              <a:rPr lang="en-US" dirty="0" smtClean="0"/>
              <a:t>Tail =3</a:t>
            </a:r>
            <a:endParaRPr lang="en-GB" dirty="0"/>
          </a:p>
        </p:txBody>
      </p:sp>
      <p:graphicFrame>
        <p:nvGraphicFramePr>
          <p:cNvPr id="54" name="Table 53"/>
          <p:cNvGraphicFramePr>
            <a:graphicFrameLocks noGrp="1"/>
          </p:cNvGraphicFramePr>
          <p:nvPr>
            <p:extLst>
              <p:ext uri="{D42A27DB-BD31-4B8C-83A1-F6EECF244321}">
                <p14:modId xmlns:p14="http://schemas.microsoft.com/office/powerpoint/2010/main" val="4005452741"/>
              </p:ext>
            </p:extLst>
          </p:nvPr>
        </p:nvGraphicFramePr>
        <p:xfrm>
          <a:off x="3743650" y="4716789"/>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30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cxnSp>
        <p:nvCxnSpPr>
          <p:cNvPr id="55" name="Straight Arrow Connector 54"/>
          <p:cNvCxnSpPr/>
          <p:nvPr/>
        </p:nvCxnSpPr>
        <p:spPr>
          <a:xfrm flipV="1">
            <a:off x="7544316" y="5199835"/>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17143" y="5273778"/>
            <a:ext cx="909223" cy="369332"/>
          </a:xfrm>
          <a:prstGeom prst="rect">
            <a:avLst/>
          </a:prstGeom>
          <a:noFill/>
        </p:spPr>
        <p:txBody>
          <a:bodyPr wrap="none" rtlCol="0">
            <a:spAutoFit/>
          </a:bodyPr>
          <a:lstStyle/>
          <a:p>
            <a:r>
              <a:rPr lang="en-US" dirty="0" smtClean="0"/>
              <a:t>Head=2</a:t>
            </a:r>
            <a:endParaRPr lang="en-GB" dirty="0"/>
          </a:p>
        </p:txBody>
      </p:sp>
      <p:cxnSp>
        <p:nvCxnSpPr>
          <p:cNvPr id="57" name="Straight Arrow Connector 56"/>
          <p:cNvCxnSpPr/>
          <p:nvPr/>
        </p:nvCxnSpPr>
        <p:spPr>
          <a:xfrm flipV="1">
            <a:off x="8960185" y="5135946"/>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33012" y="5209889"/>
            <a:ext cx="780598" cy="369332"/>
          </a:xfrm>
          <a:prstGeom prst="rect">
            <a:avLst/>
          </a:prstGeom>
          <a:noFill/>
        </p:spPr>
        <p:txBody>
          <a:bodyPr wrap="none" rtlCol="0">
            <a:spAutoFit/>
          </a:bodyPr>
          <a:lstStyle/>
          <a:p>
            <a:r>
              <a:rPr lang="en-US" dirty="0" smtClean="0"/>
              <a:t>Tail =3</a:t>
            </a:r>
            <a:endParaRPr lang="en-GB" dirty="0"/>
          </a:p>
        </p:txBody>
      </p:sp>
      <p:graphicFrame>
        <p:nvGraphicFramePr>
          <p:cNvPr id="59" name="Table 58"/>
          <p:cNvGraphicFramePr>
            <a:graphicFrameLocks noGrp="1"/>
          </p:cNvGraphicFramePr>
          <p:nvPr>
            <p:extLst>
              <p:ext uri="{D42A27DB-BD31-4B8C-83A1-F6EECF244321}">
                <p14:modId xmlns:p14="http://schemas.microsoft.com/office/powerpoint/2010/main" val="1672523913"/>
              </p:ext>
            </p:extLst>
          </p:nvPr>
        </p:nvGraphicFramePr>
        <p:xfrm>
          <a:off x="3743650" y="5614611"/>
          <a:ext cx="5805715"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938874457"/>
                    </a:ext>
                  </a:extLst>
                </a:gridCol>
                <a:gridCol w="1161143">
                  <a:extLst>
                    <a:ext uri="{9D8B030D-6E8A-4147-A177-3AD203B41FA5}">
                      <a16:colId xmlns:a16="http://schemas.microsoft.com/office/drawing/2014/main" val="280702919"/>
                    </a:ext>
                  </a:extLst>
                </a:gridCol>
                <a:gridCol w="1161143">
                  <a:extLst>
                    <a:ext uri="{9D8B030D-6E8A-4147-A177-3AD203B41FA5}">
                      <a16:colId xmlns:a16="http://schemas.microsoft.com/office/drawing/2014/main" val="2836132969"/>
                    </a:ext>
                  </a:extLst>
                </a:gridCol>
                <a:gridCol w="1161143">
                  <a:extLst>
                    <a:ext uri="{9D8B030D-6E8A-4147-A177-3AD203B41FA5}">
                      <a16:colId xmlns:a16="http://schemas.microsoft.com/office/drawing/2014/main" val="3160919580"/>
                    </a:ext>
                  </a:extLst>
                </a:gridCol>
                <a:gridCol w="1161143">
                  <a:extLst>
                    <a:ext uri="{9D8B030D-6E8A-4147-A177-3AD203B41FA5}">
                      <a16:colId xmlns:a16="http://schemas.microsoft.com/office/drawing/2014/main" val="1767203829"/>
                    </a:ext>
                  </a:extLst>
                </a:gridCol>
              </a:tblGrid>
              <a:tr h="370840">
                <a:tc>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435974"/>
                  </a:ext>
                </a:extLst>
              </a:tr>
            </a:tbl>
          </a:graphicData>
        </a:graphic>
      </p:graphicFrame>
      <p:cxnSp>
        <p:nvCxnSpPr>
          <p:cNvPr id="62" name="Straight Arrow Connector 61"/>
          <p:cNvCxnSpPr/>
          <p:nvPr/>
        </p:nvCxnSpPr>
        <p:spPr>
          <a:xfrm flipV="1">
            <a:off x="8960185" y="6033768"/>
            <a:ext cx="0" cy="2222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633012" y="6107711"/>
            <a:ext cx="1388137" cy="369332"/>
          </a:xfrm>
          <a:prstGeom prst="rect">
            <a:avLst/>
          </a:prstGeom>
          <a:noFill/>
        </p:spPr>
        <p:txBody>
          <a:bodyPr wrap="none" rtlCol="0">
            <a:spAutoFit/>
          </a:bodyPr>
          <a:lstStyle/>
          <a:p>
            <a:r>
              <a:rPr lang="en-US" dirty="0" smtClean="0"/>
              <a:t>Head=Tail =3</a:t>
            </a:r>
            <a:endParaRPr lang="en-GB" dirty="0"/>
          </a:p>
        </p:txBody>
      </p:sp>
    </p:spTree>
    <p:extLst>
      <p:ext uri="{BB962C8B-B14F-4D97-AF65-F5344CB8AC3E}">
        <p14:creationId xmlns:p14="http://schemas.microsoft.com/office/powerpoint/2010/main" val="2486485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454F37846A9048BF1DDD86F3C3C8E3" ma:contentTypeVersion="15" ma:contentTypeDescription="Create a new document." ma:contentTypeScope="" ma:versionID="4cd17fb189f4dc2f507555165069eb33">
  <xsd:schema xmlns:xsd="http://www.w3.org/2001/XMLSchema" xmlns:xs="http://www.w3.org/2001/XMLSchema" xmlns:p="http://schemas.microsoft.com/office/2006/metadata/properties" xmlns:ns2="4e224cf5-cda8-43e6-bdf0-f216c7f37e76" xmlns:ns3="ba3d8e4c-90ed-460a-9e46-edd9aaa95ccb" targetNamespace="http://schemas.microsoft.com/office/2006/metadata/properties" ma:root="true" ma:fieldsID="a5d111bd2fe72767e777d870c2eb4cb4" ns2:_="" ns3:_="">
    <xsd:import namespace="4e224cf5-cda8-43e6-bdf0-f216c7f37e76"/>
    <xsd:import namespace="ba3d8e4c-90ed-460a-9e46-edd9aaa95c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224cf5-cda8-43e6-bdf0-f216c7f37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7d88ef6-3d77-4e34-8046-3c35cf87d40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a3d8e4c-90ed-460a-9e46-edd9aaa95cc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de582a3-af38-403b-ac94-bcd76544f418}" ma:internalName="TaxCatchAll" ma:showField="CatchAllData" ma:web="ba3d8e4c-90ed-460a-9e46-edd9aaa95c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e224cf5-cda8-43e6-bdf0-f216c7f37e76">
      <Terms xmlns="http://schemas.microsoft.com/office/infopath/2007/PartnerControls"/>
    </lcf76f155ced4ddcb4097134ff3c332f>
    <TaxCatchAll xmlns="ba3d8e4c-90ed-460a-9e46-edd9aaa95ccb" xsi:nil="true"/>
  </documentManagement>
</p:properties>
</file>

<file path=customXml/itemProps1.xml><?xml version="1.0" encoding="utf-8"?>
<ds:datastoreItem xmlns:ds="http://schemas.openxmlformats.org/officeDocument/2006/customXml" ds:itemID="{8EDD730B-5D77-4303-8763-FD22439A5E3D}"/>
</file>

<file path=customXml/itemProps2.xml><?xml version="1.0" encoding="utf-8"?>
<ds:datastoreItem xmlns:ds="http://schemas.openxmlformats.org/officeDocument/2006/customXml" ds:itemID="{D642F14E-090C-4781-BB04-08E5431B467B}"/>
</file>

<file path=customXml/itemProps3.xml><?xml version="1.0" encoding="utf-8"?>
<ds:datastoreItem xmlns:ds="http://schemas.openxmlformats.org/officeDocument/2006/customXml" ds:itemID="{05C2CF71-5576-4FD4-BF1E-BDC1DBAA8C8E}"/>
</file>

<file path=docProps/app.xml><?xml version="1.0" encoding="utf-8"?>
<Properties xmlns="http://schemas.openxmlformats.org/officeDocument/2006/extended-properties" xmlns:vt="http://schemas.openxmlformats.org/officeDocument/2006/docPropsVTypes">
  <TotalTime>582</TotalTime>
  <Words>1518</Words>
  <Application>Microsoft Office PowerPoint</Application>
  <PresentationFormat>Widescreen</PresentationFormat>
  <Paragraphs>377</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Queue</vt:lpstr>
      <vt:lpstr>Queue introduction</vt:lpstr>
      <vt:lpstr>Queue as ADT</vt:lpstr>
      <vt:lpstr>Queue Operations</vt:lpstr>
      <vt:lpstr>Queue Operations</vt:lpstr>
      <vt:lpstr>Queue Operations</vt:lpstr>
      <vt:lpstr>Queue Operations</vt:lpstr>
      <vt:lpstr>Examples</vt:lpstr>
      <vt:lpstr>Examples</vt:lpstr>
      <vt:lpstr>PowerPoint Presentation</vt:lpstr>
      <vt:lpstr>Application of Queue</vt:lpstr>
      <vt:lpstr>Application of Queue</vt:lpstr>
      <vt:lpstr>Queue</vt:lpstr>
      <vt:lpstr>Limitation of linear queue</vt:lpstr>
      <vt:lpstr>Circular Queue</vt:lpstr>
      <vt:lpstr>Circular Queue</vt:lpstr>
      <vt:lpstr>Circular Queue operations</vt:lpstr>
      <vt:lpstr>Circular Queue</vt:lpstr>
      <vt:lpstr>Circular Queue</vt:lpstr>
      <vt:lpstr>Circular Queue</vt:lpstr>
      <vt:lpstr>Circular Queue</vt:lpstr>
      <vt:lpstr>Priority Queue</vt:lpstr>
      <vt:lpstr>Priority Queue</vt:lpstr>
      <vt:lpstr>Priority Queue</vt:lpstr>
      <vt:lpstr>Priority Queue</vt:lpstr>
      <vt:lpstr>Priority Queue</vt:lpstr>
      <vt:lpstr>Deques</vt:lpstr>
      <vt:lpstr>Deques</vt:lpstr>
      <vt:lpstr>Deque</vt:lpstr>
      <vt:lpstr>Deque</vt:lpstr>
      <vt:lpstr>Deque</vt:lpstr>
      <vt:lpstr>Deque</vt:lpstr>
      <vt:lpstr>Deque</vt:lpstr>
      <vt:lpstr>Deque</vt:lpstr>
      <vt:lpstr>Deque</vt:lpstr>
      <vt:lpstr>Deque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Windows User</dc:creator>
  <cp:lastModifiedBy>Windows User</cp:lastModifiedBy>
  <cp:revision>34</cp:revision>
  <dcterms:created xsi:type="dcterms:W3CDTF">2018-12-04T21:23:07Z</dcterms:created>
  <dcterms:modified xsi:type="dcterms:W3CDTF">2018-12-10T07:10:37Z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0x010100C3454F37846A9048BF1DDD86F3C3C8E3</vt:lpwstr>
  </property>
</Properties>
</file>