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0.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29.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slideLayouts/slideLayout8.xml" ContentType="application/vnd.openxmlformats-officedocument.presentationml.slideLayout+xml"/>
  <Override PartName="/ppt/notesSlides/notesSlide5.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60" r:id="rId3"/>
    <p:sldId id="262" r:id="rId4"/>
    <p:sldId id="261" r:id="rId5"/>
    <p:sldId id="257" r:id="rId6"/>
    <p:sldId id="263" r:id="rId7"/>
    <p:sldId id="264" r:id="rId8"/>
    <p:sldId id="267" r:id="rId9"/>
    <p:sldId id="271" r:id="rId10"/>
    <p:sldId id="272" r:id="rId11"/>
    <p:sldId id="274" r:id="rId12"/>
    <p:sldId id="310" r:id="rId13"/>
    <p:sldId id="311"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306" r:id="rId46"/>
    <p:sldId id="307" r:id="rId47"/>
    <p:sldId id="308" r:id="rId48"/>
    <p:sldId id="309"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8909" autoAdjust="0"/>
  </p:normalViewPr>
  <p:slideViewPr>
    <p:cSldViewPr snapToGrid="0">
      <p:cViewPr varScale="1">
        <p:scale>
          <a:sx n="58" d="100"/>
          <a:sy n="58" d="100"/>
        </p:scale>
        <p:origin x="121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F606B-2AE1-4699-A4A8-99AC68FE1F2B}" type="datetimeFigureOut">
              <a:rPr lang="en-GB" smtClean="0"/>
              <a:t>10/12/2018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A21D02-64F6-4C36-9928-CB243F6BE5CA}" type="slidenum">
              <a:rPr lang="en-GB" smtClean="0"/>
              <a:t>‹#›</a:t>
            </a:fld>
            <a:endParaRPr lang="en-GB"/>
          </a:p>
        </p:txBody>
      </p:sp>
    </p:spTree>
    <p:extLst>
      <p:ext uri="{BB962C8B-B14F-4D97-AF65-F5344CB8AC3E}">
        <p14:creationId xmlns:p14="http://schemas.microsoft.com/office/powerpoint/2010/main" val="1645722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#include&lt;</a:t>
            </a:r>
            <a:r>
              <a:rPr lang="en-GB" dirty="0" err="1" smtClean="0"/>
              <a:t>stdio.h</a:t>
            </a:r>
            <a:r>
              <a:rPr lang="en-GB" dirty="0" smtClean="0"/>
              <a:t>&gt;</a:t>
            </a:r>
          </a:p>
          <a:p>
            <a:r>
              <a:rPr lang="en-GB" dirty="0" smtClean="0"/>
              <a:t>#include&lt;</a:t>
            </a:r>
            <a:r>
              <a:rPr lang="en-GB" dirty="0" err="1" smtClean="0"/>
              <a:t>conio.h</a:t>
            </a:r>
            <a:r>
              <a:rPr lang="en-GB" dirty="0" smtClean="0"/>
              <a:t>&gt;</a:t>
            </a:r>
          </a:p>
          <a:p>
            <a:r>
              <a:rPr lang="en-GB" dirty="0" smtClean="0"/>
              <a:t>#define MAXSIZE 100</a:t>
            </a:r>
          </a:p>
          <a:p>
            <a:r>
              <a:rPr lang="en-GB" dirty="0" err="1" smtClean="0"/>
              <a:t>struct</a:t>
            </a:r>
            <a:r>
              <a:rPr lang="en-GB" dirty="0" smtClean="0"/>
              <a:t> stack{</a:t>
            </a:r>
          </a:p>
          <a:p>
            <a:r>
              <a:rPr lang="en-GB" dirty="0" smtClean="0"/>
              <a:t>	</a:t>
            </a:r>
            <a:r>
              <a:rPr lang="en-GB" dirty="0" err="1" smtClean="0"/>
              <a:t>int</a:t>
            </a:r>
            <a:r>
              <a:rPr lang="en-GB" dirty="0" smtClean="0"/>
              <a:t> stack[MAXSIZE];</a:t>
            </a:r>
          </a:p>
          <a:p>
            <a:r>
              <a:rPr lang="en-GB" dirty="0" smtClean="0"/>
              <a:t>	</a:t>
            </a:r>
            <a:r>
              <a:rPr lang="en-GB" dirty="0" err="1" smtClean="0"/>
              <a:t>int</a:t>
            </a:r>
            <a:r>
              <a:rPr lang="en-GB" dirty="0" smtClean="0"/>
              <a:t> Top;</a:t>
            </a:r>
          </a:p>
          <a:p>
            <a:r>
              <a:rPr lang="en-GB" dirty="0" smtClean="0"/>
              <a:t>};</a:t>
            </a:r>
          </a:p>
          <a:p>
            <a:r>
              <a:rPr lang="en-GB" dirty="0" err="1" smtClean="0"/>
              <a:t>typedef</a:t>
            </a:r>
            <a:r>
              <a:rPr lang="en-GB" dirty="0" smtClean="0"/>
              <a:t> </a:t>
            </a:r>
            <a:r>
              <a:rPr lang="en-GB" dirty="0" err="1" smtClean="0"/>
              <a:t>struct</a:t>
            </a:r>
            <a:r>
              <a:rPr lang="en-GB" dirty="0" smtClean="0"/>
              <a:t> stack NODE;</a:t>
            </a:r>
          </a:p>
          <a:p>
            <a:r>
              <a:rPr lang="en-GB" dirty="0" smtClean="0"/>
              <a:t>void push(NODE *</a:t>
            </a:r>
            <a:r>
              <a:rPr lang="en-GB" dirty="0" err="1" smtClean="0"/>
              <a:t>pu</a:t>
            </a:r>
            <a:r>
              <a:rPr lang="en-GB" dirty="0" smtClean="0"/>
              <a:t>){</a:t>
            </a:r>
          </a:p>
          <a:p>
            <a:r>
              <a:rPr lang="en-GB" dirty="0" smtClean="0"/>
              <a:t>	</a:t>
            </a:r>
            <a:r>
              <a:rPr lang="en-GB" dirty="0" err="1" smtClean="0"/>
              <a:t>int</a:t>
            </a:r>
            <a:r>
              <a:rPr lang="en-GB" dirty="0" smtClean="0"/>
              <a:t> item;</a:t>
            </a:r>
          </a:p>
          <a:p>
            <a:r>
              <a:rPr lang="en-GB" dirty="0" smtClean="0"/>
              <a:t>	if (</a:t>
            </a:r>
            <a:r>
              <a:rPr lang="en-GB" dirty="0" err="1" smtClean="0"/>
              <a:t>pu</a:t>
            </a:r>
            <a:r>
              <a:rPr lang="en-GB" dirty="0" smtClean="0"/>
              <a:t>-&gt;Top == MAXSIZE–1){</a:t>
            </a:r>
          </a:p>
          <a:p>
            <a:r>
              <a:rPr lang="en-GB" dirty="0" smtClean="0"/>
              <a:t>		</a:t>
            </a:r>
            <a:r>
              <a:rPr lang="en-GB" dirty="0" err="1" smtClean="0"/>
              <a:t>printf</a:t>
            </a:r>
            <a:r>
              <a:rPr lang="en-GB" dirty="0" smtClean="0"/>
              <a:t>(“\</a:t>
            </a:r>
            <a:r>
              <a:rPr lang="en-GB" dirty="0" err="1" smtClean="0"/>
              <a:t>nThe</a:t>
            </a:r>
            <a:r>
              <a:rPr lang="en-GB" dirty="0" smtClean="0"/>
              <a:t> Stack Is Full”);</a:t>
            </a:r>
          </a:p>
          <a:p>
            <a:r>
              <a:rPr lang="en-GB" dirty="0" smtClean="0"/>
              <a:t>		</a:t>
            </a:r>
            <a:r>
              <a:rPr lang="en-GB" dirty="0" err="1" smtClean="0"/>
              <a:t>getch</a:t>
            </a:r>
            <a:r>
              <a:rPr lang="en-GB" dirty="0" smtClean="0"/>
              <a:t>();</a:t>
            </a:r>
          </a:p>
          <a:p>
            <a:r>
              <a:rPr lang="en-GB" dirty="0" smtClean="0"/>
              <a:t>	}</a:t>
            </a:r>
          </a:p>
          <a:p>
            <a:r>
              <a:rPr lang="en-GB" dirty="0" smtClean="0"/>
              <a:t>	else{</a:t>
            </a:r>
          </a:p>
          <a:p>
            <a:r>
              <a:rPr lang="en-GB" dirty="0" smtClean="0"/>
              <a:t>		</a:t>
            </a:r>
            <a:r>
              <a:rPr lang="en-GB" dirty="0" err="1" smtClean="0"/>
              <a:t>printf</a:t>
            </a:r>
            <a:r>
              <a:rPr lang="en-GB" dirty="0" smtClean="0"/>
              <a:t>(“\</a:t>
            </a:r>
            <a:r>
              <a:rPr lang="en-GB" dirty="0" err="1" smtClean="0"/>
              <a:t>nEnter</a:t>
            </a:r>
            <a:r>
              <a:rPr lang="en-GB" dirty="0" smtClean="0"/>
              <a:t> The Element To Be Inserted = ”);</a:t>
            </a:r>
          </a:p>
          <a:p>
            <a:r>
              <a:rPr lang="en-GB" dirty="0" smtClean="0"/>
              <a:t>		</a:t>
            </a:r>
            <a:r>
              <a:rPr lang="en-GB" dirty="0" err="1" smtClean="0"/>
              <a:t>scanf</a:t>
            </a:r>
            <a:r>
              <a:rPr lang="en-GB" dirty="0" smtClean="0"/>
              <a:t>(“%</a:t>
            </a:r>
            <a:r>
              <a:rPr lang="en-GB" dirty="0" err="1" smtClean="0"/>
              <a:t>d”,&amp;item</a:t>
            </a:r>
            <a:r>
              <a:rPr lang="en-GB" dirty="0" smtClean="0"/>
              <a:t>);</a:t>
            </a:r>
          </a:p>
          <a:p>
            <a:r>
              <a:rPr lang="en-GB" dirty="0" smtClean="0"/>
              <a:t>		</a:t>
            </a:r>
            <a:r>
              <a:rPr lang="en-GB" dirty="0" err="1" smtClean="0"/>
              <a:t>pu</a:t>
            </a:r>
            <a:r>
              <a:rPr lang="en-GB" dirty="0" smtClean="0"/>
              <a:t>-&gt;stack[++</a:t>
            </a:r>
            <a:r>
              <a:rPr lang="en-GB" dirty="0" err="1" smtClean="0"/>
              <a:t>pu</a:t>
            </a:r>
            <a:r>
              <a:rPr lang="en-GB" dirty="0" smtClean="0"/>
              <a:t>-&gt;Top]=item;</a:t>
            </a:r>
          </a:p>
          <a:p>
            <a:r>
              <a:rPr lang="en-GB" dirty="0" smtClean="0"/>
              <a:t>	}</a:t>
            </a:r>
          </a:p>
          <a:p>
            <a:r>
              <a:rPr lang="en-GB" dirty="0" smtClean="0"/>
              <a:t>}</a:t>
            </a:r>
          </a:p>
          <a:p>
            <a:r>
              <a:rPr lang="en-GB" dirty="0" smtClean="0"/>
              <a:t>void pop(NODE *</a:t>
            </a:r>
            <a:r>
              <a:rPr lang="en-GB" dirty="0" err="1" smtClean="0"/>
              <a:t>po</a:t>
            </a:r>
            <a:r>
              <a:rPr lang="en-GB" dirty="0" smtClean="0"/>
              <a:t>){</a:t>
            </a:r>
          </a:p>
          <a:p>
            <a:r>
              <a:rPr lang="en-GB" dirty="0" smtClean="0"/>
              <a:t>	</a:t>
            </a:r>
            <a:r>
              <a:rPr lang="en-GB" dirty="0" err="1" smtClean="0"/>
              <a:t>int</a:t>
            </a:r>
            <a:r>
              <a:rPr lang="en-GB" dirty="0" smtClean="0"/>
              <a:t> item;</a:t>
            </a:r>
          </a:p>
          <a:p>
            <a:r>
              <a:rPr lang="en-GB" dirty="0" smtClean="0"/>
              <a:t>	if (</a:t>
            </a:r>
            <a:r>
              <a:rPr lang="en-GB" dirty="0" err="1" smtClean="0"/>
              <a:t>po</a:t>
            </a:r>
            <a:r>
              <a:rPr lang="en-GB" dirty="0" smtClean="0"/>
              <a:t>-&gt;Top == -1)</a:t>
            </a:r>
          </a:p>
          <a:p>
            <a:r>
              <a:rPr lang="en-GB" dirty="0" smtClean="0"/>
              <a:t>		</a:t>
            </a:r>
            <a:r>
              <a:rPr lang="en-GB" dirty="0" err="1" smtClean="0"/>
              <a:t>printf</a:t>
            </a:r>
            <a:r>
              <a:rPr lang="en-GB" dirty="0" smtClean="0"/>
              <a:t>(“\</a:t>
            </a:r>
            <a:r>
              <a:rPr lang="en-GB" dirty="0" err="1" smtClean="0"/>
              <a:t>nThe</a:t>
            </a:r>
            <a:r>
              <a:rPr lang="en-GB" dirty="0" smtClean="0"/>
              <a:t> Stack Is Empty”);</a:t>
            </a:r>
          </a:p>
          <a:p>
            <a:r>
              <a:rPr lang="en-GB" dirty="0" smtClean="0"/>
              <a:t>	else{</a:t>
            </a:r>
          </a:p>
          <a:p>
            <a:r>
              <a:rPr lang="en-GB" dirty="0" smtClean="0"/>
              <a:t>		item=</a:t>
            </a:r>
            <a:r>
              <a:rPr lang="en-GB" dirty="0" err="1" smtClean="0"/>
              <a:t>po</a:t>
            </a:r>
            <a:r>
              <a:rPr lang="en-GB" dirty="0" smtClean="0"/>
              <a:t>-&gt;stack[</a:t>
            </a:r>
            <a:r>
              <a:rPr lang="en-GB" dirty="0" err="1" smtClean="0"/>
              <a:t>po</a:t>
            </a:r>
            <a:r>
              <a:rPr lang="en-GB" dirty="0" smtClean="0"/>
              <a:t>-&gt;Top--];</a:t>
            </a:r>
          </a:p>
          <a:p>
            <a:r>
              <a:rPr lang="en-GB" dirty="0" smtClean="0"/>
              <a:t>		</a:t>
            </a:r>
            <a:r>
              <a:rPr lang="en-GB" dirty="0" err="1" smtClean="0"/>
              <a:t>printf</a:t>
            </a:r>
            <a:r>
              <a:rPr lang="en-GB" dirty="0" smtClean="0"/>
              <a:t>(“\</a:t>
            </a:r>
            <a:r>
              <a:rPr lang="en-GB" dirty="0" err="1" smtClean="0"/>
              <a:t>nThe</a:t>
            </a:r>
            <a:r>
              <a:rPr lang="en-GB" dirty="0" smtClean="0"/>
              <a:t> Deleted Element Is = %</a:t>
            </a:r>
            <a:r>
              <a:rPr lang="en-GB" dirty="0" err="1" smtClean="0"/>
              <a:t>d”,item</a:t>
            </a:r>
            <a:r>
              <a:rPr lang="en-GB" dirty="0" smtClean="0"/>
              <a:t>);</a:t>
            </a:r>
          </a:p>
          <a:p>
            <a:r>
              <a:rPr lang="en-GB" dirty="0" smtClean="0"/>
              <a:t>	}</a:t>
            </a:r>
          </a:p>
          <a:p>
            <a:r>
              <a:rPr lang="en-GB" dirty="0" smtClean="0"/>
              <a:t>}</a:t>
            </a:r>
          </a:p>
          <a:p>
            <a:r>
              <a:rPr lang="en-GB" dirty="0" smtClean="0"/>
              <a:t>void traverse(NODE *</a:t>
            </a:r>
            <a:r>
              <a:rPr lang="en-GB" dirty="0" err="1" smtClean="0"/>
              <a:t>pt</a:t>
            </a:r>
            <a:r>
              <a:rPr lang="en-GB" dirty="0" smtClean="0"/>
              <a:t>){</a:t>
            </a:r>
          </a:p>
          <a:p>
            <a:r>
              <a:rPr lang="en-GB" dirty="0" smtClean="0"/>
              <a:t>	</a:t>
            </a:r>
            <a:r>
              <a:rPr lang="en-GB" dirty="0" err="1" smtClean="0"/>
              <a:t>int</a:t>
            </a:r>
            <a:r>
              <a:rPr lang="en-GB" dirty="0" smtClean="0"/>
              <a:t> </a:t>
            </a:r>
            <a:r>
              <a:rPr lang="en-GB" dirty="0" err="1" smtClean="0"/>
              <a:t>i</a:t>
            </a:r>
            <a:r>
              <a:rPr lang="en-GB" dirty="0" smtClean="0"/>
              <a:t>;</a:t>
            </a:r>
          </a:p>
          <a:p>
            <a:r>
              <a:rPr lang="en-GB" dirty="0" smtClean="0"/>
              <a:t>	if (</a:t>
            </a:r>
            <a:r>
              <a:rPr lang="en-GB" dirty="0" err="1" smtClean="0"/>
              <a:t>pt</a:t>
            </a:r>
            <a:r>
              <a:rPr lang="en-GB" dirty="0" smtClean="0"/>
              <a:t>-&gt;Top == -1)</a:t>
            </a:r>
          </a:p>
          <a:p>
            <a:r>
              <a:rPr lang="en-GB" dirty="0" smtClean="0"/>
              <a:t>		</a:t>
            </a:r>
            <a:r>
              <a:rPr lang="en-GB" dirty="0" err="1" smtClean="0"/>
              <a:t>printf</a:t>
            </a:r>
            <a:r>
              <a:rPr lang="en-GB" dirty="0" smtClean="0"/>
              <a:t>(“\</a:t>
            </a:r>
            <a:r>
              <a:rPr lang="en-GB" dirty="0" err="1" smtClean="0"/>
              <a:t>nThe</a:t>
            </a:r>
            <a:r>
              <a:rPr lang="en-GB" dirty="0" smtClean="0"/>
              <a:t> Stack is Empty”);</a:t>
            </a:r>
          </a:p>
          <a:p>
            <a:r>
              <a:rPr lang="en-GB" dirty="0" smtClean="0"/>
              <a:t>	else{</a:t>
            </a:r>
          </a:p>
          <a:p>
            <a:r>
              <a:rPr lang="en-GB" dirty="0" smtClean="0"/>
              <a:t>		</a:t>
            </a:r>
            <a:r>
              <a:rPr lang="en-GB" dirty="0" err="1" smtClean="0"/>
              <a:t>printf</a:t>
            </a:r>
            <a:r>
              <a:rPr lang="en-GB" dirty="0" smtClean="0"/>
              <a:t>(“\n\</a:t>
            </a:r>
            <a:r>
              <a:rPr lang="en-GB" dirty="0" err="1" smtClean="0"/>
              <a:t>nThe</a:t>
            </a:r>
            <a:r>
              <a:rPr lang="en-GB" dirty="0" smtClean="0"/>
              <a:t> Element(s) In The Stack(s) is/are...”);</a:t>
            </a:r>
          </a:p>
          <a:p>
            <a:r>
              <a:rPr lang="en-GB" dirty="0" smtClean="0"/>
              <a:t>		for(</a:t>
            </a:r>
            <a:r>
              <a:rPr lang="en-GB" dirty="0" err="1" smtClean="0"/>
              <a:t>i</a:t>
            </a:r>
            <a:r>
              <a:rPr lang="en-GB" dirty="0" smtClean="0"/>
              <a:t>=</a:t>
            </a:r>
            <a:r>
              <a:rPr lang="en-GB" dirty="0" err="1" smtClean="0"/>
              <a:t>pt</a:t>
            </a:r>
            <a:r>
              <a:rPr lang="en-GB" dirty="0" smtClean="0"/>
              <a:t>-&gt;Top; </a:t>
            </a:r>
            <a:r>
              <a:rPr lang="en-GB" dirty="0" err="1" smtClean="0"/>
              <a:t>i</a:t>
            </a:r>
            <a:r>
              <a:rPr lang="en-GB" dirty="0" smtClean="0"/>
              <a:t>&gt;=0; </a:t>
            </a:r>
            <a:r>
              <a:rPr lang="en-GB" dirty="0" err="1" smtClean="0"/>
              <a:t>i</a:t>
            </a:r>
            <a:r>
              <a:rPr lang="en-GB" dirty="0" smtClean="0"/>
              <a:t>--)</a:t>
            </a:r>
          </a:p>
          <a:p>
            <a:r>
              <a:rPr lang="en-GB" dirty="0" smtClean="0"/>
              <a:t>			</a:t>
            </a:r>
            <a:r>
              <a:rPr lang="en-GB" dirty="0" err="1" smtClean="0"/>
              <a:t>printf</a:t>
            </a:r>
            <a:r>
              <a:rPr lang="en-GB" dirty="0" smtClean="0"/>
              <a:t> (“\n %d”,</a:t>
            </a:r>
            <a:r>
              <a:rPr lang="en-GB" dirty="0" err="1" smtClean="0"/>
              <a:t>pt</a:t>
            </a:r>
            <a:r>
              <a:rPr lang="en-GB" dirty="0" smtClean="0"/>
              <a:t>-&gt;stack[</a:t>
            </a:r>
            <a:r>
              <a:rPr lang="en-GB" dirty="0" err="1" smtClean="0"/>
              <a:t>i</a:t>
            </a:r>
            <a:r>
              <a:rPr lang="en-GB" dirty="0" smtClean="0"/>
              <a:t>]);</a:t>
            </a:r>
          </a:p>
          <a:p>
            <a:r>
              <a:rPr lang="en-GB" dirty="0" smtClean="0"/>
              <a:t>	}</a:t>
            </a:r>
          </a:p>
          <a:p>
            <a:r>
              <a:rPr lang="en-GB" dirty="0" smtClean="0"/>
              <a:t>}</a:t>
            </a:r>
          </a:p>
          <a:p>
            <a:r>
              <a:rPr lang="en-GB" dirty="0" smtClean="0"/>
              <a:t>void main( ){</a:t>
            </a:r>
          </a:p>
          <a:p>
            <a:r>
              <a:rPr lang="en-GB" dirty="0" smtClean="0"/>
              <a:t>	</a:t>
            </a:r>
            <a:r>
              <a:rPr lang="en-GB" dirty="0" err="1" smtClean="0"/>
              <a:t>int</a:t>
            </a:r>
            <a:r>
              <a:rPr lang="en-GB" dirty="0" smtClean="0"/>
              <a:t> choice;</a:t>
            </a:r>
          </a:p>
          <a:p>
            <a:r>
              <a:rPr lang="en-GB" dirty="0" smtClean="0"/>
              <a:t>	char </a:t>
            </a:r>
            <a:r>
              <a:rPr lang="en-GB" dirty="0" err="1" smtClean="0"/>
              <a:t>ch</a:t>
            </a:r>
            <a:r>
              <a:rPr lang="en-GB" dirty="0" smtClean="0"/>
              <a:t>;</a:t>
            </a:r>
          </a:p>
          <a:p>
            <a:r>
              <a:rPr lang="en-GB" dirty="0" smtClean="0"/>
              <a:t>	NODE *</a:t>
            </a:r>
            <a:r>
              <a:rPr lang="en-GB" dirty="0" err="1" smtClean="0"/>
              <a:t>ps</a:t>
            </a:r>
            <a:r>
              <a:rPr lang="en-GB" dirty="0" smtClean="0"/>
              <a:t>;</a:t>
            </a:r>
          </a:p>
          <a:p>
            <a:r>
              <a:rPr lang="en-GB" dirty="0" smtClean="0"/>
              <a:t>	</a:t>
            </a:r>
            <a:r>
              <a:rPr lang="en-GB" dirty="0" err="1" smtClean="0"/>
              <a:t>ps</a:t>
            </a:r>
            <a:r>
              <a:rPr lang="en-GB" dirty="0" smtClean="0"/>
              <a:t>-&gt;Top=–1;</a:t>
            </a:r>
          </a:p>
          <a:p>
            <a:r>
              <a:rPr lang="en-GB" dirty="0" smtClean="0"/>
              <a:t>	do{</a:t>
            </a:r>
          </a:p>
          <a:p>
            <a:r>
              <a:rPr lang="en-GB" dirty="0" smtClean="0"/>
              <a:t>		</a:t>
            </a:r>
            <a:r>
              <a:rPr lang="en-GB" dirty="0" err="1" smtClean="0"/>
              <a:t>clrscr</a:t>
            </a:r>
            <a:r>
              <a:rPr lang="en-GB" dirty="0" smtClean="0"/>
              <a:t>();</a:t>
            </a:r>
          </a:p>
          <a:p>
            <a:r>
              <a:rPr lang="en-GB" dirty="0" smtClean="0"/>
              <a:t>		</a:t>
            </a:r>
            <a:r>
              <a:rPr lang="en-GB" dirty="0" err="1" smtClean="0"/>
              <a:t>printf</a:t>
            </a:r>
            <a:r>
              <a:rPr lang="en-GB" dirty="0" smtClean="0"/>
              <a:t>(“\n1. PUSH”);</a:t>
            </a:r>
          </a:p>
          <a:p>
            <a:r>
              <a:rPr lang="en-GB" dirty="0" smtClean="0"/>
              <a:t>		</a:t>
            </a:r>
            <a:r>
              <a:rPr lang="en-GB" dirty="0" err="1" smtClean="0"/>
              <a:t>printf</a:t>
            </a:r>
            <a:r>
              <a:rPr lang="en-GB" dirty="0" smtClean="0"/>
              <a:t>(“\n2. POP”);</a:t>
            </a:r>
          </a:p>
          <a:p>
            <a:r>
              <a:rPr lang="en-GB" dirty="0" smtClean="0"/>
              <a:t>		</a:t>
            </a:r>
            <a:r>
              <a:rPr lang="en-GB" dirty="0" err="1" smtClean="0"/>
              <a:t>printf</a:t>
            </a:r>
            <a:r>
              <a:rPr lang="en-GB" dirty="0" smtClean="0"/>
              <a:t>(“\n3. TRAVERSE”);</a:t>
            </a:r>
          </a:p>
          <a:p>
            <a:r>
              <a:rPr lang="en-GB" dirty="0" smtClean="0"/>
              <a:t>		</a:t>
            </a:r>
            <a:r>
              <a:rPr lang="en-GB" dirty="0" err="1" smtClean="0"/>
              <a:t>printf</a:t>
            </a:r>
            <a:r>
              <a:rPr lang="en-GB" dirty="0" smtClean="0"/>
              <a:t>(“\</a:t>
            </a:r>
            <a:r>
              <a:rPr lang="en-GB" dirty="0" err="1" smtClean="0"/>
              <a:t>nEnter</a:t>
            </a:r>
            <a:r>
              <a:rPr lang="en-GB" dirty="0" smtClean="0"/>
              <a:t> Your Choice = ”);</a:t>
            </a:r>
          </a:p>
          <a:p>
            <a:r>
              <a:rPr lang="en-GB" dirty="0" smtClean="0"/>
              <a:t>		</a:t>
            </a:r>
            <a:r>
              <a:rPr lang="en-GB" dirty="0" err="1" smtClean="0"/>
              <a:t>scanf</a:t>
            </a:r>
            <a:r>
              <a:rPr lang="en-GB" dirty="0" smtClean="0"/>
              <a:t> (“%d”, &amp;choice);</a:t>
            </a:r>
          </a:p>
          <a:p>
            <a:r>
              <a:rPr lang="en-GB" dirty="0" smtClean="0"/>
              <a:t>		switch(choice){</a:t>
            </a:r>
          </a:p>
          <a:p>
            <a:r>
              <a:rPr lang="en-GB" dirty="0" smtClean="0"/>
              <a:t>			case 1:</a:t>
            </a:r>
          </a:p>
          <a:p>
            <a:r>
              <a:rPr lang="en-GB" dirty="0" smtClean="0"/>
              <a:t>				push(</a:t>
            </a:r>
            <a:r>
              <a:rPr lang="en-GB" dirty="0" err="1" smtClean="0"/>
              <a:t>ps</a:t>
            </a:r>
            <a:r>
              <a:rPr lang="en-GB" dirty="0" smtClean="0"/>
              <a:t>);</a:t>
            </a:r>
          </a:p>
          <a:p>
            <a:r>
              <a:rPr lang="en-GB" dirty="0" smtClean="0"/>
              <a:t>				break;</a:t>
            </a:r>
          </a:p>
          <a:p>
            <a:r>
              <a:rPr lang="en-GB" dirty="0" smtClean="0"/>
              <a:t>			case 2:</a:t>
            </a:r>
          </a:p>
          <a:p>
            <a:r>
              <a:rPr lang="en-GB" dirty="0" smtClean="0"/>
              <a:t>				pop(</a:t>
            </a:r>
            <a:r>
              <a:rPr lang="en-GB" dirty="0" err="1" smtClean="0"/>
              <a:t>ps</a:t>
            </a:r>
            <a:r>
              <a:rPr lang="en-GB" dirty="0" smtClean="0"/>
              <a:t>);</a:t>
            </a:r>
          </a:p>
          <a:p>
            <a:r>
              <a:rPr lang="en-GB" dirty="0" smtClean="0"/>
              <a:t>				break;</a:t>
            </a:r>
          </a:p>
          <a:p>
            <a:r>
              <a:rPr lang="en-GB" dirty="0" smtClean="0"/>
              <a:t>			case 3:</a:t>
            </a:r>
          </a:p>
          <a:p>
            <a:r>
              <a:rPr lang="en-GB" dirty="0" smtClean="0"/>
              <a:t>				traverse(</a:t>
            </a:r>
            <a:r>
              <a:rPr lang="en-GB" dirty="0" err="1" smtClean="0"/>
              <a:t>ps</a:t>
            </a:r>
            <a:r>
              <a:rPr lang="en-GB" dirty="0" smtClean="0"/>
              <a:t>);</a:t>
            </a:r>
          </a:p>
          <a:p>
            <a:r>
              <a:rPr lang="en-GB" dirty="0" smtClean="0"/>
              <a:t>				break;</a:t>
            </a:r>
          </a:p>
          <a:p>
            <a:r>
              <a:rPr lang="en-GB" dirty="0" smtClean="0"/>
              <a:t>			default:</a:t>
            </a:r>
          </a:p>
          <a:p>
            <a:r>
              <a:rPr lang="en-GB" dirty="0" smtClean="0"/>
              <a:t>				</a:t>
            </a:r>
            <a:r>
              <a:rPr lang="en-GB" dirty="0" err="1" smtClean="0"/>
              <a:t>printf</a:t>
            </a:r>
            <a:r>
              <a:rPr lang="en-GB" dirty="0" smtClean="0"/>
              <a:t>(“\</a:t>
            </a:r>
            <a:r>
              <a:rPr lang="en-GB" dirty="0" err="1" smtClean="0"/>
              <a:t>nYou</a:t>
            </a:r>
            <a:r>
              <a:rPr lang="en-GB" dirty="0" smtClean="0"/>
              <a:t> Entered Wrong Choice”) ;</a:t>
            </a:r>
          </a:p>
          <a:p>
            <a:r>
              <a:rPr lang="en-GB" dirty="0" smtClean="0"/>
              <a:t>		}</a:t>
            </a:r>
          </a:p>
          <a:p>
            <a:r>
              <a:rPr lang="en-GB" dirty="0" smtClean="0"/>
              <a:t>		</a:t>
            </a:r>
            <a:r>
              <a:rPr lang="en-GB" dirty="0" err="1" smtClean="0"/>
              <a:t>printf</a:t>
            </a:r>
            <a:r>
              <a:rPr lang="en-GB" dirty="0" smtClean="0"/>
              <a:t>(“\n\</a:t>
            </a:r>
            <a:r>
              <a:rPr lang="en-GB" dirty="0" err="1" smtClean="0"/>
              <a:t>nPress</a:t>
            </a:r>
            <a:r>
              <a:rPr lang="en-GB" dirty="0" smtClean="0"/>
              <a:t> (Y/y) To Continue = ”);</a:t>
            </a:r>
          </a:p>
          <a:p>
            <a:r>
              <a:rPr lang="en-GB" dirty="0" smtClean="0"/>
              <a:t>		</a:t>
            </a:r>
            <a:r>
              <a:rPr lang="en-GB" dirty="0" err="1" smtClean="0"/>
              <a:t>fflush</a:t>
            </a:r>
            <a:r>
              <a:rPr lang="en-GB" dirty="0" smtClean="0"/>
              <a:t>(</a:t>
            </a:r>
            <a:r>
              <a:rPr lang="en-GB" dirty="0" err="1" smtClean="0"/>
              <a:t>stdin</a:t>
            </a:r>
            <a:r>
              <a:rPr lang="en-GB" dirty="0" smtClean="0"/>
              <a:t>);</a:t>
            </a:r>
          </a:p>
          <a:p>
            <a:r>
              <a:rPr lang="en-GB" dirty="0" smtClean="0"/>
              <a:t>		</a:t>
            </a:r>
            <a:r>
              <a:rPr lang="en-GB" dirty="0" err="1" smtClean="0"/>
              <a:t>scanf</a:t>
            </a:r>
            <a:r>
              <a:rPr lang="en-GB" dirty="0" smtClean="0"/>
              <a:t>(“%c”,&amp;</a:t>
            </a:r>
            <a:r>
              <a:rPr lang="en-GB" dirty="0" err="1" smtClean="0"/>
              <a:t>ch</a:t>
            </a:r>
            <a:r>
              <a:rPr lang="en-GB" dirty="0" smtClean="0"/>
              <a:t>);</a:t>
            </a:r>
          </a:p>
          <a:p>
            <a:r>
              <a:rPr lang="en-GB" dirty="0" smtClean="0"/>
              <a:t>	}while(</a:t>
            </a:r>
            <a:r>
              <a:rPr lang="en-GB" dirty="0" err="1" smtClean="0"/>
              <a:t>ch</a:t>
            </a:r>
            <a:r>
              <a:rPr lang="en-GB" dirty="0" smtClean="0"/>
              <a:t> == 'Y' || </a:t>
            </a:r>
            <a:r>
              <a:rPr lang="en-GB" dirty="0" err="1" smtClean="0"/>
              <a:t>ch</a:t>
            </a:r>
            <a:r>
              <a:rPr lang="en-GB" dirty="0" smtClean="0"/>
              <a:t> == 'y');</a:t>
            </a:r>
          </a:p>
          <a:p>
            <a:r>
              <a:rPr lang="en-GB" dirty="0" smtClean="0"/>
              <a:t>}</a:t>
            </a:r>
            <a:endParaRPr lang="en-GB" dirty="0"/>
          </a:p>
        </p:txBody>
      </p:sp>
      <p:sp>
        <p:nvSpPr>
          <p:cNvPr id="4" name="Slide Number Placeholder 3"/>
          <p:cNvSpPr>
            <a:spLocks noGrp="1"/>
          </p:cNvSpPr>
          <p:nvPr>
            <p:ph type="sldNum" sz="quarter" idx="10"/>
          </p:nvPr>
        </p:nvSpPr>
        <p:spPr/>
        <p:txBody>
          <a:bodyPr/>
          <a:lstStyle/>
          <a:p>
            <a:fld id="{03A21D02-64F6-4C36-9928-CB243F6BE5CA}" type="slidenum">
              <a:rPr lang="en-GB" smtClean="0"/>
              <a:t>5</a:t>
            </a:fld>
            <a:endParaRPr lang="en-GB"/>
          </a:p>
        </p:txBody>
      </p:sp>
    </p:spTree>
    <p:extLst>
      <p:ext uri="{BB962C8B-B14F-4D97-AF65-F5344CB8AC3E}">
        <p14:creationId xmlns:p14="http://schemas.microsoft.com/office/powerpoint/2010/main" val="2745397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#include&lt;</a:t>
            </a:r>
            <a:r>
              <a:rPr lang="en-GB" dirty="0" err="1" smtClean="0"/>
              <a:t>stdio.h</a:t>
            </a:r>
            <a:r>
              <a:rPr lang="en-GB" dirty="0" smtClean="0"/>
              <a:t>&gt;</a:t>
            </a:r>
          </a:p>
          <a:p>
            <a:r>
              <a:rPr lang="en-GB" dirty="0" smtClean="0"/>
              <a:t>#include&lt;</a:t>
            </a:r>
            <a:r>
              <a:rPr lang="en-GB" dirty="0" err="1" smtClean="0"/>
              <a:t>conio.h</a:t>
            </a:r>
            <a:r>
              <a:rPr lang="en-GB" dirty="0" smtClean="0"/>
              <a:t>&gt;</a:t>
            </a:r>
          </a:p>
          <a:p>
            <a:r>
              <a:rPr lang="en-GB" dirty="0" smtClean="0"/>
              <a:t>#define MAXSIZE 100</a:t>
            </a:r>
          </a:p>
          <a:p>
            <a:r>
              <a:rPr lang="en-GB" dirty="0" err="1" smtClean="0"/>
              <a:t>struct</a:t>
            </a:r>
            <a:r>
              <a:rPr lang="en-GB" dirty="0" smtClean="0"/>
              <a:t> stack{</a:t>
            </a:r>
          </a:p>
          <a:p>
            <a:r>
              <a:rPr lang="en-GB" dirty="0" smtClean="0"/>
              <a:t>	</a:t>
            </a:r>
            <a:r>
              <a:rPr lang="en-GB" dirty="0" err="1" smtClean="0"/>
              <a:t>int</a:t>
            </a:r>
            <a:r>
              <a:rPr lang="en-GB" dirty="0" smtClean="0"/>
              <a:t> stack[MAXSIZE];</a:t>
            </a:r>
          </a:p>
          <a:p>
            <a:r>
              <a:rPr lang="en-GB" dirty="0" smtClean="0"/>
              <a:t>	</a:t>
            </a:r>
            <a:r>
              <a:rPr lang="en-GB" dirty="0" err="1" smtClean="0"/>
              <a:t>int</a:t>
            </a:r>
            <a:r>
              <a:rPr lang="en-GB" dirty="0" smtClean="0"/>
              <a:t> Top;</a:t>
            </a:r>
          </a:p>
          <a:p>
            <a:r>
              <a:rPr lang="en-GB" dirty="0" smtClean="0"/>
              <a:t>};</a:t>
            </a:r>
          </a:p>
          <a:p>
            <a:r>
              <a:rPr lang="en-GB" dirty="0" err="1" smtClean="0"/>
              <a:t>typedef</a:t>
            </a:r>
            <a:r>
              <a:rPr lang="en-GB" dirty="0" smtClean="0"/>
              <a:t> </a:t>
            </a:r>
            <a:r>
              <a:rPr lang="en-GB" dirty="0" err="1" smtClean="0"/>
              <a:t>struct</a:t>
            </a:r>
            <a:r>
              <a:rPr lang="en-GB" dirty="0" smtClean="0"/>
              <a:t> stack NODE;</a:t>
            </a:r>
          </a:p>
          <a:p>
            <a:r>
              <a:rPr lang="en-GB" dirty="0" smtClean="0"/>
              <a:t>void push(NODE *</a:t>
            </a:r>
            <a:r>
              <a:rPr lang="en-GB" dirty="0" err="1" smtClean="0"/>
              <a:t>pu</a:t>
            </a:r>
            <a:r>
              <a:rPr lang="en-GB" dirty="0" smtClean="0"/>
              <a:t>){</a:t>
            </a:r>
          </a:p>
          <a:p>
            <a:r>
              <a:rPr lang="en-GB" dirty="0" smtClean="0"/>
              <a:t>	</a:t>
            </a:r>
            <a:r>
              <a:rPr lang="en-GB" dirty="0" err="1" smtClean="0"/>
              <a:t>int</a:t>
            </a:r>
            <a:r>
              <a:rPr lang="en-GB" dirty="0" smtClean="0"/>
              <a:t> item;</a:t>
            </a:r>
          </a:p>
          <a:p>
            <a:r>
              <a:rPr lang="en-GB" dirty="0" smtClean="0"/>
              <a:t>	if (</a:t>
            </a:r>
            <a:r>
              <a:rPr lang="en-GB" dirty="0" err="1" smtClean="0"/>
              <a:t>pu</a:t>
            </a:r>
            <a:r>
              <a:rPr lang="en-GB" dirty="0" smtClean="0"/>
              <a:t>-&gt;Top == MAXSIZE–1){</a:t>
            </a:r>
          </a:p>
          <a:p>
            <a:r>
              <a:rPr lang="en-GB" dirty="0" smtClean="0"/>
              <a:t>		</a:t>
            </a:r>
            <a:r>
              <a:rPr lang="en-GB" dirty="0" err="1" smtClean="0"/>
              <a:t>printf</a:t>
            </a:r>
            <a:r>
              <a:rPr lang="en-GB" dirty="0" smtClean="0"/>
              <a:t>(“\</a:t>
            </a:r>
            <a:r>
              <a:rPr lang="en-GB" dirty="0" err="1" smtClean="0"/>
              <a:t>nThe</a:t>
            </a:r>
            <a:r>
              <a:rPr lang="en-GB" dirty="0" smtClean="0"/>
              <a:t> Stack Is Full”);</a:t>
            </a:r>
          </a:p>
          <a:p>
            <a:r>
              <a:rPr lang="en-GB" dirty="0" smtClean="0"/>
              <a:t>		</a:t>
            </a:r>
            <a:r>
              <a:rPr lang="en-GB" dirty="0" err="1" smtClean="0"/>
              <a:t>getch</a:t>
            </a:r>
            <a:r>
              <a:rPr lang="en-GB" dirty="0" smtClean="0"/>
              <a:t>();</a:t>
            </a:r>
          </a:p>
          <a:p>
            <a:r>
              <a:rPr lang="en-GB" dirty="0" smtClean="0"/>
              <a:t>	}</a:t>
            </a:r>
          </a:p>
          <a:p>
            <a:r>
              <a:rPr lang="en-GB" dirty="0" smtClean="0"/>
              <a:t>	else{</a:t>
            </a:r>
          </a:p>
          <a:p>
            <a:r>
              <a:rPr lang="en-GB" dirty="0" smtClean="0"/>
              <a:t>		</a:t>
            </a:r>
            <a:r>
              <a:rPr lang="en-GB" dirty="0" err="1" smtClean="0"/>
              <a:t>printf</a:t>
            </a:r>
            <a:r>
              <a:rPr lang="en-GB" dirty="0" smtClean="0"/>
              <a:t>(“\</a:t>
            </a:r>
            <a:r>
              <a:rPr lang="en-GB" dirty="0" err="1" smtClean="0"/>
              <a:t>nEnter</a:t>
            </a:r>
            <a:r>
              <a:rPr lang="en-GB" dirty="0" smtClean="0"/>
              <a:t> The Element To Be Inserted = ”);</a:t>
            </a:r>
          </a:p>
          <a:p>
            <a:r>
              <a:rPr lang="en-GB" dirty="0" smtClean="0"/>
              <a:t>		</a:t>
            </a:r>
            <a:r>
              <a:rPr lang="en-GB" dirty="0" err="1" smtClean="0"/>
              <a:t>scanf</a:t>
            </a:r>
            <a:r>
              <a:rPr lang="en-GB" dirty="0" smtClean="0"/>
              <a:t>(“%</a:t>
            </a:r>
            <a:r>
              <a:rPr lang="en-GB" dirty="0" err="1" smtClean="0"/>
              <a:t>d”,&amp;item</a:t>
            </a:r>
            <a:r>
              <a:rPr lang="en-GB" dirty="0" smtClean="0"/>
              <a:t>);</a:t>
            </a:r>
          </a:p>
          <a:p>
            <a:r>
              <a:rPr lang="en-GB" dirty="0" smtClean="0"/>
              <a:t>		</a:t>
            </a:r>
            <a:r>
              <a:rPr lang="en-GB" dirty="0" err="1" smtClean="0"/>
              <a:t>pu</a:t>
            </a:r>
            <a:r>
              <a:rPr lang="en-GB" dirty="0" smtClean="0"/>
              <a:t>-&gt;stack[++</a:t>
            </a:r>
            <a:r>
              <a:rPr lang="en-GB" dirty="0" err="1" smtClean="0"/>
              <a:t>pu</a:t>
            </a:r>
            <a:r>
              <a:rPr lang="en-GB" dirty="0" smtClean="0"/>
              <a:t>-&gt;Top]=item;</a:t>
            </a:r>
          </a:p>
          <a:p>
            <a:r>
              <a:rPr lang="en-GB" dirty="0" smtClean="0"/>
              <a:t>	}</a:t>
            </a:r>
          </a:p>
          <a:p>
            <a:r>
              <a:rPr lang="en-GB" dirty="0" smtClean="0"/>
              <a:t>}</a:t>
            </a:r>
          </a:p>
          <a:p>
            <a:r>
              <a:rPr lang="en-GB" dirty="0" smtClean="0"/>
              <a:t>void pop(NODE *</a:t>
            </a:r>
            <a:r>
              <a:rPr lang="en-GB" dirty="0" err="1" smtClean="0"/>
              <a:t>po</a:t>
            </a:r>
            <a:r>
              <a:rPr lang="en-GB" dirty="0" smtClean="0"/>
              <a:t>){</a:t>
            </a:r>
          </a:p>
          <a:p>
            <a:r>
              <a:rPr lang="en-GB" dirty="0" smtClean="0"/>
              <a:t>	</a:t>
            </a:r>
            <a:r>
              <a:rPr lang="en-GB" dirty="0" err="1" smtClean="0"/>
              <a:t>int</a:t>
            </a:r>
            <a:r>
              <a:rPr lang="en-GB" dirty="0" smtClean="0"/>
              <a:t> item;</a:t>
            </a:r>
          </a:p>
          <a:p>
            <a:r>
              <a:rPr lang="en-GB" dirty="0" smtClean="0"/>
              <a:t>	if (</a:t>
            </a:r>
            <a:r>
              <a:rPr lang="en-GB" dirty="0" err="1" smtClean="0"/>
              <a:t>po</a:t>
            </a:r>
            <a:r>
              <a:rPr lang="en-GB" dirty="0" smtClean="0"/>
              <a:t>-&gt;Top == -1)</a:t>
            </a:r>
          </a:p>
          <a:p>
            <a:r>
              <a:rPr lang="en-GB" dirty="0" smtClean="0"/>
              <a:t>		</a:t>
            </a:r>
            <a:r>
              <a:rPr lang="en-GB" dirty="0" err="1" smtClean="0"/>
              <a:t>printf</a:t>
            </a:r>
            <a:r>
              <a:rPr lang="en-GB" dirty="0" smtClean="0"/>
              <a:t>(“\</a:t>
            </a:r>
            <a:r>
              <a:rPr lang="en-GB" dirty="0" err="1" smtClean="0"/>
              <a:t>nThe</a:t>
            </a:r>
            <a:r>
              <a:rPr lang="en-GB" dirty="0" smtClean="0"/>
              <a:t> Stack Is Empty”);</a:t>
            </a:r>
          </a:p>
          <a:p>
            <a:r>
              <a:rPr lang="en-GB" dirty="0" smtClean="0"/>
              <a:t>	else{</a:t>
            </a:r>
          </a:p>
          <a:p>
            <a:r>
              <a:rPr lang="en-GB" dirty="0" smtClean="0"/>
              <a:t>		item=</a:t>
            </a:r>
            <a:r>
              <a:rPr lang="en-GB" dirty="0" err="1" smtClean="0"/>
              <a:t>po</a:t>
            </a:r>
            <a:r>
              <a:rPr lang="en-GB" dirty="0" smtClean="0"/>
              <a:t>-&gt;stack[</a:t>
            </a:r>
            <a:r>
              <a:rPr lang="en-GB" dirty="0" err="1" smtClean="0"/>
              <a:t>po</a:t>
            </a:r>
            <a:r>
              <a:rPr lang="en-GB" dirty="0" smtClean="0"/>
              <a:t>-&gt;Top--];</a:t>
            </a:r>
          </a:p>
          <a:p>
            <a:r>
              <a:rPr lang="en-GB" dirty="0" smtClean="0"/>
              <a:t>		</a:t>
            </a:r>
            <a:r>
              <a:rPr lang="en-GB" dirty="0" err="1" smtClean="0"/>
              <a:t>printf</a:t>
            </a:r>
            <a:r>
              <a:rPr lang="en-GB" dirty="0" smtClean="0"/>
              <a:t>(“\</a:t>
            </a:r>
            <a:r>
              <a:rPr lang="en-GB" dirty="0" err="1" smtClean="0"/>
              <a:t>nThe</a:t>
            </a:r>
            <a:r>
              <a:rPr lang="en-GB" dirty="0" smtClean="0"/>
              <a:t> Deleted Element Is = %</a:t>
            </a:r>
            <a:r>
              <a:rPr lang="en-GB" dirty="0" err="1" smtClean="0"/>
              <a:t>d”,item</a:t>
            </a:r>
            <a:r>
              <a:rPr lang="en-GB" dirty="0" smtClean="0"/>
              <a:t>);</a:t>
            </a:r>
          </a:p>
          <a:p>
            <a:r>
              <a:rPr lang="en-GB" dirty="0" smtClean="0"/>
              <a:t>	}</a:t>
            </a:r>
          </a:p>
          <a:p>
            <a:r>
              <a:rPr lang="en-GB" dirty="0" smtClean="0"/>
              <a:t>}</a:t>
            </a:r>
          </a:p>
          <a:p>
            <a:r>
              <a:rPr lang="en-GB" dirty="0" smtClean="0"/>
              <a:t>void traverse(NODE *</a:t>
            </a:r>
            <a:r>
              <a:rPr lang="en-GB" dirty="0" err="1" smtClean="0"/>
              <a:t>pt</a:t>
            </a:r>
            <a:r>
              <a:rPr lang="en-GB" dirty="0" smtClean="0"/>
              <a:t>){</a:t>
            </a:r>
          </a:p>
          <a:p>
            <a:r>
              <a:rPr lang="en-GB" dirty="0" smtClean="0"/>
              <a:t>	</a:t>
            </a:r>
            <a:r>
              <a:rPr lang="en-GB" dirty="0" err="1" smtClean="0"/>
              <a:t>int</a:t>
            </a:r>
            <a:r>
              <a:rPr lang="en-GB" dirty="0" smtClean="0"/>
              <a:t> </a:t>
            </a:r>
            <a:r>
              <a:rPr lang="en-GB" dirty="0" err="1" smtClean="0"/>
              <a:t>i</a:t>
            </a:r>
            <a:r>
              <a:rPr lang="en-GB" dirty="0" smtClean="0"/>
              <a:t>;</a:t>
            </a:r>
          </a:p>
          <a:p>
            <a:r>
              <a:rPr lang="en-GB" dirty="0" smtClean="0"/>
              <a:t>	if (</a:t>
            </a:r>
            <a:r>
              <a:rPr lang="en-GB" dirty="0" err="1" smtClean="0"/>
              <a:t>pt</a:t>
            </a:r>
            <a:r>
              <a:rPr lang="en-GB" dirty="0" smtClean="0"/>
              <a:t>-&gt;Top == -1)</a:t>
            </a:r>
          </a:p>
          <a:p>
            <a:r>
              <a:rPr lang="en-GB" dirty="0" smtClean="0"/>
              <a:t>		</a:t>
            </a:r>
            <a:r>
              <a:rPr lang="en-GB" dirty="0" err="1" smtClean="0"/>
              <a:t>printf</a:t>
            </a:r>
            <a:r>
              <a:rPr lang="en-GB" dirty="0" smtClean="0"/>
              <a:t>(“\</a:t>
            </a:r>
            <a:r>
              <a:rPr lang="en-GB" dirty="0" err="1" smtClean="0"/>
              <a:t>nThe</a:t>
            </a:r>
            <a:r>
              <a:rPr lang="en-GB" dirty="0" smtClean="0"/>
              <a:t> Stack is Empty”);</a:t>
            </a:r>
          </a:p>
          <a:p>
            <a:r>
              <a:rPr lang="en-GB" dirty="0" smtClean="0"/>
              <a:t>	else{</a:t>
            </a:r>
          </a:p>
          <a:p>
            <a:r>
              <a:rPr lang="en-GB" dirty="0" smtClean="0"/>
              <a:t>		</a:t>
            </a:r>
            <a:r>
              <a:rPr lang="en-GB" dirty="0" err="1" smtClean="0"/>
              <a:t>printf</a:t>
            </a:r>
            <a:r>
              <a:rPr lang="en-GB" dirty="0" smtClean="0"/>
              <a:t>(“\n\</a:t>
            </a:r>
            <a:r>
              <a:rPr lang="en-GB" dirty="0" err="1" smtClean="0"/>
              <a:t>nThe</a:t>
            </a:r>
            <a:r>
              <a:rPr lang="en-GB" dirty="0" smtClean="0"/>
              <a:t> Element(s) In The Stack(s) is/are...”);</a:t>
            </a:r>
          </a:p>
          <a:p>
            <a:r>
              <a:rPr lang="en-GB" dirty="0" smtClean="0"/>
              <a:t>		for(</a:t>
            </a:r>
            <a:r>
              <a:rPr lang="en-GB" dirty="0" err="1" smtClean="0"/>
              <a:t>i</a:t>
            </a:r>
            <a:r>
              <a:rPr lang="en-GB" dirty="0" smtClean="0"/>
              <a:t>=</a:t>
            </a:r>
            <a:r>
              <a:rPr lang="en-GB" dirty="0" err="1" smtClean="0"/>
              <a:t>pt</a:t>
            </a:r>
            <a:r>
              <a:rPr lang="en-GB" dirty="0" smtClean="0"/>
              <a:t>-&gt;Top; </a:t>
            </a:r>
            <a:r>
              <a:rPr lang="en-GB" dirty="0" err="1" smtClean="0"/>
              <a:t>i</a:t>
            </a:r>
            <a:r>
              <a:rPr lang="en-GB" dirty="0" smtClean="0"/>
              <a:t>&gt;=0; </a:t>
            </a:r>
            <a:r>
              <a:rPr lang="en-GB" dirty="0" err="1" smtClean="0"/>
              <a:t>i</a:t>
            </a:r>
            <a:r>
              <a:rPr lang="en-GB" dirty="0" smtClean="0"/>
              <a:t>--)</a:t>
            </a:r>
          </a:p>
          <a:p>
            <a:r>
              <a:rPr lang="en-GB" dirty="0" smtClean="0"/>
              <a:t>			</a:t>
            </a:r>
            <a:r>
              <a:rPr lang="en-GB" dirty="0" err="1" smtClean="0"/>
              <a:t>printf</a:t>
            </a:r>
            <a:r>
              <a:rPr lang="en-GB" dirty="0" smtClean="0"/>
              <a:t> (“\n %d”,</a:t>
            </a:r>
            <a:r>
              <a:rPr lang="en-GB" dirty="0" err="1" smtClean="0"/>
              <a:t>pt</a:t>
            </a:r>
            <a:r>
              <a:rPr lang="en-GB" dirty="0" smtClean="0"/>
              <a:t>-&gt;stack[</a:t>
            </a:r>
            <a:r>
              <a:rPr lang="en-GB" dirty="0" err="1" smtClean="0"/>
              <a:t>i</a:t>
            </a:r>
            <a:r>
              <a:rPr lang="en-GB" dirty="0" smtClean="0"/>
              <a:t>]);</a:t>
            </a:r>
          </a:p>
          <a:p>
            <a:r>
              <a:rPr lang="en-GB" dirty="0" smtClean="0"/>
              <a:t>	}</a:t>
            </a:r>
          </a:p>
          <a:p>
            <a:r>
              <a:rPr lang="en-GB" dirty="0" smtClean="0"/>
              <a:t>}</a:t>
            </a:r>
          </a:p>
          <a:p>
            <a:r>
              <a:rPr lang="en-GB" dirty="0" smtClean="0"/>
              <a:t>void main( ){</a:t>
            </a:r>
          </a:p>
          <a:p>
            <a:r>
              <a:rPr lang="en-GB" dirty="0" smtClean="0"/>
              <a:t>	</a:t>
            </a:r>
            <a:r>
              <a:rPr lang="en-GB" dirty="0" err="1" smtClean="0"/>
              <a:t>int</a:t>
            </a:r>
            <a:r>
              <a:rPr lang="en-GB" dirty="0" smtClean="0"/>
              <a:t> choice;</a:t>
            </a:r>
          </a:p>
          <a:p>
            <a:r>
              <a:rPr lang="en-GB" dirty="0" smtClean="0"/>
              <a:t>	char </a:t>
            </a:r>
            <a:r>
              <a:rPr lang="en-GB" dirty="0" err="1" smtClean="0"/>
              <a:t>ch</a:t>
            </a:r>
            <a:r>
              <a:rPr lang="en-GB" dirty="0" smtClean="0"/>
              <a:t>;</a:t>
            </a:r>
          </a:p>
          <a:p>
            <a:r>
              <a:rPr lang="en-GB" dirty="0" smtClean="0"/>
              <a:t>	NODE *</a:t>
            </a:r>
            <a:r>
              <a:rPr lang="en-GB" dirty="0" err="1" smtClean="0"/>
              <a:t>ps</a:t>
            </a:r>
            <a:r>
              <a:rPr lang="en-GB" dirty="0" smtClean="0"/>
              <a:t>;</a:t>
            </a:r>
          </a:p>
          <a:p>
            <a:r>
              <a:rPr lang="en-GB" dirty="0" smtClean="0"/>
              <a:t>	</a:t>
            </a:r>
            <a:r>
              <a:rPr lang="en-GB" dirty="0" err="1" smtClean="0"/>
              <a:t>ps</a:t>
            </a:r>
            <a:r>
              <a:rPr lang="en-GB" dirty="0" smtClean="0"/>
              <a:t>-&gt;Top=–1;</a:t>
            </a:r>
          </a:p>
          <a:p>
            <a:r>
              <a:rPr lang="en-GB" dirty="0" smtClean="0"/>
              <a:t>	do{</a:t>
            </a:r>
          </a:p>
          <a:p>
            <a:r>
              <a:rPr lang="en-GB" dirty="0" smtClean="0"/>
              <a:t>		</a:t>
            </a:r>
            <a:r>
              <a:rPr lang="en-GB" dirty="0" err="1" smtClean="0"/>
              <a:t>clrscr</a:t>
            </a:r>
            <a:r>
              <a:rPr lang="en-GB" dirty="0" smtClean="0"/>
              <a:t>();</a:t>
            </a:r>
          </a:p>
          <a:p>
            <a:r>
              <a:rPr lang="en-GB" dirty="0" smtClean="0"/>
              <a:t>		</a:t>
            </a:r>
            <a:r>
              <a:rPr lang="en-GB" dirty="0" err="1" smtClean="0"/>
              <a:t>printf</a:t>
            </a:r>
            <a:r>
              <a:rPr lang="en-GB" dirty="0" smtClean="0"/>
              <a:t>(“\n1. PUSH”);</a:t>
            </a:r>
          </a:p>
          <a:p>
            <a:r>
              <a:rPr lang="en-GB" dirty="0" smtClean="0"/>
              <a:t>		</a:t>
            </a:r>
            <a:r>
              <a:rPr lang="en-GB" dirty="0" err="1" smtClean="0"/>
              <a:t>printf</a:t>
            </a:r>
            <a:r>
              <a:rPr lang="en-GB" dirty="0" smtClean="0"/>
              <a:t>(“\n2. POP”);</a:t>
            </a:r>
          </a:p>
          <a:p>
            <a:r>
              <a:rPr lang="en-GB" dirty="0" smtClean="0"/>
              <a:t>		</a:t>
            </a:r>
            <a:r>
              <a:rPr lang="en-GB" dirty="0" err="1" smtClean="0"/>
              <a:t>printf</a:t>
            </a:r>
            <a:r>
              <a:rPr lang="en-GB" dirty="0" smtClean="0"/>
              <a:t>(“\n3. TRAVERSE”);</a:t>
            </a:r>
          </a:p>
          <a:p>
            <a:r>
              <a:rPr lang="en-GB" dirty="0" smtClean="0"/>
              <a:t>		</a:t>
            </a:r>
            <a:r>
              <a:rPr lang="en-GB" dirty="0" err="1" smtClean="0"/>
              <a:t>printf</a:t>
            </a:r>
            <a:r>
              <a:rPr lang="en-GB" dirty="0" smtClean="0"/>
              <a:t>(“\</a:t>
            </a:r>
            <a:r>
              <a:rPr lang="en-GB" dirty="0" err="1" smtClean="0"/>
              <a:t>nEnter</a:t>
            </a:r>
            <a:r>
              <a:rPr lang="en-GB" dirty="0" smtClean="0"/>
              <a:t> Your Choice = ”);</a:t>
            </a:r>
          </a:p>
          <a:p>
            <a:r>
              <a:rPr lang="en-GB" dirty="0" smtClean="0"/>
              <a:t>		</a:t>
            </a:r>
            <a:r>
              <a:rPr lang="en-GB" dirty="0" err="1" smtClean="0"/>
              <a:t>scanf</a:t>
            </a:r>
            <a:r>
              <a:rPr lang="en-GB" dirty="0" smtClean="0"/>
              <a:t> (“%d”, &amp;choice);</a:t>
            </a:r>
          </a:p>
          <a:p>
            <a:r>
              <a:rPr lang="en-GB" dirty="0" smtClean="0"/>
              <a:t>		switch(choice){</a:t>
            </a:r>
          </a:p>
          <a:p>
            <a:r>
              <a:rPr lang="en-GB" dirty="0" smtClean="0"/>
              <a:t>			case 1:</a:t>
            </a:r>
          </a:p>
          <a:p>
            <a:r>
              <a:rPr lang="en-GB" dirty="0" smtClean="0"/>
              <a:t>				push(</a:t>
            </a:r>
            <a:r>
              <a:rPr lang="en-GB" dirty="0" err="1" smtClean="0"/>
              <a:t>ps</a:t>
            </a:r>
            <a:r>
              <a:rPr lang="en-GB" dirty="0" smtClean="0"/>
              <a:t>);</a:t>
            </a:r>
          </a:p>
          <a:p>
            <a:r>
              <a:rPr lang="en-GB" dirty="0" smtClean="0"/>
              <a:t>				break;</a:t>
            </a:r>
          </a:p>
          <a:p>
            <a:r>
              <a:rPr lang="en-GB" dirty="0" smtClean="0"/>
              <a:t>			case 2:</a:t>
            </a:r>
          </a:p>
          <a:p>
            <a:r>
              <a:rPr lang="en-GB" dirty="0" smtClean="0"/>
              <a:t>				pop(</a:t>
            </a:r>
            <a:r>
              <a:rPr lang="en-GB" dirty="0" err="1" smtClean="0"/>
              <a:t>ps</a:t>
            </a:r>
            <a:r>
              <a:rPr lang="en-GB" dirty="0" smtClean="0"/>
              <a:t>);</a:t>
            </a:r>
          </a:p>
          <a:p>
            <a:r>
              <a:rPr lang="en-GB" dirty="0" smtClean="0"/>
              <a:t>				break;</a:t>
            </a:r>
          </a:p>
          <a:p>
            <a:r>
              <a:rPr lang="en-GB" dirty="0" smtClean="0"/>
              <a:t>			case 3:</a:t>
            </a:r>
          </a:p>
          <a:p>
            <a:r>
              <a:rPr lang="en-GB" dirty="0" smtClean="0"/>
              <a:t>				traverse(</a:t>
            </a:r>
            <a:r>
              <a:rPr lang="en-GB" dirty="0" err="1" smtClean="0"/>
              <a:t>ps</a:t>
            </a:r>
            <a:r>
              <a:rPr lang="en-GB" dirty="0" smtClean="0"/>
              <a:t>);</a:t>
            </a:r>
          </a:p>
          <a:p>
            <a:r>
              <a:rPr lang="en-GB" dirty="0" smtClean="0"/>
              <a:t>				break;</a:t>
            </a:r>
          </a:p>
          <a:p>
            <a:r>
              <a:rPr lang="en-GB" dirty="0" smtClean="0"/>
              <a:t>			default:</a:t>
            </a:r>
          </a:p>
          <a:p>
            <a:r>
              <a:rPr lang="en-GB" dirty="0" smtClean="0"/>
              <a:t>				</a:t>
            </a:r>
            <a:r>
              <a:rPr lang="en-GB" dirty="0" err="1" smtClean="0"/>
              <a:t>printf</a:t>
            </a:r>
            <a:r>
              <a:rPr lang="en-GB" dirty="0" smtClean="0"/>
              <a:t>(“\</a:t>
            </a:r>
            <a:r>
              <a:rPr lang="en-GB" dirty="0" err="1" smtClean="0"/>
              <a:t>nYou</a:t>
            </a:r>
            <a:r>
              <a:rPr lang="en-GB" dirty="0" smtClean="0"/>
              <a:t> Entered Wrong Choice”) ;</a:t>
            </a:r>
          </a:p>
          <a:p>
            <a:r>
              <a:rPr lang="en-GB" dirty="0" smtClean="0"/>
              <a:t>		}</a:t>
            </a:r>
          </a:p>
          <a:p>
            <a:r>
              <a:rPr lang="en-GB" dirty="0" smtClean="0"/>
              <a:t>		</a:t>
            </a:r>
            <a:r>
              <a:rPr lang="en-GB" dirty="0" err="1" smtClean="0"/>
              <a:t>printf</a:t>
            </a:r>
            <a:r>
              <a:rPr lang="en-GB" dirty="0" smtClean="0"/>
              <a:t>(“\n\</a:t>
            </a:r>
            <a:r>
              <a:rPr lang="en-GB" dirty="0" err="1" smtClean="0"/>
              <a:t>nPress</a:t>
            </a:r>
            <a:r>
              <a:rPr lang="en-GB" dirty="0" smtClean="0"/>
              <a:t> (Y/y) To Continue = ”);</a:t>
            </a:r>
          </a:p>
          <a:p>
            <a:r>
              <a:rPr lang="en-GB" dirty="0" smtClean="0"/>
              <a:t>		</a:t>
            </a:r>
            <a:r>
              <a:rPr lang="en-GB" dirty="0" err="1" smtClean="0"/>
              <a:t>fflush</a:t>
            </a:r>
            <a:r>
              <a:rPr lang="en-GB" dirty="0" smtClean="0"/>
              <a:t>(</a:t>
            </a:r>
            <a:r>
              <a:rPr lang="en-GB" dirty="0" err="1" smtClean="0"/>
              <a:t>stdin</a:t>
            </a:r>
            <a:r>
              <a:rPr lang="en-GB" dirty="0" smtClean="0"/>
              <a:t>);</a:t>
            </a:r>
          </a:p>
          <a:p>
            <a:r>
              <a:rPr lang="en-GB" dirty="0" smtClean="0"/>
              <a:t>		</a:t>
            </a:r>
            <a:r>
              <a:rPr lang="en-GB" dirty="0" err="1" smtClean="0"/>
              <a:t>scanf</a:t>
            </a:r>
            <a:r>
              <a:rPr lang="en-GB" dirty="0" smtClean="0"/>
              <a:t>(“%c”,&amp;</a:t>
            </a:r>
            <a:r>
              <a:rPr lang="en-GB" dirty="0" err="1" smtClean="0"/>
              <a:t>ch</a:t>
            </a:r>
            <a:r>
              <a:rPr lang="en-GB" dirty="0" smtClean="0"/>
              <a:t>);</a:t>
            </a:r>
          </a:p>
          <a:p>
            <a:r>
              <a:rPr lang="en-GB" dirty="0" smtClean="0"/>
              <a:t>	}while(</a:t>
            </a:r>
            <a:r>
              <a:rPr lang="en-GB" dirty="0" err="1" smtClean="0"/>
              <a:t>ch</a:t>
            </a:r>
            <a:r>
              <a:rPr lang="en-GB" dirty="0" smtClean="0"/>
              <a:t> == 'Y' || </a:t>
            </a:r>
            <a:r>
              <a:rPr lang="en-GB" dirty="0" err="1" smtClean="0"/>
              <a:t>ch</a:t>
            </a:r>
            <a:r>
              <a:rPr lang="en-GB" dirty="0" smtClean="0"/>
              <a:t> == 'y');</a:t>
            </a:r>
          </a:p>
          <a:p>
            <a:r>
              <a:rPr lang="en-GB" dirty="0" smtClean="0"/>
              <a:t>}</a:t>
            </a:r>
            <a:endParaRPr lang="en-GB" dirty="0"/>
          </a:p>
        </p:txBody>
      </p:sp>
      <p:sp>
        <p:nvSpPr>
          <p:cNvPr id="4" name="Slide Number Placeholder 3"/>
          <p:cNvSpPr>
            <a:spLocks noGrp="1"/>
          </p:cNvSpPr>
          <p:nvPr>
            <p:ph type="sldNum" sz="quarter" idx="10"/>
          </p:nvPr>
        </p:nvSpPr>
        <p:spPr/>
        <p:txBody>
          <a:bodyPr/>
          <a:lstStyle/>
          <a:p>
            <a:fld id="{03A21D02-64F6-4C36-9928-CB243F6BE5CA}" type="slidenum">
              <a:rPr lang="en-GB" smtClean="0"/>
              <a:t>6</a:t>
            </a:fld>
            <a:endParaRPr lang="en-GB"/>
          </a:p>
        </p:txBody>
      </p:sp>
    </p:spTree>
    <p:extLst>
      <p:ext uri="{BB962C8B-B14F-4D97-AF65-F5344CB8AC3E}">
        <p14:creationId xmlns:p14="http://schemas.microsoft.com/office/powerpoint/2010/main" val="3691813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CCF7BD-EC26-419A-8115-B6403E379D32}" type="slidenum">
              <a:rPr lang="en-US" altLang="en-US"/>
              <a:pPr/>
              <a:t>8</a:t>
            </a:fld>
            <a:endParaRPr lang="en-US" alt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r>
              <a:rPr lang="en-US" altLang="en-US"/>
              <a:t>Start with Fully parenthesized expression.  Move each operator to the left of its operands and remove the set of parentheses.</a:t>
            </a:r>
          </a:p>
        </p:txBody>
      </p:sp>
    </p:spTree>
    <p:extLst>
      <p:ext uri="{BB962C8B-B14F-4D97-AF65-F5344CB8AC3E}">
        <p14:creationId xmlns:p14="http://schemas.microsoft.com/office/powerpoint/2010/main" val="3176857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CBB63F-DDE4-4696-A3DC-A88F274AAB63}" type="slidenum">
              <a:rPr lang="en-US" altLang="en-US"/>
              <a:pPr/>
              <a:t>9</a:t>
            </a:fld>
            <a:endParaRPr lang="en-US" alt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43880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struct</a:t>
            </a:r>
            <a:r>
              <a:rPr lang="en-GB" dirty="0" smtClean="0"/>
              <a:t> infix{</a:t>
            </a:r>
          </a:p>
          <a:p>
            <a:r>
              <a:rPr lang="en-GB" dirty="0" smtClean="0"/>
              <a:t>	char target[MAX] ;</a:t>
            </a:r>
          </a:p>
          <a:p>
            <a:r>
              <a:rPr lang="en-GB" dirty="0" smtClean="0"/>
              <a:t>	char stack[MAX] ;</a:t>
            </a:r>
          </a:p>
          <a:p>
            <a:r>
              <a:rPr lang="en-GB" dirty="0" smtClean="0"/>
              <a:t>	char *s, *t ;</a:t>
            </a:r>
          </a:p>
          <a:p>
            <a:r>
              <a:rPr lang="en-GB" dirty="0" smtClean="0"/>
              <a:t>	</a:t>
            </a:r>
            <a:r>
              <a:rPr lang="en-GB" dirty="0" err="1" smtClean="0"/>
              <a:t>int</a:t>
            </a:r>
            <a:r>
              <a:rPr lang="en-GB" dirty="0" smtClean="0"/>
              <a:t> top, l ;</a:t>
            </a:r>
          </a:p>
          <a:p>
            <a:r>
              <a:rPr lang="en-GB" dirty="0" smtClean="0"/>
              <a:t>} ;</a:t>
            </a:r>
          </a:p>
          <a:p>
            <a:r>
              <a:rPr lang="en-GB" dirty="0" smtClean="0"/>
              <a:t>void </a:t>
            </a:r>
            <a:r>
              <a:rPr lang="en-GB" dirty="0" err="1" smtClean="0"/>
              <a:t>initinfix</a:t>
            </a:r>
            <a:r>
              <a:rPr lang="en-GB" dirty="0" smtClean="0"/>
              <a:t> ( </a:t>
            </a:r>
            <a:r>
              <a:rPr lang="en-GB" dirty="0" err="1" smtClean="0"/>
              <a:t>struct</a:t>
            </a:r>
            <a:r>
              <a:rPr lang="en-GB" dirty="0" smtClean="0"/>
              <a:t> infix * ) ;</a:t>
            </a:r>
          </a:p>
          <a:p>
            <a:r>
              <a:rPr lang="en-GB" dirty="0" smtClean="0"/>
              <a:t>void </a:t>
            </a:r>
            <a:r>
              <a:rPr lang="en-GB" dirty="0" err="1" smtClean="0"/>
              <a:t>setexpr</a:t>
            </a:r>
            <a:r>
              <a:rPr lang="en-GB" dirty="0" smtClean="0"/>
              <a:t> ( </a:t>
            </a:r>
            <a:r>
              <a:rPr lang="en-GB" dirty="0" err="1" smtClean="0"/>
              <a:t>struct</a:t>
            </a:r>
            <a:r>
              <a:rPr lang="en-GB" dirty="0" smtClean="0"/>
              <a:t> infix *, char * ) ;</a:t>
            </a:r>
          </a:p>
          <a:p>
            <a:r>
              <a:rPr lang="en-GB" dirty="0" smtClean="0"/>
              <a:t>void push ( </a:t>
            </a:r>
            <a:r>
              <a:rPr lang="en-GB" dirty="0" err="1" smtClean="0"/>
              <a:t>struct</a:t>
            </a:r>
            <a:r>
              <a:rPr lang="en-GB" dirty="0" smtClean="0"/>
              <a:t> infix *, char ) ;</a:t>
            </a:r>
          </a:p>
          <a:p>
            <a:r>
              <a:rPr lang="en-GB" dirty="0" smtClean="0"/>
              <a:t>char pop ( </a:t>
            </a:r>
            <a:r>
              <a:rPr lang="en-GB" dirty="0" err="1" smtClean="0"/>
              <a:t>struct</a:t>
            </a:r>
            <a:r>
              <a:rPr lang="en-GB" dirty="0" smtClean="0"/>
              <a:t> infix * ) ;</a:t>
            </a:r>
          </a:p>
          <a:p>
            <a:r>
              <a:rPr lang="en-GB" dirty="0" smtClean="0"/>
              <a:t>void convert ( </a:t>
            </a:r>
            <a:r>
              <a:rPr lang="en-GB" dirty="0" err="1" smtClean="0"/>
              <a:t>struct</a:t>
            </a:r>
            <a:r>
              <a:rPr lang="en-GB" dirty="0" smtClean="0"/>
              <a:t> infix * ) ;</a:t>
            </a:r>
          </a:p>
          <a:p>
            <a:r>
              <a:rPr lang="en-GB" dirty="0" err="1" smtClean="0"/>
              <a:t>int</a:t>
            </a:r>
            <a:r>
              <a:rPr lang="en-GB" dirty="0" smtClean="0"/>
              <a:t> priority ( char c ) ;</a:t>
            </a:r>
          </a:p>
          <a:p>
            <a:r>
              <a:rPr lang="en-GB" dirty="0" smtClean="0"/>
              <a:t>void show ( </a:t>
            </a:r>
            <a:r>
              <a:rPr lang="en-GB" dirty="0" err="1" smtClean="0"/>
              <a:t>struct</a:t>
            </a:r>
            <a:r>
              <a:rPr lang="en-GB" dirty="0" smtClean="0"/>
              <a:t> infix ) ;</a:t>
            </a:r>
          </a:p>
          <a:p>
            <a:r>
              <a:rPr lang="en-GB" dirty="0" smtClean="0"/>
              <a:t>void main( ){</a:t>
            </a:r>
          </a:p>
          <a:p>
            <a:r>
              <a:rPr lang="en-GB" dirty="0" smtClean="0"/>
              <a:t>	</a:t>
            </a:r>
            <a:r>
              <a:rPr lang="en-GB" dirty="0" err="1" smtClean="0"/>
              <a:t>struct</a:t>
            </a:r>
            <a:r>
              <a:rPr lang="en-GB" dirty="0" smtClean="0"/>
              <a:t> infix q ;</a:t>
            </a:r>
          </a:p>
          <a:p>
            <a:r>
              <a:rPr lang="en-GB" dirty="0" smtClean="0"/>
              <a:t>	char expr[MAX] ;</a:t>
            </a:r>
          </a:p>
          <a:p>
            <a:r>
              <a:rPr lang="en-GB" dirty="0" smtClean="0"/>
              <a:t>	</a:t>
            </a:r>
            <a:r>
              <a:rPr lang="en-GB" dirty="0" err="1" smtClean="0"/>
              <a:t>clrscr</a:t>
            </a:r>
            <a:r>
              <a:rPr lang="en-GB" dirty="0" smtClean="0"/>
              <a:t>( ) ;</a:t>
            </a:r>
          </a:p>
          <a:p>
            <a:r>
              <a:rPr lang="en-GB" dirty="0" smtClean="0"/>
              <a:t>	</a:t>
            </a:r>
            <a:r>
              <a:rPr lang="en-GB" dirty="0" err="1" smtClean="0"/>
              <a:t>initinfix</a:t>
            </a:r>
            <a:r>
              <a:rPr lang="en-GB" dirty="0" smtClean="0"/>
              <a:t> ( &amp;q ) ;</a:t>
            </a:r>
          </a:p>
          <a:p>
            <a:r>
              <a:rPr lang="en-GB" dirty="0" smtClean="0"/>
              <a:t>	</a:t>
            </a:r>
            <a:r>
              <a:rPr lang="en-GB" dirty="0" err="1" smtClean="0"/>
              <a:t>printf</a:t>
            </a:r>
            <a:r>
              <a:rPr lang="en-GB" dirty="0" smtClean="0"/>
              <a:t> ( "\</a:t>
            </a:r>
            <a:r>
              <a:rPr lang="en-GB" dirty="0" err="1" smtClean="0"/>
              <a:t>nEnter</a:t>
            </a:r>
            <a:r>
              <a:rPr lang="en-GB" dirty="0" smtClean="0"/>
              <a:t> an expression in infix form: " ) ;</a:t>
            </a:r>
          </a:p>
          <a:p>
            <a:r>
              <a:rPr lang="en-GB" dirty="0" smtClean="0"/>
              <a:t>	gets ( expr ) ;</a:t>
            </a:r>
          </a:p>
          <a:p>
            <a:r>
              <a:rPr lang="en-GB" dirty="0" smtClean="0"/>
              <a:t>	</a:t>
            </a:r>
            <a:r>
              <a:rPr lang="en-GB" dirty="0" err="1" smtClean="0"/>
              <a:t>setexpr</a:t>
            </a:r>
            <a:r>
              <a:rPr lang="en-GB" dirty="0" smtClean="0"/>
              <a:t> ( &amp;q, expr ) ;</a:t>
            </a:r>
          </a:p>
          <a:p>
            <a:r>
              <a:rPr lang="en-GB" dirty="0" smtClean="0"/>
              <a:t>	convert ( &amp;q ) ;</a:t>
            </a:r>
          </a:p>
          <a:p>
            <a:r>
              <a:rPr lang="en-GB" dirty="0" smtClean="0"/>
              <a:t>	</a:t>
            </a:r>
            <a:r>
              <a:rPr lang="en-GB" dirty="0" err="1" smtClean="0"/>
              <a:t>printf</a:t>
            </a:r>
            <a:r>
              <a:rPr lang="en-GB" dirty="0" smtClean="0"/>
              <a:t> ( "The Prefix expression is: " ) ;</a:t>
            </a:r>
          </a:p>
          <a:p>
            <a:r>
              <a:rPr lang="en-GB" dirty="0" smtClean="0"/>
              <a:t>	show ( q ) ;</a:t>
            </a:r>
          </a:p>
          <a:p>
            <a:r>
              <a:rPr lang="en-GB" dirty="0" smtClean="0"/>
              <a:t>	</a:t>
            </a:r>
            <a:r>
              <a:rPr lang="en-GB" dirty="0" err="1" smtClean="0"/>
              <a:t>getch</a:t>
            </a:r>
            <a:r>
              <a:rPr lang="en-GB" dirty="0" smtClean="0"/>
              <a:t>( ) ;</a:t>
            </a:r>
          </a:p>
          <a:p>
            <a:r>
              <a:rPr lang="en-GB" dirty="0" smtClean="0"/>
              <a:t>}</a:t>
            </a:r>
          </a:p>
          <a:p>
            <a:r>
              <a:rPr lang="en-GB" dirty="0" smtClean="0"/>
              <a:t>/* initializes elements of structure variable */</a:t>
            </a:r>
          </a:p>
          <a:p>
            <a:r>
              <a:rPr lang="en-GB" dirty="0" smtClean="0"/>
              <a:t>void </a:t>
            </a:r>
            <a:r>
              <a:rPr lang="en-GB" dirty="0" err="1" smtClean="0"/>
              <a:t>initinfix</a:t>
            </a:r>
            <a:r>
              <a:rPr lang="en-GB" dirty="0" smtClean="0"/>
              <a:t> ( </a:t>
            </a:r>
            <a:r>
              <a:rPr lang="en-GB" dirty="0" err="1" smtClean="0"/>
              <a:t>struct</a:t>
            </a:r>
            <a:r>
              <a:rPr lang="en-GB" dirty="0" smtClean="0"/>
              <a:t> infix *</a:t>
            </a:r>
            <a:r>
              <a:rPr lang="en-GB" dirty="0" err="1" smtClean="0"/>
              <a:t>pq</a:t>
            </a:r>
            <a:r>
              <a:rPr lang="en-GB" dirty="0" smtClean="0"/>
              <a:t> ){</a:t>
            </a:r>
          </a:p>
          <a:p>
            <a:r>
              <a:rPr lang="en-GB" dirty="0" smtClean="0"/>
              <a:t>	</a:t>
            </a:r>
            <a:r>
              <a:rPr lang="en-GB" dirty="0" err="1" smtClean="0"/>
              <a:t>pq</a:t>
            </a:r>
            <a:r>
              <a:rPr lang="en-GB" dirty="0" smtClean="0"/>
              <a:t> -&gt; top = -1 ;</a:t>
            </a:r>
          </a:p>
          <a:p>
            <a:r>
              <a:rPr lang="en-GB" dirty="0" smtClean="0"/>
              <a:t>	</a:t>
            </a:r>
            <a:r>
              <a:rPr lang="en-GB" dirty="0" err="1" smtClean="0"/>
              <a:t>strcpy</a:t>
            </a:r>
            <a:r>
              <a:rPr lang="en-GB" dirty="0" smtClean="0"/>
              <a:t> ( </a:t>
            </a:r>
            <a:r>
              <a:rPr lang="en-GB" dirty="0" err="1" smtClean="0"/>
              <a:t>pq</a:t>
            </a:r>
            <a:r>
              <a:rPr lang="en-GB" dirty="0" smtClean="0"/>
              <a:t> -&gt; target, "" ) ;</a:t>
            </a:r>
          </a:p>
          <a:p>
            <a:r>
              <a:rPr lang="en-GB" dirty="0" smtClean="0"/>
              <a:t>	</a:t>
            </a:r>
            <a:r>
              <a:rPr lang="en-GB" dirty="0" err="1" smtClean="0"/>
              <a:t>strcpy</a:t>
            </a:r>
            <a:r>
              <a:rPr lang="en-GB" dirty="0" smtClean="0"/>
              <a:t> ( </a:t>
            </a:r>
            <a:r>
              <a:rPr lang="en-GB" dirty="0" err="1" smtClean="0"/>
              <a:t>pq</a:t>
            </a:r>
            <a:r>
              <a:rPr lang="en-GB" dirty="0" smtClean="0"/>
              <a:t> -&gt; stack, "" ) ;</a:t>
            </a:r>
          </a:p>
          <a:p>
            <a:r>
              <a:rPr lang="en-GB" dirty="0" smtClean="0"/>
              <a:t>	</a:t>
            </a:r>
            <a:r>
              <a:rPr lang="en-GB" dirty="0" err="1" smtClean="0"/>
              <a:t>pq</a:t>
            </a:r>
            <a:r>
              <a:rPr lang="en-GB" dirty="0" smtClean="0"/>
              <a:t> -&gt; l = 0 ;</a:t>
            </a:r>
          </a:p>
          <a:p>
            <a:r>
              <a:rPr lang="en-GB" dirty="0" smtClean="0"/>
              <a:t>}</a:t>
            </a:r>
          </a:p>
          <a:p>
            <a:r>
              <a:rPr lang="en-GB" dirty="0" smtClean="0"/>
              <a:t>/* reverses the given expression */</a:t>
            </a:r>
          </a:p>
          <a:p>
            <a:r>
              <a:rPr lang="en-GB" dirty="0" smtClean="0"/>
              <a:t>void </a:t>
            </a:r>
            <a:r>
              <a:rPr lang="en-GB" dirty="0" err="1" smtClean="0"/>
              <a:t>setexpr</a:t>
            </a:r>
            <a:r>
              <a:rPr lang="en-GB" dirty="0" smtClean="0"/>
              <a:t> ( </a:t>
            </a:r>
            <a:r>
              <a:rPr lang="en-GB" dirty="0" err="1" smtClean="0"/>
              <a:t>struct</a:t>
            </a:r>
            <a:r>
              <a:rPr lang="en-GB" dirty="0" smtClean="0"/>
              <a:t> infix *</a:t>
            </a:r>
            <a:r>
              <a:rPr lang="en-GB" dirty="0" err="1" smtClean="0"/>
              <a:t>pq</a:t>
            </a:r>
            <a:r>
              <a:rPr lang="en-GB" dirty="0" smtClean="0"/>
              <a:t>, char *</a:t>
            </a:r>
            <a:r>
              <a:rPr lang="en-GB" dirty="0" err="1" smtClean="0"/>
              <a:t>str</a:t>
            </a:r>
            <a:r>
              <a:rPr lang="en-GB" dirty="0" smtClean="0"/>
              <a:t> ){</a:t>
            </a:r>
          </a:p>
          <a:p>
            <a:r>
              <a:rPr lang="en-GB" dirty="0" smtClean="0"/>
              <a:t>	</a:t>
            </a:r>
            <a:r>
              <a:rPr lang="en-GB" dirty="0" err="1" smtClean="0"/>
              <a:t>pq</a:t>
            </a:r>
            <a:r>
              <a:rPr lang="en-GB" dirty="0" smtClean="0"/>
              <a:t> -&gt; s = </a:t>
            </a:r>
            <a:r>
              <a:rPr lang="en-GB" dirty="0" err="1" smtClean="0"/>
              <a:t>str</a:t>
            </a:r>
            <a:r>
              <a:rPr lang="en-GB" dirty="0" smtClean="0"/>
              <a:t> ;</a:t>
            </a:r>
          </a:p>
          <a:p>
            <a:r>
              <a:rPr lang="en-GB" dirty="0" smtClean="0"/>
              <a:t>	</a:t>
            </a:r>
            <a:r>
              <a:rPr lang="en-GB" dirty="0" err="1" smtClean="0"/>
              <a:t>strrev</a:t>
            </a:r>
            <a:r>
              <a:rPr lang="en-GB" dirty="0" smtClean="0"/>
              <a:t> ( </a:t>
            </a:r>
            <a:r>
              <a:rPr lang="en-GB" dirty="0" err="1" smtClean="0"/>
              <a:t>pq</a:t>
            </a:r>
            <a:r>
              <a:rPr lang="en-GB" dirty="0" smtClean="0"/>
              <a:t> -&gt; s ) ;</a:t>
            </a:r>
          </a:p>
          <a:p>
            <a:r>
              <a:rPr lang="en-GB" dirty="0" smtClean="0"/>
              <a:t>	</a:t>
            </a:r>
            <a:r>
              <a:rPr lang="en-GB" dirty="0" err="1" smtClean="0"/>
              <a:t>pq</a:t>
            </a:r>
            <a:r>
              <a:rPr lang="en-GB" dirty="0" smtClean="0"/>
              <a:t> -&gt; l = </a:t>
            </a:r>
            <a:r>
              <a:rPr lang="en-GB" dirty="0" err="1" smtClean="0"/>
              <a:t>strlen</a:t>
            </a:r>
            <a:r>
              <a:rPr lang="en-GB" dirty="0" smtClean="0"/>
              <a:t> ( </a:t>
            </a:r>
            <a:r>
              <a:rPr lang="en-GB" dirty="0" err="1" smtClean="0"/>
              <a:t>pq</a:t>
            </a:r>
            <a:r>
              <a:rPr lang="en-GB" dirty="0" smtClean="0"/>
              <a:t> -&gt; s ) ;</a:t>
            </a:r>
          </a:p>
          <a:p>
            <a:r>
              <a:rPr lang="en-GB" dirty="0" smtClean="0"/>
              <a:t>	*( </a:t>
            </a:r>
            <a:r>
              <a:rPr lang="en-GB" dirty="0" err="1" smtClean="0"/>
              <a:t>pq</a:t>
            </a:r>
            <a:r>
              <a:rPr lang="en-GB" dirty="0" smtClean="0"/>
              <a:t> -&gt; target + </a:t>
            </a:r>
            <a:r>
              <a:rPr lang="en-GB" dirty="0" err="1" smtClean="0"/>
              <a:t>pq</a:t>
            </a:r>
            <a:r>
              <a:rPr lang="en-GB" dirty="0" smtClean="0"/>
              <a:t> -&gt; l ) = '\0' ;</a:t>
            </a:r>
          </a:p>
          <a:p>
            <a:r>
              <a:rPr lang="en-GB" dirty="0" smtClean="0"/>
              <a:t>	</a:t>
            </a:r>
            <a:r>
              <a:rPr lang="en-GB" dirty="0" err="1" smtClean="0"/>
              <a:t>pq</a:t>
            </a:r>
            <a:r>
              <a:rPr lang="en-GB" dirty="0" smtClean="0"/>
              <a:t> -&gt; t = </a:t>
            </a:r>
            <a:r>
              <a:rPr lang="en-GB" dirty="0" err="1" smtClean="0"/>
              <a:t>pq</a:t>
            </a:r>
            <a:r>
              <a:rPr lang="en-GB" dirty="0" smtClean="0"/>
              <a:t> -&gt; target + ( </a:t>
            </a:r>
            <a:r>
              <a:rPr lang="en-GB" dirty="0" err="1" smtClean="0"/>
              <a:t>pq</a:t>
            </a:r>
            <a:r>
              <a:rPr lang="en-GB" dirty="0" smtClean="0"/>
              <a:t> -&gt; l - 1 ) ;</a:t>
            </a:r>
          </a:p>
          <a:p>
            <a:r>
              <a:rPr lang="en-GB" dirty="0" smtClean="0"/>
              <a:t>}</a:t>
            </a:r>
          </a:p>
          <a:p>
            <a:r>
              <a:rPr lang="en-GB" dirty="0" smtClean="0"/>
              <a:t>/* adds operator to the stack */</a:t>
            </a:r>
          </a:p>
          <a:p>
            <a:r>
              <a:rPr lang="en-GB" dirty="0" smtClean="0"/>
              <a:t>void push ( </a:t>
            </a:r>
            <a:r>
              <a:rPr lang="en-GB" dirty="0" err="1" smtClean="0"/>
              <a:t>struct</a:t>
            </a:r>
            <a:r>
              <a:rPr lang="en-GB" dirty="0" smtClean="0"/>
              <a:t> infix *</a:t>
            </a:r>
            <a:r>
              <a:rPr lang="en-GB" dirty="0" err="1" smtClean="0"/>
              <a:t>pq</a:t>
            </a:r>
            <a:r>
              <a:rPr lang="en-GB" dirty="0" smtClean="0"/>
              <a:t>, char c ){</a:t>
            </a:r>
          </a:p>
          <a:p>
            <a:r>
              <a:rPr lang="en-GB" dirty="0" smtClean="0"/>
              <a:t>	if ( </a:t>
            </a:r>
            <a:r>
              <a:rPr lang="en-GB" dirty="0" err="1" smtClean="0"/>
              <a:t>pq</a:t>
            </a:r>
            <a:r>
              <a:rPr lang="en-GB" dirty="0" smtClean="0"/>
              <a:t> -&gt; top == MAX - 1 )</a:t>
            </a:r>
          </a:p>
          <a:p>
            <a:r>
              <a:rPr lang="en-GB" dirty="0" smtClean="0"/>
              <a:t>		</a:t>
            </a:r>
            <a:r>
              <a:rPr lang="en-GB" dirty="0" err="1" smtClean="0"/>
              <a:t>printf</a:t>
            </a:r>
            <a:r>
              <a:rPr lang="en-GB" dirty="0" smtClean="0"/>
              <a:t> ( "\</a:t>
            </a:r>
            <a:r>
              <a:rPr lang="en-GB" dirty="0" err="1" smtClean="0"/>
              <a:t>nStack</a:t>
            </a:r>
            <a:r>
              <a:rPr lang="en-GB" dirty="0" smtClean="0"/>
              <a:t> is full.\n" ) ;</a:t>
            </a:r>
          </a:p>
          <a:p>
            <a:r>
              <a:rPr lang="en-GB" dirty="0" smtClean="0"/>
              <a:t>	else{</a:t>
            </a:r>
          </a:p>
          <a:p>
            <a:r>
              <a:rPr lang="en-GB" dirty="0" smtClean="0"/>
              <a:t>		</a:t>
            </a:r>
            <a:r>
              <a:rPr lang="en-GB" dirty="0" err="1" smtClean="0"/>
              <a:t>pq</a:t>
            </a:r>
            <a:r>
              <a:rPr lang="en-GB" dirty="0" smtClean="0"/>
              <a:t> -&gt; top++ ;</a:t>
            </a:r>
          </a:p>
          <a:p>
            <a:r>
              <a:rPr lang="en-GB" dirty="0" smtClean="0"/>
              <a:t>		</a:t>
            </a:r>
            <a:r>
              <a:rPr lang="en-GB" dirty="0" err="1" smtClean="0"/>
              <a:t>pq</a:t>
            </a:r>
            <a:r>
              <a:rPr lang="en-GB" dirty="0" smtClean="0"/>
              <a:t> -&gt; stack[</a:t>
            </a:r>
            <a:r>
              <a:rPr lang="en-GB" dirty="0" err="1" smtClean="0"/>
              <a:t>pq</a:t>
            </a:r>
            <a:r>
              <a:rPr lang="en-GB" dirty="0" smtClean="0"/>
              <a:t> -&gt; top] = c ;</a:t>
            </a:r>
          </a:p>
          <a:p>
            <a:r>
              <a:rPr lang="en-GB" dirty="0" smtClean="0"/>
              <a:t>	}</a:t>
            </a:r>
          </a:p>
          <a:p>
            <a:r>
              <a:rPr lang="en-GB" dirty="0" smtClean="0"/>
              <a:t>}</a:t>
            </a:r>
          </a:p>
          <a:p>
            <a:r>
              <a:rPr lang="en-GB" dirty="0" smtClean="0"/>
              <a:t>/* pops an operator from the stack */</a:t>
            </a:r>
          </a:p>
          <a:p>
            <a:r>
              <a:rPr lang="en-GB" dirty="0" smtClean="0"/>
              <a:t>char pop ( </a:t>
            </a:r>
            <a:r>
              <a:rPr lang="en-GB" dirty="0" err="1" smtClean="0"/>
              <a:t>struct</a:t>
            </a:r>
            <a:r>
              <a:rPr lang="en-GB" dirty="0" smtClean="0"/>
              <a:t> infix *</a:t>
            </a:r>
            <a:r>
              <a:rPr lang="en-GB" dirty="0" err="1" smtClean="0"/>
              <a:t>pq</a:t>
            </a:r>
            <a:r>
              <a:rPr lang="en-GB" dirty="0" smtClean="0"/>
              <a:t> ){</a:t>
            </a:r>
          </a:p>
          <a:p>
            <a:r>
              <a:rPr lang="en-GB" dirty="0" smtClean="0"/>
              <a:t>	if ( </a:t>
            </a:r>
            <a:r>
              <a:rPr lang="en-GB" dirty="0" err="1" smtClean="0"/>
              <a:t>pq</a:t>
            </a:r>
            <a:r>
              <a:rPr lang="en-GB" dirty="0" smtClean="0"/>
              <a:t> -&gt; top == -1 ){</a:t>
            </a:r>
          </a:p>
          <a:p>
            <a:r>
              <a:rPr lang="en-GB" dirty="0" smtClean="0"/>
              <a:t>		</a:t>
            </a:r>
            <a:r>
              <a:rPr lang="en-GB" dirty="0" err="1" smtClean="0"/>
              <a:t>printf</a:t>
            </a:r>
            <a:r>
              <a:rPr lang="en-GB" dirty="0" smtClean="0"/>
              <a:t> ( "Stack is empty\n" ) ;</a:t>
            </a:r>
          </a:p>
          <a:p>
            <a:r>
              <a:rPr lang="en-GB" dirty="0" smtClean="0"/>
              <a:t>		return -1 ;</a:t>
            </a:r>
          </a:p>
          <a:p>
            <a:r>
              <a:rPr lang="en-GB" dirty="0" smtClean="0"/>
              <a:t>	}</a:t>
            </a:r>
          </a:p>
          <a:p>
            <a:r>
              <a:rPr lang="en-GB" dirty="0" smtClean="0"/>
              <a:t>	else{</a:t>
            </a:r>
          </a:p>
          <a:p>
            <a:r>
              <a:rPr lang="en-GB" dirty="0" smtClean="0"/>
              <a:t>		char item = </a:t>
            </a:r>
            <a:r>
              <a:rPr lang="en-GB" dirty="0" err="1" smtClean="0"/>
              <a:t>pq</a:t>
            </a:r>
            <a:r>
              <a:rPr lang="en-GB" dirty="0" smtClean="0"/>
              <a:t> -&gt; stack[</a:t>
            </a:r>
            <a:r>
              <a:rPr lang="en-GB" dirty="0" err="1" smtClean="0"/>
              <a:t>pq</a:t>
            </a:r>
            <a:r>
              <a:rPr lang="en-GB" dirty="0" smtClean="0"/>
              <a:t> -&gt; top] ;</a:t>
            </a:r>
          </a:p>
          <a:p>
            <a:r>
              <a:rPr lang="en-GB" dirty="0" smtClean="0"/>
              <a:t>		</a:t>
            </a:r>
            <a:r>
              <a:rPr lang="en-GB" dirty="0" err="1" smtClean="0"/>
              <a:t>pq</a:t>
            </a:r>
            <a:r>
              <a:rPr lang="en-GB" dirty="0" smtClean="0"/>
              <a:t> -&gt; top-- ;</a:t>
            </a:r>
          </a:p>
          <a:p>
            <a:r>
              <a:rPr lang="en-GB" dirty="0" smtClean="0"/>
              <a:t>		return item ;</a:t>
            </a:r>
          </a:p>
          <a:p>
            <a:r>
              <a:rPr lang="en-GB" dirty="0" smtClean="0"/>
              <a:t>	}</a:t>
            </a:r>
          </a:p>
          <a:p>
            <a:r>
              <a:rPr lang="en-GB" dirty="0" smtClean="0"/>
              <a:t>}</a:t>
            </a:r>
          </a:p>
          <a:p>
            <a:r>
              <a:rPr lang="en-GB" dirty="0" smtClean="0"/>
              <a:t>/* converts the infix expr. to prefix form */</a:t>
            </a:r>
          </a:p>
          <a:p>
            <a:r>
              <a:rPr lang="en-GB" dirty="0" smtClean="0"/>
              <a:t>void convert ( </a:t>
            </a:r>
            <a:r>
              <a:rPr lang="en-GB" dirty="0" err="1" smtClean="0"/>
              <a:t>struct</a:t>
            </a:r>
            <a:r>
              <a:rPr lang="en-GB" dirty="0" smtClean="0"/>
              <a:t> infix *</a:t>
            </a:r>
            <a:r>
              <a:rPr lang="en-GB" dirty="0" err="1" smtClean="0"/>
              <a:t>pq</a:t>
            </a:r>
            <a:r>
              <a:rPr lang="en-GB" dirty="0" smtClean="0"/>
              <a:t> ){</a:t>
            </a:r>
          </a:p>
          <a:p>
            <a:r>
              <a:rPr lang="en-GB" dirty="0" smtClean="0"/>
              <a:t>	char </a:t>
            </a:r>
            <a:r>
              <a:rPr lang="en-GB" dirty="0" err="1" smtClean="0"/>
              <a:t>opr</a:t>
            </a:r>
            <a:r>
              <a:rPr lang="en-GB" dirty="0" smtClean="0"/>
              <a:t> ;</a:t>
            </a:r>
          </a:p>
          <a:p>
            <a:r>
              <a:rPr lang="en-GB" dirty="0" smtClean="0"/>
              <a:t>	while ( *( </a:t>
            </a:r>
            <a:r>
              <a:rPr lang="en-GB" dirty="0" err="1" smtClean="0"/>
              <a:t>pq</a:t>
            </a:r>
            <a:r>
              <a:rPr lang="en-GB" dirty="0" smtClean="0"/>
              <a:t> -&gt; s ) ){</a:t>
            </a:r>
          </a:p>
          <a:p>
            <a:r>
              <a:rPr lang="en-GB" dirty="0" smtClean="0"/>
              <a:t>		if ( *( </a:t>
            </a:r>
            <a:r>
              <a:rPr lang="en-GB" dirty="0" err="1" smtClean="0"/>
              <a:t>pq</a:t>
            </a:r>
            <a:r>
              <a:rPr lang="en-GB" dirty="0" smtClean="0"/>
              <a:t> -&gt; s ) == ' ' || *( </a:t>
            </a:r>
            <a:r>
              <a:rPr lang="en-GB" dirty="0" err="1" smtClean="0"/>
              <a:t>pq</a:t>
            </a:r>
            <a:r>
              <a:rPr lang="en-GB" dirty="0" smtClean="0"/>
              <a:t> -&gt; s ) == '\t' ){</a:t>
            </a:r>
          </a:p>
          <a:p>
            <a:r>
              <a:rPr lang="en-GB" dirty="0" smtClean="0"/>
              <a:t>			</a:t>
            </a:r>
            <a:r>
              <a:rPr lang="en-GB" dirty="0" err="1" smtClean="0"/>
              <a:t>pq</a:t>
            </a:r>
            <a:r>
              <a:rPr lang="en-GB" dirty="0" smtClean="0"/>
              <a:t> -&gt; s++ ;</a:t>
            </a:r>
          </a:p>
          <a:p>
            <a:r>
              <a:rPr lang="en-GB" dirty="0" smtClean="0"/>
              <a:t>			continue ;</a:t>
            </a:r>
          </a:p>
          <a:p>
            <a:r>
              <a:rPr lang="en-GB" dirty="0" smtClean="0"/>
              <a:t>		}</a:t>
            </a:r>
          </a:p>
          <a:p>
            <a:r>
              <a:rPr lang="en-GB" dirty="0" smtClean="0"/>
              <a:t>		if ( </a:t>
            </a:r>
            <a:r>
              <a:rPr lang="en-GB" dirty="0" err="1" smtClean="0"/>
              <a:t>isdigit</a:t>
            </a:r>
            <a:r>
              <a:rPr lang="en-GB" dirty="0" smtClean="0"/>
              <a:t> ( *( </a:t>
            </a:r>
            <a:r>
              <a:rPr lang="en-GB" dirty="0" err="1" smtClean="0"/>
              <a:t>pq</a:t>
            </a:r>
            <a:r>
              <a:rPr lang="en-GB" dirty="0" smtClean="0"/>
              <a:t> -&gt; s ) ) || </a:t>
            </a:r>
            <a:r>
              <a:rPr lang="en-GB" dirty="0" err="1" smtClean="0"/>
              <a:t>isalpha</a:t>
            </a:r>
            <a:r>
              <a:rPr lang="en-GB" dirty="0" smtClean="0"/>
              <a:t> ( *( </a:t>
            </a:r>
            <a:r>
              <a:rPr lang="en-GB" dirty="0" err="1" smtClean="0"/>
              <a:t>pq</a:t>
            </a:r>
            <a:r>
              <a:rPr lang="en-GB" dirty="0" smtClean="0"/>
              <a:t> -&gt; s ) ) ){</a:t>
            </a:r>
          </a:p>
          <a:p>
            <a:r>
              <a:rPr lang="en-GB" dirty="0" smtClean="0"/>
              <a:t>			while ( </a:t>
            </a:r>
            <a:r>
              <a:rPr lang="en-GB" dirty="0" err="1" smtClean="0"/>
              <a:t>isdigit</a:t>
            </a:r>
            <a:r>
              <a:rPr lang="en-GB" dirty="0" smtClean="0"/>
              <a:t> ( *( </a:t>
            </a:r>
            <a:r>
              <a:rPr lang="en-GB" dirty="0" err="1" smtClean="0"/>
              <a:t>pq</a:t>
            </a:r>
            <a:r>
              <a:rPr lang="en-GB" dirty="0" smtClean="0"/>
              <a:t> -&gt; s ) ) || </a:t>
            </a:r>
            <a:r>
              <a:rPr lang="en-GB" dirty="0" err="1" smtClean="0"/>
              <a:t>isalpha</a:t>
            </a:r>
            <a:r>
              <a:rPr lang="en-GB" dirty="0" smtClean="0"/>
              <a:t> ( *( </a:t>
            </a:r>
            <a:r>
              <a:rPr lang="en-GB" dirty="0" err="1" smtClean="0"/>
              <a:t>pq</a:t>
            </a:r>
            <a:r>
              <a:rPr lang="en-GB" dirty="0" smtClean="0"/>
              <a:t> -&gt; s ) ) ){</a:t>
            </a:r>
          </a:p>
          <a:p>
            <a:r>
              <a:rPr lang="en-GB" dirty="0" smtClean="0"/>
              <a:t>				*( </a:t>
            </a:r>
            <a:r>
              <a:rPr lang="en-GB" dirty="0" err="1" smtClean="0"/>
              <a:t>pq</a:t>
            </a:r>
            <a:r>
              <a:rPr lang="en-GB" dirty="0" smtClean="0"/>
              <a:t> -&gt; t ) = *( </a:t>
            </a:r>
            <a:r>
              <a:rPr lang="en-GB" dirty="0" err="1" smtClean="0"/>
              <a:t>pq</a:t>
            </a:r>
            <a:r>
              <a:rPr lang="en-GB" dirty="0" smtClean="0"/>
              <a:t> -&gt; s ) ;</a:t>
            </a:r>
          </a:p>
          <a:p>
            <a:r>
              <a:rPr lang="en-GB" dirty="0" smtClean="0"/>
              <a:t>				</a:t>
            </a:r>
            <a:r>
              <a:rPr lang="en-GB" dirty="0" err="1" smtClean="0"/>
              <a:t>pq</a:t>
            </a:r>
            <a:r>
              <a:rPr lang="en-GB" dirty="0" smtClean="0"/>
              <a:t> -&gt; s++ ;</a:t>
            </a:r>
          </a:p>
          <a:p>
            <a:r>
              <a:rPr lang="en-GB" dirty="0" smtClean="0"/>
              <a:t>				</a:t>
            </a:r>
            <a:r>
              <a:rPr lang="en-GB" dirty="0" err="1" smtClean="0"/>
              <a:t>pq</a:t>
            </a:r>
            <a:r>
              <a:rPr lang="en-GB" dirty="0" smtClean="0"/>
              <a:t> -&gt; t-- ;</a:t>
            </a:r>
          </a:p>
          <a:p>
            <a:r>
              <a:rPr lang="en-GB" dirty="0" smtClean="0"/>
              <a:t>			}</a:t>
            </a:r>
          </a:p>
          <a:p>
            <a:r>
              <a:rPr lang="en-GB" dirty="0" smtClean="0"/>
              <a:t>		}</a:t>
            </a:r>
          </a:p>
          <a:p>
            <a:r>
              <a:rPr lang="en-GB" dirty="0" smtClean="0"/>
              <a:t>		if ( *( </a:t>
            </a:r>
            <a:r>
              <a:rPr lang="en-GB" dirty="0" err="1" smtClean="0"/>
              <a:t>pq</a:t>
            </a:r>
            <a:r>
              <a:rPr lang="en-GB" dirty="0" smtClean="0"/>
              <a:t> -&gt; s ) == ')' ){</a:t>
            </a:r>
          </a:p>
          <a:p>
            <a:r>
              <a:rPr lang="en-GB" dirty="0" smtClean="0"/>
              <a:t>			push ( </a:t>
            </a:r>
            <a:r>
              <a:rPr lang="en-GB" dirty="0" err="1" smtClean="0"/>
              <a:t>pq</a:t>
            </a:r>
            <a:r>
              <a:rPr lang="en-GB" dirty="0" smtClean="0"/>
              <a:t>, *( </a:t>
            </a:r>
            <a:r>
              <a:rPr lang="en-GB" dirty="0" err="1" smtClean="0"/>
              <a:t>pq</a:t>
            </a:r>
            <a:r>
              <a:rPr lang="en-GB" dirty="0" smtClean="0"/>
              <a:t> -&gt; s ) ) ;</a:t>
            </a:r>
          </a:p>
          <a:p>
            <a:r>
              <a:rPr lang="en-GB" dirty="0" smtClean="0"/>
              <a:t>			</a:t>
            </a:r>
            <a:r>
              <a:rPr lang="en-GB" dirty="0" err="1" smtClean="0"/>
              <a:t>pq</a:t>
            </a:r>
            <a:r>
              <a:rPr lang="en-GB" dirty="0" smtClean="0"/>
              <a:t> -&gt; s++ ;</a:t>
            </a:r>
          </a:p>
          <a:p>
            <a:r>
              <a:rPr lang="en-GB" dirty="0" smtClean="0"/>
              <a:t>		}</a:t>
            </a:r>
          </a:p>
          <a:p>
            <a:r>
              <a:rPr lang="en-GB" dirty="0" smtClean="0"/>
              <a:t>		if ( *( </a:t>
            </a:r>
            <a:r>
              <a:rPr lang="en-GB" dirty="0" err="1" smtClean="0"/>
              <a:t>pq</a:t>
            </a:r>
            <a:r>
              <a:rPr lang="en-GB" dirty="0" smtClean="0"/>
              <a:t> -&gt; s ) == '*' || *( </a:t>
            </a:r>
            <a:r>
              <a:rPr lang="en-GB" dirty="0" err="1" smtClean="0"/>
              <a:t>pq</a:t>
            </a:r>
            <a:r>
              <a:rPr lang="en-GB" dirty="0" smtClean="0"/>
              <a:t> -&gt; s ) == '+' || *( </a:t>
            </a:r>
            <a:r>
              <a:rPr lang="en-GB" dirty="0" err="1" smtClean="0"/>
              <a:t>pq</a:t>
            </a:r>
            <a:r>
              <a:rPr lang="en-GB" dirty="0" smtClean="0"/>
              <a:t> -&gt; s ) == '/' || *( </a:t>
            </a:r>
            <a:r>
              <a:rPr lang="en-GB" dirty="0" err="1" smtClean="0"/>
              <a:t>pq</a:t>
            </a:r>
            <a:r>
              <a:rPr lang="en-GB" dirty="0" smtClean="0"/>
              <a:t> -&gt; s ) == '%' || *( </a:t>
            </a:r>
            <a:r>
              <a:rPr lang="en-GB" dirty="0" err="1" smtClean="0"/>
              <a:t>pq</a:t>
            </a:r>
            <a:r>
              <a:rPr lang="en-GB" dirty="0" smtClean="0"/>
              <a:t> -&gt; s ) == '-' || *( </a:t>
            </a:r>
            <a:r>
              <a:rPr lang="en-GB" dirty="0" err="1" smtClean="0"/>
              <a:t>pq</a:t>
            </a:r>
            <a:r>
              <a:rPr lang="en-GB" dirty="0" smtClean="0"/>
              <a:t> -&gt; s ) == '$' ){</a:t>
            </a:r>
          </a:p>
          <a:p>
            <a:r>
              <a:rPr lang="en-GB" dirty="0" smtClean="0"/>
              <a:t>			if ( </a:t>
            </a:r>
            <a:r>
              <a:rPr lang="en-GB" dirty="0" err="1" smtClean="0"/>
              <a:t>pq</a:t>
            </a:r>
            <a:r>
              <a:rPr lang="en-GB" dirty="0" smtClean="0"/>
              <a:t> -&gt; top != -1 ){</a:t>
            </a:r>
          </a:p>
          <a:p>
            <a:r>
              <a:rPr lang="en-GB" dirty="0" smtClean="0"/>
              <a:t>				</a:t>
            </a:r>
            <a:r>
              <a:rPr lang="en-GB" dirty="0" err="1" smtClean="0"/>
              <a:t>opr</a:t>
            </a:r>
            <a:r>
              <a:rPr lang="en-GB" dirty="0" smtClean="0"/>
              <a:t> = pop ( </a:t>
            </a:r>
            <a:r>
              <a:rPr lang="en-GB" dirty="0" err="1" smtClean="0"/>
              <a:t>pq</a:t>
            </a:r>
            <a:r>
              <a:rPr lang="en-GB" dirty="0" smtClean="0"/>
              <a:t> ) ;</a:t>
            </a:r>
          </a:p>
          <a:p>
            <a:r>
              <a:rPr lang="en-GB" dirty="0" smtClean="0"/>
              <a:t>				while ( priority ( </a:t>
            </a:r>
            <a:r>
              <a:rPr lang="en-GB" dirty="0" err="1" smtClean="0"/>
              <a:t>opr</a:t>
            </a:r>
            <a:r>
              <a:rPr lang="en-GB" dirty="0" smtClean="0"/>
              <a:t> ) &gt; priority ( *( </a:t>
            </a:r>
            <a:r>
              <a:rPr lang="en-GB" dirty="0" err="1" smtClean="0"/>
              <a:t>pq</a:t>
            </a:r>
            <a:r>
              <a:rPr lang="en-GB" dirty="0" smtClean="0"/>
              <a:t> -&gt; s ) ) ){</a:t>
            </a:r>
          </a:p>
          <a:p>
            <a:r>
              <a:rPr lang="en-GB" dirty="0" smtClean="0"/>
              <a:t>					*( </a:t>
            </a:r>
            <a:r>
              <a:rPr lang="en-GB" dirty="0" err="1" smtClean="0"/>
              <a:t>pq</a:t>
            </a:r>
            <a:r>
              <a:rPr lang="en-GB" dirty="0" smtClean="0"/>
              <a:t> -&gt; t ) = </a:t>
            </a:r>
            <a:r>
              <a:rPr lang="en-GB" dirty="0" err="1" smtClean="0"/>
              <a:t>opr</a:t>
            </a:r>
            <a:r>
              <a:rPr lang="en-GB" dirty="0" smtClean="0"/>
              <a:t> ;</a:t>
            </a:r>
          </a:p>
          <a:p>
            <a:r>
              <a:rPr lang="en-GB" dirty="0" smtClean="0"/>
              <a:t>					</a:t>
            </a:r>
            <a:r>
              <a:rPr lang="en-GB" dirty="0" err="1" smtClean="0"/>
              <a:t>pq</a:t>
            </a:r>
            <a:r>
              <a:rPr lang="en-GB" dirty="0" smtClean="0"/>
              <a:t> -&gt; t-- ;</a:t>
            </a:r>
          </a:p>
          <a:p>
            <a:r>
              <a:rPr lang="en-GB" dirty="0" smtClean="0"/>
              <a:t>					</a:t>
            </a:r>
            <a:r>
              <a:rPr lang="en-GB" dirty="0" err="1" smtClean="0"/>
              <a:t>opr</a:t>
            </a:r>
            <a:r>
              <a:rPr lang="en-GB" dirty="0" smtClean="0"/>
              <a:t> = pop ( </a:t>
            </a:r>
            <a:r>
              <a:rPr lang="en-GB" dirty="0" err="1" smtClean="0"/>
              <a:t>pq</a:t>
            </a:r>
            <a:r>
              <a:rPr lang="en-GB" dirty="0" smtClean="0"/>
              <a:t> ) ;</a:t>
            </a:r>
          </a:p>
          <a:p>
            <a:r>
              <a:rPr lang="en-GB" dirty="0" smtClean="0"/>
              <a:t>				}</a:t>
            </a:r>
          </a:p>
          <a:p>
            <a:r>
              <a:rPr lang="en-GB" dirty="0" smtClean="0"/>
              <a:t>				push ( </a:t>
            </a:r>
            <a:r>
              <a:rPr lang="en-GB" dirty="0" err="1" smtClean="0"/>
              <a:t>pq</a:t>
            </a:r>
            <a:r>
              <a:rPr lang="en-GB" dirty="0" smtClean="0"/>
              <a:t>, </a:t>
            </a:r>
            <a:r>
              <a:rPr lang="en-GB" dirty="0" err="1" smtClean="0"/>
              <a:t>opr</a:t>
            </a:r>
            <a:r>
              <a:rPr lang="en-GB" dirty="0" smtClean="0"/>
              <a:t> ) ;</a:t>
            </a:r>
          </a:p>
          <a:p>
            <a:r>
              <a:rPr lang="en-GB" dirty="0" smtClean="0"/>
              <a:t>				push ( </a:t>
            </a:r>
            <a:r>
              <a:rPr lang="en-GB" dirty="0" err="1" smtClean="0"/>
              <a:t>pq</a:t>
            </a:r>
            <a:r>
              <a:rPr lang="en-GB" dirty="0" smtClean="0"/>
              <a:t>, *( </a:t>
            </a:r>
            <a:r>
              <a:rPr lang="en-GB" dirty="0" err="1" smtClean="0"/>
              <a:t>pq</a:t>
            </a:r>
            <a:r>
              <a:rPr lang="en-GB" dirty="0" smtClean="0"/>
              <a:t> -&gt; s ) ) ;</a:t>
            </a:r>
          </a:p>
          <a:p>
            <a:r>
              <a:rPr lang="en-GB" dirty="0" smtClean="0"/>
              <a:t>			}</a:t>
            </a:r>
          </a:p>
          <a:p>
            <a:r>
              <a:rPr lang="en-GB" dirty="0" smtClean="0"/>
              <a:t>			else</a:t>
            </a:r>
          </a:p>
          <a:p>
            <a:r>
              <a:rPr lang="en-GB" dirty="0" smtClean="0"/>
              <a:t>				push ( </a:t>
            </a:r>
            <a:r>
              <a:rPr lang="en-GB" dirty="0" err="1" smtClean="0"/>
              <a:t>pq</a:t>
            </a:r>
            <a:r>
              <a:rPr lang="en-GB" dirty="0" smtClean="0"/>
              <a:t>, *( </a:t>
            </a:r>
            <a:r>
              <a:rPr lang="en-GB" dirty="0" err="1" smtClean="0"/>
              <a:t>pq</a:t>
            </a:r>
            <a:r>
              <a:rPr lang="en-GB" dirty="0" smtClean="0"/>
              <a:t> -&gt; s ) ) ;</a:t>
            </a:r>
          </a:p>
          <a:p>
            <a:r>
              <a:rPr lang="en-GB" dirty="0" smtClean="0"/>
              <a:t>				</a:t>
            </a:r>
            <a:r>
              <a:rPr lang="en-GB" dirty="0" err="1" smtClean="0"/>
              <a:t>pq</a:t>
            </a:r>
            <a:r>
              <a:rPr lang="en-GB" dirty="0" smtClean="0"/>
              <a:t> -&gt; s++ ;</a:t>
            </a:r>
          </a:p>
          <a:p>
            <a:r>
              <a:rPr lang="en-GB" dirty="0" smtClean="0"/>
              <a:t>		}</a:t>
            </a:r>
          </a:p>
          <a:p>
            <a:r>
              <a:rPr lang="en-GB" dirty="0" smtClean="0"/>
              <a:t>		if ( *( </a:t>
            </a:r>
            <a:r>
              <a:rPr lang="en-GB" dirty="0" err="1" smtClean="0"/>
              <a:t>pq</a:t>
            </a:r>
            <a:r>
              <a:rPr lang="en-GB" dirty="0" smtClean="0"/>
              <a:t> -&gt; s ) == '(' ){</a:t>
            </a:r>
          </a:p>
          <a:p>
            <a:r>
              <a:rPr lang="en-GB" dirty="0" smtClean="0"/>
              <a:t>			</a:t>
            </a:r>
            <a:r>
              <a:rPr lang="en-GB" dirty="0" err="1" smtClean="0"/>
              <a:t>opr</a:t>
            </a:r>
            <a:r>
              <a:rPr lang="en-GB" dirty="0" smtClean="0"/>
              <a:t> = pop ( </a:t>
            </a:r>
            <a:r>
              <a:rPr lang="en-GB" dirty="0" err="1" smtClean="0"/>
              <a:t>pq</a:t>
            </a:r>
            <a:r>
              <a:rPr lang="en-GB" dirty="0" smtClean="0"/>
              <a:t> ) ;</a:t>
            </a:r>
          </a:p>
          <a:p>
            <a:r>
              <a:rPr lang="en-GB" dirty="0" smtClean="0"/>
              <a:t>			while ( </a:t>
            </a:r>
            <a:r>
              <a:rPr lang="en-GB" dirty="0" err="1" smtClean="0"/>
              <a:t>opr</a:t>
            </a:r>
            <a:r>
              <a:rPr lang="en-GB" dirty="0" smtClean="0"/>
              <a:t> != ')' ){</a:t>
            </a:r>
          </a:p>
          <a:p>
            <a:r>
              <a:rPr lang="en-GB" dirty="0" smtClean="0"/>
              <a:t>				*( </a:t>
            </a:r>
            <a:r>
              <a:rPr lang="en-GB" dirty="0" err="1" smtClean="0"/>
              <a:t>pq</a:t>
            </a:r>
            <a:r>
              <a:rPr lang="en-GB" dirty="0" smtClean="0"/>
              <a:t> -&gt; t ) = </a:t>
            </a:r>
            <a:r>
              <a:rPr lang="en-GB" dirty="0" err="1" smtClean="0"/>
              <a:t>opr</a:t>
            </a:r>
            <a:r>
              <a:rPr lang="en-GB" dirty="0" smtClean="0"/>
              <a:t> ;</a:t>
            </a:r>
          </a:p>
          <a:p>
            <a:r>
              <a:rPr lang="en-GB" dirty="0" smtClean="0"/>
              <a:t>				</a:t>
            </a:r>
            <a:r>
              <a:rPr lang="en-GB" dirty="0" err="1" smtClean="0"/>
              <a:t>pq</a:t>
            </a:r>
            <a:r>
              <a:rPr lang="en-GB" dirty="0" smtClean="0"/>
              <a:t> -&gt; t-- ;</a:t>
            </a:r>
          </a:p>
          <a:p>
            <a:r>
              <a:rPr lang="en-GB" dirty="0" smtClean="0"/>
              <a:t>				</a:t>
            </a:r>
            <a:r>
              <a:rPr lang="en-GB" dirty="0" err="1" smtClean="0"/>
              <a:t>opr</a:t>
            </a:r>
            <a:r>
              <a:rPr lang="en-GB" dirty="0" smtClean="0"/>
              <a:t> = pop ( </a:t>
            </a:r>
            <a:r>
              <a:rPr lang="en-GB" dirty="0" err="1" smtClean="0"/>
              <a:t>pq</a:t>
            </a:r>
            <a:r>
              <a:rPr lang="en-GB" dirty="0" smtClean="0"/>
              <a:t> ) ;</a:t>
            </a:r>
          </a:p>
          <a:p>
            <a:r>
              <a:rPr lang="en-GB" dirty="0" smtClean="0"/>
              <a:t>			}</a:t>
            </a:r>
          </a:p>
          <a:p>
            <a:r>
              <a:rPr lang="en-GB" dirty="0" smtClean="0"/>
              <a:t>			</a:t>
            </a:r>
            <a:r>
              <a:rPr lang="en-GB" dirty="0" err="1" smtClean="0"/>
              <a:t>pq</a:t>
            </a:r>
            <a:r>
              <a:rPr lang="en-GB" dirty="0" smtClean="0"/>
              <a:t> -&gt; s++ ;</a:t>
            </a:r>
          </a:p>
          <a:p>
            <a:r>
              <a:rPr lang="en-GB" dirty="0" smtClean="0"/>
              <a:t>		}</a:t>
            </a:r>
          </a:p>
          <a:p>
            <a:r>
              <a:rPr lang="en-GB" dirty="0" smtClean="0"/>
              <a:t>	}</a:t>
            </a:r>
          </a:p>
          <a:p>
            <a:r>
              <a:rPr lang="en-GB" dirty="0" smtClean="0"/>
              <a:t>	while ( </a:t>
            </a:r>
            <a:r>
              <a:rPr lang="en-GB" dirty="0" err="1" smtClean="0"/>
              <a:t>pq</a:t>
            </a:r>
            <a:r>
              <a:rPr lang="en-GB" dirty="0" smtClean="0"/>
              <a:t> -&gt; top != -1 ){</a:t>
            </a:r>
          </a:p>
          <a:p>
            <a:r>
              <a:rPr lang="en-GB" dirty="0" smtClean="0"/>
              <a:t>		</a:t>
            </a:r>
            <a:r>
              <a:rPr lang="en-GB" dirty="0" err="1" smtClean="0"/>
              <a:t>opr</a:t>
            </a:r>
            <a:r>
              <a:rPr lang="en-GB" dirty="0" smtClean="0"/>
              <a:t> = pop ( </a:t>
            </a:r>
            <a:r>
              <a:rPr lang="en-GB" dirty="0" err="1" smtClean="0"/>
              <a:t>pq</a:t>
            </a:r>
            <a:r>
              <a:rPr lang="en-GB" dirty="0" smtClean="0"/>
              <a:t> ) ;</a:t>
            </a:r>
          </a:p>
          <a:p>
            <a:r>
              <a:rPr lang="en-GB" dirty="0" smtClean="0"/>
              <a:t>		*( </a:t>
            </a:r>
            <a:r>
              <a:rPr lang="en-GB" dirty="0" err="1" smtClean="0"/>
              <a:t>pq</a:t>
            </a:r>
            <a:r>
              <a:rPr lang="en-GB" dirty="0" smtClean="0"/>
              <a:t> -&gt; t ) = </a:t>
            </a:r>
            <a:r>
              <a:rPr lang="en-GB" dirty="0" err="1" smtClean="0"/>
              <a:t>opr</a:t>
            </a:r>
            <a:r>
              <a:rPr lang="en-GB" dirty="0" smtClean="0"/>
              <a:t> ;</a:t>
            </a:r>
          </a:p>
          <a:p>
            <a:r>
              <a:rPr lang="en-GB" dirty="0" smtClean="0"/>
              <a:t>		</a:t>
            </a:r>
            <a:r>
              <a:rPr lang="en-GB" dirty="0" err="1" smtClean="0"/>
              <a:t>pq</a:t>
            </a:r>
            <a:r>
              <a:rPr lang="en-GB" dirty="0" smtClean="0"/>
              <a:t> -&gt; t-- ;</a:t>
            </a:r>
          </a:p>
          <a:p>
            <a:r>
              <a:rPr lang="en-GB" dirty="0" smtClean="0"/>
              <a:t>	}</a:t>
            </a:r>
          </a:p>
          <a:p>
            <a:r>
              <a:rPr lang="en-GB" dirty="0" smtClean="0"/>
              <a:t>	</a:t>
            </a:r>
            <a:r>
              <a:rPr lang="en-GB" dirty="0" err="1" smtClean="0"/>
              <a:t>pq</a:t>
            </a:r>
            <a:r>
              <a:rPr lang="en-GB" dirty="0" smtClean="0"/>
              <a:t> -&gt; t++ ;</a:t>
            </a:r>
          </a:p>
          <a:p>
            <a:r>
              <a:rPr lang="en-GB" dirty="0" smtClean="0"/>
              <a:t>}</a:t>
            </a:r>
          </a:p>
          <a:p>
            <a:r>
              <a:rPr lang="en-GB" dirty="0" smtClean="0"/>
              <a:t>/* returns the priority of the operator */</a:t>
            </a:r>
          </a:p>
          <a:p>
            <a:r>
              <a:rPr lang="en-GB" dirty="0" err="1" smtClean="0"/>
              <a:t>int</a:t>
            </a:r>
            <a:r>
              <a:rPr lang="en-GB" dirty="0" smtClean="0"/>
              <a:t> priority ( char c ){</a:t>
            </a:r>
          </a:p>
          <a:p>
            <a:r>
              <a:rPr lang="en-GB" dirty="0" smtClean="0"/>
              <a:t>	if ( c == '$' )</a:t>
            </a:r>
          </a:p>
          <a:p>
            <a:r>
              <a:rPr lang="en-GB" dirty="0" smtClean="0"/>
              <a:t>		return 3 ;</a:t>
            </a:r>
          </a:p>
          <a:p>
            <a:r>
              <a:rPr lang="en-GB" dirty="0" smtClean="0"/>
              <a:t>	if ( c == '*' || c == '/' || c == '%' )</a:t>
            </a:r>
          </a:p>
          <a:p>
            <a:r>
              <a:rPr lang="en-GB" dirty="0" smtClean="0"/>
              <a:t>		return 2 ;</a:t>
            </a:r>
          </a:p>
          <a:p>
            <a:r>
              <a:rPr lang="en-GB" dirty="0" smtClean="0"/>
              <a:t>	else{</a:t>
            </a:r>
          </a:p>
          <a:p>
            <a:r>
              <a:rPr lang="en-GB" dirty="0" smtClean="0"/>
              <a:t>		if ( c == '+' || c == '-' )</a:t>
            </a:r>
          </a:p>
          <a:p>
            <a:r>
              <a:rPr lang="en-GB" dirty="0" smtClean="0"/>
              <a:t>			return 1 ;</a:t>
            </a:r>
          </a:p>
          <a:p>
            <a:r>
              <a:rPr lang="en-GB" dirty="0" smtClean="0"/>
              <a:t>		else</a:t>
            </a:r>
          </a:p>
          <a:p>
            <a:r>
              <a:rPr lang="en-GB" dirty="0" smtClean="0"/>
              <a:t>			return 0 ;</a:t>
            </a:r>
          </a:p>
          <a:p>
            <a:r>
              <a:rPr lang="en-GB" dirty="0" smtClean="0"/>
              <a:t>	}</a:t>
            </a:r>
          </a:p>
          <a:p>
            <a:r>
              <a:rPr lang="en-GB" dirty="0" smtClean="0"/>
              <a:t>}</a:t>
            </a:r>
          </a:p>
          <a:p>
            <a:r>
              <a:rPr lang="en-GB" dirty="0" smtClean="0"/>
              <a:t>/* displays the prefix form of given expr. */</a:t>
            </a:r>
          </a:p>
          <a:p>
            <a:r>
              <a:rPr lang="en-GB" dirty="0" smtClean="0"/>
              <a:t>void show ( </a:t>
            </a:r>
            <a:r>
              <a:rPr lang="en-GB" dirty="0" err="1" smtClean="0"/>
              <a:t>struct</a:t>
            </a:r>
            <a:r>
              <a:rPr lang="en-GB" dirty="0" smtClean="0"/>
              <a:t> infix </a:t>
            </a:r>
            <a:r>
              <a:rPr lang="en-GB" dirty="0" err="1" smtClean="0"/>
              <a:t>pq</a:t>
            </a:r>
            <a:r>
              <a:rPr lang="en-GB" dirty="0" smtClean="0"/>
              <a:t> ){</a:t>
            </a:r>
          </a:p>
          <a:p>
            <a:r>
              <a:rPr lang="en-GB" dirty="0" smtClean="0"/>
              <a:t>	while ( *( pq.t ) ){</a:t>
            </a:r>
          </a:p>
          <a:p>
            <a:r>
              <a:rPr lang="en-GB" dirty="0" smtClean="0"/>
              <a:t>		</a:t>
            </a:r>
            <a:r>
              <a:rPr lang="en-GB" dirty="0" err="1" smtClean="0"/>
              <a:t>printf</a:t>
            </a:r>
            <a:r>
              <a:rPr lang="en-GB" dirty="0" smtClean="0"/>
              <a:t> ( " %c", *( pq.t ) ) ;</a:t>
            </a:r>
          </a:p>
          <a:p>
            <a:r>
              <a:rPr lang="en-GB" dirty="0" smtClean="0"/>
              <a:t>		pq.t++ ;</a:t>
            </a:r>
          </a:p>
          <a:p>
            <a:r>
              <a:rPr lang="en-GB" dirty="0" smtClean="0"/>
              <a:t>	}</a:t>
            </a:r>
          </a:p>
          <a:p>
            <a:r>
              <a:rPr lang="en-GB" dirty="0" smtClean="0"/>
              <a:t>}</a:t>
            </a:r>
            <a:endParaRPr lang="en-GB" dirty="0"/>
          </a:p>
        </p:txBody>
      </p:sp>
      <p:sp>
        <p:nvSpPr>
          <p:cNvPr id="4" name="Slide Number Placeholder 3"/>
          <p:cNvSpPr>
            <a:spLocks noGrp="1"/>
          </p:cNvSpPr>
          <p:nvPr>
            <p:ph type="sldNum" sz="quarter" idx="10"/>
          </p:nvPr>
        </p:nvSpPr>
        <p:spPr/>
        <p:txBody>
          <a:bodyPr/>
          <a:lstStyle/>
          <a:p>
            <a:fld id="{03A21D02-64F6-4C36-9928-CB243F6BE5CA}" type="slidenum">
              <a:rPr lang="en-GB" smtClean="0"/>
              <a:t>13</a:t>
            </a:fld>
            <a:endParaRPr lang="en-GB"/>
          </a:p>
        </p:txBody>
      </p:sp>
    </p:spTree>
    <p:extLst>
      <p:ext uri="{BB962C8B-B14F-4D97-AF65-F5344CB8AC3E}">
        <p14:creationId xmlns:p14="http://schemas.microsoft.com/office/powerpoint/2010/main" val="2847393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5FB0DC-A281-48AE-9183-473679D8F9CF}" type="slidenum">
              <a:rPr lang="zh-TW" altLang="en-US"/>
              <a:pPr/>
              <a:t>32</a:t>
            </a:fld>
            <a:endParaRPr lang="en-US" altLang="zh-TW"/>
          </a:p>
        </p:txBody>
      </p:sp>
      <p:sp>
        <p:nvSpPr>
          <p:cNvPr id="15362" name="Rectangle 2"/>
          <p:cNvSpPr>
            <a:spLocks noGrp="1" noRot="1" noChangeAspect="1" noChangeArrowheads="1" noTextEdit="1"/>
          </p:cNvSpPr>
          <p:nvPr>
            <p:ph type="sldImg"/>
          </p:nvPr>
        </p:nvSpPr>
        <p:spPr>
          <a:xfrm>
            <a:off x="411163" y="701675"/>
            <a:ext cx="6162675" cy="3467100"/>
          </a:xfrm>
          <a:ln cap="flat"/>
        </p:spPr>
      </p:sp>
      <p:sp>
        <p:nvSpPr>
          <p:cNvPr id="15363" name="Rectangle 3"/>
          <p:cNvSpPr>
            <a:spLocks noGrp="1" noChangeArrowheads="1"/>
          </p:cNvSpPr>
          <p:nvPr>
            <p:ph type="body" idx="1"/>
          </p:nvPr>
        </p:nvSpPr>
        <p:spPr>
          <a:noFill/>
          <a:ln/>
        </p:spPr>
        <p:txBody>
          <a:bodyPr/>
          <a:lstStyle/>
          <a:p>
            <a:r>
              <a:rPr lang="en-US" altLang="zh-TW" sz="2000"/>
              <a:t>Could use animation of towers of hanoi from animations page on Web site.</a:t>
            </a:r>
          </a:p>
          <a:p>
            <a:r>
              <a:rPr lang="en-US" altLang="zh-TW" sz="2000"/>
              <a:t>Also known as Towers of Brahma.</a:t>
            </a:r>
          </a:p>
          <a:p>
            <a:r>
              <a:rPr lang="en-US" altLang="zh-TW" sz="2000"/>
              <a:t>According to legend, on the day of creation Buddhist monks began the task of moving disks from tower A to tower C. When they get done, the world will come to an end.</a:t>
            </a:r>
          </a:p>
        </p:txBody>
      </p:sp>
    </p:spTree>
    <p:extLst>
      <p:ext uri="{BB962C8B-B14F-4D97-AF65-F5344CB8AC3E}">
        <p14:creationId xmlns:p14="http://schemas.microsoft.com/office/powerpoint/2010/main" val="716239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71AA1-57F8-4ED6-AF11-F20228AE71D4}" type="slidenum">
              <a:rPr lang="zh-TW" altLang="en-US"/>
              <a:pPr/>
              <a:t>44</a:t>
            </a:fld>
            <a:endParaRPr lang="en-US" altLang="zh-TW"/>
          </a:p>
        </p:txBody>
      </p:sp>
      <p:sp>
        <p:nvSpPr>
          <p:cNvPr id="51202" name="Rectangle 2"/>
          <p:cNvSpPr>
            <a:spLocks noGrp="1" noRot="1" noChangeAspect="1" noChangeArrowheads="1" noTextEdit="1"/>
          </p:cNvSpPr>
          <p:nvPr>
            <p:ph type="sldImg"/>
          </p:nvPr>
        </p:nvSpPr>
        <p:spPr>
          <a:xfrm>
            <a:off x="411163" y="701675"/>
            <a:ext cx="6162675" cy="3467100"/>
          </a:xfrm>
          <a:ln/>
        </p:spPr>
      </p:sp>
      <p:sp>
        <p:nvSpPr>
          <p:cNvPr id="51203"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1027058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C56CFDF-87E2-413C-BB50-781B48854E08}" type="datetimeFigureOut">
              <a:rPr lang="en-GB" smtClean="0"/>
              <a:t>10/12/2018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FFF4BD-DCD4-4457-B583-E2733C82BAA6}" type="slidenum">
              <a:rPr lang="en-GB" smtClean="0"/>
              <a:t>‹#›</a:t>
            </a:fld>
            <a:endParaRPr lang="en-GB"/>
          </a:p>
        </p:txBody>
      </p:sp>
    </p:spTree>
    <p:extLst>
      <p:ext uri="{BB962C8B-B14F-4D97-AF65-F5344CB8AC3E}">
        <p14:creationId xmlns:p14="http://schemas.microsoft.com/office/powerpoint/2010/main" val="30955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C56CFDF-87E2-413C-BB50-781B48854E08}" type="datetimeFigureOut">
              <a:rPr lang="en-GB" smtClean="0"/>
              <a:t>10/12/2018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FFF4BD-DCD4-4457-B583-E2733C82BAA6}" type="slidenum">
              <a:rPr lang="en-GB" smtClean="0"/>
              <a:t>‹#›</a:t>
            </a:fld>
            <a:endParaRPr lang="en-GB"/>
          </a:p>
        </p:txBody>
      </p:sp>
    </p:spTree>
    <p:extLst>
      <p:ext uri="{BB962C8B-B14F-4D97-AF65-F5344CB8AC3E}">
        <p14:creationId xmlns:p14="http://schemas.microsoft.com/office/powerpoint/2010/main" val="414380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C56CFDF-87E2-413C-BB50-781B48854E08}" type="datetimeFigureOut">
              <a:rPr lang="en-GB" smtClean="0"/>
              <a:t>10/12/2018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FFF4BD-DCD4-4457-B583-E2733C82BAA6}" type="slidenum">
              <a:rPr lang="en-GB" smtClean="0"/>
              <a:t>‹#›</a:t>
            </a:fld>
            <a:endParaRPr lang="en-GB"/>
          </a:p>
        </p:txBody>
      </p:sp>
    </p:spTree>
    <p:extLst>
      <p:ext uri="{BB962C8B-B14F-4D97-AF65-F5344CB8AC3E}">
        <p14:creationId xmlns:p14="http://schemas.microsoft.com/office/powerpoint/2010/main" val="2356669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C56CFDF-87E2-413C-BB50-781B48854E08}" type="datetimeFigureOut">
              <a:rPr lang="en-GB" smtClean="0"/>
              <a:t>10/12/2018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FFF4BD-DCD4-4457-B583-E2733C82BAA6}" type="slidenum">
              <a:rPr lang="en-GB" smtClean="0"/>
              <a:t>‹#›</a:t>
            </a:fld>
            <a:endParaRPr lang="en-GB"/>
          </a:p>
        </p:txBody>
      </p:sp>
    </p:spTree>
    <p:extLst>
      <p:ext uri="{BB962C8B-B14F-4D97-AF65-F5344CB8AC3E}">
        <p14:creationId xmlns:p14="http://schemas.microsoft.com/office/powerpoint/2010/main" val="551339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56CFDF-87E2-413C-BB50-781B48854E08}" type="datetimeFigureOut">
              <a:rPr lang="en-GB" smtClean="0"/>
              <a:t>10/12/2018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FFF4BD-DCD4-4457-B583-E2733C82BAA6}" type="slidenum">
              <a:rPr lang="en-GB" smtClean="0"/>
              <a:t>‹#›</a:t>
            </a:fld>
            <a:endParaRPr lang="en-GB"/>
          </a:p>
        </p:txBody>
      </p:sp>
    </p:spTree>
    <p:extLst>
      <p:ext uri="{BB962C8B-B14F-4D97-AF65-F5344CB8AC3E}">
        <p14:creationId xmlns:p14="http://schemas.microsoft.com/office/powerpoint/2010/main" val="452406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C56CFDF-87E2-413C-BB50-781B48854E08}" type="datetimeFigureOut">
              <a:rPr lang="en-GB" smtClean="0"/>
              <a:t>10/12/2018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FFF4BD-DCD4-4457-B583-E2733C82BAA6}" type="slidenum">
              <a:rPr lang="en-GB" smtClean="0"/>
              <a:t>‹#›</a:t>
            </a:fld>
            <a:endParaRPr lang="en-GB"/>
          </a:p>
        </p:txBody>
      </p:sp>
    </p:spTree>
    <p:extLst>
      <p:ext uri="{BB962C8B-B14F-4D97-AF65-F5344CB8AC3E}">
        <p14:creationId xmlns:p14="http://schemas.microsoft.com/office/powerpoint/2010/main" val="825392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C56CFDF-87E2-413C-BB50-781B48854E08}" type="datetimeFigureOut">
              <a:rPr lang="en-GB" smtClean="0"/>
              <a:t>10/12/2018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0FFF4BD-DCD4-4457-B583-E2733C82BAA6}" type="slidenum">
              <a:rPr lang="en-GB" smtClean="0"/>
              <a:t>‹#›</a:t>
            </a:fld>
            <a:endParaRPr lang="en-GB"/>
          </a:p>
        </p:txBody>
      </p:sp>
    </p:spTree>
    <p:extLst>
      <p:ext uri="{BB962C8B-B14F-4D97-AF65-F5344CB8AC3E}">
        <p14:creationId xmlns:p14="http://schemas.microsoft.com/office/powerpoint/2010/main" val="28986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C56CFDF-87E2-413C-BB50-781B48854E08}" type="datetimeFigureOut">
              <a:rPr lang="en-GB" smtClean="0"/>
              <a:t>10/12/2018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0FFF4BD-DCD4-4457-B583-E2733C82BAA6}" type="slidenum">
              <a:rPr lang="en-GB" smtClean="0"/>
              <a:t>‹#›</a:t>
            </a:fld>
            <a:endParaRPr lang="en-GB"/>
          </a:p>
        </p:txBody>
      </p:sp>
    </p:spTree>
    <p:extLst>
      <p:ext uri="{BB962C8B-B14F-4D97-AF65-F5344CB8AC3E}">
        <p14:creationId xmlns:p14="http://schemas.microsoft.com/office/powerpoint/2010/main" val="3000235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56CFDF-87E2-413C-BB50-781B48854E08}" type="datetimeFigureOut">
              <a:rPr lang="en-GB" smtClean="0"/>
              <a:t>10/12/2018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0FFF4BD-DCD4-4457-B583-E2733C82BAA6}" type="slidenum">
              <a:rPr lang="en-GB" smtClean="0"/>
              <a:t>‹#›</a:t>
            </a:fld>
            <a:endParaRPr lang="en-GB"/>
          </a:p>
        </p:txBody>
      </p:sp>
    </p:spTree>
    <p:extLst>
      <p:ext uri="{BB962C8B-B14F-4D97-AF65-F5344CB8AC3E}">
        <p14:creationId xmlns:p14="http://schemas.microsoft.com/office/powerpoint/2010/main" val="424139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56CFDF-87E2-413C-BB50-781B48854E08}" type="datetimeFigureOut">
              <a:rPr lang="en-GB" smtClean="0"/>
              <a:t>10/12/2018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FFF4BD-DCD4-4457-B583-E2733C82BAA6}" type="slidenum">
              <a:rPr lang="en-GB" smtClean="0"/>
              <a:t>‹#›</a:t>
            </a:fld>
            <a:endParaRPr lang="en-GB"/>
          </a:p>
        </p:txBody>
      </p:sp>
    </p:spTree>
    <p:extLst>
      <p:ext uri="{BB962C8B-B14F-4D97-AF65-F5344CB8AC3E}">
        <p14:creationId xmlns:p14="http://schemas.microsoft.com/office/powerpoint/2010/main" val="2140409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56CFDF-87E2-413C-BB50-781B48854E08}" type="datetimeFigureOut">
              <a:rPr lang="en-GB" smtClean="0"/>
              <a:t>10/12/2018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FFF4BD-DCD4-4457-B583-E2733C82BAA6}" type="slidenum">
              <a:rPr lang="en-GB" smtClean="0"/>
              <a:t>‹#›</a:t>
            </a:fld>
            <a:endParaRPr lang="en-GB"/>
          </a:p>
        </p:txBody>
      </p:sp>
    </p:spTree>
    <p:extLst>
      <p:ext uri="{BB962C8B-B14F-4D97-AF65-F5344CB8AC3E}">
        <p14:creationId xmlns:p14="http://schemas.microsoft.com/office/powerpoint/2010/main" val="2189094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56CFDF-87E2-413C-BB50-781B48854E08}" type="datetimeFigureOut">
              <a:rPr lang="en-GB" smtClean="0"/>
              <a:t>10/12/2018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FF4BD-DCD4-4457-B583-E2733C82BAA6}" type="slidenum">
              <a:rPr lang="en-GB" smtClean="0"/>
              <a:t>‹#›</a:t>
            </a:fld>
            <a:endParaRPr lang="en-GB"/>
          </a:p>
        </p:txBody>
      </p:sp>
    </p:spTree>
    <p:extLst>
      <p:ext uri="{BB962C8B-B14F-4D97-AF65-F5344CB8AC3E}">
        <p14:creationId xmlns:p14="http://schemas.microsoft.com/office/powerpoint/2010/main" val="3982617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63190"/>
            <a:ext cx="9144000" cy="1803717"/>
          </a:xfrm>
        </p:spPr>
        <p:txBody>
          <a:bodyPr>
            <a:normAutofit/>
          </a:bodyPr>
          <a:lstStyle/>
          <a:p>
            <a:r>
              <a:rPr lang="en-US" sz="4400" dirty="0" smtClean="0"/>
              <a:t>Stack</a:t>
            </a:r>
            <a:endParaRPr lang="en-GB" sz="4400" dirty="0"/>
          </a:p>
        </p:txBody>
      </p:sp>
      <p:sp>
        <p:nvSpPr>
          <p:cNvPr id="3" name="Subtitle 2"/>
          <p:cNvSpPr>
            <a:spLocks noGrp="1"/>
          </p:cNvSpPr>
          <p:nvPr>
            <p:ph type="subTitle" idx="1"/>
          </p:nvPr>
        </p:nvSpPr>
        <p:spPr>
          <a:xfrm>
            <a:off x="1524000" y="3366907"/>
            <a:ext cx="9144000" cy="1655762"/>
          </a:xfrm>
        </p:spPr>
        <p:txBody>
          <a:bodyPr/>
          <a:lstStyle/>
          <a:p>
            <a:endParaRPr lang="en-GB" dirty="0"/>
          </a:p>
        </p:txBody>
      </p:sp>
    </p:spTree>
    <p:extLst>
      <p:ext uri="{BB962C8B-B14F-4D97-AF65-F5344CB8AC3E}">
        <p14:creationId xmlns:p14="http://schemas.microsoft.com/office/powerpoint/2010/main" val="28415510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Algorithm to convert an infix notation to postfix notation</a:t>
            </a:r>
          </a:p>
        </p:txBody>
      </p:sp>
      <p:pic>
        <p:nvPicPr>
          <p:cNvPr id="4" name="Picture 3"/>
          <p:cNvPicPr>
            <a:picLocks noChangeAspect="1"/>
          </p:cNvPicPr>
          <p:nvPr/>
        </p:nvPicPr>
        <p:blipFill>
          <a:blip r:embed="rId2"/>
          <a:stretch>
            <a:fillRect/>
          </a:stretch>
        </p:blipFill>
        <p:spPr>
          <a:xfrm>
            <a:off x="1141560" y="1727200"/>
            <a:ext cx="10383826" cy="4548188"/>
          </a:xfrm>
          <a:prstGeom prst="rect">
            <a:avLst/>
          </a:prstGeom>
        </p:spPr>
      </p:pic>
    </p:spTree>
    <p:extLst>
      <p:ext uri="{BB962C8B-B14F-4D97-AF65-F5344CB8AC3E}">
        <p14:creationId xmlns:p14="http://schemas.microsoft.com/office/powerpoint/2010/main" val="2990435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Algorithm to convert an infix notation to postfix notation</a:t>
            </a:r>
          </a:p>
        </p:txBody>
      </p:sp>
      <p:sp>
        <p:nvSpPr>
          <p:cNvPr id="5" name="Rectangle 4"/>
          <p:cNvSpPr/>
          <p:nvPr/>
        </p:nvSpPr>
        <p:spPr>
          <a:xfrm>
            <a:off x="1477943" y="1625357"/>
            <a:ext cx="4237057" cy="369332"/>
          </a:xfrm>
          <a:prstGeom prst="rect">
            <a:avLst/>
          </a:prstGeom>
        </p:spPr>
        <p:txBody>
          <a:bodyPr wrap="none">
            <a:spAutoFit/>
          </a:bodyPr>
          <a:lstStyle/>
          <a:p>
            <a:r>
              <a:rPr lang="pt-BR" dirty="0">
                <a:latin typeface="Consolas" panose="020B0609020204030204" pitchFamily="49" charset="0"/>
              </a:rPr>
              <a:t>A – (B / C + (D % E * F) / G)* H</a:t>
            </a:r>
            <a:endParaRPr lang="en-GB" dirty="0"/>
          </a:p>
        </p:txBody>
      </p:sp>
      <p:pic>
        <p:nvPicPr>
          <p:cNvPr id="7" name="Picture 6"/>
          <p:cNvPicPr>
            <a:picLocks noChangeAspect="1"/>
          </p:cNvPicPr>
          <p:nvPr/>
        </p:nvPicPr>
        <p:blipFill>
          <a:blip r:embed="rId2"/>
          <a:stretch>
            <a:fillRect/>
          </a:stretch>
        </p:blipFill>
        <p:spPr>
          <a:xfrm>
            <a:off x="6096000" y="1031967"/>
            <a:ext cx="6268518" cy="5826034"/>
          </a:xfrm>
          <a:prstGeom prst="rect">
            <a:avLst/>
          </a:prstGeom>
        </p:spPr>
      </p:pic>
      <p:pic>
        <p:nvPicPr>
          <p:cNvPr id="9" name="Picture 8"/>
          <p:cNvPicPr>
            <a:picLocks noChangeAspect="1"/>
          </p:cNvPicPr>
          <p:nvPr/>
        </p:nvPicPr>
        <p:blipFill>
          <a:blip r:embed="rId3"/>
          <a:stretch>
            <a:fillRect/>
          </a:stretch>
        </p:blipFill>
        <p:spPr>
          <a:xfrm>
            <a:off x="632638" y="1994689"/>
            <a:ext cx="5082362" cy="4614182"/>
          </a:xfrm>
          <a:prstGeom prst="rect">
            <a:avLst/>
          </a:prstGeom>
        </p:spPr>
      </p:pic>
    </p:spTree>
    <p:extLst>
      <p:ext uri="{BB962C8B-B14F-4D97-AF65-F5344CB8AC3E}">
        <p14:creationId xmlns:p14="http://schemas.microsoft.com/office/powerpoint/2010/main" val="3959059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Algorithm to convert an infix notation to </a:t>
            </a:r>
            <a:r>
              <a:rPr lang="en-GB" sz="3600" dirty="0" smtClean="0"/>
              <a:t>Prefix </a:t>
            </a:r>
            <a:r>
              <a:rPr lang="en-GB" sz="3600" dirty="0"/>
              <a:t>notation</a:t>
            </a:r>
          </a:p>
        </p:txBody>
      </p:sp>
      <p:pic>
        <p:nvPicPr>
          <p:cNvPr id="6" name="Picture 5"/>
          <p:cNvPicPr>
            <a:picLocks noChangeAspect="1"/>
          </p:cNvPicPr>
          <p:nvPr/>
        </p:nvPicPr>
        <p:blipFill>
          <a:blip r:embed="rId2"/>
          <a:stretch>
            <a:fillRect/>
          </a:stretch>
        </p:blipFill>
        <p:spPr>
          <a:xfrm>
            <a:off x="1564821" y="1416368"/>
            <a:ext cx="9062357" cy="4437429"/>
          </a:xfrm>
          <a:prstGeom prst="rect">
            <a:avLst/>
          </a:prstGeom>
          <a:ln>
            <a:solidFill>
              <a:schemeClr val="tx1"/>
            </a:solidFill>
          </a:ln>
        </p:spPr>
      </p:pic>
    </p:spTree>
    <p:extLst>
      <p:ext uri="{BB962C8B-B14F-4D97-AF65-F5344CB8AC3E}">
        <p14:creationId xmlns:p14="http://schemas.microsoft.com/office/powerpoint/2010/main" val="3128470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2062"/>
            <a:ext cx="11075126" cy="1325563"/>
          </a:xfrm>
        </p:spPr>
        <p:txBody>
          <a:bodyPr/>
          <a:lstStyle/>
          <a:p>
            <a:r>
              <a:rPr lang="en-GB" dirty="0"/>
              <a:t>Algorithm to convert an infix notation to </a:t>
            </a:r>
            <a:r>
              <a:rPr lang="en-GB" dirty="0" smtClean="0"/>
              <a:t>prefix </a:t>
            </a:r>
            <a:r>
              <a:rPr lang="en-GB" dirty="0"/>
              <a:t>notation</a:t>
            </a:r>
          </a:p>
        </p:txBody>
      </p:sp>
      <p:pic>
        <p:nvPicPr>
          <p:cNvPr id="4" name="Picture 3"/>
          <p:cNvPicPr>
            <a:picLocks noChangeAspect="1"/>
          </p:cNvPicPr>
          <p:nvPr/>
        </p:nvPicPr>
        <p:blipFill>
          <a:blip r:embed="rId3"/>
          <a:stretch>
            <a:fillRect/>
          </a:stretch>
        </p:blipFill>
        <p:spPr>
          <a:xfrm>
            <a:off x="838200" y="3077468"/>
            <a:ext cx="4743099" cy="3310415"/>
          </a:xfrm>
          <a:prstGeom prst="rect">
            <a:avLst/>
          </a:prstGeom>
        </p:spPr>
      </p:pic>
      <p:sp>
        <p:nvSpPr>
          <p:cNvPr id="5" name="TextBox 4"/>
          <p:cNvSpPr txBox="1"/>
          <p:nvPr/>
        </p:nvSpPr>
        <p:spPr>
          <a:xfrm>
            <a:off x="744582" y="1644016"/>
            <a:ext cx="3689818" cy="1384995"/>
          </a:xfrm>
          <a:prstGeom prst="rect">
            <a:avLst/>
          </a:prstGeom>
          <a:noFill/>
        </p:spPr>
        <p:txBody>
          <a:bodyPr wrap="square" rtlCol="0">
            <a:spAutoFit/>
          </a:bodyPr>
          <a:lstStyle/>
          <a:p>
            <a:r>
              <a:rPr lang="en-GB" sz="1400" dirty="0">
                <a:latin typeface="+mj-lt"/>
              </a:rPr>
              <a:t>Expression = (</a:t>
            </a:r>
            <a:r>
              <a:rPr lang="en-GB" sz="1400" dirty="0" smtClean="0">
                <a:latin typeface="+mj-lt"/>
              </a:rPr>
              <a:t>A+B$C</a:t>
            </a:r>
            <a:r>
              <a:rPr lang="en-GB" sz="1400" dirty="0">
                <a:latin typeface="+mj-lt"/>
              </a:rPr>
              <a:t>)*</a:t>
            </a:r>
            <a:r>
              <a:rPr lang="en-GB" sz="1400" dirty="0" smtClean="0">
                <a:latin typeface="+mj-lt"/>
              </a:rPr>
              <a:t>D+E$F</a:t>
            </a:r>
            <a:r>
              <a:rPr lang="en-GB" sz="1400" dirty="0">
                <a:latin typeface="+mj-lt"/>
              </a:rPr>
              <a:t/>
            </a:r>
            <a:br>
              <a:rPr lang="en-GB" sz="1400" dirty="0">
                <a:latin typeface="+mj-lt"/>
              </a:rPr>
            </a:br>
            <a:r>
              <a:rPr lang="en-GB" sz="1400" dirty="0">
                <a:latin typeface="+mj-lt"/>
              </a:rPr>
              <a:t>Step 1. Reverse the infix expression.</a:t>
            </a:r>
            <a:r>
              <a:rPr lang="en-GB" sz="1400" dirty="0">
                <a:latin typeface="+mj-lt"/>
              </a:rPr>
              <a:t/>
            </a:r>
            <a:br>
              <a:rPr lang="en-GB" sz="1400" dirty="0">
                <a:latin typeface="+mj-lt"/>
              </a:rPr>
            </a:br>
            <a:r>
              <a:rPr lang="en-GB" sz="1400" dirty="0">
                <a:latin typeface="+mj-lt"/>
              </a:rPr>
              <a:t>               </a:t>
            </a:r>
            <a:r>
              <a:rPr lang="en-GB" sz="1400" dirty="0">
                <a:latin typeface="+mj-lt"/>
              </a:rPr>
              <a:t>F</a:t>
            </a:r>
            <a:r>
              <a:rPr lang="en-GB" sz="1400" dirty="0" smtClean="0">
                <a:latin typeface="+mj-lt"/>
              </a:rPr>
              <a:t>$E+D</a:t>
            </a:r>
            <a:r>
              <a:rPr lang="en-GB" sz="1400" dirty="0">
                <a:latin typeface="+mj-lt"/>
              </a:rPr>
              <a:t>*)</a:t>
            </a:r>
            <a:r>
              <a:rPr lang="en-GB" sz="1400" dirty="0" smtClean="0">
                <a:latin typeface="+mj-lt"/>
              </a:rPr>
              <a:t>C$B+A</a:t>
            </a:r>
            <a:r>
              <a:rPr lang="en-GB" sz="1400" dirty="0">
                <a:latin typeface="+mj-lt"/>
              </a:rPr>
              <a:t>(</a:t>
            </a:r>
            <a:r>
              <a:rPr lang="en-GB" sz="1400" dirty="0">
                <a:latin typeface="+mj-lt"/>
              </a:rPr>
              <a:t/>
            </a:r>
            <a:br>
              <a:rPr lang="en-GB" sz="1400" dirty="0">
                <a:latin typeface="+mj-lt"/>
              </a:rPr>
            </a:br>
            <a:r>
              <a:rPr lang="en-GB" sz="1400" dirty="0">
                <a:latin typeface="+mj-lt"/>
              </a:rPr>
              <a:t>Step 2. Make Every '(' as ')' and every ')' as '(' </a:t>
            </a:r>
            <a:r>
              <a:rPr lang="en-GB" sz="1400" dirty="0">
                <a:latin typeface="+mj-lt"/>
              </a:rPr>
              <a:t/>
            </a:r>
            <a:br>
              <a:rPr lang="en-GB" sz="1400" dirty="0">
                <a:latin typeface="+mj-lt"/>
              </a:rPr>
            </a:br>
            <a:r>
              <a:rPr lang="en-GB" sz="1400" dirty="0">
                <a:latin typeface="+mj-lt"/>
              </a:rPr>
              <a:t>                </a:t>
            </a:r>
            <a:r>
              <a:rPr lang="en-GB" sz="1400" dirty="0" smtClean="0">
                <a:latin typeface="+mj-lt"/>
              </a:rPr>
              <a:t>F</a:t>
            </a:r>
            <a:r>
              <a:rPr lang="en-GB" sz="1400" dirty="0">
                <a:latin typeface="+mj-lt"/>
              </a:rPr>
              <a:t>$</a:t>
            </a:r>
            <a:r>
              <a:rPr lang="en-GB" sz="1400" dirty="0" smtClean="0">
                <a:latin typeface="+mj-lt"/>
              </a:rPr>
              <a:t>E+D</a:t>
            </a:r>
            <a:r>
              <a:rPr lang="en-GB" sz="1400" dirty="0">
                <a:latin typeface="+mj-lt"/>
              </a:rPr>
              <a:t>*(</a:t>
            </a:r>
            <a:r>
              <a:rPr lang="en-GB" sz="1400" dirty="0" smtClean="0">
                <a:latin typeface="+mj-lt"/>
              </a:rPr>
              <a:t>C$B+A</a:t>
            </a:r>
            <a:r>
              <a:rPr lang="en-GB" sz="1400" dirty="0">
                <a:latin typeface="+mj-lt"/>
              </a:rPr>
              <a:t>)</a:t>
            </a:r>
            <a:r>
              <a:rPr lang="en-GB" sz="1400" dirty="0">
                <a:latin typeface="+mj-lt"/>
              </a:rPr>
              <a:t/>
            </a:r>
            <a:br>
              <a:rPr lang="en-GB" sz="1400" dirty="0">
                <a:latin typeface="+mj-lt"/>
              </a:rPr>
            </a:br>
            <a:r>
              <a:rPr lang="en-GB" sz="1400" dirty="0">
                <a:latin typeface="+mj-lt"/>
              </a:rPr>
              <a:t>Step 3. Convert expression to postfix form.</a:t>
            </a:r>
            <a:endParaRPr lang="en-GB" sz="1400" dirty="0">
              <a:latin typeface="+mj-lt"/>
            </a:endParaRPr>
          </a:p>
        </p:txBody>
      </p:sp>
      <p:sp>
        <p:nvSpPr>
          <p:cNvPr id="6" name="TextBox 5"/>
          <p:cNvSpPr txBox="1"/>
          <p:nvPr/>
        </p:nvSpPr>
        <p:spPr>
          <a:xfrm>
            <a:off x="326571" y="6436341"/>
            <a:ext cx="5878285" cy="738664"/>
          </a:xfrm>
          <a:prstGeom prst="rect">
            <a:avLst/>
          </a:prstGeom>
          <a:noFill/>
        </p:spPr>
        <p:txBody>
          <a:bodyPr wrap="square" rtlCol="0">
            <a:spAutoFit/>
          </a:bodyPr>
          <a:lstStyle/>
          <a:p>
            <a:r>
              <a:rPr lang="en-GB" sz="1400" dirty="0" smtClean="0">
                <a:latin typeface="+mj-lt"/>
              </a:rPr>
              <a:t>Reverse the output </a:t>
            </a:r>
            <a:r>
              <a:rPr lang="en-GB" sz="1400" dirty="0">
                <a:latin typeface="+mj-lt"/>
              </a:rPr>
              <a:t>F E $ D C B $ A + * </a:t>
            </a:r>
            <a:r>
              <a:rPr lang="en-GB" sz="1400" dirty="0" smtClean="0">
                <a:latin typeface="+mj-lt"/>
              </a:rPr>
              <a:t>+ to get prefix of given infix which is  + * + A $ B C D $ E F </a:t>
            </a:r>
            <a:endParaRPr lang="en-GB" sz="1400" dirty="0">
              <a:latin typeface="+mj-lt"/>
            </a:endParaRPr>
          </a:p>
          <a:p>
            <a:endParaRPr lang="en-GB" sz="1400" dirty="0">
              <a:latin typeface="+mj-lt"/>
            </a:endParaRPr>
          </a:p>
        </p:txBody>
      </p:sp>
      <p:sp>
        <p:nvSpPr>
          <p:cNvPr id="7" name="TextBox 6"/>
          <p:cNvSpPr txBox="1"/>
          <p:nvPr/>
        </p:nvSpPr>
        <p:spPr>
          <a:xfrm>
            <a:off x="6897189" y="2769326"/>
            <a:ext cx="2916439" cy="369332"/>
          </a:xfrm>
          <a:prstGeom prst="rect">
            <a:avLst/>
          </a:prstGeom>
          <a:noFill/>
        </p:spPr>
        <p:txBody>
          <a:bodyPr wrap="none" rtlCol="0">
            <a:spAutoFit/>
          </a:bodyPr>
          <a:lstStyle/>
          <a:p>
            <a:r>
              <a:rPr lang="en-US" dirty="0" smtClean="0"/>
              <a:t>Write a string revers function</a:t>
            </a:r>
            <a:endParaRPr lang="en-GB" dirty="0"/>
          </a:p>
        </p:txBody>
      </p:sp>
      <p:sp>
        <p:nvSpPr>
          <p:cNvPr id="8" name="TextBox 7"/>
          <p:cNvSpPr txBox="1"/>
          <p:nvPr/>
        </p:nvSpPr>
        <p:spPr>
          <a:xfrm>
            <a:off x="6897189" y="3353022"/>
            <a:ext cx="3840154" cy="369332"/>
          </a:xfrm>
          <a:prstGeom prst="rect">
            <a:avLst/>
          </a:prstGeom>
          <a:noFill/>
        </p:spPr>
        <p:txBody>
          <a:bodyPr wrap="none" rtlCol="0">
            <a:spAutoFit/>
          </a:bodyPr>
          <a:lstStyle/>
          <a:p>
            <a:r>
              <a:rPr lang="en-US" dirty="0" smtClean="0"/>
              <a:t>Use infix to postfix conversion program</a:t>
            </a:r>
            <a:endParaRPr lang="en-GB" dirty="0"/>
          </a:p>
        </p:txBody>
      </p:sp>
    </p:spTree>
    <p:extLst>
      <p:ext uri="{BB962C8B-B14F-4D97-AF65-F5344CB8AC3E}">
        <p14:creationId xmlns:p14="http://schemas.microsoft.com/office/powerpoint/2010/main" val="744220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p:txBody>
          <a:bodyPr/>
          <a:lstStyle/>
          <a:p>
            <a:pPr eaLnBrk="1" hangingPunct="1"/>
            <a:r>
              <a:rPr lang="en-US" altLang="zh-TW" dirty="0" smtClean="0"/>
              <a:t>Evaluation of Expressions</a:t>
            </a:r>
            <a:endParaRPr lang="zh-TW" altLang="en-US" dirty="0" smtClean="0"/>
          </a:p>
        </p:txBody>
      </p:sp>
      <p:sp>
        <p:nvSpPr>
          <p:cNvPr id="4099" name="內容版面配置區 2"/>
          <p:cNvSpPr>
            <a:spLocks noGrp="1"/>
          </p:cNvSpPr>
          <p:nvPr>
            <p:ph idx="1"/>
          </p:nvPr>
        </p:nvSpPr>
        <p:spPr>
          <a:xfrm>
            <a:off x="2706688" y="1957388"/>
            <a:ext cx="7772400" cy="4114800"/>
          </a:xfrm>
        </p:spPr>
        <p:txBody>
          <a:bodyPr/>
          <a:lstStyle/>
          <a:p>
            <a:pPr eaLnBrk="1" hangingPunct="1"/>
            <a:r>
              <a:rPr lang="en-US" altLang="zh-TW" smtClean="0"/>
              <a:t>Infix to Posfix</a:t>
            </a:r>
          </a:p>
          <a:p>
            <a:pPr eaLnBrk="1" hangingPunct="1">
              <a:buFont typeface="Wingdings" panose="05000000000000000000" pitchFamily="2" charset="2"/>
              <a:buNone/>
            </a:pPr>
            <a:endParaRPr lang="zh-TW" altLang="en-US" smtClean="0"/>
          </a:p>
        </p:txBody>
      </p:sp>
      <p:graphicFrame>
        <p:nvGraphicFramePr>
          <p:cNvPr id="5" name="表格 4"/>
          <p:cNvGraphicFramePr>
            <a:graphicFrameLocks noGrp="1"/>
          </p:cNvGraphicFramePr>
          <p:nvPr/>
        </p:nvGraphicFramePr>
        <p:xfrm>
          <a:off x="2809875" y="3143251"/>
          <a:ext cx="7000874" cy="371475"/>
        </p:xfrm>
        <a:graphic>
          <a:graphicData uri="http://schemas.openxmlformats.org/drawingml/2006/table">
            <a:tbl>
              <a:tblPr firstRow="1" bandRow="1">
                <a:tableStyleId>{616DA210-FB5B-4158-B5E0-FEB733F419BA}</a:tableStyleId>
              </a:tblPr>
              <a:tblGrid>
                <a:gridCol w="345908">
                  <a:extLst>
                    <a:ext uri="{9D8B030D-6E8A-4147-A177-3AD203B41FA5}">
                      <a16:colId xmlns:a16="http://schemas.microsoft.com/office/drawing/2014/main" val="20000"/>
                    </a:ext>
                  </a:extLst>
                </a:gridCol>
                <a:gridCol w="345908">
                  <a:extLst>
                    <a:ext uri="{9D8B030D-6E8A-4147-A177-3AD203B41FA5}">
                      <a16:colId xmlns:a16="http://schemas.microsoft.com/office/drawing/2014/main" val="20001"/>
                    </a:ext>
                  </a:extLst>
                </a:gridCol>
                <a:gridCol w="345908">
                  <a:extLst>
                    <a:ext uri="{9D8B030D-6E8A-4147-A177-3AD203B41FA5}">
                      <a16:colId xmlns:a16="http://schemas.microsoft.com/office/drawing/2014/main" val="20002"/>
                    </a:ext>
                  </a:extLst>
                </a:gridCol>
                <a:gridCol w="345908">
                  <a:extLst>
                    <a:ext uri="{9D8B030D-6E8A-4147-A177-3AD203B41FA5}">
                      <a16:colId xmlns:a16="http://schemas.microsoft.com/office/drawing/2014/main" val="20003"/>
                    </a:ext>
                  </a:extLst>
                </a:gridCol>
                <a:gridCol w="345908">
                  <a:extLst>
                    <a:ext uri="{9D8B030D-6E8A-4147-A177-3AD203B41FA5}">
                      <a16:colId xmlns:a16="http://schemas.microsoft.com/office/drawing/2014/main" val="20004"/>
                    </a:ext>
                  </a:extLst>
                </a:gridCol>
                <a:gridCol w="345908">
                  <a:extLst>
                    <a:ext uri="{9D8B030D-6E8A-4147-A177-3AD203B41FA5}">
                      <a16:colId xmlns:a16="http://schemas.microsoft.com/office/drawing/2014/main" val="20005"/>
                    </a:ext>
                  </a:extLst>
                </a:gridCol>
                <a:gridCol w="345908">
                  <a:extLst>
                    <a:ext uri="{9D8B030D-6E8A-4147-A177-3AD203B41FA5}">
                      <a16:colId xmlns:a16="http://schemas.microsoft.com/office/drawing/2014/main" val="20006"/>
                    </a:ext>
                  </a:extLst>
                </a:gridCol>
                <a:gridCol w="345908">
                  <a:extLst>
                    <a:ext uri="{9D8B030D-6E8A-4147-A177-3AD203B41FA5}">
                      <a16:colId xmlns:a16="http://schemas.microsoft.com/office/drawing/2014/main" val="20007"/>
                    </a:ext>
                  </a:extLst>
                </a:gridCol>
                <a:gridCol w="345908">
                  <a:extLst>
                    <a:ext uri="{9D8B030D-6E8A-4147-A177-3AD203B41FA5}">
                      <a16:colId xmlns:a16="http://schemas.microsoft.com/office/drawing/2014/main" val="20008"/>
                    </a:ext>
                  </a:extLst>
                </a:gridCol>
                <a:gridCol w="345908">
                  <a:extLst>
                    <a:ext uri="{9D8B030D-6E8A-4147-A177-3AD203B41FA5}">
                      <a16:colId xmlns:a16="http://schemas.microsoft.com/office/drawing/2014/main" val="20009"/>
                    </a:ext>
                  </a:extLst>
                </a:gridCol>
                <a:gridCol w="345908">
                  <a:extLst>
                    <a:ext uri="{9D8B030D-6E8A-4147-A177-3AD203B41FA5}">
                      <a16:colId xmlns:a16="http://schemas.microsoft.com/office/drawing/2014/main" val="20010"/>
                    </a:ext>
                  </a:extLst>
                </a:gridCol>
                <a:gridCol w="345908">
                  <a:extLst>
                    <a:ext uri="{9D8B030D-6E8A-4147-A177-3AD203B41FA5}">
                      <a16:colId xmlns:a16="http://schemas.microsoft.com/office/drawing/2014/main" val="20011"/>
                    </a:ext>
                  </a:extLst>
                </a:gridCol>
                <a:gridCol w="345908">
                  <a:extLst>
                    <a:ext uri="{9D8B030D-6E8A-4147-A177-3AD203B41FA5}">
                      <a16:colId xmlns:a16="http://schemas.microsoft.com/office/drawing/2014/main" val="20012"/>
                    </a:ext>
                  </a:extLst>
                </a:gridCol>
                <a:gridCol w="345908">
                  <a:extLst>
                    <a:ext uri="{9D8B030D-6E8A-4147-A177-3AD203B41FA5}">
                      <a16:colId xmlns:a16="http://schemas.microsoft.com/office/drawing/2014/main" val="20013"/>
                    </a:ext>
                  </a:extLst>
                </a:gridCol>
                <a:gridCol w="345908">
                  <a:extLst>
                    <a:ext uri="{9D8B030D-6E8A-4147-A177-3AD203B41FA5}">
                      <a16:colId xmlns:a16="http://schemas.microsoft.com/office/drawing/2014/main" val="20014"/>
                    </a:ext>
                  </a:extLst>
                </a:gridCol>
                <a:gridCol w="345908">
                  <a:extLst>
                    <a:ext uri="{9D8B030D-6E8A-4147-A177-3AD203B41FA5}">
                      <a16:colId xmlns:a16="http://schemas.microsoft.com/office/drawing/2014/main" val="20015"/>
                    </a:ext>
                  </a:extLst>
                </a:gridCol>
                <a:gridCol w="345908">
                  <a:extLst>
                    <a:ext uri="{9D8B030D-6E8A-4147-A177-3AD203B41FA5}">
                      <a16:colId xmlns:a16="http://schemas.microsoft.com/office/drawing/2014/main" val="20016"/>
                    </a:ext>
                  </a:extLst>
                </a:gridCol>
                <a:gridCol w="345908">
                  <a:extLst>
                    <a:ext uri="{9D8B030D-6E8A-4147-A177-3AD203B41FA5}">
                      <a16:colId xmlns:a16="http://schemas.microsoft.com/office/drawing/2014/main" val="20017"/>
                    </a:ext>
                  </a:extLst>
                </a:gridCol>
                <a:gridCol w="345908">
                  <a:extLst>
                    <a:ext uri="{9D8B030D-6E8A-4147-A177-3AD203B41FA5}">
                      <a16:colId xmlns:a16="http://schemas.microsoft.com/office/drawing/2014/main" val="20018"/>
                    </a:ext>
                  </a:extLst>
                </a:gridCol>
                <a:gridCol w="428622">
                  <a:extLst>
                    <a:ext uri="{9D8B030D-6E8A-4147-A177-3AD203B41FA5}">
                      <a16:colId xmlns:a16="http://schemas.microsoft.com/office/drawing/2014/main" val="20019"/>
                    </a:ext>
                  </a:extLst>
                </a:gridCol>
              </a:tblGrid>
              <a:tr h="371475">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p>
                  </a:txBody>
                  <a:tcPr marL="91439" marR="91439" marT="45798" marB="45798"/>
                </a:tc>
                <a:tc>
                  <a:txBody>
                    <a:bodyPr/>
                    <a:lstStyle/>
                    <a:p>
                      <a:pPr algn="ctr"/>
                      <a:endParaRPr lang="zh-TW" altLang="en-US" sz="1800" b="0" dirty="0"/>
                    </a:p>
                  </a:txBody>
                  <a:tcPr marL="91439" marR="91439" marT="45798" marB="45798"/>
                </a:tc>
                <a:tc>
                  <a:txBody>
                    <a:bodyPr/>
                    <a:lstStyle/>
                    <a:p>
                      <a:pPr algn="ctr"/>
                      <a:endParaRPr lang="zh-TW" altLang="en-US" sz="1800" b="0" dirty="0"/>
                    </a:p>
                  </a:txBody>
                  <a:tcPr marL="91439" marR="91439" marT="45798" marB="45798"/>
                </a:tc>
                <a:tc>
                  <a:txBody>
                    <a:bodyPr/>
                    <a:lstStyle/>
                    <a:p>
                      <a:endParaRPr lang="zh-TW" altLang="en-US" sz="1800" b="0" dirty="0"/>
                    </a:p>
                  </a:txBody>
                  <a:tcPr marL="91439" marR="91439" marT="45798" marB="45798"/>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nvGraphicFramePr>
        <p:xfrm>
          <a:off x="2238375" y="3786188"/>
          <a:ext cx="1714500" cy="2925936"/>
        </p:xfrm>
        <a:graphic>
          <a:graphicData uri="http://schemas.openxmlformats.org/drawingml/2006/table">
            <a:tbl>
              <a:tblPr firstRow="1" bandRow="1">
                <a:tableStyleId>{BC89EF96-8CEA-46FF-86C4-4CE0E7609802}</a:tableStyleId>
              </a:tblPr>
              <a:tblGrid>
                <a:gridCol w="1714500">
                  <a:extLst>
                    <a:ext uri="{9D8B030D-6E8A-4147-A177-3AD203B41FA5}">
                      <a16:colId xmlns:a16="http://schemas.microsoft.com/office/drawing/2014/main" val="20000"/>
                    </a:ext>
                  </a:extLst>
                </a:gridCol>
              </a:tblGrid>
              <a:tr h="365720">
                <a:tc>
                  <a:txBody>
                    <a:bodyPr/>
                    <a:lstStyle/>
                    <a:p>
                      <a:endParaRPr lang="zh-TW" altLang="en-US" sz="1800" dirty="0"/>
                    </a:p>
                  </a:txBody>
                  <a:tcPr marL="91439" marR="91439" marT="45711" marB="45711"/>
                </a:tc>
                <a:extLst>
                  <a:ext uri="{0D108BD9-81ED-4DB2-BD59-A6C34878D82A}">
                    <a16:rowId xmlns:a16="http://schemas.microsoft.com/office/drawing/2014/main" val="10000"/>
                  </a:ext>
                </a:extLst>
              </a:tr>
              <a:tr h="365720">
                <a:tc>
                  <a:txBody>
                    <a:bodyPr/>
                    <a:lstStyle/>
                    <a:p>
                      <a:endParaRPr lang="zh-TW" altLang="en-US" sz="1800"/>
                    </a:p>
                  </a:txBody>
                  <a:tcPr marL="91439" marR="91439" marT="45711" marB="45711"/>
                </a:tc>
                <a:extLst>
                  <a:ext uri="{0D108BD9-81ED-4DB2-BD59-A6C34878D82A}">
                    <a16:rowId xmlns:a16="http://schemas.microsoft.com/office/drawing/2014/main" val="10001"/>
                  </a:ext>
                </a:extLst>
              </a:tr>
              <a:tr h="365720">
                <a:tc>
                  <a:txBody>
                    <a:bodyPr/>
                    <a:lstStyle/>
                    <a:p>
                      <a:endParaRPr lang="zh-TW" altLang="en-US" sz="1800"/>
                    </a:p>
                  </a:txBody>
                  <a:tcPr marL="91439" marR="91439" marT="45711" marB="45711"/>
                </a:tc>
                <a:extLst>
                  <a:ext uri="{0D108BD9-81ED-4DB2-BD59-A6C34878D82A}">
                    <a16:rowId xmlns:a16="http://schemas.microsoft.com/office/drawing/2014/main" val="10002"/>
                  </a:ext>
                </a:extLst>
              </a:tr>
              <a:tr h="365720">
                <a:tc>
                  <a:txBody>
                    <a:bodyPr/>
                    <a:lstStyle/>
                    <a:p>
                      <a:endParaRPr lang="zh-TW" altLang="en-US" sz="1800"/>
                    </a:p>
                  </a:txBody>
                  <a:tcPr marL="91439" marR="91439" marT="45711" marB="45711"/>
                </a:tc>
                <a:extLst>
                  <a:ext uri="{0D108BD9-81ED-4DB2-BD59-A6C34878D82A}">
                    <a16:rowId xmlns:a16="http://schemas.microsoft.com/office/drawing/2014/main" val="10003"/>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4"/>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5"/>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6"/>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7"/>
                  </a:ext>
                </a:extLst>
              </a:tr>
            </a:tbl>
          </a:graphicData>
        </a:graphic>
      </p:graphicFrame>
      <p:sp>
        <p:nvSpPr>
          <p:cNvPr id="4164" name="文字方塊 6"/>
          <p:cNvSpPr txBox="1">
            <a:spLocks noChangeArrowheads="1"/>
          </p:cNvSpPr>
          <p:nvPr/>
        </p:nvSpPr>
        <p:spPr bwMode="auto">
          <a:xfrm>
            <a:off x="2738438" y="2643189"/>
            <a:ext cx="4000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Use stack to change infix into posfix</a:t>
            </a:r>
          </a:p>
        </p:txBody>
      </p:sp>
      <p:graphicFrame>
        <p:nvGraphicFramePr>
          <p:cNvPr id="8" name="表格 7"/>
          <p:cNvGraphicFramePr>
            <a:graphicFrameLocks noGrp="1"/>
          </p:cNvGraphicFramePr>
          <p:nvPr/>
        </p:nvGraphicFramePr>
        <p:xfrm>
          <a:off x="4595813" y="3771901"/>
          <a:ext cx="5500690" cy="371475"/>
        </p:xfrm>
        <a:graphic>
          <a:graphicData uri="http://schemas.openxmlformats.org/drawingml/2006/table">
            <a:tbl>
              <a:tblPr firstRow="1" bandRow="1">
                <a:tableStyleId>{5C22544A-7EE6-4342-B048-85BDC9FD1C3A}</a:tableStyleId>
              </a:tblPr>
              <a:tblGrid>
                <a:gridCol w="423130">
                  <a:extLst>
                    <a:ext uri="{9D8B030D-6E8A-4147-A177-3AD203B41FA5}">
                      <a16:colId xmlns:a16="http://schemas.microsoft.com/office/drawing/2014/main" val="20000"/>
                    </a:ext>
                  </a:extLst>
                </a:gridCol>
                <a:gridCol w="423130">
                  <a:extLst>
                    <a:ext uri="{9D8B030D-6E8A-4147-A177-3AD203B41FA5}">
                      <a16:colId xmlns:a16="http://schemas.microsoft.com/office/drawing/2014/main" val="20001"/>
                    </a:ext>
                  </a:extLst>
                </a:gridCol>
                <a:gridCol w="423130">
                  <a:extLst>
                    <a:ext uri="{9D8B030D-6E8A-4147-A177-3AD203B41FA5}">
                      <a16:colId xmlns:a16="http://schemas.microsoft.com/office/drawing/2014/main" val="20002"/>
                    </a:ext>
                  </a:extLst>
                </a:gridCol>
                <a:gridCol w="423130">
                  <a:extLst>
                    <a:ext uri="{9D8B030D-6E8A-4147-A177-3AD203B41FA5}">
                      <a16:colId xmlns:a16="http://schemas.microsoft.com/office/drawing/2014/main" val="20003"/>
                    </a:ext>
                  </a:extLst>
                </a:gridCol>
                <a:gridCol w="423130">
                  <a:extLst>
                    <a:ext uri="{9D8B030D-6E8A-4147-A177-3AD203B41FA5}">
                      <a16:colId xmlns:a16="http://schemas.microsoft.com/office/drawing/2014/main" val="20004"/>
                    </a:ext>
                  </a:extLst>
                </a:gridCol>
                <a:gridCol w="423130">
                  <a:extLst>
                    <a:ext uri="{9D8B030D-6E8A-4147-A177-3AD203B41FA5}">
                      <a16:colId xmlns:a16="http://schemas.microsoft.com/office/drawing/2014/main" val="20005"/>
                    </a:ext>
                  </a:extLst>
                </a:gridCol>
                <a:gridCol w="423130">
                  <a:extLst>
                    <a:ext uri="{9D8B030D-6E8A-4147-A177-3AD203B41FA5}">
                      <a16:colId xmlns:a16="http://schemas.microsoft.com/office/drawing/2014/main" val="20006"/>
                    </a:ext>
                  </a:extLst>
                </a:gridCol>
                <a:gridCol w="423130">
                  <a:extLst>
                    <a:ext uri="{9D8B030D-6E8A-4147-A177-3AD203B41FA5}">
                      <a16:colId xmlns:a16="http://schemas.microsoft.com/office/drawing/2014/main" val="20007"/>
                    </a:ext>
                  </a:extLst>
                </a:gridCol>
                <a:gridCol w="423130">
                  <a:extLst>
                    <a:ext uri="{9D8B030D-6E8A-4147-A177-3AD203B41FA5}">
                      <a16:colId xmlns:a16="http://schemas.microsoft.com/office/drawing/2014/main" val="20008"/>
                    </a:ext>
                  </a:extLst>
                </a:gridCol>
                <a:gridCol w="423130">
                  <a:extLst>
                    <a:ext uri="{9D8B030D-6E8A-4147-A177-3AD203B41FA5}">
                      <a16:colId xmlns:a16="http://schemas.microsoft.com/office/drawing/2014/main" val="20009"/>
                    </a:ext>
                  </a:extLst>
                </a:gridCol>
                <a:gridCol w="423130">
                  <a:extLst>
                    <a:ext uri="{9D8B030D-6E8A-4147-A177-3AD203B41FA5}">
                      <a16:colId xmlns:a16="http://schemas.microsoft.com/office/drawing/2014/main" val="20010"/>
                    </a:ext>
                  </a:extLst>
                </a:gridCol>
                <a:gridCol w="423130">
                  <a:extLst>
                    <a:ext uri="{9D8B030D-6E8A-4147-A177-3AD203B41FA5}">
                      <a16:colId xmlns:a16="http://schemas.microsoft.com/office/drawing/2014/main" val="20011"/>
                    </a:ext>
                  </a:extLst>
                </a:gridCol>
                <a:gridCol w="423130">
                  <a:extLst>
                    <a:ext uri="{9D8B030D-6E8A-4147-A177-3AD203B41FA5}">
                      <a16:colId xmlns:a16="http://schemas.microsoft.com/office/drawing/2014/main" val="20012"/>
                    </a:ext>
                  </a:extLst>
                </a:gridCol>
              </a:tblGrid>
              <a:tr h="371475">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extLst>
                  <a:ext uri="{0D108BD9-81ED-4DB2-BD59-A6C34878D82A}">
                    <a16:rowId xmlns:a16="http://schemas.microsoft.com/office/drawing/2014/main" val="10000"/>
                  </a:ext>
                </a:extLst>
              </a:tr>
            </a:tbl>
          </a:graphicData>
        </a:graphic>
      </p:graphicFrame>
      <p:sp>
        <p:nvSpPr>
          <p:cNvPr id="10" name="文字方塊 9"/>
          <p:cNvSpPr txBox="1">
            <a:spLocks noChangeArrowheads="1"/>
          </p:cNvSpPr>
          <p:nvPr/>
        </p:nvSpPr>
        <p:spPr bwMode="auto">
          <a:xfrm>
            <a:off x="4524375" y="4214814"/>
            <a:ext cx="4217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solidFill>
                  <a:srgbClr val="FF0000"/>
                </a:solidFill>
              </a:rPr>
              <a:t>First, we prepare a stack and an array.</a:t>
            </a:r>
            <a:endParaRPr kumimoji="0" lang="zh-TW" altLang="en-US" sz="1800">
              <a:solidFill>
                <a:srgbClr val="FF0000"/>
              </a:solidFill>
            </a:endParaRPr>
          </a:p>
        </p:txBody>
      </p:sp>
      <p:sp>
        <p:nvSpPr>
          <p:cNvPr id="11" name="文字方塊 10"/>
          <p:cNvSpPr txBox="1">
            <a:spLocks noChangeArrowheads="1"/>
          </p:cNvSpPr>
          <p:nvPr/>
        </p:nvSpPr>
        <p:spPr bwMode="auto">
          <a:xfrm>
            <a:off x="2881313" y="3143250"/>
            <a:ext cx="27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p>
        </p:txBody>
      </p:sp>
      <p:sp>
        <p:nvSpPr>
          <p:cNvPr id="12" name="文字方塊 11"/>
          <p:cNvSpPr txBox="1">
            <a:spLocks noChangeArrowheads="1"/>
          </p:cNvSpPr>
          <p:nvPr/>
        </p:nvSpPr>
        <p:spPr bwMode="auto">
          <a:xfrm>
            <a:off x="3167064" y="3143250"/>
            <a:ext cx="306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a:t>
            </a:r>
            <a:endParaRPr kumimoji="0" lang="zh-TW" altLang="en-US" sz="1800"/>
          </a:p>
        </p:txBody>
      </p:sp>
      <p:sp>
        <p:nvSpPr>
          <p:cNvPr id="4198" name="文字方塊 12"/>
          <p:cNvSpPr txBox="1">
            <a:spLocks noChangeArrowheads="1"/>
          </p:cNvSpPr>
          <p:nvPr/>
        </p:nvSpPr>
        <p:spPr bwMode="auto">
          <a:xfrm>
            <a:off x="4238625" y="314325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b</a:t>
            </a:r>
            <a:endParaRPr kumimoji="0" lang="zh-TW" altLang="en-US" sz="1800"/>
          </a:p>
        </p:txBody>
      </p:sp>
      <p:sp>
        <p:nvSpPr>
          <p:cNvPr id="4199" name="文字方塊 13"/>
          <p:cNvSpPr txBox="1">
            <a:spLocks noChangeArrowheads="1"/>
          </p:cNvSpPr>
          <p:nvPr/>
        </p:nvSpPr>
        <p:spPr bwMode="auto">
          <a:xfrm>
            <a:off x="3595688" y="3143250"/>
            <a:ext cx="27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4200" name="文字方塊 14"/>
          <p:cNvSpPr txBox="1">
            <a:spLocks noChangeArrowheads="1"/>
          </p:cNvSpPr>
          <p:nvPr/>
        </p:nvSpPr>
        <p:spPr bwMode="auto">
          <a:xfrm>
            <a:off x="3894138" y="3143250"/>
            <a:ext cx="27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p>
        </p:txBody>
      </p:sp>
      <p:sp>
        <p:nvSpPr>
          <p:cNvPr id="4201" name="文字方塊 15"/>
          <p:cNvSpPr txBox="1">
            <a:spLocks noChangeArrowheads="1"/>
          </p:cNvSpPr>
          <p:nvPr/>
        </p:nvSpPr>
        <p:spPr bwMode="auto">
          <a:xfrm>
            <a:off x="4595814" y="3143250"/>
            <a:ext cx="268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4202" name="文字方塊 16"/>
          <p:cNvSpPr txBox="1">
            <a:spLocks noChangeArrowheads="1"/>
          </p:cNvSpPr>
          <p:nvPr/>
        </p:nvSpPr>
        <p:spPr bwMode="auto">
          <a:xfrm>
            <a:off x="4948238" y="3143250"/>
            <a:ext cx="290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c</a:t>
            </a:r>
            <a:endParaRPr kumimoji="0" lang="zh-TW" altLang="en-US" sz="1800"/>
          </a:p>
        </p:txBody>
      </p:sp>
      <p:sp>
        <p:nvSpPr>
          <p:cNvPr id="4203" name="文字方塊 17"/>
          <p:cNvSpPr txBox="1">
            <a:spLocks noChangeArrowheads="1"/>
          </p:cNvSpPr>
          <p:nvPr/>
        </p:nvSpPr>
        <p:spPr bwMode="auto">
          <a:xfrm>
            <a:off x="5238751" y="3143250"/>
            <a:ext cx="352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4204" name="文字方塊 18"/>
          <p:cNvSpPr txBox="1">
            <a:spLocks noChangeArrowheads="1"/>
          </p:cNvSpPr>
          <p:nvPr/>
        </p:nvSpPr>
        <p:spPr bwMode="auto">
          <a:xfrm>
            <a:off x="5595939" y="314325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d</a:t>
            </a:r>
            <a:endParaRPr kumimoji="0" lang="zh-TW" altLang="en-US" sz="1800"/>
          </a:p>
        </p:txBody>
      </p:sp>
      <p:sp>
        <p:nvSpPr>
          <p:cNvPr id="4205" name="文字方塊 19"/>
          <p:cNvSpPr txBox="1">
            <a:spLocks noChangeArrowheads="1"/>
          </p:cNvSpPr>
          <p:nvPr/>
        </p:nvSpPr>
        <p:spPr bwMode="auto">
          <a:xfrm>
            <a:off x="5953125" y="3143250"/>
            <a:ext cx="27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4206" name="文字方塊 20"/>
          <p:cNvSpPr txBox="1">
            <a:spLocks noChangeArrowheads="1"/>
          </p:cNvSpPr>
          <p:nvPr/>
        </p:nvSpPr>
        <p:spPr bwMode="auto">
          <a:xfrm>
            <a:off x="6323013" y="3143250"/>
            <a:ext cx="27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4207" name="文字方塊 21"/>
          <p:cNvSpPr txBox="1">
            <a:spLocks noChangeArrowheads="1"/>
          </p:cNvSpPr>
          <p:nvPr/>
        </p:nvSpPr>
        <p:spPr bwMode="auto">
          <a:xfrm>
            <a:off x="6642100" y="314325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4208" name="文字方塊 22"/>
          <p:cNvSpPr txBox="1">
            <a:spLocks noChangeArrowheads="1"/>
          </p:cNvSpPr>
          <p:nvPr/>
        </p:nvSpPr>
        <p:spPr bwMode="auto">
          <a:xfrm>
            <a:off x="8713788" y="314325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4209" name="文字方塊 24"/>
          <p:cNvSpPr txBox="1">
            <a:spLocks noChangeArrowheads="1"/>
          </p:cNvSpPr>
          <p:nvPr/>
        </p:nvSpPr>
        <p:spPr bwMode="auto">
          <a:xfrm>
            <a:off x="7037388" y="3143250"/>
            <a:ext cx="27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p>
        </p:txBody>
      </p:sp>
      <p:sp>
        <p:nvSpPr>
          <p:cNvPr id="4210" name="文字方塊 25"/>
          <p:cNvSpPr txBox="1">
            <a:spLocks noChangeArrowheads="1"/>
          </p:cNvSpPr>
          <p:nvPr/>
        </p:nvSpPr>
        <p:spPr bwMode="auto">
          <a:xfrm>
            <a:off x="8382000" y="3143250"/>
            <a:ext cx="27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4211" name="文字方塊 26"/>
          <p:cNvSpPr txBox="1">
            <a:spLocks noChangeArrowheads="1"/>
          </p:cNvSpPr>
          <p:nvPr/>
        </p:nvSpPr>
        <p:spPr bwMode="auto">
          <a:xfrm>
            <a:off x="7739064" y="3143250"/>
            <a:ext cx="268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4212" name="文字方塊 27"/>
          <p:cNvSpPr txBox="1">
            <a:spLocks noChangeArrowheads="1"/>
          </p:cNvSpPr>
          <p:nvPr/>
        </p:nvSpPr>
        <p:spPr bwMode="auto">
          <a:xfrm>
            <a:off x="8024814" y="3143250"/>
            <a:ext cx="306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a:t>
            </a:r>
            <a:endParaRPr kumimoji="0" lang="zh-TW" altLang="en-US" sz="1800"/>
          </a:p>
        </p:txBody>
      </p:sp>
      <p:sp>
        <p:nvSpPr>
          <p:cNvPr id="4213" name="文字方塊 28"/>
          <p:cNvSpPr txBox="1">
            <a:spLocks noChangeArrowheads="1"/>
          </p:cNvSpPr>
          <p:nvPr/>
        </p:nvSpPr>
        <p:spPr bwMode="auto">
          <a:xfrm>
            <a:off x="7361239" y="3143250"/>
            <a:ext cx="306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e</a:t>
            </a:r>
            <a:endParaRPr kumimoji="0" lang="zh-TW" altLang="en-US" sz="1800"/>
          </a:p>
        </p:txBody>
      </p:sp>
      <p:sp>
        <p:nvSpPr>
          <p:cNvPr id="4214" name="文字方塊 29"/>
          <p:cNvSpPr txBox="1">
            <a:spLocks noChangeArrowheads="1"/>
          </p:cNvSpPr>
          <p:nvPr/>
        </p:nvSpPr>
        <p:spPr bwMode="auto">
          <a:xfrm>
            <a:off x="9091613" y="3143250"/>
            <a:ext cx="290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c</a:t>
            </a:r>
            <a:endParaRPr kumimoji="0" lang="zh-TW" altLang="en-US" sz="1800"/>
          </a:p>
        </p:txBody>
      </p:sp>
      <p:sp>
        <p:nvSpPr>
          <p:cNvPr id="4215" name="文字方塊 30"/>
          <p:cNvSpPr txBox="1">
            <a:spLocks noChangeArrowheads="1"/>
          </p:cNvSpPr>
          <p:nvPr/>
        </p:nvSpPr>
        <p:spPr bwMode="auto">
          <a:xfrm>
            <a:off x="9382125" y="3143250"/>
            <a:ext cx="400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\0</a:t>
            </a:r>
            <a:endParaRPr kumimoji="0" lang="zh-TW" altLang="en-US" sz="1800"/>
          </a:p>
        </p:txBody>
      </p:sp>
      <p:sp>
        <p:nvSpPr>
          <p:cNvPr id="32" name="文字方塊 31"/>
          <p:cNvSpPr txBox="1">
            <a:spLocks noChangeArrowheads="1"/>
          </p:cNvSpPr>
          <p:nvPr/>
        </p:nvSpPr>
        <p:spPr bwMode="auto">
          <a:xfrm>
            <a:off x="4525963" y="4500564"/>
            <a:ext cx="4819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solidFill>
                  <a:srgbClr val="FF0000"/>
                </a:solidFill>
              </a:rPr>
              <a:t>Put operators to stack and numbers to array.</a:t>
            </a:r>
            <a:endParaRPr kumimoji="0" lang="zh-TW" altLang="en-US" sz="1800">
              <a:solidFill>
                <a:srgbClr val="FF0000"/>
              </a:solidFill>
            </a:endParaRPr>
          </a:p>
        </p:txBody>
      </p:sp>
    </p:spTree>
    <p:extLst>
      <p:ext uri="{BB962C8B-B14F-4D97-AF65-F5344CB8AC3E}">
        <p14:creationId xmlns:p14="http://schemas.microsoft.com/office/powerpoint/2010/main" val="3287053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subTnLst>
                                    <p:animClr clrSpc="rgb" dir="cw">
                                      <p:cBhvr override="childStyle">
                                        <p:cTn dur="1" fill="hold" display="0" masterRel="nextClick" afterEffect="1"/>
                                        <p:tgtEl>
                                          <p:spTgt spid="10"/>
                                        </p:tgtEl>
                                        <p:attrNameLst>
                                          <p:attrName>ppt_c</p:attrName>
                                        </p:attrNameLst>
                                      </p:cBhvr>
                                      <p:to>
                                        <a:schemeClr val="tx1"/>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42" presetClass="path" presetSubtype="0" accel="50000" decel="50000" fill="hold" grpId="0" nodeType="clickEffect">
                                  <p:stCondLst>
                                    <p:cond delay="0"/>
                                  </p:stCondLst>
                                  <p:childTnLst>
                                    <p:animMotion origin="layout" path="M 1.94444E-6 -4.27746E-6 L -0.00191 0.46567 " pathEditMode="relative" rAng="0" ptsTypes="AA">
                                      <p:cBhvr>
                                        <p:cTn id="10" dur="2000" fill="hold"/>
                                        <p:tgtEl>
                                          <p:spTgt spid="11"/>
                                        </p:tgtEl>
                                        <p:attrNameLst>
                                          <p:attrName>ppt_x</p:attrName>
                                          <p:attrName>ppt_y</p:attrName>
                                        </p:attrNameLst>
                                      </p:cBhvr>
                                      <p:rCtr x="-100" y="23300"/>
                                    </p:animMotion>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subTnLst>
                                    <p:animClr clrSpc="rgb" dir="cw">
                                      <p:cBhvr override="childStyle">
                                        <p:cTn dur="1" fill="hold" display="0" masterRel="nextClick" afterEffect="1"/>
                                        <p:tgtEl>
                                          <p:spTgt spid="32"/>
                                        </p:tgtEl>
                                        <p:attrNameLst>
                                          <p:attrName>ppt_c</p:attrName>
                                        </p:attrNameLst>
                                      </p:cBhvr>
                                      <p:to>
                                        <a:schemeClr val="tx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0" presetClass="path" presetSubtype="0" accel="50000" decel="50000" fill="hold" grpId="0" nodeType="clickEffect">
                                  <p:stCondLst>
                                    <p:cond delay="0"/>
                                  </p:stCondLst>
                                  <p:childTnLst>
                                    <p:animMotion origin="layout" path="M -4.16667E-6 -4.27746E-6 L 0.16198 0.08833 " pathEditMode="relative" rAng="0" ptsTypes="AA">
                                      <p:cBhvr>
                                        <p:cTn id="16" dur="2000" fill="hold"/>
                                        <p:tgtEl>
                                          <p:spTgt spid="12"/>
                                        </p:tgtEl>
                                        <p:attrNameLst>
                                          <p:attrName>ppt_x</p:attrName>
                                          <p:attrName>ppt_y</p:attrName>
                                        </p:attrNameLst>
                                      </p:cBhvr>
                                      <p:rCtr x="8100" y="4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標題 1"/>
          <p:cNvSpPr>
            <a:spLocks noGrp="1"/>
          </p:cNvSpPr>
          <p:nvPr>
            <p:ph type="title"/>
          </p:nvPr>
        </p:nvSpPr>
        <p:spPr/>
        <p:txBody>
          <a:bodyPr/>
          <a:lstStyle/>
          <a:p>
            <a:pPr eaLnBrk="1" hangingPunct="1"/>
            <a:r>
              <a:rPr lang="en-US" altLang="zh-TW" smtClean="0"/>
              <a:t>Evaluation of Expressions</a:t>
            </a:r>
            <a:endParaRPr lang="zh-TW" altLang="en-US" smtClean="0"/>
          </a:p>
        </p:txBody>
      </p:sp>
      <p:sp>
        <p:nvSpPr>
          <p:cNvPr id="5123" name="內容版面配置區 2"/>
          <p:cNvSpPr>
            <a:spLocks noGrp="1"/>
          </p:cNvSpPr>
          <p:nvPr>
            <p:ph idx="1"/>
          </p:nvPr>
        </p:nvSpPr>
        <p:spPr>
          <a:xfrm>
            <a:off x="2706688" y="1957388"/>
            <a:ext cx="7772400" cy="4114800"/>
          </a:xfrm>
        </p:spPr>
        <p:txBody>
          <a:bodyPr/>
          <a:lstStyle/>
          <a:p>
            <a:pPr eaLnBrk="1" hangingPunct="1"/>
            <a:r>
              <a:rPr lang="en-US" altLang="zh-TW" smtClean="0"/>
              <a:t>Infix to Posfix</a:t>
            </a:r>
          </a:p>
          <a:p>
            <a:pPr eaLnBrk="1" hangingPunct="1">
              <a:buFont typeface="Wingdings" panose="05000000000000000000" pitchFamily="2" charset="2"/>
              <a:buNone/>
            </a:pPr>
            <a:endParaRPr lang="zh-TW" altLang="en-US" smtClean="0"/>
          </a:p>
        </p:txBody>
      </p:sp>
      <p:graphicFrame>
        <p:nvGraphicFramePr>
          <p:cNvPr id="5" name="表格 4"/>
          <p:cNvGraphicFramePr>
            <a:graphicFrameLocks noGrp="1"/>
          </p:cNvGraphicFramePr>
          <p:nvPr/>
        </p:nvGraphicFramePr>
        <p:xfrm>
          <a:off x="2809875" y="3143251"/>
          <a:ext cx="7000874" cy="371475"/>
        </p:xfrm>
        <a:graphic>
          <a:graphicData uri="http://schemas.openxmlformats.org/drawingml/2006/table">
            <a:tbl>
              <a:tblPr firstRow="1" bandRow="1">
                <a:tableStyleId>{616DA210-FB5B-4158-B5E0-FEB733F419BA}</a:tableStyleId>
              </a:tblPr>
              <a:tblGrid>
                <a:gridCol w="345908">
                  <a:extLst>
                    <a:ext uri="{9D8B030D-6E8A-4147-A177-3AD203B41FA5}">
                      <a16:colId xmlns:a16="http://schemas.microsoft.com/office/drawing/2014/main" val="20000"/>
                    </a:ext>
                  </a:extLst>
                </a:gridCol>
                <a:gridCol w="345908">
                  <a:extLst>
                    <a:ext uri="{9D8B030D-6E8A-4147-A177-3AD203B41FA5}">
                      <a16:colId xmlns:a16="http://schemas.microsoft.com/office/drawing/2014/main" val="20001"/>
                    </a:ext>
                  </a:extLst>
                </a:gridCol>
                <a:gridCol w="345908">
                  <a:extLst>
                    <a:ext uri="{9D8B030D-6E8A-4147-A177-3AD203B41FA5}">
                      <a16:colId xmlns:a16="http://schemas.microsoft.com/office/drawing/2014/main" val="20002"/>
                    </a:ext>
                  </a:extLst>
                </a:gridCol>
                <a:gridCol w="345908">
                  <a:extLst>
                    <a:ext uri="{9D8B030D-6E8A-4147-A177-3AD203B41FA5}">
                      <a16:colId xmlns:a16="http://schemas.microsoft.com/office/drawing/2014/main" val="20003"/>
                    </a:ext>
                  </a:extLst>
                </a:gridCol>
                <a:gridCol w="345908">
                  <a:extLst>
                    <a:ext uri="{9D8B030D-6E8A-4147-A177-3AD203B41FA5}">
                      <a16:colId xmlns:a16="http://schemas.microsoft.com/office/drawing/2014/main" val="20004"/>
                    </a:ext>
                  </a:extLst>
                </a:gridCol>
                <a:gridCol w="345908">
                  <a:extLst>
                    <a:ext uri="{9D8B030D-6E8A-4147-A177-3AD203B41FA5}">
                      <a16:colId xmlns:a16="http://schemas.microsoft.com/office/drawing/2014/main" val="20005"/>
                    </a:ext>
                  </a:extLst>
                </a:gridCol>
                <a:gridCol w="345908">
                  <a:extLst>
                    <a:ext uri="{9D8B030D-6E8A-4147-A177-3AD203B41FA5}">
                      <a16:colId xmlns:a16="http://schemas.microsoft.com/office/drawing/2014/main" val="20006"/>
                    </a:ext>
                  </a:extLst>
                </a:gridCol>
                <a:gridCol w="345908">
                  <a:extLst>
                    <a:ext uri="{9D8B030D-6E8A-4147-A177-3AD203B41FA5}">
                      <a16:colId xmlns:a16="http://schemas.microsoft.com/office/drawing/2014/main" val="20007"/>
                    </a:ext>
                  </a:extLst>
                </a:gridCol>
                <a:gridCol w="345908">
                  <a:extLst>
                    <a:ext uri="{9D8B030D-6E8A-4147-A177-3AD203B41FA5}">
                      <a16:colId xmlns:a16="http://schemas.microsoft.com/office/drawing/2014/main" val="20008"/>
                    </a:ext>
                  </a:extLst>
                </a:gridCol>
                <a:gridCol w="345908">
                  <a:extLst>
                    <a:ext uri="{9D8B030D-6E8A-4147-A177-3AD203B41FA5}">
                      <a16:colId xmlns:a16="http://schemas.microsoft.com/office/drawing/2014/main" val="20009"/>
                    </a:ext>
                  </a:extLst>
                </a:gridCol>
                <a:gridCol w="345908">
                  <a:extLst>
                    <a:ext uri="{9D8B030D-6E8A-4147-A177-3AD203B41FA5}">
                      <a16:colId xmlns:a16="http://schemas.microsoft.com/office/drawing/2014/main" val="20010"/>
                    </a:ext>
                  </a:extLst>
                </a:gridCol>
                <a:gridCol w="345908">
                  <a:extLst>
                    <a:ext uri="{9D8B030D-6E8A-4147-A177-3AD203B41FA5}">
                      <a16:colId xmlns:a16="http://schemas.microsoft.com/office/drawing/2014/main" val="20011"/>
                    </a:ext>
                  </a:extLst>
                </a:gridCol>
                <a:gridCol w="345908">
                  <a:extLst>
                    <a:ext uri="{9D8B030D-6E8A-4147-A177-3AD203B41FA5}">
                      <a16:colId xmlns:a16="http://schemas.microsoft.com/office/drawing/2014/main" val="20012"/>
                    </a:ext>
                  </a:extLst>
                </a:gridCol>
                <a:gridCol w="345908">
                  <a:extLst>
                    <a:ext uri="{9D8B030D-6E8A-4147-A177-3AD203B41FA5}">
                      <a16:colId xmlns:a16="http://schemas.microsoft.com/office/drawing/2014/main" val="20013"/>
                    </a:ext>
                  </a:extLst>
                </a:gridCol>
                <a:gridCol w="345908">
                  <a:extLst>
                    <a:ext uri="{9D8B030D-6E8A-4147-A177-3AD203B41FA5}">
                      <a16:colId xmlns:a16="http://schemas.microsoft.com/office/drawing/2014/main" val="20014"/>
                    </a:ext>
                  </a:extLst>
                </a:gridCol>
                <a:gridCol w="345908">
                  <a:extLst>
                    <a:ext uri="{9D8B030D-6E8A-4147-A177-3AD203B41FA5}">
                      <a16:colId xmlns:a16="http://schemas.microsoft.com/office/drawing/2014/main" val="20015"/>
                    </a:ext>
                  </a:extLst>
                </a:gridCol>
                <a:gridCol w="345908">
                  <a:extLst>
                    <a:ext uri="{9D8B030D-6E8A-4147-A177-3AD203B41FA5}">
                      <a16:colId xmlns:a16="http://schemas.microsoft.com/office/drawing/2014/main" val="20016"/>
                    </a:ext>
                  </a:extLst>
                </a:gridCol>
                <a:gridCol w="345908">
                  <a:extLst>
                    <a:ext uri="{9D8B030D-6E8A-4147-A177-3AD203B41FA5}">
                      <a16:colId xmlns:a16="http://schemas.microsoft.com/office/drawing/2014/main" val="20017"/>
                    </a:ext>
                  </a:extLst>
                </a:gridCol>
                <a:gridCol w="345908">
                  <a:extLst>
                    <a:ext uri="{9D8B030D-6E8A-4147-A177-3AD203B41FA5}">
                      <a16:colId xmlns:a16="http://schemas.microsoft.com/office/drawing/2014/main" val="20018"/>
                    </a:ext>
                  </a:extLst>
                </a:gridCol>
                <a:gridCol w="428622">
                  <a:extLst>
                    <a:ext uri="{9D8B030D-6E8A-4147-A177-3AD203B41FA5}">
                      <a16:colId xmlns:a16="http://schemas.microsoft.com/office/drawing/2014/main" val="20019"/>
                    </a:ext>
                  </a:extLst>
                </a:gridCol>
              </a:tblGrid>
              <a:tr h="371475">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p>
                  </a:txBody>
                  <a:tcPr marL="91439" marR="91439" marT="45798" marB="45798"/>
                </a:tc>
                <a:tc>
                  <a:txBody>
                    <a:bodyPr/>
                    <a:lstStyle/>
                    <a:p>
                      <a:pPr algn="ctr"/>
                      <a:endParaRPr lang="zh-TW" altLang="en-US" sz="1800" b="0" dirty="0"/>
                    </a:p>
                  </a:txBody>
                  <a:tcPr marL="91439" marR="91439" marT="45798" marB="45798"/>
                </a:tc>
                <a:tc>
                  <a:txBody>
                    <a:bodyPr/>
                    <a:lstStyle/>
                    <a:p>
                      <a:pPr algn="ctr"/>
                      <a:endParaRPr lang="zh-TW" altLang="en-US" sz="1800" b="0" dirty="0"/>
                    </a:p>
                  </a:txBody>
                  <a:tcPr marL="91439" marR="91439" marT="45798" marB="45798"/>
                </a:tc>
                <a:tc>
                  <a:txBody>
                    <a:bodyPr/>
                    <a:lstStyle/>
                    <a:p>
                      <a:endParaRPr lang="zh-TW" altLang="en-US" sz="1800" b="0" dirty="0"/>
                    </a:p>
                  </a:txBody>
                  <a:tcPr marL="91439" marR="91439" marT="45798" marB="45798"/>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nvGraphicFramePr>
        <p:xfrm>
          <a:off x="2238375" y="3786188"/>
          <a:ext cx="1714500" cy="2925936"/>
        </p:xfrm>
        <a:graphic>
          <a:graphicData uri="http://schemas.openxmlformats.org/drawingml/2006/table">
            <a:tbl>
              <a:tblPr firstRow="1" bandRow="1">
                <a:tableStyleId>{BC89EF96-8CEA-46FF-86C4-4CE0E7609802}</a:tableStyleId>
              </a:tblPr>
              <a:tblGrid>
                <a:gridCol w="1714500">
                  <a:extLst>
                    <a:ext uri="{9D8B030D-6E8A-4147-A177-3AD203B41FA5}">
                      <a16:colId xmlns:a16="http://schemas.microsoft.com/office/drawing/2014/main" val="20000"/>
                    </a:ext>
                  </a:extLst>
                </a:gridCol>
              </a:tblGrid>
              <a:tr h="365720">
                <a:tc>
                  <a:txBody>
                    <a:bodyPr/>
                    <a:lstStyle/>
                    <a:p>
                      <a:endParaRPr lang="zh-TW" altLang="en-US" sz="1800" dirty="0"/>
                    </a:p>
                  </a:txBody>
                  <a:tcPr marL="91439" marR="91439" marT="45711" marB="45711"/>
                </a:tc>
                <a:extLst>
                  <a:ext uri="{0D108BD9-81ED-4DB2-BD59-A6C34878D82A}">
                    <a16:rowId xmlns:a16="http://schemas.microsoft.com/office/drawing/2014/main" val="10000"/>
                  </a:ext>
                </a:extLst>
              </a:tr>
              <a:tr h="365720">
                <a:tc>
                  <a:txBody>
                    <a:bodyPr/>
                    <a:lstStyle/>
                    <a:p>
                      <a:endParaRPr lang="zh-TW" altLang="en-US" sz="1800"/>
                    </a:p>
                  </a:txBody>
                  <a:tcPr marL="91439" marR="91439" marT="45711" marB="45711"/>
                </a:tc>
                <a:extLst>
                  <a:ext uri="{0D108BD9-81ED-4DB2-BD59-A6C34878D82A}">
                    <a16:rowId xmlns:a16="http://schemas.microsoft.com/office/drawing/2014/main" val="10001"/>
                  </a:ext>
                </a:extLst>
              </a:tr>
              <a:tr h="365720">
                <a:tc>
                  <a:txBody>
                    <a:bodyPr/>
                    <a:lstStyle/>
                    <a:p>
                      <a:endParaRPr lang="zh-TW" altLang="en-US" sz="1800"/>
                    </a:p>
                  </a:txBody>
                  <a:tcPr marL="91439" marR="91439" marT="45711" marB="45711"/>
                </a:tc>
                <a:extLst>
                  <a:ext uri="{0D108BD9-81ED-4DB2-BD59-A6C34878D82A}">
                    <a16:rowId xmlns:a16="http://schemas.microsoft.com/office/drawing/2014/main" val="10002"/>
                  </a:ext>
                </a:extLst>
              </a:tr>
              <a:tr h="365720">
                <a:tc>
                  <a:txBody>
                    <a:bodyPr/>
                    <a:lstStyle/>
                    <a:p>
                      <a:endParaRPr lang="zh-TW" altLang="en-US" sz="1800"/>
                    </a:p>
                  </a:txBody>
                  <a:tcPr marL="91439" marR="91439" marT="45711" marB="45711"/>
                </a:tc>
                <a:extLst>
                  <a:ext uri="{0D108BD9-81ED-4DB2-BD59-A6C34878D82A}">
                    <a16:rowId xmlns:a16="http://schemas.microsoft.com/office/drawing/2014/main" val="10003"/>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4"/>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5"/>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6"/>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7"/>
                  </a:ext>
                </a:extLst>
              </a:tr>
            </a:tbl>
          </a:graphicData>
        </a:graphic>
      </p:graphicFrame>
      <p:sp>
        <p:nvSpPr>
          <p:cNvPr id="5188" name="文字方塊 6"/>
          <p:cNvSpPr txBox="1">
            <a:spLocks noChangeArrowheads="1"/>
          </p:cNvSpPr>
          <p:nvPr/>
        </p:nvSpPr>
        <p:spPr bwMode="auto">
          <a:xfrm>
            <a:off x="2738438" y="2643189"/>
            <a:ext cx="4000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dirty="0"/>
              <a:t>Use stack to change infix into </a:t>
            </a:r>
            <a:r>
              <a:rPr kumimoji="0" lang="en-US" altLang="zh-TW" sz="1800" dirty="0" err="1"/>
              <a:t>posfix</a:t>
            </a:r>
            <a:endParaRPr kumimoji="0" lang="en-US" altLang="zh-TW" sz="1800" dirty="0"/>
          </a:p>
        </p:txBody>
      </p:sp>
      <p:graphicFrame>
        <p:nvGraphicFramePr>
          <p:cNvPr id="8" name="表格 7"/>
          <p:cNvGraphicFramePr>
            <a:graphicFrameLocks noGrp="1"/>
          </p:cNvGraphicFramePr>
          <p:nvPr/>
        </p:nvGraphicFramePr>
        <p:xfrm>
          <a:off x="4595813" y="3771901"/>
          <a:ext cx="5500690" cy="371475"/>
        </p:xfrm>
        <a:graphic>
          <a:graphicData uri="http://schemas.openxmlformats.org/drawingml/2006/table">
            <a:tbl>
              <a:tblPr firstRow="1" bandRow="1">
                <a:tableStyleId>{5C22544A-7EE6-4342-B048-85BDC9FD1C3A}</a:tableStyleId>
              </a:tblPr>
              <a:tblGrid>
                <a:gridCol w="423130">
                  <a:extLst>
                    <a:ext uri="{9D8B030D-6E8A-4147-A177-3AD203B41FA5}">
                      <a16:colId xmlns:a16="http://schemas.microsoft.com/office/drawing/2014/main" val="20000"/>
                    </a:ext>
                  </a:extLst>
                </a:gridCol>
                <a:gridCol w="423130">
                  <a:extLst>
                    <a:ext uri="{9D8B030D-6E8A-4147-A177-3AD203B41FA5}">
                      <a16:colId xmlns:a16="http://schemas.microsoft.com/office/drawing/2014/main" val="20001"/>
                    </a:ext>
                  </a:extLst>
                </a:gridCol>
                <a:gridCol w="423130">
                  <a:extLst>
                    <a:ext uri="{9D8B030D-6E8A-4147-A177-3AD203B41FA5}">
                      <a16:colId xmlns:a16="http://schemas.microsoft.com/office/drawing/2014/main" val="20002"/>
                    </a:ext>
                  </a:extLst>
                </a:gridCol>
                <a:gridCol w="423130">
                  <a:extLst>
                    <a:ext uri="{9D8B030D-6E8A-4147-A177-3AD203B41FA5}">
                      <a16:colId xmlns:a16="http://schemas.microsoft.com/office/drawing/2014/main" val="20003"/>
                    </a:ext>
                  </a:extLst>
                </a:gridCol>
                <a:gridCol w="423130">
                  <a:extLst>
                    <a:ext uri="{9D8B030D-6E8A-4147-A177-3AD203B41FA5}">
                      <a16:colId xmlns:a16="http://schemas.microsoft.com/office/drawing/2014/main" val="20004"/>
                    </a:ext>
                  </a:extLst>
                </a:gridCol>
                <a:gridCol w="423130">
                  <a:extLst>
                    <a:ext uri="{9D8B030D-6E8A-4147-A177-3AD203B41FA5}">
                      <a16:colId xmlns:a16="http://schemas.microsoft.com/office/drawing/2014/main" val="20005"/>
                    </a:ext>
                  </a:extLst>
                </a:gridCol>
                <a:gridCol w="423130">
                  <a:extLst>
                    <a:ext uri="{9D8B030D-6E8A-4147-A177-3AD203B41FA5}">
                      <a16:colId xmlns:a16="http://schemas.microsoft.com/office/drawing/2014/main" val="20006"/>
                    </a:ext>
                  </a:extLst>
                </a:gridCol>
                <a:gridCol w="423130">
                  <a:extLst>
                    <a:ext uri="{9D8B030D-6E8A-4147-A177-3AD203B41FA5}">
                      <a16:colId xmlns:a16="http://schemas.microsoft.com/office/drawing/2014/main" val="20007"/>
                    </a:ext>
                  </a:extLst>
                </a:gridCol>
                <a:gridCol w="423130">
                  <a:extLst>
                    <a:ext uri="{9D8B030D-6E8A-4147-A177-3AD203B41FA5}">
                      <a16:colId xmlns:a16="http://schemas.microsoft.com/office/drawing/2014/main" val="20008"/>
                    </a:ext>
                  </a:extLst>
                </a:gridCol>
                <a:gridCol w="423130">
                  <a:extLst>
                    <a:ext uri="{9D8B030D-6E8A-4147-A177-3AD203B41FA5}">
                      <a16:colId xmlns:a16="http://schemas.microsoft.com/office/drawing/2014/main" val="20009"/>
                    </a:ext>
                  </a:extLst>
                </a:gridCol>
                <a:gridCol w="423130">
                  <a:extLst>
                    <a:ext uri="{9D8B030D-6E8A-4147-A177-3AD203B41FA5}">
                      <a16:colId xmlns:a16="http://schemas.microsoft.com/office/drawing/2014/main" val="20010"/>
                    </a:ext>
                  </a:extLst>
                </a:gridCol>
                <a:gridCol w="423130">
                  <a:extLst>
                    <a:ext uri="{9D8B030D-6E8A-4147-A177-3AD203B41FA5}">
                      <a16:colId xmlns:a16="http://schemas.microsoft.com/office/drawing/2014/main" val="20011"/>
                    </a:ext>
                  </a:extLst>
                </a:gridCol>
                <a:gridCol w="423130">
                  <a:extLst>
                    <a:ext uri="{9D8B030D-6E8A-4147-A177-3AD203B41FA5}">
                      <a16:colId xmlns:a16="http://schemas.microsoft.com/office/drawing/2014/main" val="20012"/>
                    </a:ext>
                  </a:extLst>
                </a:gridCol>
              </a:tblGrid>
              <a:tr h="371475">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extLst>
                  <a:ext uri="{0D108BD9-81ED-4DB2-BD59-A6C34878D82A}">
                    <a16:rowId xmlns:a16="http://schemas.microsoft.com/office/drawing/2014/main" val="10000"/>
                  </a:ext>
                </a:extLst>
              </a:tr>
            </a:tbl>
          </a:graphicData>
        </a:graphic>
      </p:graphicFrame>
      <p:sp>
        <p:nvSpPr>
          <p:cNvPr id="5219" name="文字方塊 9"/>
          <p:cNvSpPr txBox="1">
            <a:spLocks noChangeArrowheads="1"/>
          </p:cNvSpPr>
          <p:nvPr/>
        </p:nvSpPr>
        <p:spPr bwMode="auto">
          <a:xfrm>
            <a:off x="4524375" y="4214814"/>
            <a:ext cx="4217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First, we prepare a stack and an array.</a:t>
            </a:r>
            <a:endParaRPr kumimoji="0" lang="zh-TW" altLang="en-US" sz="1800"/>
          </a:p>
        </p:txBody>
      </p:sp>
      <p:sp>
        <p:nvSpPr>
          <p:cNvPr id="5220" name="文字方塊 10"/>
          <p:cNvSpPr txBox="1">
            <a:spLocks noChangeArrowheads="1"/>
          </p:cNvSpPr>
          <p:nvPr/>
        </p:nvSpPr>
        <p:spPr bwMode="auto">
          <a:xfrm>
            <a:off x="2881313" y="6345239"/>
            <a:ext cx="27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p>
        </p:txBody>
      </p:sp>
      <p:sp>
        <p:nvSpPr>
          <p:cNvPr id="5221" name="文字方塊 11"/>
          <p:cNvSpPr txBox="1">
            <a:spLocks noChangeArrowheads="1"/>
          </p:cNvSpPr>
          <p:nvPr/>
        </p:nvSpPr>
        <p:spPr bwMode="auto">
          <a:xfrm>
            <a:off x="4667250" y="3773489"/>
            <a:ext cx="306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a:t>
            </a:r>
            <a:endParaRPr kumimoji="0" lang="zh-TW" altLang="en-US" sz="1800"/>
          </a:p>
        </p:txBody>
      </p:sp>
      <p:sp>
        <p:nvSpPr>
          <p:cNvPr id="13" name="文字方塊 12"/>
          <p:cNvSpPr txBox="1">
            <a:spLocks noChangeArrowheads="1"/>
          </p:cNvSpPr>
          <p:nvPr/>
        </p:nvSpPr>
        <p:spPr bwMode="auto">
          <a:xfrm>
            <a:off x="4238625" y="314325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b</a:t>
            </a:r>
            <a:endParaRPr kumimoji="0" lang="zh-TW" altLang="en-US" sz="1800"/>
          </a:p>
        </p:txBody>
      </p:sp>
      <p:sp>
        <p:nvSpPr>
          <p:cNvPr id="14" name="文字方塊 13"/>
          <p:cNvSpPr txBox="1">
            <a:spLocks noChangeArrowheads="1"/>
          </p:cNvSpPr>
          <p:nvPr/>
        </p:nvSpPr>
        <p:spPr bwMode="auto">
          <a:xfrm>
            <a:off x="3595688" y="3143250"/>
            <a:ext cx="27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5" name="文字方塊 14"/>
          <p:cNvSpPr txBox="1">
            <a:spLocks noChangeArrowheads="1"/>
          </p:cNvSpPr>
          <p:nvPr/>
        </p:nvSpPr>
        <p:spPr bwMode="auto">
          <a:xfrm>
            <a:off x="3894138" y="3143250"/>
            <a:ext cx="27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p>
        </p:txBody>
      </p:sp>
      <p:sp>
        <p:nvSpPr>
          <p:cNvPr id="5225" name="文字方塊 15"/>
          <p:cNvSpPr txBox="1">
            <a:spLocks noChangeArrowheads="1"/>
          </p:cNvSpPr>
          <p:nvPr/>
        </p:nvSpPr>
        <p:spPr bwMode="auto">
          <a:xfrm>
            <a:off x="4595814" y="3143250"/>
            <a:ext cx="268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5226" name="文字方塊 16"/>
          <p:cNvSpPr txBox="1">
            <a:spLocks noChangeArrowheads="1"/>
          </p:cNvSpPr>
          <p:nvPr/>
        </p:nvSpPr>
        <p:spPr bwMode="auto">
          <a:xfrm>
            <a:off x="4948238" y="3143250"/>
            <a:ext cx="290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c</a:t>
            </a:r>
            <a:endParaRPr kumimoji="0" lang="zh-TW" altLang="en-US" sz="1800"/>
          </a:p>
        </p:txBody>
      </p:sp>
      <p:sp>
        <p:nvSpPr>
          <p:cNvPr id="5227" name="文字方塊 17"/>
          <p:cNvSpPr txBox="1">
            <a:spLocks noChangeArrowheads="1"/>
          </p:cNvSpPr>
          <p:nvPr/>
        </p:nvSpPr>
        <p:spPr bwMode="auto">
          <a:xfrm>
            <a:off x="5238751" y="3143250"/>
            <a:ext cx="352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5228" name="文字方塊 18"/>
          <p:cNvSpPr txBox="1">
            <a:spLocks noChangeArrowheads="1"/>
          </p:cNvSpPr>
          <p:nvPr/>
        </p:nvSpPr>
        <p:spPr bwMode="auto">
          <a:xfrm>
            <a:off x="5595939" y="314325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d</a:t>
            </a:r>
            <a:endParaRPr kumimoji="0" lang="zh-TW" altLang="en-US" sz="1800"/>
          </a:p>
        </p:txBody>
      </p:sp>
      <p:sp>
        <p:nvSpPr>
          <p:cNvPr id="5229" name="文字方塊 19"/>
          <p:cNvSpPr txBox="1">
            <a:spLocks noChangeArrowheads="1"/>
          </p:cNvSpPr>
          <p:nvPr/>
        </p:nvSpPr>
        <p:spPr bwMode="auto">
          <a:xfrm>
            <a:off x="5953125" y="3143250"/>
            <a:ext cx="27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5230" name="文字方塊 20"/>
          <p:cNvSpPr txBox="1">
            <a:spLocks noChangeArrowheads="1"/>
          </p:cNvSpPr>
          <p:nvPr/>
        </p:nvSpPr>
        <p:spPr bwMode="auto">
          <a:xfrm>
            <a:off x="6323013" y="3143250"/>
            <a:ext cx="27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5231" name="文字方塊 21"/>
          <p:cNvSpPr txBox="1">
            <a:spLocks noChangeArrowheads="1"/>
          </p:cNvSpPr>
          <p:nvPr/>
        </p:nvSpPr>
        <p:spPr bwMode="auto">
          <a:xfrm>
            <a:off x="6642100" y="314325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5232" name="文字方塊 22"/>
          <p:cNvSpPr txBox="1">
            <a:spLocks noChangeArrowheads="1"/>
          </p:cNvSpPr>
          <p:nvPr/>
        </p:nvSpPr>
        <p:spPr bwMode="auto">
          <a:xfrm>
            <a:off x="8713788" y="314325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5233" name="文字方塊 24"/>
          <p:cNvSpPr txBox="1">
            <a:spLocks noChangeArrowheads="1"/>
          </p:cNvSpPr>
          <p:nvPr/>
        </p:nvSpPr>
        <p:spPr bwMode="auto">
          <a:xfrm>
            <a:off x="7037388" y="3143250"/>
            <a:ext cx="27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p>
        </p:txBody>
      </p:sp>
      <p:sp>
        <p:nvSpPr>
          <p:cNvPr id="5234" name="文字方塊 25"/>
          <p:cNvSpPr txBox="1">
            <a:spLocks noChangeArrowheads="1"/>
          </p:cNvSpPr>
          <p:nvPr/>
        </p:nvSpPr>
        <p:spPr bwMode="auto">
          <a:xfrm>
            <a:off x="8382000" y="3143250"/>
            <a:ext cx="27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5235" name="文字方塊 26"/>
          <p:cNvSpPr txBox="1">
            <a:spLocks noChangeArrowheads="1"/>
          </p:cNvSpPr>
          <p:nvPr/>
        </p:nvSpPr>
        <p:spPr bwMode="auto">
          <a:xfrm>
            <a:off x="7739064" y="3143250"/>
            <a:ext cx="268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5236" name="文字方塊 27"/>
          <p:cNvSpPr txBox="1">
            <a:spLocks noChangeArrowheads="1"/>
          </p:cNvSpPr>
          <p:nvPr/>
        </p:nvSpPr>
        <p:spPr bwMode="auto">
          <a:xfrm>
            <a:off x="8024814" y="3143250"/>
            <a:ext cx="306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a:t>
            </a:r>
            <a:endParaRPr kumimoji="0" lang="zh-TW" altLang="en-US" sz="1800"/>
          </a:p>
        </p:txBody>
      </p:sp>
      <p:sp>
        <p:nvSpPr>
          <p:cNvPr id="5237" name="文字方塊 28"/>
          <p:cNvSpPr txBox="1">
            <a:spLocks noChangeArrowheads="1"/>
          </p:cNvSpPr>
          <p:nvPr/>
        </p:nvSpPr>
        <p:spPr bwMode="auto">
          <a:xfrm>
            <a:off x="7361239" y="3143250"/>
            <a:ext cx="306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e</a:t>
            </a:r>
            <a:endParaRPr kumimoji="0" lang="zh-TW" altLang="en-US" sz="1800"/>
          </a:p>
        </p:txBody>
      </p:sp>
      <p:sp>
        <p:nvSpPr>
          <p:cNvPr id="5238" name="文字方塊 29"/>
          <p:cNvSpPr txBox="1">
            <a:spLocks noChangeArrowheads="1"/>
          </p:cNvSpPr>
          <p:nvPr/>
        </p:nvSpPr>
        <p:spPr bwMode="auto">
          <a:xfrm>
            <a:off x="9091613" y="3143250"/>
            <a:ext cx="290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c</a:t>
            </a:r>
            <a:endParaRPr kumimoji="0" lang="zh-TW" altLang="en-US" sz="1800"/>
          </a:p>
        </p:txBody>
      </p:sp>
      <p:sp>
        <p:nvSpPr>
          <p:cNvPr id="5239" name="文字方塊 30"/>
          <p:cNvSpPr txBox="1">
            <a:spLocks noChangeArrowheads="1"/>
          </p:cNvSpPr>
          <p:nvPr/>
        </p:nvSpPr>
        <p:spPr bwMode="auto">
          <a:xfrm>
            <a:off x="9382125" y="3143250"/>
            <a:ext cx="400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\0</a:t>
            </a:r>
            <a:endParaRPr kumimoji="0" lang="zh-TW" altLang="en-US" sz="1800"/>
          </a:p>
        </p:txBody>
      </p:sp>
      <p:sp>
        <p:nvSpPr>
          <p:cNvPr id="5240" name="文字方塊 31"/>
          <p:cNvSpPr txBox="1">
            <a:spLocks noChangeArrowheads="1"/>
          </p:cNvSpPr>
          <p:nvPr/>
        </p:nvSpPr>
        <p:spPr bwMode="auto">
          <a:xfrm>
            <a:off x="4525963" y="4500564"/>
            <a:ext cx="4819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Put operators to stack and numbers to array.</a:t>
            </a:r>
            <a:endParaRPr kumimoji="0" lang="zh-TW" altLang="en-US" sz="1800"/>
          </a:p>
        </p:txBody>
      </p:sp>
      <p:sp>
        <p:nvSpPr>
          <p:cNvPr id="33" name="文字方塊 32"/>
          <p:cNvSpPr txBox="1">
            <a:spLocks noChangeArrowheads="1"/>
          </p:cNvSpPr>
          <p:nvPr/>
        </p:nvSpPr>
        <p:spPr bwMode="auto">
          <a:xfrm>
            <a:off x="4524375" y="4786313"/>
            <a:ext cx="584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solidFill>
                  <a:srgbClr val="FF0000"/>
                </a:solidFill>
              </a:rPr>
              <a:t>If the operator is high order than the top term of stack,</a:t>
            </a:r>
          </a:p>
          <a:p>
            <a:pPr eaLnBrk="1" hangingPunct="1">
              <a:spcBef>
                <a:spcPct val="0"/>
              </a:spcBef>
              <a:buClrTx/>
              <a:buSzTx/>
              <a:buFontTx/>
              <a:buNone/>
            </a:pPr>
            <a:r>
              <a:rPr kumimoji="0" lang="en-US" altLang="zh-TW" sz="1800">
                <a:solidFill>
                  <a:srgbClr val="FF0000"/>
                </a:solidFill>
              </a:rPr>
              <a:t>push it to stack, otherwise pop the top term to array. </a:t>
            </a:r>
          </a:p>
        </p:txBody>
      </p:sp>
      <p:sp>
        <p:nvSpPr>
          <p:cNvPr id="34" name="文字方塊 33"/>
          <p:cNvSpPr txBox="1">
            <a:spLocks noChangeArrowheads="1"/>
          </p:cNvSpPr>
          <p:nvPr/>
        </p:nvSpPr>
        <p:spPr bwMode="auto">
          <a:xfrm>
            <a:off x="4552950" y="5357813"/>
            <a:ext cx="61864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solidFill>
                  <a:srgbClr val="FF0000"/>
                </a:solidFill>
              </a:rPr>
              <a:t>However, the ( ) operators without following the rules,</a:t>
            </a:r>
          </a:p>
          <a:p>
            <a:pPr eaLnBrk="1" hangingPunct="1">
              <a:spcBef>
                <a:spcPct val="0"/>
              </a:spcBef>
              <a:buClrTx/>
              <a:buSzTx/>
              <a:buFontTx/>
              <a:buNone/>
            </a:pPr>
            <a:r>
              <a:rPr kumimoji="0" lang="en-US" altLang="zh-TW" sz="1800">
                <a:solidFill>
                  <a:srgbClr val="FF0000"/>
                </a:solidFill>
              </a:rPr>
              <a:t>push “(“ on any operators and pop when push “)” to stack.</a:t>
            </a:r>
            <a:endParaRPr kumimoji="0" lang="zh-TW" altLang="en-US" sz="1800">
              <a:solidFill>
                <a:srgbClr val="FF0000"/>
              </a:solidFill>
            </a:endParaRPr>
          </a:p>
        </p:txBody>
      </p:sp>
    </p:spTree>
    <p:extLst>
      <p:ext uri="{BB962C8B-B14F-4D97-AF65-F5344CB8AC3E}">
        <p14:creationId xmlns:p14="http://schemas.microsoft.com/office/powerpoint/2010/main" val="14428826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accel="50000" decel="50000" fill="hold" grpId="0" nodeType="withEffect">
                                  <p:stCondLst>
                                    <p:cond delay="0"/>
                                  </p:stCondLst>
                                  <p:childTnLst>
                                    <p:animMotion origin="layout" path="M -1.11111E-6 6.93642E-6 L -0.07864 0.40902 " pathEditMode="relative" ptsTypes="AA">
                                      <p:cBhvr>
                                        <p:cTn id="6" dur="2000" fill="hold"/>
                                        <p:tgtEl>
                                          <p:spTgt spid="14"/>
                                        </p:tgtEl>
                                        <p:attrNameLst>
                                          <p:attrName>ppt_x</p:attrName>
                                          <p:attrName>ppt_y</p:attrName>
                                        </p:attrNameLst>
                                      </p:cBhvr>
                                    </p:animMotion>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subTnLst>
                                    <p:animClr clrSpc="rgb" dir="cw">
                                      <p:cBhvr override="childStyle">
                                        <p:cTn dur="1" fill="hold" display="0" masterRel="nextClick" afterEffect="1"/>
                                        <p:tgtEl>
                                          <p:spTgt spid="33"/>
                                        </p:tgtEl>
                                        <p:attrNameLst>
                                          <p:attrName>ppt_c</p:attrName>
                                        </p:attrNameLst>
                                      </p:cBhvr>
                                      <p:to>
                                        <a:schemeClr val="tx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0" presetClass="path" presetSubtype="0" accel="50000" decel="50000" fill="hold" grpId="0" nodeType="clickEffect">
                                  <p:stCondLst>
                                    <p:cond delay="0"/>
                                  </p:stCondLst>
                                  <p:childTnLst>
                                    <p:animMotion origin="layout" path="M 5.55556E-7 6.93642E-6 L -0.11024 0.35654 " pathEditMode="relative" ptsTypes="AA">
                                      <p:cBhvr>
                                        <p:cTn id="12" dur="2000" fill="hold"/>
                                        <p:tgtEl>
                                          <p:spTgt spid="15"/>
                                        </p:tgtEl>
                                        <p:attrNameLst>
                                          <p:attrName>ppt_x</p:attrName>
                                          <p:attrName>ppt_y</p:attrName>
                                        </p:attrNameLst>
                                      </p:cBhvr>
                                    </p:animMotion>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subTnLst>
                                    <p:animClr clrSpc="rgb" dir="cw">
                                      <p:cBhvr override="childStyle">
                                        <p:cTn dur="1" fill="hold" display="0" masterRel="nextClick" afterEffect="1"/>
                                        <p:tgtEl>
                                          <p:spTgt spid="34"/>
                                        </p:tgtEl>
                                        <p:attrNameLst>
                                          <p:attrName>ppt_c</p:attrName>
                                        </p:attrNameLst>
                                      </p:cBhvr>
                                      <p:to>
                                        <a:schemeClr val="tx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grpId="0" nodeType="clickEffect">
                                  <p:stCondLst>
                                    <p:cond delay="0"/>
                                  </p:stCondLst>
                                  <p:childTnLst>
                                    <p:animMotion origin="layout" path="M -0.00295 -0.00624 L 0.08871 0.09249 " pathEditMode="relative" rAng="0" ptsTypes="AA">
                                      <p:cBhvr>
                                        <p:cTn id="18" dur="2000" fill="hold"/>
                                        <p:tgtEl>
                                          <p:spTgt spid="13"/>
                                        </p:tgtEl>
                                        <p:attrNameLst>
                                          <p:attrName>ppt_x</p:attrName>
                                          <p:attrName>ppt_y</p:attrName>
                                        </p:attrNameLst>
                                      </p:cBhvr>
                                      <p:rCtr x="4600" y="49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標題 1"/>
          <p:cNvSpPr>
            <a:spLocks noGrp="1"/>
          </p:cNvSpPr>
          <p:nvPr>
            <p:ph type="title"/>
          </p:nvPr>
        </p:nvSpPr>
        <p:spPr/>
        <p:txBody>
          <a:bodyPr/>
          <a:lstStyle/>
          <a:p>
            <a:pPr eaLnBrk="1" hangingPunct="1"/>
            <a:r>
              <a:rPr lang="en-US" altLang="zh-TW" smtClean="0"/>
              <a:t>Evaluation of Expressions</a:t>
            </a:r>
            <a:endParaRPr lang="zh-TW" altLang="en-US" smtClean="0"/>
          </a:p>
        </p:txBody>
      </p:sp>
      <p:sp>
        <p:nvSpPr>
          <p:cNvPr id="6147" name="內容版面配置區 2"/>
          <p:cNvSpPr>
            <a:spLocks noGrp="1"/>
          </p:cNvSpPr>
          <p:nvPr>
            <p:ph idx="1"/>
          </p:nvPr>
        </p:nvSpPr>
        <p:spPr>
          <a:xfrm>
            <a:off x="2706688" y="1957388"/>
            <a:ext cx="7772400" cy="4114800"/>
          </a:xfrm>
        </p:spPr>
        <p:txBody>
          <a:bodyPr/>
          <a:lstStyle/>
          <a:p>
            <a:pPr eaLnBrk="1" hangingPunct="1"/>
            <a:r>
              <a:rPr lang="en-US" altLang="zh-TW" smtClean="0"/>
              <a:t>Infix to Posfix</a:t>
            </a:r>
          </a:p>
          <a:p>
            <a:pPr eaLnBrk="1" hangingPunct="1">
              <a:buFont typeface="Wingdings" panose="05000000000000000000" pitchFamily="2" charset="2"/>
              <a:buNone/>
            </a:pPr>
            <a:endParaRPr lang="zh-TW" altLang="en-US" smtClean="0"/>
          </a:p>
        </p:txBody>
      </p:sp>
      <p:graphicFrame>
        <p:nvGraphicFramePr>
          <p:cNvPr id="5" name="表格 4"/>
          <p:cNvGraphicFramePr>
            <a:graphicFrameLocks noGrp="1"/>
          </p:cNvGraphicFramePr>
          <p:nvPr/>
        </p:nvGraphicFramePr>
        <p:xfrm>
          <a:off x="2809876" y="3143251"/>
          <a:ext cx="7000874" cy="371475"/>
        </p:xfrm>
        <a:graphic>
          <a:graphicData uri="http://schemas.openxmlformats.org/drawingml/2006/table">
            <a:tbl>
              <a:tblPr firstRow="1" bandRow="1">
                <a:tableStyleId>{616DA210-FB5B-4158-B5E0-FEB733F419BA}</a:tableStyleId>
              </a:tblPr>
              <a:tblGrid>
                <a:gridCol w="345908">
                  <a:extLst>
                    <a:ext uri="{9D8B030D-6E8A-4147-A177-3AD203B41FA5}">
                      <a16:colId xmlns:a16="http://schemas.microsoft.com/office/drawing/2014/main" val="20000"/>
                    </a:ext>
                  </a:extLst>
                </a:gridCol>
                <a:gridCol w="345908">
                  <a:extLst>
                    <a:ext uri="{9D8B030D-6E8A-4147-A177-3AD203B41FA5}">
                      <a16:colId xmlns:a16="http://schemas.microsoft.com/office/drawing/2014/main" val="20001"/>
                    </a:ext>
                  </a:extLst>
                </a:gridCol>
                <a:gridCol w="345908">
                  <a:extLst>
                    <a:ext uri="{9D8B030D-6E8A-4147-A177-3AD203B41FA5}">
                      <a16:colId xmlns:a16="http://schemas.microsoft.com/office/drawing/2014/main" val="20002"/>
                    </a:ext>
                  </a:extLst>
                </a:gridCol>
                <a:gridCol w="345908">
                  <a:extLst>
                    <a:ext uri="{9D8B030D-6E8A-4147-A177-3AD203B41FA5}">
                      <a16:colId xmlns:a16="http://schemas.microsoft.com/office/drawing/2014/main" val="20003"/>
                    </a:ext>
                  </a:extLst>
                </a:gridCol>
                <a:gridCol w="345908">
                  <a:extLst>
                    <a:ext uri="{9D8B030D-6E8A-4147-A177-3AD203B41FA5}">
                      <a16:colId xmlns:a16="http://schemas.microsoft.com/office/drawing/2014/main" val="20004"/>
                    </a:ext>
                  </a:extLst>
                </a:gridCol>
                <a:gridCol w="345908">
                  <a:extLst>
                    <a:ext uri="{9D8B030D-6E8A-4147-A177-3AD203B41FA5}">
                      <a16:colId xmlns:a16="http://schemas.microsoft.com/office/drawing/2014/main" val="20005"/>
                    </a:ext>
                  </a:extLst>
                </a:gridCol>
                <a:gridCol w="345908">
                  <a:extLst>
                    <a:ext uri="{9D8B030D-6E8A-4147-A177-3AD203B41FA5}">
                      <a16:colId xmlns:a16="http://schemas.microsoft.com/office/drawing/2014/main" val="20006"/>
                    </a:ext>
                  </a:extLst>
                </a:gridCol>
                <a:gridCol w="345908">
                  <a:extLst>
                    <a:ext uri="{9D8B030D-6E8A-4147-A177-3AD203B41FA5}">
                      <a16:colId xmlns:a16="http://schemas.microsoft.com/office/drawing/2014/main" val="20007"/>
                    </a:ext>
                  </a:extLst>
                </a:gridCol>
                <a:gridCol w="345908">
                  <a:extLst>
                    <a:ext uri="{9D8B030D-6E8A-4147-A177-3AD203B41FA5}">
                      <a16:colId xmlns:a16="http://schemas.microsoft.com/office/drawing/2014/main" val="20008"/>
                    </a:ext>
                  </a:extLst>
                </a:gridCol>
                <a:gridCol w="345908">
                  <a:extLst>
                    <a:ext uri="{9D8B030D-6E8A-4147-A177-3AD203B41FA5}">
                      <a16:colId xmlns:a16="http://schemas.microsoft.com/office/drawing/2014/main" val="20009"/>
                    </a:ext>
                  </a:extLst>
                </a:gridCol>
                <a:gridCol w="345908">
                  <a:extLst>
                    <a:ext uri="{9D8B030D-6E8A-4147-A177-3AD203B41FA5}">
                      <a16:colId xmlns:a16="http://schemas.microsoft.com/office/drawing/2014/main" val="20010"/>
                    </a:ext>
                  </a:extLst>
                </a:gridCol>
                <a:gridCol w="345908">
                  <a:extLst>
                    <a:ext uri="{9D8B030D-6E8A-4147-A177-3AD203B41FA5}">
                      <a16:colId xmlns:a16="http://schemas.microsoft.com/office/drawing/2014/main" val="20011"/>
                    </a:ext>
                  </a:extLst>
                </a:gridCol>
                <a:gridCol w="345908">
                  <a:extLst>
                    <a:ext uri="{9D8B030D-6E8A-4147-A177-3AD203B41FA5}">
                      <a16:colId xmlns:a16="http://schemas.microsoft.com/office/drawing/2014/main" val="20012"/>
                    </a:ext>
                  </a:extLst>
                </a:gridCol>
                <a:gridCol w="345908">
                  <a:extLst>
                    <a:ext uri="{9D8B030D-6E8A-4147-A177-3AD203B41FA5}">
                      <a16:colId xmlns:a16="http://schemas.microsoft.com/office/drawing/2014/main" val="20013"/>
                    </a:ext>
                  </a:extLst>
                </a:gridCol>
                <a:gridCol w="345908">
                  <a:extLst>
                    <a:ext uri="{9D8B030D-6E8A-4147-A177-3AD203B41FA5}">
                      <a16:colId xmlns:a16="http://schemas.microsoft.com/office/drawing/2014/main" val="20014"/>
                    </a:ext>
                  </a:extLst>
                </a:gridCol>
                <a:gridCol w="345908">
                  <a:extLst>
                    <a:ext uri="{9D8B030D-6E8A-4147-A177-3AD203B41FA5}">
                      <a16:colId xmlns:a16="http://schemas.microsoft.com/office/drawing/2014/main" val="20015"/>
                    </a:ext>
                  </a:extLst>
                </a:gridCol>
                <a:gridCol w="345908">
                  <a:extLst>
                    <a:ext uri="{9D8B030D-6E8A-4147-A177-3AD203B41FA5}">
                      <a16:colId xmlns:a16="http://schemas.microsoft.com/office/drawing/2014/main" val="20016"/>
                    </a:ext>
                  </a:extLst>
                </a:gridCol>
                <a:gridCol w="345908">
                  <a:extLst>
                    <a:ext uri="{9D8B030D-6E8A-4147-A177-3AD203B41FA5}">
                      <a16:colId xmlns:a16="http://schemas.microsoft.com/office/drawing/2014/main" val="20017"/>
                    </a:ext>
                  </a:extLst>
                </a:gridCol>
                <a:gridCol w="345908">
                  <a:extLst>
                    <a:ext uri="{9D8B030D-6E8A-4147-A177-3AD203B41FA5}">
                      <a16:colId xmlns:a16="http://schemas.microsoft.com/office/drawing/2014/main" val="20018"/>
                    </a:ext>
                  </a:extLst>
                </a:gridCol>
                <a:gridCol w="428622">
                  <a:extLst>
                    <a:ext uri="{9D8B030D-6E8A-4147-A177-3AD203B41FA5}">
                      <a16:colId xmlns:a16="http://schemas.microsoft.com/office/drawing/2014/main" val="20019"/>
                    </a:ext>
                  </a:extLst>
                </a:gridCol>
              </a:tblGrid>
              <a:tr h="371475">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p>
                  </a:txBody>
                  <a:tcPr marL="91439" marR="91439" marT="45798" marB="45798"/>
                </a:tc>
                <a:tc>
                  <a:txBody>
                    <a:bodyPr/>
                    <a:lstStyle/>
                    <a:p>
                      <a:pPr algn="ctr"/>
                      <a:endParaRPr lang="zh-TW" altLang="en-US" sz="1800" b="0" dirty="0"/>
                    </a:p>
                  </a:txBody>
                  <a:tcPr marL="91439" marR="91439" marT="45798" marB="45798"/>
                </a:tc>
                <a:tc>
                  <a:txBody>
                    <a:bodyPr/>
                    <a:lstStyle/>
                    <a:p>
                      <a:pPr algn="ctr"/>
                      <a:endParaRPr lang="zh-TW" altLang="en-US" sz="1800" b="0" dirty="0"/>
                    </a:p>
                  </a:txBody>
                  <a:tcPr marL="91439" marR="91439" marT="45798" marB="45798"/>
                </a:tc>
                <a:tc>
                  <a:txBody>
                    <a:bodyPr/>
                    <a:lstStyle/>
                    <a:p>
                      <a:endParaRPr lang="zh-TW" altLang="en-US" sz="1800" b="0" dirty="0"/>
                    </a:p>
                  </a:txBody>
                  <a:tcPr marL="91439" marR="91439" marT="45798" marB="45798"/>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nvGraphicFramePr>
        <p:xfrm>
          <a:off x="2238375" y="3786188"/>
          <a:ext cx="1714500" cy="2925936"/>
        </p:xfrm>
        <a:graphic>
          <a:graphicData uri="http://schemas.openxmlformats.org/drawingml/2006/table">
            <a:tbl>
              <a:tblPr firstRow="1" bandRow="1">
                <a:tableStyleId>{BC89EF96-8CEA-46FF-86C4-4CE0E7609802}</a:tableStyleId>
              </a:tblPr>
              <a:tblGrid>
                <a:gridCol w="1714500">
                  <a:extLst>
                    <a:ext uri="{9D8B030D-6E8A-4147-A177-3AD203B41FA5}">
                      <a16:colId xmlns:a16="http://schemas.microsoft.com/office/drawing/2014/main" val="20000"/>
                    </a:ext>
                  </a:extLst>
                </a:gridCol>
              </a:tblGrid>
              <a:tr h="365720">
                <a:tc>
                  <a:txBody>
                    <a:bodyPr/>
                    <a:lstStyle/>
                    <a:p>
                      <a:endParaRPr lang="zh-TW" altLang="en-US" sz="1800" dirty="0"/>
                    </a:p>
                  </a:txBody>
                  <a:tcPr marL="91439" marR="91439" marT="45711" marB="45711"/>
                </a:tc>
                <a:extLst>
                  <a:ext uri="{0D108BD9-81ED-4DB2-BD59-A6C34878D82A}">
                    <a16:rowId xmlns:a16="http://schemas.microsoft.com/office/drawing/2014/main" val="10000"/>
                  </a:ext>
                </a:extLst>
              </a:tr>
              <a:tr h="365720">
                <a:tc>
                  <a:txBody>
                    <a:bodyPr/>
                    <a:lstStyle/>
                    <a:p>
                      <a:endParaRPr lang="zh-TW" altLang="en-US" sz="1800"/>
                    </a:p>
                  </a:txBody>
                  <a:tcPr marL="91439" marR="91439" marT="45711" marB="45711"/>
                </a:tc>
                <a:extLst>
                  <a:ext uri="{0D108BD9-81ED-4DB2-BD59-A6C34878D82A}">
                    <a16:rowId xmlns:a16="http://schemas.microsoft.com/office/drawing/2014/main" val="10001"/>
                  </a:ext>
                </a:extLst>
              </a:tr>
              <a:tr h="365720">
                <a:tc>
                  <a:txBody>
                    <a:bodyPr/>
                    <a:lstStyle/>
                    <a:p>
                      <a:endParaRPr lang="zh-TW" altLang="en-US" sz="1800"/>
                    </a:p>
                  </a:txBody>
                  <a:tcPr marL="91439" marR="91439" marT="45711" marB="45711"/>
                </a:tc>
                <a:extLst>
                  <a:ext uri="{0D108BD9-81ED-4DB2-BD59-A6C34878D82A}">
                    <a16:rowId xmlns:a16="http://schemas.microsoft.com/office/drawing/2014/main" val="10002"/>
                  </a:ext>
                </a:extLst>
              </a:tr>
              <a:tr h="365720">
                <a:tc>
                  <a:txBody>
                    <a:bodyPr/>
                    <a:lstStyle/>
                    <a:p>
                      <a:endParaRPr lang="zh-TW" altLang="en-US" sz="1800"/>
                    </a:p>
                  </a:txBody>
                  <a:tcPr marL="91439" marR="91439" marT="45711" marB="45711"/>
                </a:tc>
                <a:extLst>
                  <a:ext uri="{0D108BD9-81ED-4DB2-BD59-A6C34878D82A}">
                    <a16:rowId xmlns:a16="http://schemas.microsoft.com/office/drawing/2014/main" val="10003"/>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4"/>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5"/>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6"/>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7"/>
                  </a:ext>
                </a:extLst>
              </a:tr>
            </a:tbl>
          </a:graphicData>
        </a:graphic>
      </p:graphicFrame>
      <p:sp>
        <p:nvSpPr>
          <p:cNvPr id="6212" name="文字方塊 6"/>
          <p:cNvSpPr txBox="1">
            <a:spLocks noChangeArrowheads="1"/>
          </p:cNvSpPr>
          <p:nvPr/>
        </p:nvSpPr>
        <p:spPr bwMode="auto">
          <a:xfrm>
            <a:off x="2738438" y="2643189"/>
            <a:ext cx="4000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Use stack to change infix into posfix</a:t>
            </a:r>
          </a:p>
        </p:txBody>
      </p:sp>
      <p:graphicFrame>
        <p:nvGraphicFramePr>
          <p:cNvPr id="8" name="表格 7"/>
          <p:cNvGraphicFramePr>
            <a:graphicFrameLocks noGrp="1"/>
          </p:cNvGraphicFramePr>
          <p:nvPr/>
        </p:nvGraphicFramePr>
        <p:xfrm>
          <a:off x="4595814" y="3771901"/>
          <a:ext cx="5500690" cy="371475"/>
        </p:xfrm>
        <a:graphic>
          <a:graphicData uri="http://schemas.openxmlformats.org/drawingml/2006/table">
            <a:tbl>
              <a:tblPr firstRow="1" bandRow="1">
                <a:tableStyleId>{5C22544A-7EE6-4342-B048-85BDC9FD1C3A}</a:tableStyleId>
              </a:tblPr>
              <a:tblGrid>
                <a:gridCol w="423130">
                  <a:extLst>
                    <a:ext uri="{9D8B030D-6E8A-4147-A177-3AD203B41FA5}">
                      <a16:colId xmlns:a16="http://schemas.microsoft.com/office/drawing/2014/main" val="20000"/>
                    </a:ext>
                  </a:extLst>
                </a:gridCol>
                <a:gridCol w="423130">
                  <a:extLst>
                    <a:ext uri="{9D8B030D-6E8A-4147-A177-3AD203B41FA5}">
                      <a16:colId xmlns:a16="http://schemas.microsoft.com/office/drawing/2014/main" val="20001"/>
                    </a:ext>
                  </a:extLst>
                </a:gridCol>
                <a:gridCol w="423130">
                  <a:extLst>
                    <a:ext uri="{9D8B030D-6E8A-4147-A177-3AD203B41FA5}">
                      <a16:colId xmlns:a16="http://schemas.microsoft.com/office/drawing/2014/main" val="20002"/>
                    </a:ext>
                  </a:extLst>
                </a:gridCol>
                <a:gridCol w="423130">
                  <a:extLst>
                    <a:ext uri="{9D8B030D-6E8A-4147-A177-3AD203B41FA5}">
                      <a16:colId xmlns:a16="http://schemas.microsoft.com/office/drawing/2014/main" val="20003"/>
                    </a:ext>
                  </a:extLst>
                </a:gridCol>
                <a:gridCol w="423130">
                  <a:extLst>
                    <a:ext uri="{9D8B030D-6E8A-4147-A177-3AD203B41FA5}">
                      <a16:colId xmlns:a16="http://schemas.microsoft.com/office/drawing/2014/main" val="20004"/>
                    </a:ext>
                  </a:extLst>
                </a:gridCol>
                <a:gridCol w="423130">
                  <a:extLst>
                    <a:ext uri="{9D8B030D-6E8A-4147-A177-3AD203B41FA5}">
                      <a16:colId xmlns:a16="http://schemas.microsoft.com/office/drawing/2014/main" val="20005"/>
                    </a:ext>
                  </a:extLst>
                </a:gridCol>
                <a:gridCol w="423130">
                  <a:extLst>
                    <a:ext uri="{9D8B030D-6E8A-4147-A177-3AD203B41FA5}">
                      <a16:colId xmlns:a16="http://schemas.microsoft.com/office/drawing/2014/main" val="20006"/>
                    </a:ext>
                  </a:extLst>
                </a:gridCol>
                <a:gridCol w="423130">
                  <a:extLst>
                    <a:ext uri="{9D8B030D-6E8A-4147-A177-3AD203B41FA5}">
                      <a16:colId xmlns:a16="http://schemas.microsoft.com/office/drawing/2014/main" val="20007"/>
                    </a:ext>
                  </a:extLst>
                </a:gridCol>
                <a:gridCol w="423130">
                  <a:extLst>
                    <a:ext uri="{9D8B030D-6E8A-4147-A177-3AD203B41FA5}">
                      <a16:colId xmlns:a16="http://schemas.microsoft.com/office/drawing/2014/main" val="20008"/>
                    </a:ext>
                  </a:extLst>
                </a:gridCol>
                <a:gridCol w="423130">
                  <a:extLst>
                    <a:ext uri="{9D8B030D-6E8A-4147-A177-3AD203B41FA5}">
                      <a16:colId xmlns:a16="http://schemas.microsoft.com/office/drawing/2014/main" val="20009"/>
                    </a:ext>
                  </a:extLst>
                </a:gridCol>
                <a:gridCol w="423130">
                  <a:extLst>
                    <a:ext uri="{9D8B030D-6E8A-4147-A177-3AD203B41FA5}">
                      <a16:colId xmlns:a16="http://schemas.microsoft.com/office/drawing/2014/main" val="20010"/>
                    </a:ext>
                  </a:extLst>
                </a:gridCol>
                <a:gridCol w="423130">
                  <a:extLst>
                    <a:ext uri="{9D8B030D-6E8A-4147-A177-3AD203B41FA5}">
                      <a16:colId xmlns:a16="http://schemas.microsoft.com/office/drawing/2014/main" val="20011"/>
                    </a:ext>
                  </a:extLst>
                </a:gridCol>
                <a:gridCol w="423130">
                  <a:extLst>
                    <a:ext uri="{9D8B030D-6E8A-4147-A177-3AD203B41FA5}">
                      <a16:colId xmlns:a16="http://schemas.microsoft.com/office/drawing/2014/main" val="20012"/>
                    </a:ext>
                  </a:extLst>
                </a:gridCol>
              </a:tblGrid>
              <a:tr h="371475">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extLst>
                  <a:ext uri="{0D108BD9-81ED-4DB2-BD59-A6C34878D82A}">
                    <a16:rowId xmlns:a16="http://schemas.microsoft.com/office/drawing/2014/main" val="10000"/>
                  </a:ext>
                </a:extLst>
              </a:tr>
            </a:tbl>
          </a:graphicData>
        </a:graphic>
      </p:graphicFrame>
      <p:sp>
        <p:nvSpPr>
          <p:cNvPr id="6243" name="文字方塊 9"/>
          <p:cNvSpPr txBox="1">
            <a:spLocks noChangeArrowheads="1"/>
          </p:cNvSpPr>
          <p:nvPr/>
        </p:nvSpPr>
        <p:spPr bwMode="auto">
          <a:xfrm>
            <a:off x="4524375" y="4214814"/>
            <a:ext cx="4217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First, we prepare a stack and an array.</a:t>
            </a:r>
            <a:endParaRPr kumimoji="0" lang="zh-TW" altLang="en-US" sz="1800"/>
          </a:p>
        </p:txBody>
      </p:sp>
      <p:sp>
        <p:nvSpPr>
          <p:cNvPr id="6244" name="文字方塊 10"/>
          <p:cNvSpPr txBox="1">
            <a:spLocks noChangeArrowheads="1"/>
          </p:cNvSpPr>
          <p:nvPr/>
        </p:nvSpPr>
        <p:spPr bwMode="auto">
          <a:xfrm>
            <a:off x="2881313" y="6345239"/>
            <a:ext cx="27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p>
        </p:txBody>
      </p:sp>
      <p:sp>
        <p:nvSpPr>
          <p:cNvPr id="6245" name="文字方塊 11"/>
          <p:cNvSpPr txBox="1">
            <a:spLocks noChangeArrowheads="1"/>
          </p:cNvSpPr>
          <p:nvPr/>
        </p:nvSpPr>
        <p:spPr bwMode="auto">
          <a:xfrm>
            <a:off x="4667250" y="3773489"/>
            <a:ext cx="306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a:t>
            </a:r>
            <a:endParaRPr kumimoji="0" lang="zh-TW" altLang="en-US" sz="1800"/>
          </a:p>
        </p:txBody>
      </p:sp>
      <p:sp>
        <p:nvSpPr>
          <p:cNvPr id="6246" name="文字方塊 12"/>
          <p:cNvSpPr txBox="1">
            <a:spLocks noChangeArrowheads="1"/>
          </p:cNvSpPr>
          <p:nvPr/>
        </p:nvSpPr>
        <p:spPr bwMode="auto">
          <a:xfrm>
            <a:off x="5095875" y="3786189"/>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b</a:t>
            </a:r>
            <a:endParaRPr kumimoji="0" lang="zh-TW" altLang="en-US" sz="1800"/>
          </a:p>
        </p:txBody>
      </p:sp>
      <p:sp>
        <p:nvSpPr>
          <p:cNvPr id="6247" name="文字方塊 13"/>
          <p:cNvSpPr txBox="1">
            <a:spLocks noChangeArrowheads="1"/>
          </p:cNvSpPr>
          <p:nvPr/>
        </p:nvSpPr>
        <p:spPr bwMode="auto">
          <a:xfrm>
            <a:off x="2881313" y="5929314"/>
            <a:ext cx="27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6248" name="文字方塊 14"/>
          <p:cNvSpPr txBox="1">
            <a:spLocks noChangeArrowheads="1"/>
          </p:cNvSpPr>
          <p:nvPr/>
        </p:nvSpPr>
        <p:spPr bwMode="auto">
          <a:xfrm>
            <a:off x="2881313" y="5572125"/>
            <a:ext cx="27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p>
        </p:txBody>
      </p:sp>
      <p:sp>
        <p:nvSpPr>
          <p:cNvPr id="16" name="文字方塊 15"/>
          <p:cNvSpPr txBox="1">
            <a:spLocks noChangeArrowheads="1"/>
          </p:cNvSpPr>
          <p:nvPr/>
        </p:nvSpPr>
        <p:spPr bwMode="auto">
          <a:xfrm>
            <a:off x="4595814" y="3143250"/>
            <a:ext cx="268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7" name="文字方塊 16"/>
          <p:cNvSpPr txBox="1">
            <a:spLocks noChangeArrowheads="1"/>
          </p:cNvSpPr>
          <p:nvPr/>
        </p:nvSpPr>
        <p:spPr bwMode="auto">
          <a:xfrm>
            <a:off x="4948238" y="3143250"/>
            <a:ext cx="290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c</a:t>
            </a:r>
            <a:endParaRPr kumimoji="0" lang="zh-TW" altLang="en-US" sz="1800"/>
          </a:p>
        </p:txBody>
      </p:sp>
      <p:sp>
        <p:nvSpPr>
          <p:cNvPr id="6251" name="文字方塊 17"/>
          <p:cNvSpPr txBox="1">
            <a:spLocks noChangeArrowheads="1"/>
          </p:cNvSpPr>
          <p:nvPr/>
        </p:nvSpPr>
        <p:spPr bwMode="auto">
          <a:xfrm>
            <a:off x="5238751" y="3143250"/>
            <a:ext cx="352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6252" name="文字方塊 18"/>
          <p:cNvSpPr txBox="1">
            <a:spLocks noChangeArrowheads="1"/>
          </p:cNvSpPr>
          <p:nvPr/>
        </p:nvSpPr>
        <p:spPr bwMode="auto">
          <a:xfrm>
            <a:off x="5595939" y="314325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d</a:t>
            </a:r>
            <a:endParaRPr kumimoji="0" lang="zh-TW" altLang="en-US" sz="1800"/>
          </a:p>
        </p:txBody>
      </p:sp>
      <p:sp>
        <p:nvSpPr>
          <p:cNvPr id="6253" name="文字方塊 19"/>
          <p:cNvSpPr txBox="1">
            <a:spLocks noChangeArrowheads="1"/>
          </p:cNvSpPr>
          <p:nvPr/>
        </p:nvSpPr>
        <p:spPr bwMode="auto">
          <a:xfrm>
            <a:off x="5953125" y="3143250"/>
            <a:ext cx="27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6254" name="文字方塊 20"/>
          <p:cNvSpPr txBox="1">
            <a:spLocks noChangeArrowheads="1"/>
          </p:cNvSpPr>
          <p:nvPr/>
        </p:nvSpPr>
        <p:spPr bwMode="auto">
          <a:xfrm>
            <a:off x="6323013" y="3143250"/>
            <a:ext cx="27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6255" name="文字方塊 21"/>
          <p:cNvSpPr txBox="1">
            <a:spLocks noChangeArrowheads="1"/>
          </p:cNvSpPr>
          <p:nvPr/>
        </p:nvSpPr>
        <p:spPr bwMode="auto">
          <a:xfrm>
            <a:off x="6642100" y="314325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6256" name="文字方塊 22"/>
          <p:cNvSpPr txBox="1">
            <a:spLocks noChangeArrowheads="1"/>
          </p:cNvSpPr>
          <p:nvPr/>
        </p:nvSpPr>
        <p:spPr bwMode="auto">
          <a:xfrm>
            <a:off x="8713788" y="314325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6257" name="文字方塊 24"/>
          <p:cNvSpPr txBox="1">
            <a:spLocks noChangeArrowheads="1"/>
          </p:cNvSpPr>
          <p:nvPr/>
        </p:nvSpPr>
        <p:spPr bwMode="auto">
          <a:xfrm>
            <a:off x="7037388" y="3143250"/>
            <a:ext cx="27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p>
        </p:txBody>
      </p:sp>
      <p:sp>
        <p:nvSpPr>
          <p:cNvPr id="6258" name="文字方塊 25"/>
          <p:cNvSpPr txBox="1">
            <a:spLocks noChangeArrowheads="1"/>
          </p:cNvSpPr>
          <p:nvPr/>
        </p:nvSpPr>
        <p:spPr bwMode="auto">
          <a:xfrm>
            <a:off x="8382000" y="3143250"/>
            <a:ext cx="27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6259" name="文字方塊 26"/>
          <p:cNvSpPr txBox="1">
            <a:spLocks noChangeArrowheads="1"/>
          </p:cNvSpPr>
          <p:nvPr/>
        </p:nvSpPr>
        <p:spPr bwMode="auto">
          <a:xfrm>
            <a:off x="7739064" y="3143250"/>
            <a:ext cx="268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6260" name="文字方塊 27"/>
          <p:cNvSpPr txBox="1">
            <a:spLocks noChangeArrowheads="1"/>
          </p:cNvSpPr>
          <p:nvPr/>
        </p:nvSpPr>
        <p:spPr bwMode="auto">
          <a:xfrm>
            <a:off x="8024814" y="3143250"/>
            <a:ext cx="306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a:t>
            </a:r>
            <a:endParaRPr kumimoji="0" lang="zh-TW" altLang="en-US" sz="1800"/>
          </a:p>
        </p:txBody>
      </p:sp>
      <p:sp>
        <p:nvSpPr>
          <p:cNvPr id="6261" name="文字方塊 28"/>
          <p:cNvSpPr txBox="1">
            <a:spLocks noChangeArrowheads="1"/>
          </p:cNvSpPr>
          <p:nvPr/>
        </p:nvSpPr>
        <p:spPr bwMode="auto">
          <a:xfrm>
            <a:off x="7361239" y="3143250"/>
            <a:ext cx="306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e</a:t>
            </a:r>
            <a:endParaRPr kumimoji="0" lang="zh-TW" altLang="en-US" sz="1800"/>
          </a:p>
        </p:txBody>
      </p:sp>
      <p:sp>
        <p:nvSpPr>
          <p:cNvPr id="6262" name="文字方塊 29"/>
          <p:cNvSpPr txBox="1">
            <a:spLocks noChangeArrowheads="1"/>
          </p:cNvSpPr>
          <p:nvPr/>
        </p:nvSpPr>
        <p:spPr bwMode="auto">
          <a:xfrm>
            <a:off x="9091613" y="3143250"/>
            <a:ext cx="290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c</a:t>
            </a:r>
            <a:endParaRPr kumimoji="0" lang="zh-TW" altLang="en-US" sz="1800"/>
          </a:p>
        </p:txBody>
      </p:sp>
      <p:sp>
        <p:nvSpPr>
          <p:cNvPr id="6263" name="文字方塊 30"/>
          <p:cNvSpPr txBox="1">
            <a:spLocks noChangeArrowheads="1"/>
          </p:cNvSpPr>
          <p:nvPr/>
        </p:nvSpPr>
        <p:spPr bwMode="auto">
          <a:xfrm>
            <a:off x="9382125" y="3143250"/>
            <a:ext cx="400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\0</a:t>
            </a:r>
            <a:endParaRPr kumimoji="0" lang="zh-TW" altLang="en-US" sz="1800"/>
          </a:p>
        </p:txBody>
      </p:sp>
      <p:sp>
        <p:nvSpPr>
          <p:cNvPr id="6264" name="文字方塊 31"/>
          <p:cNvSpPr txBox="1">
            <a:spLocks noChangeArrowheads="1"/>
          </p:cNvSpPr>
          <p:nvPr/>
        </p:nvSpPr>
        <p:spPr bwMode="auto">
          <a:xfrm>
            <a:off x="4525963" y="4500564"/>
            <a:ext cx="4819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Put operators to stack and numbers to array.</a:t>
            </a:r>
            <a:endParaRPr kumimoji="0" lang="zh-TW" altLang="en-US" sz="1800"/>
          </a:p>
        </p:txBody>
      </p:sp>
      <p:sp>
        <p:nvSpPr>
          <p:cNvPr id="6265" name="文字方塊 32"/>
          <p:cNvSpPr txBox="1">
            <a:spLocks noChangeArrowheads="1"/>
          </p:cNvSpPr>
          <p:nvPr/>
        </p:nvSpPr>
        <p:spPr bwMode="auto">
          <a:xfrm>
            <a:off x="4524375" y="4786313"/>
            <a:ext cx="584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If the operator is high order than the top term of stack,</a:t>
            </a:r>
          </a:p>
          <a:p>
            <a:pPr eaLnBrk="1" hangingPunct="1">
              <a:spcBef>
                <a:spcPct val="0"/>
              </a:spcBef>
              <a:buClrTx/>
              <a:buSzTx/>
              <a:buFontTx/>
              <a:buNone/>
            </a:pPr>
            <a:r>
              <a:rPr kumimoji="0" lang="en-US" altLang="zh-TW" sz="1800"/>
              <a:t>push it to stack, otherwise pop the top term to array. </a:t>
            </a:r>
          </a:p>
        </p:txBody>
      </p:sp>
      <p:sp>
        <p:nvSpPr>
          <p:cNvPr id="6266" name="文字方塊 33"/>
          <p:cNvSpPr txBox="1">
            <a:spLocks noChangeArrowheads="1"/>
          </p:cNvSpPr>
          <p:nvPr/>
        </p:nvSpPr>
        <p:spPr bwMode="auto">
          <a:xfrm>
            <a:off x="4552950" y="5357813"/>
            <a:ext cx="61864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However, the ( ) operators without following the rules,</a:t>
            </a:r>
          </a:p>
          <a:p>
            <a:pPr eaLnBrk="1" hangingPunct="1">
              <a:spcBef>
                <a:spcPct val="0"/>
              </a:spcBef>
              <a:buClrTx/>
              <a:buSzTx/>
              <a:buFontTx/>
              <a:buNone/>
            </a:pPr>
            <a:r>
              <a:rPr kumimoji="0" lang="en-US" altLang="zh-TW" sz="1800"/>
              <a:t>“(“ push on any operators and pop when “)” push to stack.</a:t>
            </a:r>
            <a:endParaRPr kumimoji="0" lang="zh-TW" altLang="en-US" sz="1800"/>
          </a:p>
        </p:txBody>
      </p:sp>
      <p:sp>
        <p:nvSpPr>
          <p:cNvPr id="35" name="橢圓 34"/>
          <p:cNvSpPr/>
          <p:nvPr/>
        </p:nvSpPr>
        <p:spPr>
          <a:xfrm>
            <a:off x="5167314" y="3071814"/>
            <a:ext cx="428625" cy="4286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cxnSp>
        <p:nvCxnSpPr>
          <p:cNvPr id="37" name="直線接點 36"/>
          <p:cNvCxnSpPr>
            <a:stCxn id="35" idx="6"/>
          </p:cNvCxnSpPr>
          <p:nvPr/>
        </p:nvCxnSpPr>
        <p:spPr>
          <a:xfrm flipV="1">
            <a:off x="5595938" y="2643189"/>
            <a:ext cx="1428750" cy="6429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文字方塊 37"/>
          <p:cNvSpPr txBox="1">
            <a:spLocks noChangeArrowheads="1"/>
          </p:cNvSpPr>
          <p:nvPr/>
        </p:nvSpPr>
        <p:spPr bwMode="auto">
          <a:xfrm>
            <a:off x="6953251" y="2428875"/>
            <a:ext cx="2532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solidFill>
                  <a:srgbClr val="FF0000"/>
                </a:solidFill>
              </a:rPr>
              <a:t>Not high order than “-”</a:t>
            </a:r>
            <a:endParaRPr kumimoji="0" lang="zh-TW" altLang="en-US" sz="1800">
              <a:solidFill>
                <a:srgbClr val="FF0000"/>
              </a:solidFill>
            </a:endParaRPr>
          </a:p>
        </p:txBody>
      </p:sp>
    </p:spTree>
    <p:extLst>
      <p:ext uri="{BB962C8B-B14F-4D97-AF65-F5344CB8AC3E}">
        <p14:creationId xmlns:p14="http://schemas.microsoft.com/office/powerpoint/2010/main" val="3893977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accel="50000" decel="50000" fill="hold" grpId="0" nodeType="withEffect">
                                  <p:stCondLst>
                                    <p:cond delay="0"/>
                                  </p:stCondLst>
                                  <p:childTnLst>
                                    <p:animMotion origin="layout" path="M -8.33333E-7 -4.27746E-6 L -0.18125 0.30844 " pathEditMode="relative" rAng="0" ptsTypes="AA">
                                      <p:cBhvr>
                                        <p:cTn id="6" dur="2000" fill="hold"/>
                                        <p:tgtEl>
                                          <p:spTgt spid="16"/>
                                        </p:tgtEl>
                                        <p:attrNameLst>
                                          <p:attrName>ppt_x</p:attrName>
                                          <p:attrName>ppt_y</p:attrName>
                                        </p:attrNameLst>
                                      </p:cBhvr>
                                      <p:rCtr x="-9100" y="1540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grpId="0" nodeType="clickEffect">
                                  <p:stCondLst>
                                    <p:cond delay="0"/>
                                  </p:stCondLst>
                                  <p:childTnLst>
                                    <p:animMotion origin="layout" path="M -0.00052 -0.00624 L 0.06198 0.09249 " pathEditMode="relative" rAng="0" ptsTypes="AA">
                                      <p:cBhvr>
                                        <p:cTn id="10" dur="2000" fill="hold"/>
                                        <p:tgtEl>
                                          <p:spTgt spid="17"/>
                                        </p:tgtEl>
                                        <p:attrNameLst>
                                          <p:attrName>ppt_x</p:attrName>
                                          <p:attrName>ppt_y</p:attrName>
                                        </p:attrNameLst>
                                      </p:cBhvr>
                                      <p:rCtr x="3100" y="4900"/>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35" grpId="0" animBg="1"/>
      <p:bldP spid="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p:cNvSpPr>
            <a:spLocks noGrp="1"/>
          </p:cNvSpPr>
          <p:nvPr>
            <p:ph type="title"/>
          </p:nvPr>
        </p:nvSpPr>
        <p:spPr/>
        <p:txBody>
          <a:bodyPr/>
          <a:lstStyle/>
          <a:p>
            <a:pPr eaLnBrk="1" hangingPunct="1"/>
            <a:r>
              <a:rPr lang="en-US" altLang="zh-TW" smtClean="0"/>
              <a:t>Evaluation of Expressions</a:t>
            </a:r>
            <a:endParaRPr lang="zh-TW" altLang="en-US" smtClean="0"/>
          </a:p>
        </p:txBody>
      </p:sp>
      <p:sp>
        <p:nvSpPr>
          <p:cNvPr id="7171" name="內容版面配置區 2"/>
          <p:cNvSpPr>
            <a:spLocks noGrp="1"/>
          </p:cNvSpPr>
          <p:nvPr>
            <p:ph idx="1"/>
          </p:nvPr>
        </p:nvSpPr>
        <p:spPr>
          <a:xfrm>
            <a:off x="2706688" y="1957388"/>
            <a:ext cx="7772400" cy="4114800"/>
          </a:xfrm>
        </p:spPr>
        <p:txBody>
          <a:bodyPr/>
          <a:lstStyle/>
          <a:p>
            <a:pPr eaLnBrk="1" hangingPunct="1"/>
            <a:r>
              <a:rPr lang="en-US" altLang="zh-TW" smtClean="0"/>
              <a:t>Infix to Posfix</a:t>
            </a:r>
          </a:p>
          <a:p>
            <a:pPr eaLnBrk="1" hangingPunct="1">
              <a:buFont typeface="Wingdings" panose="05000000000000000000" pitchFamily="2" charset="2"/>
              <a:buNone/>
            </a:pPr>
            <a:endParaRPr lang="zh-TW" altLang="en-US" smtClean="0"/>
          </a:p>
        </p:txBody>
      </p:sp>
      <p:graphicFrame>
        <p:nvGraphicFramePr>
          <p:cNvPr id="5" name="表格 4"/>
          <p:cNvGraphicFramePr>
            <a:graphicFrameLocks noGrp="1"/>
          </p:cNvGraphicFramePr>
          <p:nvPr/>
        </p:nvGraphicFramePr>
        <p:xfrm>
          <a:off x="2809876" y="3143251"/>
          <a:ext cx="7000874" cy="371475"/>
        </p:xfrm>
        <a:graphic>
          <a:graphicData uri="http://schemas.openxmlformats.org/drawingml/2006/table">
            <a:tbl>
              <a:tblPr firstRow="1" bandRow="1">
                <a:tableStyleId>{616DA210-FB5B-4158-B5E0-FEB733F419BA}</a:tableStyleId>
              </a:tblPr>
              <a:tblGrid>
                <a:gridCol w="345908">
                  <a:extLst>
                    <a:ext uri="{9D8B030D-6E8A-4147-A177-3AD203B41FA5}">
                      <a16:colId xmlns:a16="http://schemas.microsoft.com/office/drawing/2014/main" val="20000"/>
                    </a:ext>
                  </a:extLst>
                </a:gridCol>
                <a:gridCol w="345908">
                  <a:extLst>
                    <a:ext uri="{9D8B030D-6E8A-4147-A177-3AD203B41FA5}">
                      <a16:colId xmlns:a16="http://schemas.microsoft.com/office/drawing/2014/main" val="20001"/>
                    </a:ext>
                  </a:extLst>
                </a:gridCol>
                <a:gridCol w="345908">
                  <a:extLst>
                    <a:ext uri="{9D8B030D-6E8A-4147-A177-3AD203B41FA5}">
                      <a16:colId xmlns:a16="http://schemas.microsoft.com/office/drawing/2014/main" val="20002"/>
                    </a:ext>
                  </a:extLst>
                </a:gridCol>
                <a:gridCol w="345908">
                  <a:extLst>
                    <a:ext uri="{9D8B030D-6E8A-4147-A177-3AD203B41FA5}">
                      <a16:colId xmlns:a16="http://schemas.microsoft.com/office/drawing/2014/main" val="20003"/>
                    </a:ext>
                  </a:extLst>
                </a:gridCol>
                <a:gridCol w="345908">
                  <a:extLst>
                    <a:ext uri="{9D8B030D-6E8A-4147-A177-3AD203B41FA5}">
                      <a16:colId xmlns:a16="http://schemas.microsoft.com/office/drawing/2014/main" val="20004"/>
                    </a:ext>
                  </a:extLst>
                </a:gridCol>
                <a:gridCol w="345908">
                  <a:extLst>
                    <a:ext uri="{9D8B030D-6E8A-4147-A177-3AD203B41FA5}">
                      <a16:colId xmlns:a16="http://schemas.microsoft.com/office/drawing/2014/main" val="20005"/>
                    </a:ext>
                  </a:extLst>
                </a:gridCol>
                <a:gridCol w="345908">
                  <a:extLst>
                    <a:ext uri="{9D8B030D-6E8A-4147-A177-3AD203B41FA5}">
                      <a16:colId xmlns:a16="http://schemas.microsoft.com/office/drawing/2014/main" val="20006"/>
                    </a:ext>
                  </a:extLst>
                </a:gridCol>
                <a:gridCol w="345908">
                  <a:extLst>
                    <a:ext uri="{9D8B030D-6E8A-4147-A177-3AD203B41FA5}">
                      <a16:colId xmlns:a16="http://schemas.microsoft.com/office/drawing/2014/main" val="20007"/>
                    </a:ext>
                  </a:extLst>
                </a:gridCol>
                <a:gridCol w="345908">
                  <a:extLst>
                    <a:ext uri="{9D8B030D-6E8A-4147-A177-3AD203B41FA5}">
                      <a16:colId xmlns:a16="http://schemas.microsoft.com/office/drawing/2014/main" val="20008"/>
                    </a:ext>
                  </a:extLst>
                </a:gridCol>
                <a:gridCol w="345908">
                  <a:extLst>
                    <a:ext uri="{9D8B030D-6E8A-4147-A177-3AD203B41FA5}">
                      <a16:colId xmlns:a16="http://schemas.microsoft.com/office/drawing/2014/main" val="20009"/>
                    </a:ext>
                  </a:extLst>
                </a:gridCol>
                <a:gridCol w="345908">
                  <a:extLst>
                    <a:ext uri="{9D8B030D-6E8A-4147-A177-3AD203B41FA5}">
                      <a16:colId xmlns:a16="http://schemas.microsoft.com/office/drawing/2014/main" val="20010"/>
                    </a:ext>
                  </a:extLst>
                </a:gridCol>
                <a:gridCol w="345908">
                  <a:extLst>
                    <a:ext uri="{9D8B030D-6E8A-4147-A177-3AD203B41FA5}">
                      <a16:colId xmlns:a16="http://schemas.microsoft.com/office/drawing/2014/main" val="20011"/>
                    </a:ext>
                  </a:extLst>
                </a:gridCol>
                <a:gridCol w="345908">
                  <a:extLst>
                    <a:ext uri="{9D8B030D-6E8A-4147-A177-3AD203B41FA5}">
                      <a16:colId xmlns:a16="http://schemas.microsoft.com/office/drawing/2014/main" val="20012"/>
                    </a:ext>
                  </a:extLst>
                </a:gridCol>
                <a:gridCol w="345908">
                  <a:extLst>
                    <a:ext uri="{9D8B030D-6E8A-4147-A177-3AD203B41FA5}">
                      <a16:colId xmlns:a16="http://schemas.microsoft.com/office/drawing/2014/main" val="20013"/>
                    </a:ext>
                  </a:extLst>
                </a:gridCol>
                <a:gridCol w="345908">
                  <a:extLst>
                    <a:ext uri="{9D8B030D-6E8A-4147-A177-3AD203B41FA5}">
                      <a16:colId xmlns:a16="http://schemas.microsoft.com/office/drawing/2014/main" val="20014"/>
                    </a:ext>
                  </a:extLst>
                </a:gridCol>
                <a:gridCol w="345908">
                  <a:extLst>
                    <a:ext uri="{9D8B030D-6E8A-4147-A177-3AD203B41FA5}">
                      <a16:colId xmlns:a16="http://schemas.microsoft.com/office/drawing/2014/main" val="20015"/>
                    </a:ext>
                  </a:extLst>
                </a:gridCol>
                <a:gridCol w="345908">
                  <a:extLst>
                    <a:ext uri="{9D8B030D-6E8A-4147-A177-3AD203B41FA5}">
                      <a16:colId xmlns:a16="http://schemas.microsoft.com/office/drawing/2014/main" val="20016"/>
                    </a:ext>
                  </a:extLst>
                </a:gridCol>
                <a:gridCol w="345908">
                  <a:extLst>
                    <a:ext uri="{9D8B030D-6E8A-4147-A177-3AD203B41FA5}">
                      <a16:colId xmlns:a16="http://schemas.microsoft.com/office/drawing/2014/main" val="20017"/>
                    </a:ext>
                  </a:extLst>
                </a:gridCol>
                <a:gridCol w="345908">
                  <a:extLst>
                    <a:ext uri="{9D8B030D-6E8A-4147-A177-3AD203B41FA5}">
                      <a16:colId xmlns:a16="http://schemas.microsoft.com/office/drawing/2014/main" val="20018"/>
                    </a:ext>
                  </a:extLst>
                </a:gridCol>
                <a:gridCol w="428622">
                  <a:extLst>
                    <a:ext uri="{9D8B030D-6E8A-4147-A177-3AD203B41FA5}">
                      <a16:colId xmlns:a16="http://schemas.microsoft.com/office/drawing/2014/main" val="20019"/>
                    </a:ext>
                  </a:extLst>
                </a:gridCol>
              </a:tblGrid>
              <a:tr h="371475">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p>
                  </a:txBody>
                  <a:tcPr marL="91439" marR="91439" marT="45798" marB="45798"/>
                </a:tc>
                <a:tc>
                  <a:txBody>
                    <a:bodyPr/>
                    <a:lstStyle/>
                    <a:p>
                      <a:pPr algn="ctr"/>
                      <a:endParaRPr lang="zh-TW" altLang="en-US" sz="1800" b="0" dirty="0"/>
                    </a:p>
                  </a:txBody>
                  <a:tcPr marL="91439" marR="91439" marT="45798" marB="45798"/>
                </a:tc>
                <a:tc>
                  <a:txBody>
                    <a:bodyPr/>
                    <a:lstStyle/>
                    <a:p>
                      <a:pPr algn="ctr"/>
                      <a:endParaRPr lang="zh-TW" altLang="en-US" sz="1800" b="0" dirty="0"/>
                    </a:p>
                  </a:txBody>
                  <a:tcPr marL="91439" marR="91439" marT="45798" marB="45798"/>
                </a:tc>
                <a:tc>
                  <a:txBody>
                    <a:bodyPr/>
                    <a:lstStyle/>
                    <a:p>
                      <a:endParaRPr lang="zh-TW" altLang="en-US" sz="1800" b="0" dirty="0"/>
                    </a:p>
                  </a:txBody>
                  <a:tcPr marL="91439" marR="91439" marT="45798" marB="45798"/>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nvGraphicFramePr>
        <p:xfrm>
          <a:off x="2238375" y="3786188"/>
          <a:ext cx="1714500" cy="2925936"/>
        </p:xfrm>
        <a:graphic>
          <a:graphicData uri="http://schemas.openxmlformats.org/drawingml/2006/table">
            <a:tbl>
              <a:tblPr firstRow="1" bandRow="1">
                <a:tableStyleId>{BC89EF96-8CEA-46FF-86C4-4CE0E7609802}</a:tableStyleId>
              </a:tblPr>
              <a:tblGrid>
                <a:gridCol w="1714500">
                  <a:extLst>
                    <a:ext uri="{9D8B030D-6E8A-4147-A177-3AD203B41FA5}">
                      <a16:colId xmlns:a16="http://schemas.microsoft.com/office/drawing/2014/main" val="20000"/>
                    </a:ext>
                  </a:extLst>
                </a:gridCol>
              </a:tblGrid>
              <a:tr h="365720">
                <a:tc>
                  <a:txBody>
                    <a:bodyPr/>
                    <a:lstStyle/>
                    <a:p>
                      <a:endParaRPr lang="zh-TW" altLang="en-US" sz="1800" dirty="0"/>
                    </a:p>
                  </a:txBody>
                  <a:tcPr marL="91439" marR="91439" marT="45711" marB="45711"/>
                </a:tc>
                <a:extLst>
                  <a:ext uri="{0D108BD9-81ED-4DB2-BD59-A6C34878D82A}">
                    <a16:rowId xmlns:a16="http://schemas.microsoft.com/office/drawing/2014/main" val="10000"/>
                  </a:ext>
                </a:extLst>
              </a:tr>
              <a:tr h="365720">
                <a:tc>
                  <a:txBody>
                    <a:bodyPr/>
                    <a:lstStyle/>
                    <a:p>
                      <a:endParaRPr lang="zh-TW" altLang="en-US" sz="1800"/>
                    </a:p>
                  </a:txBody>
                  <a:tcPr marL="91439" marR="91439" marT="45711" marB="45711"/>
                </a:tc>
                <a:extLst>
                  <a:ext uri="{0D108BD9-81ED-4DB2-BD59-A6C34878D82A}">
                    <a16:rowId xmlns:a16="http://schemas.microsoft.com/office/drawing/2014/main" val="10001"/>
                  </a:ext>
                </a:extLst>
              </a:tr>
              <a:tr h="365720">
                <a:tc>
                  <a:txBody>
                    <a:bodyPr/>
                    <a:lstStyle/>
                    <a:p>
                      <a:endParaRPr lang="zh-TW" altLang="en-US" sz="1800"/>
                    </a:p>
                  </a:txBody>
                  <a:tcPr marL="91439" marR="91439" marT="45711" marB="45711"/>
                </a:tc>
                <a:extLst>
                  <a:ext uri="{0D108BD9-81ED-4DB2-BD59-A6C34878D82A}">
                    <a16:rowId xmlns:a16="http://schemas.microsoft.com/office/drawing/2014/main" val="10002"/>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3"/>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4"/>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5"/>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6"/>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7"/>
                  </a:ext>
                </a:extLst>
              </a:tr>
            </a:tbl>
          </a:graphicData>
        </a:graphic>
      </p:graphicFrame>
      <p:sp>
        <p:nvSpPr>
          <p:cNvPr id="7236" name="文字方塊 6"/>
          <p:cNvSpPr txBox="1">
            <a:spLocks noChangeArrowheads="1"/>
          </p:cNvSpPr>
          <p:nvPr/>
        </p:nvSpPr>
        <p:spPr bwMode="auto">
          <a:xfrm>
            <a:off x="2738438" y="2643189"/>
            <a:ext cx="4000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Use stack to change infix into posfix</a:t>
            </a:r>
          </a:p>
        </p:txBody>
      </p:sp>
      <p:graphicFrame>
        <p:nvGraphicFramePr>
          <p:cNvPr id="8" name="表格 7"/>
          <p:cNvGraphicFramePr>
            <a:graphicFrameLocks noGrp="1"/>
          </p:cNvGraphicFramePr>
          <p:nvPr/>
        </p:nvGraphicFramePr>
        <p:xfrm>
          <a:off x="4595814" y="3771901"/>
          <a:ext cx="5500690" cy="371475"/>
        </p:xfrm>
        <a:graphic>
          <a:graphicData uri="http://schemas.openxmlformats.org/drawingml/2006/table">
            <a:tbl>
              <a:tblPr firstRow="1" bandRow="1">
                <a:tableStyleId>{5C22544A-7EE6-4342-B048-85BDC9FD1C3A}</a:tableStyleId>
              </a:tblPr>
              <a:tblGrid>
                <a:gridCol w="423130">
                  <a:extLst>
                    <a:ext uri="{9D8B030D-6E8A-4147-A177-3AD203B41FA5}">
                      <a16:colId xmlns:a16="http://schemas.microsoft.com/office/drawing/2014/main" val="20000"/>
                    </a:ext>
                  </a:extLst>
                </a:gridCol>
                <a:gridCol w="423130">
                  <a:extLst>
                    <a:ext uri="{9D8B030D-6E8A-4147-A177-3AD203B41FA5}">
                      <a16:colId xmlns:a16="http://schemas.microsoft.com/office/drawing/2014/main" val="20001"/>
                    </a:ext>
                  </a:extLst>
                </a:gridCol>
                <a:gridCol w="423130">
                  <a:extLst>
                    <a:ext uri="{9D8B030D-6E8A-4147-A177-3AD203B41FA5}">
                      <a16:colId xmlns:a16="http://schemas.microsoft.com/office/drawing/2014/main" val="20002"/>
                    </a:ext>
                  </a:extLst>
                </a:gridCol>
                <a:gridCol w="423130">
                  <a:extLst>
                    <a:ext uri="{9D8B030D-6E8A-4147-A177-3AD203B41FA5}">
                      <a16:colId xmlns:a16="http://schemas.microsoft.com/office/drawing/2014/main" val="20003"/>
                    </a:ext>
                  </a:extLst>
                </a:gridCol>
                <a:gridCol w="423130">
                  <a:extLst>
                    <a:ext uri="{9D8B030D-6E8A-4147-A177-3AD203B41FA5}">
                      <a16:colId xmlns:a16="http://schemas.microsoft.com/office/drawing/2014/main" val="20004"/>
                    </a:ext>
                  </a:extLst>
                </a:gridCol>
                <a:gridCol w="423130">
                  <a:extLst>
                    <a:ext uri="{9D8B030D-6E8A-4147-A177-3AD203B41FA5}">
                      <a16:colId xmlns:a16="http://schemas.microsoft.com/office/drawing/2014/main" val="20005"/>
                    </a:ext>
                  </a:extLst>
                </a:gridCol>
                <a:gridCol w="423130">
                  <a:extLst>
                    <a:ext uri="{9D8B030D-6E8A-4147-A177-3AD203B41FA5}">
                      <a16:colId xmlns:a16="http://schemas.microsoft.com/office/drawing/2014/main" val="20006"/>
                    </a:ext>
                  </a:extLst>
                </a:gridCol>
                <a:gridCol w="423130">
                  <a:extLst>
                    <a:ext uri="{9D8B030D-6E8A-4147-A177-3AD203B41FA5}">
                      <a16:colId xmlns:a16="http://schemas.microsoft.com/office/drawing/2014/main" val="20007"/>
                    </a:ext>
                  </a:extLst>
                </a:gridCol>
                <a:gridCol w="423130">
                  <a:extLst>
                    <a:ext uri="{9D8B030D-6E8A-4147-A177-3AD203B41FA5}">
                      <a16:colId xmlns:a16="http://schemas.microsoft.com/office/drawing/2014/main" val="20008"/>
                    </a:ext>
                  </a:extLst>
                </a:gridCol>
                <a:gridCol w="423130">
                  <a:extLst>
                    <a:ext uri="{9D8B030D-6E8A-4147-A177-3AD203B41FA5}">
                      <a16:colId xmlns:a16="http://schemas.microsoft.com/office/drawing/2014/main" val="20009"/>
                    </a:ext>
                  </a:extLst>
                </a:gridCol>
                <a:gridCol w="423130">
                  <a:extLst>
                    <a:ext uri="{9D8B030D-6E8A-4147-A177-3AD203B41FA5}">
                      <a16:colId xmlns:a16="http://schemas.microsoft.com/office/drawing/2014/main" val="20010"/>
                    </a:ext>
                  </a:extLst>
                </a:gridCol>
                <a:gridCol w="423130">
                  <a:extLst>
                    <a:ext uri="{9D8B030D-6E8A-4147-A177-3AD203B41FA5}">
                      <a16:colId xmlns:a16="http://schemas.microsoft.com/office/drawing/2014/main" val="20011"/>
                    </a:ext>
                  </a:extLst>
                </a:gridCol>
                <a:gridCol w="423130">
                  <a:extLst>
                    <a:ext uri="{9D8B030D-6E8A-4147-A177-3AD203B41FA5}">
                      <a16:colId xmlns:a16="http://schemas.microsoft.com/office/drawing/2014/main" val="20012"/>
                    </a:ext>
                  </a:extLst>
                </a:gridCol>
              </a:tblGrid>
              <a:tr h="371475">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extLst>
                  <a:ext uri="{0D108BD9-81ED-4DB2-BD59-A6C34878D82A}">
                    <a16:rowId xmlns:a16="http://schemas.microsoft.com/office/drawing/2014/main" val="10000"/>
                  </a:ext>
                </a:extLst>
              </a:tr>
            </a:tbl>
          </a:graphicData>
        </a:graphic>
      </p:graphicFrame>
      <p:sp>
        <p:nvSpPr>
          <p:cNvPr id="7267" name="文字方塊 9"/>
          <p:cNvSpPr txBox="1">
            <a:spLocks noChangeArrowheads="1"/>
          </p:cNvSpPr>
          <p:nvPr/>
        </p:nvSpPr>
        <p:spPr bwMode="auto">
          <a:xfrm>
            <a:off x="4524375" y="4214814"/>
            <a:ext cx="4217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First, we prepare a stack and an array.</a:t>
            </a:r>
            <a:endParaRPr kumimoji="0" lang="zh-TW" altLang="en-US" sz="1800"/>
          </a:p>
        </p:txBody>
      </p:sp>
      <p:sp>
        <p:nvSpPr>
          <p:cNvPr id="7268" name="文字方塊 10"/>
          <p:cNvSpPr txBox="1">
            <a:spLocks noChangeArrowheads="1"/>
          </p:cNvSpPr>
          <p:nvPr/>
        </p:nvSpPr>
        <p:spPr bwMode="auto">
          <a:xfrm>
            <a:off x="2881313" y="6345239"/>
            <a:ext cx="27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p>
        </p:txBody>
      </p:sp>
      <p:sp>
        <p:nvSpPr>
          <p:cNvPr id="7269" name="文字方塊 11"/>
          <p:cNvSpPr txBox="1">
            <a:spLocks noChangeArrowheads="1"/>
          </p:cNvSpPr>
          <p:nvPr/>
        </p:nvSpPr>
        <p:spPr bwMode="auto">
          <a:xfrm>
            <a:off x="4667250" y="3773489"/>
            <a:ext cx="306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a:t>
            </a:r>
            <a:endParaRPr kumimoji="0" lang="zh-TW" altLang="en-US" sz="1800"/>
          </a:p>
        </p:txBody>
      </p:sp>
      <p:sp>
        <p:nvSpPr>
          <p:cNvPr id="7270" name="文字方塊 12"/>
          <p:cNvSpPr txBox="1">
            <a:spLocks noChangeArrowheads="1"/>
          </p:cNvSpPr>
          <p:nvPr/>
        </p:nvSpPr>
        <p:spPr bwMode="auto">
          <a:xfrm>
            <a:off x="5095875" y="3786189"/>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b</a:t>
            </a:r>
            <a:endParaRPr kumimoji="0" lang="zh-TW" altLang="en-US" sz="1800"/>
          </a:p>
        </p:txBody>
      </p:sp>
      <p:sp>
        <p:nvSpPr>
          <p:cNvPr id="7271" name="文字方塊 13"/>
          <p:cNvSpPr txBox="1">
            <a:spLocks noChangeArrowheads="1"/>
          </p:cNvSpPr>
          <p:nvPr/>
        </p:nvSpPr>
        <p:spPr bwMode="auto">
          <a:xfrm>
            <a:off x="2881313" y="5929314"/>
            <a:ext cx="27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7272" name="文字方塊 14"/>
          <p:cNvSpPr txBox="1">
            <a:spLocks noChangeArrowheads="1"/>
          </p:cNvSpPr>
          <p:nvPr/>
        </p:nvSpPr>
        <p:spPr bwMode="auto">
          <a:xfrm>
            <a:off x="2881313" y="5572125"/>
            <a:ext cx="27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p>
        </p:txBody>
      </p:sp>
      <p:sp>
        <p:nvSpPr>
          <p:cNvPr id="16" name="文字方塊 15"/>
          <p:cNvSpPr txBox="1">
            <a:spLocks noChangeArrowheads="1"/>
          </p:cNvSpPr>
          <p:nvPr/>
        </p:nvSpPr>
        <p:spPr bwMode="auto">
          <a:xfrm>
            <a:off x="2881314" y="5214939"/>
            <a:ext cx="268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7274" name="文字方塊 16"/>
          <p:cNvSpPr txBox="1">
            <a:spLocks noChangeArrowheads="1"/>
          </p:cNvSpPr>
          <p:nvPr/>
        </p:nvSpPr>
        <p:spPr bwMode="auto">
          <a:xfrm>
            <a:off x="5519738" y="3773489"/>
            <a:ext cx="290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c</a:t>
            </a:r>
            <a:endParaRPr kumimoji="0" lang="zh-TW" altLang="en-US" sz="1800"/>
          </a:p>
        </p:txBody>
      </p:sp>
      <p:sp>
        <p:nvSpPr>
          <p:cNvPr id="18" name="文字方塊 17"/>
          <p:cNvSpPr txBox="1">
            <a:spLocks noChangeArrowheads="1"/>
          </p:cNvSpPr>
          <p:nvPr/>
        </p:nvSpPr>
        <p:spPr bwMode="auto">
          <a:xfrm>
            <a:off x="5238751" y="3143250"/>
            <a:ext cx="352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9" name="文字方塊 18"/>
          <p:cNvSpPr txBox="1">
            <a:spLocks noChangeArrowheads="1"/>
          </p:cNvSpPr>
          <p:nvPr/>
        </p:nvSpPr>
        <p:spPr bwMode="auto">
          <a:xfrm>
            <a:off x="5595939" y="314325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d</a:t>
            </a:r>
            <a:endParaRPr kumimoji="0" lang="zh-TW" altLang="en-US" sz="1800"/>
          </a:p>
        </p:txBody>
      </p:sp>
      <p:sp>
        <p:nvSpPr>
          <p:cNvPr id="20" name="文字方塊 19"/>
          <p:cNvSpPr txBox="1">
            <a:spLocks noChangeArrowheads="1"/>
          </p:cNvSpPr>
          <p:nvPr/>
        </p:nvSpPr>
        <p:spPr bwMode="auto">
          <a:xfrm>
            <a:off x="5953125" y="3143250"/>
            <a:ext cx="27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7278" name="文字方塊 20"/>
          <p:cNvSpPr txBox="1">
            <a:spLocks noChangeArrowheads="1"/>
          </p:cNvSpPr>
          <p:nvPr/>
        </p:nvSpPr>
        <p:spPr bwMode="auto">
          <a:xfrm>
            <a:off x="6323013" y="3143250"/>
            <a:ext cx="27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7279" name="文字方塊 21"/>
          <p:cNvSpPr txBox="1">
            <a:spLocks noChangeArrowheads="1"/>
          </p:cNvSpPr>
          <p:nvPr/>
        </p:nvSpPr>
        <p:spPr bwMode="auto">
          <a:xfrm>
            <a:off x="6642100" y="314325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7280" name="文字方塊 22"/>
          <p:cNvSpPr txBox="1">
            <a:spLocks noChangeArrowheads="1"/>
          </p:cNvSpPr>
          <p:nvPr/>
        </p:nvSpPr>
        <p:spPr bwMode="auto">
          <a:xfrm>
            <a:off x="8713788" y="314325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7281" name="文字方塊 24"/>
          <p:cNvSpPr txBox="1">
            <a:spLocks noChangeArrowheads="1"/>
          </p:cNvSpPr>
          <p:nvPr/>
        </p:nvSpPr>
        <p:spPr bwMode="auto">
          <a:xfrm>
            <a:off x="7037388" y="3143250"/>
            <a:ext cx="27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p>
        </p:txBody>
      </p:sp>
      <p:sp>
        <p:nvSpPr>
          <p:cNvPr id="7282" name="文字方塊 25"/>
          <p:cNvSpPr txBox="1">
            <a:spLocks noChangeArrowheads="1"/>
          </p:cNvSpPr>
          <p:nvPr/>
        </p:nvSpPr>
        <p:spPr bwMode="auto">
          <a:xfrm>
            <a:off x="8382000" y="3143250"/>
            <a:ext cx="27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7283" name="文字方塊 26"/>
          <p:cNvSpPr txBox="1">
            <a:spLocks noChangeArrowheads="1"/>
          </p:cNvSpPr>
          <p:nvPr/>
        </p:nvSpPr>
        <p:spPr bwMode="auto">
          <a:xfrm>
            <a:off x="7739064" y="3143250"/>
            <a:ext cx="268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7284" name="文字方塊 27"/>
          <p:cNvSpPr txBox="1">
            <a:spLocks noChangeArrowheads="1"/>
          </p:cNvSpPr>
          <p:nvPr/>
        </p:nvSpPr>
        <p:spPr bwMode="auto">
          <a:xfrm>
            <a:off x="8024814" y="3143250"/>
            <a:ext cx="306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a:t>
            </a:r>
            <a:endParaRPr kumimoji="0" lang="zh-TW" altLang="en-US" sz="1800"/>
          </a:p>
        </p:txBody>
      </p:sp>
      <p:sp>
        <p:nvSpPr>
          <p:cNvPr id="7285" name="文字方塊 28"/>
          <p:cNvSpPr txBox="1">
            <a:spLocks noChangeArrowheads="1"/>
          </p:cNvSpPr>
          <p:nvPr/>
        </p:nvSpPr>
        <p:spPr bwMode="auto">
          <a:xfrm>
            <a:off x="7361239" y="3143250"/>
            <a:ext cx="306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e</a:t>
            </a:r>
            <a:endParaRPr kumimoji="0" lang="zh-TW" altLang="en-US" sz="1800"/>
          </a:p>
        </p:txBody>
      </p:sp>
      <p:sp>
        <p:nvSpPr>
          <p:cNvPr id="7286" name="文字方塊 29"/>
          <p:cNvSpPr txBox="1">
            <a:spLocks noChangeArrowheads="1"/>
          </p:cNvSpPr>
          <p:nvPr/>
        </p:nvSpPr>
        <p:spPr bwMode="auto">
          <a:xfrm>
            <a:off x="9091613" y="3143250"/>
            <a:ext cx="290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c</a:t>
            </a:r>
            <a:endParaRPr kumimoji="0" lang="zh-TW" altLang="en-US" sz="1800"/>
          </a:p>
        </p:txBody>
      </p:sp>
      <p:sp>
        <p:nvSpPr>
          <p:cNvPr id="7287" name="文字方塊 30"/>
          <p:cNvSpPr txBox="1">
            <a:spLocks noChangeArrowheads="1"/>
          </p:cNvSpPr>
          <p:nvPr/>
        </p:nvSpPr>
        <p:spPr bwMode="auto">
          <a:xfrm>
            <a:off x="9382125" y="3143250"/>
            <a:ext cx="400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\0</a:t>
            </a:r>
            <a:endParaRPr kumimoji="0" lang="zh-TW" altLang="en-US" sz="1800"/>
          </a:p>
        </p:txBody>
      </p:sp>
      <p:sp>
        <p:nvSpPr>
          <p:cNvPr id="7288" name="文字方塊 31"/>
          <p:cNvSpPr txBox="1">
            <a:spLocks noChangeArrowheads="1"/>
          </p:cNvSpPr>
          <p:nvPr/>
        </p:nvSpPr>
        <p:spPr bwMode="auto">
          <a:xfrm>
            <a:off x="4525963" y="4500564"/>
            <a:ext cx="4819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Put operators to stack and numbers to array.</a:t>
            </a:r>
            <a:endParaRPr kumimoji="0" lang="zh-TW" altLang="en-US" sz="1800"/>
          </a:p>
        </p:txBody>
      </p:sp>
      <p:sp>
        <p:nvSpPr>
          <p:cNvPr id="7289" name="文字方塊 32"/>
          <p:cNvSpPr txBox="1">
            <a:spLocks noChangeArrowheads="1"/>
          </p:cNvSpPr>
          <p:nvPr/>
        </p:nvSpPr>
        <p:spPr bwMode="auto">
          <a:xfrm>
            <a:off x="4524375" y="4786313"/>
            <a:ext cx="584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If the operator is high order than the top term of stack,</a:t>
            </a:r>
          </a:p>
          <a:p>
            <a:pPr eaLnBrk="1" hangingPunct="1">
              <a:spcBef>
                <a:spcPct val="0"/>
              </a:spcBef>
              <a:buClrTx/>
              <a:buSzTx/>
              <a:buFontTx/>
              <a:buNone/>
            </a:pPr>
            <a:r>
              <a:rPr kumimoji="0" lang="en-US" altLang="zh-TW" sz="1800"/>
              <a:t>push it to stack, otherwise pop the top term to array. </a:t>
            </a:r>
          </a:p>
        </p:txBody>
      </p:sp>
      <p:sp>
        <p:nvSpPr>
          <p:cNvPr id="7290" name="文字方塊 33"/>
          <p:cNvSpPr txBox="1">
            <a:spLocks noChangeArrowheads="1"/>
          </p:cNvSpPr>
          <p:nvPr/>
        </p:nvSpPr>
        <p:spPr bwMode="auto">
          <a:xfrm>
            <a:off x="4552950" y="5357813"/>
            <a:ext cx="61864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However, the ( ) operators without following the rules,</a:t>
            </a:r>
          </a:p>
          <a:p>
            <a:pPr eaLnBrk="1" hangingPunct="1">
              <a:spcBef>
                <a:spcPct val="0"/>
              </a:spcBef>
              <a:buClrTx/>
              <a:buSzTx/>
              <a:buFontTx/>
              <a:buNone/>
            </a:pPr>
            <a:r>
              <a:rPr kumimoji="0" lang="en-US" altLang="zh-TW" sz="1800"/>
              <a:t>push “(“ on any operators and pop when push “)” to stack.</a:t>
            </a:r>
            <a:endParaRPr kumimoji="0" lang="zh-TW" altLang="en-US" sz="1800"/>
          </a:p>
        </p:txBody>
      </p:sp>
      <p:sp>
        <p:nvSpPr>
          <p:cNvPr id="35" name="橢圓 34"/>
          <p:cNvSpPr/>
          <p:nvPr/>
        </p:nvSpPr>
        <p:spPr>
          <a:xfrm>
            <a:off x="5167314" y="3071814"/>
            <a:ext cx="428625" cy="4286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cxnSp>
        <p:nvCxnSpPr>
          <p:cNvPr id="37" name="直線接點 36"/>
          <p:cNvCxnSpPr>
            <a:stCxn id="35" idx="6"/>
          </p:cNvCxnSpPr>
          <p:nvPr/>
        </p:nvCxnSpPr>
        <p:spPr>
          <a:xfrm flipV="1">
            <a:off x="5595938" y="2643189"/>
            <a:ext cx="1428750" cy="6429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文字方塊 37"/>
          <p:cNvSpPr txBox="1">
            <a:spLocks noChangeArrowheads="1"/>
          </p:cNvSpPr>
          <p:nvPr/>
        </p:nvSpPr>
        <p:spPr bwMode="auto">
          <a:xfrm>
            <a:off x="6953251" y="2428875"/>
            <a:ext cx="2532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solidFill>
                  <a:srgbClr val="FF0000"/>
                </a:solidFill>
              </a:rPr>
              <a:t>Not high order than “-”</a:t>
            </a:r>
            <a:endParaRPr kumimoji="0" lang="zh-TW" altLang="en-US" sz="1800">
              <a:solidFill>
                <a:srgbClr val="FF0000"/>
              </a:solidFill>
            </a:endParaRPr>
          </a:p>
        </p:txBody>
      </p:sp>
    </p:spTree>
    <p:extLst>
      <p:ext uri="{BB962C8B-B14F-4D97-AF65-F5344CB8AC3E}">
        <p14:creationId xmlns:p14="http://schemas.microsoft.com/office/powerpoint/2010/main" val="9107123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accel="50000" decel="50000" fill="hold" grpId="0" nodeType="withEffect">
                                  <p:stCondLst>
                                    <p:cond delay="0"/>
                                  </p:stCondLst>
                                  <p:childTnLst>
                                    <p:animMotion origin="layout" path="M -0.00156 0.0067 L 0.33542 -0.20671 " pathEditMode="relative" rAng="0" ptsTypes="AA">
                                      <p:cBhvr>
                                        <p:cTn id="6" dur="2000" fill="hold"/>
                                        <p:tgtEl>
                                          <p:spTgt spid="16"/>
                                        </p:tgtEl>
                                        <p:attrNameLst>
                                          <p:attrName>ppt_x</p:attrName>
                                          <p:attrName>ppt_y</p:attrName>
                                        </p:attrNameLst>
                                      </p:cBhvr>
                                      <p:rCtr x="16800" y="-1070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7"/>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hidden"/>
                                      </p:to>
                                    </p:set>
                                  </p:childTnLst>
                                </p:cTn>
                              </p:par>
                              <p:par>
                                <p:cTn id="15" presetID="0" presetClass="path" presetSubtype="0" accel="50000" decel="50000" fill="hold" grpId="0" nodeType="withEffect">
                                  <p:stCondLst>
                                    <p:cond delay="0"/>
                                  </p:stCondLst>
                                  <p:childTnLst>
                                    <p:animMotion origin="layout" path="M 2.77778E-7 6.93642E-6 L -0.25972 0.30405 " pathEditMode="relative" ptsTypes="AA">
                                      <p:cBhvr>
                                        <p:cTn id="16" dur="2000" fill="hold"/>
                                        <p:tgtEl>
                                          <p:spTgt spid="18"/>
                                        </p:tgtEl>
                                        <p:attrNameLst>
                                          <p:attrName>ppt_x</p:attrName>
                                          <p:attrName>ppt_y</p:attrName>
                                        </p:attrNameLst>
                                      </p:cBhvr>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0" presetClass="path" presetSubtype="0" accel="50000" decel="50000" fill="hold" grpId="0" nodeType="clickEffect">
                                  <p:stCondLst>
                                    <p:cond delay="0"/>
                                  </p:stCondLst>
                                  <p:childTnLst>
                                    <p:animMotion origin="layout" path="M 3.61111E-6 -4.27746E-6 L 0.08229 0.09226 " pathEditMode="relative" rAng="0" ptsTypes="AA">
                                      <p:cBhvr>
                                        <p:cTn id="20" dur="2000" fill="hold"/>
                                        <p:tgtEl>
                                          <p:spTgt spid="19"/>
                                        </p:tgtEl>
                                        <p:attrNameLst>
                                          <p:attrName>ppt_x</p:attrName>
                                          <p:attrName>ppt_y</p:attrName>
                                        </p:attrNameLst>
                                      </p:cBhvr>
                                      <p:rCtr x="4100" y="4600"/>
                                    </p:animMotion>
                                  </p:childTnLst>
                                </p:cTn>
                              </p:par>
                            </p:childTnLst>
                          </p:cTn>
                        </p:par>
                      </p:childTnLst>
                    </p:cTn>
                  </p:par>
                  <p:par>
                    <p:cTn id="21" fill="hold" nodeType="clickPar">
                      <p:stCondLst>
                        <p:cond delay="indefinite"/>
                      </p:stCondLst>
                      <p:childTnLst>
                        <p:par>
                          <p:cTn id="22" fill="hold" nodeType="withGroup">
                            <p:stCondLst>
                              <p:cond delay="0"/>
                            </p:stCondLst>
                            <p:childTnLst>
                              <p:par>
                                <p:cTn id="23" presetID="0" presetClass="path" presetSubtype="0" accel="50000" decel="50000" fill="hold" grpId="0" nodeType="clickEffect">
                                  <p:stCondLst>
                                    <p:cond delay="0"/>
                                  </p:stCondLst>
                                  <p:childTnLst>
                                    <p:animMotion origin="layout" path="M -4.44444E-6 6.93642E-6 L -0.33646 0.25087 " pathEditMode="relative" ptsTypes="AA">
                                      <p:cBhvr>
                                        <p:cTn id="24" dur="2000" fill="hold"/>
                                        <p:tgtEl>
                                          <p:spTgt spid="2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0" grpId="0"/>
      <p:bldP spid="35" grpId="0" animBg="1"/>
      <p:bldP spid="3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標題 1"/>
          <p:cNvSpPr>
            <a:spLocks noGrp="1"/>
          </p:cNvSpPr>
          <p:nvPr>
            <p:ph type="title"/>
          </p:nvPr>
        </p:nvSpPr>
        <p:spPr/>
        <p:txBody>
          <a:bodyPr/>
          <a:lstStyle/>
          <a:p>
            <a:pPr eaLnBrk="1" hangingPunct="1"/>
            <a:r>
              <a:rPr lang="en-US" altLang="zh-TW" smtClean="0"/>
              <a:t>Evaluation of Expressions</a:t>
            </a:r>
            <a:endParaRPr lang="zh-TW" altLang="en-US" smtClean="0"/>
          </a:p>
        </p:txBody>
      </p:sp>
      <p:sp>
        <p:nvSpPr>
          <p:cNvPr id="8195" name="內容版面配置區 2"/>
          <p:cNvSpPr>
            <a:spLocks noGrp="1"/>
          </p:cNvSpPr>
          <p:nvPr>
            <p:ph idx="1"/>
          </p:nvPr>
        </p:nvSpPr>
        <p:spPr>
          <a:xfrm>
            <a:off x="2706688" y="1957388"/>
            <a:ext cx="7772400" cy="4114800"/>
          </a:xfrm>
        </p:spPr>
        <p:txBody>
          <a:bodyPr/>
          <a:lstStyle/>
          <a:p>
            <a:pPr eaLnBrk="1" hangingPunct="1"/>
            <a:r>
              <a:rPr lang="en-US" altLang="zh-TW" smtClean="0"/>
              <a:t>Infix to Posfix</a:t>
            </a:r>
          </a:p>
          <a:p>
            <a:pPr eaLnBrk="1" hangingPunct="1">
              <a:buFont typeface="Wingdings" panose="05000000000000000000" pitchFamily="2" charset="2"/>
              <a:buNone/>
            </a:pPr>
            <a:endParaRPr lang="zh-TW" altLang="en-US" smtClean="0"/>
          </a:p>
        </p:txBody>
      </p:sp>
      <p:graphicFrame>
        <p:nvGraphicFramePr>
          <p:cNvPr id="5" name="表格 4"/>
          <p:cNvGraphicFramePr>
            <a:graphicFrameLocks noGrp="1"/>
          </p:cNvGraphicFramePr>
          <p:nvPr/>
        </p:nvGraphicFramePr>
        <p:xfrm>
          <a:off x="2809876" y="3143251"/>
          <a:ext cx="7000874" cy="371475"/>
        </p:xfrm>
        <a:graphic>
          <a:graphicData uri="http://schemas.openxmlformats.org/drawingml/2006/table">
            <a:tbl>
              <a:tblPr firstRow="1" bandRow="1">
                <a:tableStyleId>{616DA210-FB5B-4158-B5E0-FEB733F419BA}</a:tableStyleId>
              </a:tblPr>
              <a:tblGrid>
                <a:gridCol w="345908">
                  <a:extLst>
                    <a:ext uri="{9D8B030D-6E8A-4147-A177-3AD203B41FA5}">
                      <a16:colId xmlns:a16="http://schemas.microsoft.com/office/drawing/2014/main" val="20000"/>
                    </a:ext>
                  </a:extLst>
                </a:gridCol>
                <a:gridCol w="345908">
                  <a:extLst>
                    <a:ext uri="{9D8B030D-6E8A-4147-A177-3AD203B41FA5}">
                      <a16:colId xmlns:a16="http://schemas.microsoft.com/office/drawing/2014/main" val="20001"/>
                    </a:ext>
                  </a:extLst>
                </a:gridCol>
                <a:gridCol w="345908">
                  <a:extLst>
                    <a:ext uri="{9D8B030D-6E8A-4147-A177-3AD203B41FA5}">
                      <a16:colId xmlns:a16="http://schemas.microsoft.com/office/drawing/2014/main" val="20002"/>
                    </a:ext>
                  </a:extLst>
                </a:gridCol>
                <a:gridCol w="345908">
                  <a:extLst>
                    <a:ext uri="{9D8B030D-6E8A-4147-A177-3AD203B41FA5}">
                      <a16:colId xmlns:a16="http://schemas.microsoft.com/office/drawing/2014/main" val="20003"/>
                    </a:ext>
                  </a:extLst>
                </a:gridCol>
                <a:gridCol w="345908">
                  <a:extLst>
                    <a:ext uri="{9D8B030D-6E8A-4147-A177-3AD203B41FA5}">
                      <a16:colId xmlns:a16="http://schemas.microsoft.com/office/drawing/2014/main" val="20004"/>
                    </a:ext>
                  </a:extLst>
                </a:gridCol>
                <a:gridCol w="345908">
                  <a:extLst>
                    <a:ext uri="{9D8B030D-6E8A-4147-A177-3AD203B41FA5}">
                      <a16:colId xmlns:a16="http://schemas.microsoft.com/office/drawing/2014/main" val="20005"/>
                    </a:ext>
                  </a:extLst>
                </a:gridCol>
                <a:gridCol w="345908">
                  <a:extLst>
                    <a:ext uri="{9D8B030D-6E8A-4147-A177-3AD203B41FA5}">
                      <a16:colId xmlns:a16="http://schemas.microsoft.com/office/drawing/2014/main" val="20006"/>
                    </a:ext>
                  </a:extLst>
                </a:gridCol>
                <a:gridCol w="345908">
                  <a:extLst>
                    <a:ext uri="{9D8B030D-6E8A-4147-A177-3AD203B41FA5}">
                      <a16:colId xmlns:a16="http://schemas.microsoft.com/office/drawing/2014/main" val="20007"/>
                    </a:ext>
                  </a:extLst>
                </a:gridCol>
                <a:gridCol w="345908">
                  <a:extLst>
                    <a:ext uri="{9D8B030D-6E8A-4147-A177-3AD203B41FA5}">
                      <a16:colId xmlns:a16="http://schemas.microsoft.com/office/drawing/2014/main" val="20008"/>
                    </a:ext>
                  </a:extLst>
                </a:gridCol>
                <a:gridCol w="345908">
                  <a:extLst>
                    <a:ext uri="{9D8B030D-6E8A-4147-A177-3AD203B41FA5}">
                      <a16:colId xmlns:a16="http://schemas.microsoft.com/office/drawing/2014/main" val="20009"/>
                    </a:ext>
                  </a:extLst>
                </a:gridCol>
                <a:gridCol w="345908">
                  <a:extLst>
                    <a:ext uri="{9D8B030D-6E8A-4147-A177-3AD203B41FA5}">
                      <a16:colId xmlns:a16="http://schemas.microsoft.com/office/drawing/2014/main" val="20010"/>
                    </a:ext>
                  </a:extLst>
                </a:gridCol>
                <a:gridCol w="345908">
                  <a:extLst>
                    <a:ext uri="{9D8B030D-6E8A-4147-A177-3AD203B41FA5}">
                      <a16:colId xmlns:a16="http://schemas.microsoft.com/office/drawing/2014/main" val="20011"/>
                    </a:ext>
                  </a:extLst>
                </a:gridCol>
                <a:gridCol w="345908">
                  <a:extLst>
                    <a:ext uri="{9D8B030D-6E8A-4147-A177-3AD203B41FA5}">
                      <a16:colId xmlns:a16="http://schemas.microsoft.com/office/drawing/2014/main" val="20012"/>
                    </a:ext>
                  </a:extLst>
                </a:gridCol>
                <a:gridCol w="345908">
                  <a:extLst>
                    <a:ext uri="{9D8B030D-6E8A-4147-A177-3AD203B41FA5}">
                      <a16:colId xmlns:a16="http://schemas.microsoft.com/office/drawing/2014/main" val="20013"/>
                    </a:ext>
                  </a:extLst>
                </a:gridCol>
                <a:gridCol w="345908">
                  <a:extLst>
                    <a:ext uri="{9D8B030D-6E8A-4147-A177-3AD203B41FA5}">
                      <a16:colId xmlns:a16="http://schemas.microsoft.com/office/drawing/2014/main" val="20014"/>
                    </a:ext>
                  </a:extLst>
                </a:gridCol>
                <a:gridCol w="345908">
                  <a:extLst>
                    <a:ext uri="{9D8B030D-6E8A-4147-A177-3AD203B41FA5}">
                      <a16:colId xmlns:a16="http://schemas.microsoft.com/office/drawing/2014/main" val="20015"/>
                    </a:ext>
                  </a:extLst>
                </a:gridCol>
                <a:gridCol w="345908">
                  <a:extLst>
                    <a:ext uri="{9D8B030D-6E8A-4147-A177-3AD203B41FA5}">
                      <a16:colId xmlns:a16="http://schemas.microsoft.com/office/drawing/2014/main" val="20016"/>
                    </a:ext>
                  </a:extLst>
                </a:gridCol>
                <a:gridCol w="345908">
                  <a:extLst>
                    <a:ext uri="{9D8B030D-6E8A-4147-A177-3AD203B41FA5}">
                      <a16:colId xmlns:a16="http://schemas.microsoft.com/office/drawing/2014/main" val="20017"/>
                    </a:ext>
                  </a:extLst>
                </a:gridCol>
                <a:gridCol w="345908">
                  <a:extLst>
                    <a:ext uri="{9D8B030D-6E8A-4147-A177-3AD203B41FA5}">
                      <a16:colId xmlns:a16="http://schemas.microsoft.com/office/drawing/2014/main" val="20018"/>
                    </a:ext>
                  </a:extLst>
                </a:gridCol>
                <a:gridCol w="428622">
                  <a:extLst>
                    <a:ext uri="{9D8B030D-6E8A-4147-A177-3AD203B41FA5}">
                      <a16:colId xmlns:a16="http://schemas.microsoft.com/office/drawing/2014/main" val="20019"/>
                    </a:ext>
                  </a:extLst>
                </a:gridCol>
              </a:tblGrid>
              <a:tr h="371475">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p>
                  </a:txBody>
                  <a:tcPr marL="91439" marR="91439" marT="45798" marB="45798"/>
                </a:tc>
                <a:tc>
                  <a:txBody>
                    <a:bodyPr/>
                    <a:lstStyle/>
                    <a:p>
                      <a:pPr algn="ctr"/>
                      <a:endParaRPr lang="zh-TW" altLang="en-US" sz="1800" b="0" dirty="0"/>
                    </a:p>
                  </a:txBody>
                  <a:tcPr marL="91439" marR="91439" marT="45798" marB="45798"/>
                </a:tc>
                <a:tc>
                  <a:txBody>
                    <a:bodyPr/>
                    <a:lstStyle/>
                    <a:p>
                      <a:pPr algn="ctr"/>
                      <a:endParaRPr lang="zh-TW" altLang="en-US" sz="1800" b="0" dirty="0"/>
                    </a:p>
                  </a:txBody>
                  <a:tcPr marL="91439" marR="91439" marT="45798" marB="45798"/>
                </a:tc>
                <a:tc>
                  <a:txBody>
                    <a:bodyPr/>
                    <a:lstStyle/>
                    <a:p>
                      <a:endParaRPr lang="zh-TW" altLang="en-US" sz="1800" b="0" dirty="0"/>
                    </a:p>
                  </a:txBody>
                  <a:tcPr marL="91439" marR="91439" marT="45798" marB="45798"/>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nvGraphicFramePr>
        <p:xfrm>
          <a:off x="2238375" y="3786188"/>
          <a:ext cx="1714500" cy="2925936"/>
        </p:xfrm>
        <a:graphic>
          <a:graphicData uri="http://schemas.openxmlformats.org/drawingml/2006/table">
            <a:tbl>
              <a:tblPr firstRow="1" bandRow="1">
                <a:tableStyleId>{BC89EF96-8CEA-46FF-86C4-4CE0E7609802}</a:tableStyleId>
              </a:tblPr>
              <a:tblGrid>
                <a:gridCol w="1714500">
                  <a:extLst>
                    <a:ext uri="{9D8B030D-6E8A-4147-A177-3AD203B41FA5}">
                      <a16:colId xmlns:a16="http://schemas.microsoft.com/office/drawing/2014/main" val="20000"/>
                    </a:ext>
                  </a:extLst>
                </a:gridCol>
              </a:tblGrid>
              <a:tr h="365720">
                <a:tc>
                  <a:txBody>
                    <a:bodyPr/>
                    <a:lstStyle/>
                    <a:p>
                      <a:endParaRPr lang="zh-TW" altLang="en-US" sz="1800" dirty="0"/>
                    </a:p>
                  </a:txBody>
                  <a:tcPr marL="91439" marR="91439" marT="45711" marB="45711"/>
                </a:tc>
                <a:extLst>
                  <a:ext uri="{0D108BD9-81ED-4DB2-BD59-A6C34878D82A}">
                    <a16:rowId xmlns:a16="http://schemas.microsoft.com/office/drawing/2014/main" val="10000"/>
                  </a:ext>
                </a:extLst>
              </a:tr>
              <a:tr h="365720">
                <a:tc>
                  <a:txBody>
                    <a:bodyPr/>
                    <a:lstStyle/>
                    <a:p>
                      <a:endParaRPr lang="zh-TW" altLang="en-US" sz="1800"/>
                    </a:p>
                  </a:txBody>
                  <a:tcPr marL="91439" marR="91439" marT="45711" marB="45711"/>
                </a:tc>
                <a:extLst>
                  <a:ext uri="{0D108BD9-81ED-4DB2-BD59-A6C34878D82A}">
                    <a16:rowId xmlns:a16="http://schemas.microsoft.com/office/drawing/2014/main" val="10001"/>
                  </a:ext>
                </a:extLst>
              </a:tr>
              <a:tr h="365720">
                <a:tc>
                  <a:txBody>
                    <a:bodyPr/>
                    <a:lstStyle/>
                    <a:p>
                      <a:endParaRPr lang="zh-TW" altLang="en-US" sz="1800"/>
                    </a:p>
                  </a:txBody>
                  <a:tcPr marL="91439" marR="91439" marT="45711" marB="45711"/>
                </a:tc>
                <a:extLst>
                  <a:ext uri="{0D108BD9-81ED-4DB2-BD59-A6C34878D82A}">
                    <a16:rowId xmlns:a16="http://schemas.microsoft.com/office/drawing/2014/main" val="10002"/>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3"/>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4"/>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5"/>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6"/>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7"/>
                  </a:ext>
                </a:extLst>
              </a:tr>
            </a:tbl>
          </a:graphicData>
        </a:graphic>
      </p:graphicFrame>
      <p:sp>
        <p:nvSpPr>
          <p:cNvPr id="8260" name="文字方塊 6"/>
          <p:cNvSpPr txBox="1">
            <a:spLocks noChangeArrowheads="1"/>
          </p:cNvSpPr>
          <p:nvPr/>
        </p:nvSpPr>
        <p:spPr bwMode="auto">
          <a:xfrm>
            <a:off x="2738438" y="2643189"/>
            <a:ext cx="4000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Use stack to change infix into posfix</a:t>
            </a:r>
          </a:p>
        </p:txBody>
      </p:sp>
      <p:graphicFrame>
        <p:nvGraphicFramePr>
          <p:cNvPr id="8" name="表格 7"/>
          <p:cNvGraphicFramePr>
            <a:graphicFrameLocks noGrp="1"/>
          </p:cNvGraphicFramePr>
          <p:nvPr/>
        </p:nvGraphicFramePr>
        <p:xfrm>
          <a:off x="4595814" y="3771901"/>
          <a:ext cx="5500690" cy="371475"/>
        </p:xfrm>
        <a:graphic>
          <a:graphicData uri="http://schemas.openxmlformats.org/drawingml/2006/table">
            <a:tbl>
              <a:tblPr firstRow="1" bandRow="1">
                <a:tableStyleId>{5C22544A-7EE6-4342-B048-85BDC9FD1C3A}</a:tableStyleId>
              </a:tblPr>
              <a:tblGrid>
                <a:gridCol w="423130">
                  <a:extLst>
                    <a:ext uri="{9D8B030D-6E8A-4147-A177-3AD203B41FA5}">
                      <a16:colId xmlns:a16="http://schemas.microsoft.com/office/drawing/2014/main" val="20000"/>
                    </a:ext>
                  </a:extLst>
                </a:gridCol>
                <a:gridCol w="423130">
                  <a:extLst>
                    <a:ext uri="{9D8B030D-6E8A-4147-A177-3AD203B41FA5}">
                      <a16:colId xmlns:a16="http://schemas.microsoft.com/office/drawing/2014/main" val="20001"/>
                    </a:ext>
                  </a:extLst>
                </a:gridCol>
                <a:gridCol w="423130">
                  <a:extLst>
                    <a:ext uri="{9D8B030D-6E8A-4147-A177-3AD203B41FA5}">
                      <a16:colId xmlns:a16="http://schemas.microsoft.com/office/drawing/2014/main" val="20002"/>
                    </a:ext>
                  </a:extLst>
                </a:gridCol>
                <a:gridCol w="423130">
                  <a:extLst>
                    <a:ext uri="{9D8B030D-6E8A-4147-A177-3AD203B41FA5}">
                      <a16:colId xmlns:a16="http://schemas.microsoft.com/office/drawing/2014/main" val="20003"/>
                    </a:ext>
                  </a:extLst>
                </a:gridCol>
                <a:gridCol w="423130">
                  <a:extLst>
                    <a:ext uri="{9D8B030D-6E8A-4147-A177-3AD203B41FA5}">
                      <a16:colId xmlns:a16="http://schemas.microsoft.com/office/drawing/2014/main" val="20004"/>
                    </a:ext>
                  </a:extLst>
                </a:gridCol>
                <a:gridCol w="423130">
                  <a:extLst>
                    <a:ext uri="{9D8B030D-6E8A-4147-A177-3AD203B41FA5}">
                      <a16:colId xmlns:a16="http://schemas.microsoft.com/office/drawing/2014/main" val="20005"/>
                    </a:ext>
                  </a:extLst>
                </a:gridCol>
                <a:gridCol w="423130">
                  <a:extLst>
                    <a:ext uri="{9D8B030D-6E8A-4147-A177-3AD203B41FA5}">
                      <a16:colId xmlns:a16="http://schemas.microsoft.com/office/drawing/2014/main" val="20006"/>
                    </a:ext>
                  </a:extLst>
                </a:gridCol>
                <a:gridCol w="423130">
                  <a:extLst>
                    <a:ext uri="{9D8B030D-6E8A-4147-A177-3AD203B41FA5}">
                      <a16:colId xmlns:a16="http://schemas.microsoft.com/office/drawing/2014/main" val="20007"/>
                    </a:ext>
                  </a:extLst>
                </a:gridCol>
                <a:gridCol w="423130">
                  <a:extLst>
                    <a:ext uri="{9D8B030D-6E8A-4147-A177-3AD203B41FA5}">
                      <a16:colId xmlns:a16="http://schemas.microsoft.com/office/drawing/2014/main" val="20008"/>
                    </a:ext>
                  </a:extLst>
                </a:gridCol>
                <a:gridCol w="423130">
                  <a:extLst>
                    <a:ext uri="{9D8B030D-6E8A-4147-A177-3AD203B41FA5}">
                      <a16:colId xmlns:a16="http://schemas.microsoft.com/office/drawing/2014/main" val="20009"/>
                    </a:ext>
                  </a:extLst>
                </a:gridCol>
                <a:gridCol w="423130">
                  <a:extLst>
                    <a:ext uri="{9D8B030D-6E8A-4147-A177-3AD203B41FA5}">
                      <a16:colId xmlns:a16="http://schemas.microsoft.com/office/drawing/2014/main" val="20010"/>
                    </a:ext>
                  </a:extLst>
                </a:gridCol>
                <a:gridCol w="423130">
                  <a:extLst>
                    <a:ext uri="{9D8B030D-6E8A-4147-A177-3AD203B41FA5}">
                      <a16:colId xmlns:a16="http://schemas.microsoft.com/office/drawing/2014/main" val="20011"/>
                    </a:ext>
                  </a:extLst>
                </a:gridCol>
                <a:gridCol w="423130">
                  <a:extLst>
                    <a:ext uri="{9D8B030D-6E8A-4147-A177-3AD203B41FA5}">
                      <a16:colId xmlns:a16="http://schemas.microsoft.com/office/drawing/2014/main" val="20012"/>
                    </a:ext>
                  </a:extLst>
                </a:gridCol>
              </a:tblGrid>
              <a:tr h="371475">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extLst>
                  <a:ext uri="{0D108BD9-81ED-4DB2-BD59-A6C34878D82A}">
                    <a16:rowId xmlns:a16="http://schemas.microsoft.com/office/drawing/2014/main" val="10000"/>
                  </a:ext>
                </a:extLst>
              </a:tr>
            </a:tbl>
          </a:graphicData>
        </a:graphic>
      </p:graphicFrame>
      <p:sp>
        <p:nvSpPr>
          <p:cNvPr id="8291" name="文字方塊 9"/>
          <p:cNvSpPr txBox="1">
            <a:spLocks noChangeArrowheads="1"/>
          </p:cNvSpPr>
          <p:nvPr/>
        </p:nvSpPr>
        <p:spPr bwMode="auto">
          <a:xfrm>
            <a:off x="4524375" y="4214814"/>
            <a:ext cx="4217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First, we prepare a stack and an array.</a:t>
            </a:r>
            <a:endParaRPr kumimoji="0" lang="zh-TW" altLang="en-US" sz="1800"/>
          </a:p>
        </p:txBody>
      </p:sp>
      <p:sp>
        <p:nvSpPr>
          <p:cNvPr id="8292" name="文字方塊 10"/>
          <p:cNvSpPr txBox="1">
            <a:spLocks noChangeArrowheads="1"/>
          </p:cNvSpPr>
          <p:nvPr/>
        </p:nvSpPr>
        <p:spPr bwMode="auto">
          <a:xfrm>
            <a:off x="2881313" y="6345239"/>
            <a:ext cx="27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p>
        </p:txBody>
      </p:sp>
      <p:sp>
        <p:nvSpPr>
          <p:cNvPr id="8293" name="文字方塊 11"/>
          <p:cNvSpPr txBox="1">
            <a:spLocks noChangeArrowheads="1"/>
          </p:cNvSpPr>
          <p:nvPr/>
        </p:nvSpPr>
        <p:spPr bwMode="auto">
          <a:xfrm>
            <a:off x="4667250" y="3773489"/>
            <a:ext cx="306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a:t>
            </a:r>
            <a:endParaRPr kumimoji="0" lang="zh-TW" altLang="en-US" sz="1800"/>
          </a:p>
        </p:txBody>
      </p:sp>
      <p:sp>
        <p:nvSpPr>
          <p:cNvPr id="8294" name="文字方塊 12"/>
          <p:cNvSpPr txBox="1">
            <a:spLocks noChangeArrowheads="1"/>
          </p:cNvSpPr>
          <p:nvPr/>
        </p:nvSpPr>
        <p:spPr bwMode="auto">
          <a:xfrm>
            <a:off x="5095875" y="3786189"/>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b</a:t>
            </a:r>
            <a:endParaRPr kumimoji="0" lang="zh-TW" altLang="en-US" sz="1800"/>
          </a:p>
        </p:txBody>
      </p:sp>
      <p:sp>
        <p:nvSpPr>
          <p:cNvPr id="8295" name="文字方塊 13"/>
          <p:cNvSpPr txBox="1">
            <a:spLocks noChangeArrowheads="1"/>
          </p:cNvSpPr>
          <p:nvPr/>
        </p:nvSpPr>
        <p:spPr bwMode="auto">
          <a:xfrm>
            <a:off x="2881313" y="5929314"/>
            <a:ext cx="27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5" name="文字方塊 14"/>
          <p:cNvSpPr txBox="1">
            <a:spLocks noChangeArrowheads="1"/>
          </p:cNvSpPr>
          <p:nvPr/>
        </p:nvSpPr>
        <p:spPr bwMode="auto">
          <a:xfrm>
            <a:off x="2881313" y="5572125"/>
            <a:ext cx="27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solidFill>
                  <a:srgbClr val="FF0000"/>
                </a:solidFill>
              </a:rPr>
              <a:t>(</a:t>
            </a:r>
          </a:p>
        </p:txBody>
      </p:sp>
      <p:sp>
        <p:nvSpPr>
          <p:cNvPr id="8297" name="文字方塊 15"/>
          <p:cNvSpPr txBox="1">
            <a:spLocks noChangeArrowheads="1"/>
          </p:cNvSpPr>
          <p:nvPr/>
        </p:nvSpPr>
        <p:spPr bwMode="auto">
          <a:xfrm>
            <a:off x="5938839" y="3787775"/>
            <a:ext cx="268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8298" name="文字方塊 16"/>
          <p:cNvSpPr txBox="1">
            <a:spLocks noChangeArrowheads="1"/>
          </p:cNvSpPr>
          <p:nvPr/>
        </p:nvSpPr>
        <p:spPr bwMode="auto">
          <a:xfrm>
            <a:off x="5519738" y="3773489"/>
            <a:ext cx="290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c</a:t>
            </a:r>
            <a:endParaRPr kumimoji="0" lang="zh-TW" altLang="en-US" sz="1800"/>
          </a:p>
        </p:txBody>
      </p:sp>
      <p:sp>
        <p:nvSpPr>
          <p:cNvPr id="18" name="文字方塊 17"/>
          <p:cNvSpPr txBox="1">
            <a:spLocks noChangeArrowheads="1"/>
          </p:cNvSpPr>
          <p:nvPr/>
        </p:nvSpPr>
        <p:spPr bwMode="auto">
          <a:xfrm>
            <a:off x="2838451" y="5243514"/>
            <a:ext cx="352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8300" name="文字方塊 18"/>
          <p:cNvSpPr txBox="1">
            <a:spLocks noChangeArrowheads="1"/>
          </p:cNvSpPr>
          <p:nvPr/>
        </p:nvSpPr>
        <p:spPr bwMode="auto">
          <a:xfrm>
            <a:off x="6345239" y="3787775"/>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d</a:t>
            </a:r>
            <a:endParaRPr kumimoji="0" lang="zh-TW" altLang="en-US" sz="1800"/>
          </a:p>
        </p:txBody>
      </p:sp>
      <p:sp>
        <p:nvSpPr>
          <p:cNvPr id="20" name="文字方塊 19"/>
          <p:cNvSpPr txBox="1">
            <a:spLocks noChangeArrowheads="1"/>
          </p:cNvSpPr>
          <p:nvPr/>
        </p:nvSpPr>
        <p:spPr bwMode="auto">
          <a:xfrm>
            <a:off x="2881313" y="4857750"/>
            <a:ext cx="27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solidFill>
                  <a:srgbClr val="FF0000"/>
                </a:solidFill>
              </a:rPr>
              <a:t>)</a:t>
            </a:r>
            <a:endParaRPr kumimoji="0" lang="zh-TW" altLang="en-US" sz="1800">
              <a:solidFill>
                <a:srgbClr val="FF0000"/>
              </a:solidFill>
            </a:endParaRPr>
          </a:p>
        </p:txBody>
      </p:sp>
      <p:sp>
        <p:nvSpPr>
          <p:cNvPr id="8302" name="文字方塊 20"/>
          <p:cNvSpPr txBox="1">
            <a:spLocks noChangeArrowheads="1"/>
          </p:cNvSpPr>
          <p:nvPr/>
        </p:nvSpPr>
        <p:spPr bwMode="auto">
          <a:xfrm>
            <a:off x="6323013" y="3143250"/>
            <a:ext cx="27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8303" name="文字方塊 21"/>
          <p:cNvSpPr txBox="1">
            <a:spLocks noChangeArrowheads="1"/>
          </p:cNvSpPr>
          <p:nvPr/>
        </p:nvSpPr>
        <p:spPr bwMode="auto">
          <a:xfrm>
            <a:off x="6642100" y="314325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8304" name="文字方塊 22"/>
          <p:cNvSpPr txBox="1">
            <a:spLocks noChangeArrowheads="1"/>
          </p:cNvSpPr>
          <p:nvPr/>
        </p:nvSpPr>
        <p:spPr bwMode="auto">
          <a:xfrm>
            <a:off x="8713788" y="314325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8305" name="文字方塊 24"/>
          <p:cNvSpPr txBox="1">
            <a:spLocks noChangeArrowheads="1"/>
          </p:cNvSpPr>
          <p:nvPr/>
        </p:nvSpPr>
        <p:spPr bwMode="auto">
          <a:xfrm>
            <a:off x="7037388" y="3143250"/>
            <a:ext cx="27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p>
        </p:txBody>
      </p:sp>
      <p:sp>
        <p:nvSpPr>
          <p:cNvPr id="8306" name="文字方塊 25"/>
          <p:cNvSpPr txBox="1">
            <a:spLocks noChangeArrowheads="1"/>
          </p:cNvSpPr>
          <p:nvPr/>
        </p:nvSpPr>
        <p:spPr bwMode="auto">
          <a:xfrm>
            <a:off x="8382000" y="3143250"/>
            <a:ext cx="27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8307" name="文字方塊 26"/>
          <p:cNvSpPr txBox="1">
            <a:spLocks noChangeArrowheads="1"/>
          </p:cNvSpPr>
          <p:nvPr/>
        </p:nvSpPr>
        <p:spPr bwMode="auto">
          <a:xfrm>
            <a:off x="7739064" y="3143250"/>
            <a:ext cx="268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8308" name="文字方塊 27"/>
          <p:cNvSpPr txBox="1">
            <a:spLocks noChangeArrowheads="1"/>
          </p:cNvSpPr>
          <p:nvPr/>
        </p:nvSpPr>
        <p:spPr bwMode="auto">
          <a:xfrm>
            <a:off x="8024814" y="3143250"/>
            <a:ext cx="306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a:t>
            </a:r>
            <a:endParaRPr kumimoji="0" lang="zh-TW" altLang="en-US" sz="1800"/>
          </a:p>
        </p:txBody>
      </p:sp>
      <p:sp>
        <p:nvSpPr>
          <p:cNvPr id="8309" name="文字方塊 28"/>
          <p:cNvSpPr txBox="1">
            <a:spLocks noChangeArrowheads="1"/>
          </p:cNvSpPr>
          <p:nvPr/>
        </p:nvSpPr>
        <p:spPr bwMode="auto">
          <a:xfrm>
            <a:off x="7361239" y="3143250"/>
            <a:ext cx="306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e</a:t>
            </a:r>
            <a:endParaRPr kumimoji="0" lang="zh-TW" altLang="en-US" sz="1800"/>
          </a:p>
        </p:txBody>
      </p:sp>
      <p:sp>
        <p:nvSpPr>
          <p:cNvPr id="8310" name="文字方塊 29"/>
          <p:cNvSpPr txBox="1">
            <a:spLocks noChangeArrowheads="1"/>
          </p:cNvSpPr>
          <p:nvPr/>
        </p:nvSpPr>
        <p:spPr bwMode="auto">
          <a:xfrm>
            <a:off x="9091613" y="3143250"/>
            <a:ext cx="290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c</a:t>
            </a:r>
            <a:endParaRPr kumimoji="0" lang="zh-TW" altLang="en-US" sz="1800"/>
          </a:p>
        </p:txBody>
      </p:sp>
      <p:sp>
        <p:nvSpPr>
          <p:cNvPr id="8311" name="文字方塊 30"/>
          <p:cNvSpPr txBox="1">
            <a:spLocks noChangeArrowheads="1"/>
          </p:cNvSpPr>
          <p:nvPr/>
        </p:nvSpPr>
        <p:spPr bwMode="auto">
          <a:xfrm>
            <a:off x="9382125" y="3143250"/>
            <a:ext cx="400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\0</a:t>
            </a:r>
            <a:endParaRPr kumimoji="0" lang="zh-TW" altLang="en-US" sz="1800"/>
          </a:p>
        </p:txBody>
      </p:sp>
      <p:sp>
        <p:nvSpPr>
          <p:cNvPr id="8312" name="文字方塊 31"/>
          <p:cNvSpPr txBox="1">
            <a:spLocks noChangeArrowheads="1"/>
          </p:cNvSpPr>
          <p:nvPr/>
        </p:nvSpPr>
        <p:spPr bwMode="auto">
          <a:xfrm>
            <a:off x="4525963" y="4500564"/>
            <a:ext cx="4819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Put operators to stack and numbers to array.</a:t>
            </a:r>
            <a:endParaRPr kumimoji="0" lang="zh-TW" altLang="en-US" sz="1800"/>
          </a:p>
        </p:txBody>
      </p:sp>
      <p:sp>
        <p:nvSpPr>
          <p:cNvPr id="8313" name="文字方塊 32"/>
          <p:cNvSpPr txBox="1">
            <a:spLocks noChangeArrowheads="1"/>
          </p:cNvSpPr>
          <p:nvPr/>
        </p:nvSpPr>
        <p:spPr bwMode="auto">
          <a:xfrm>
            <a:off x="4524375" y="4786313"/>
            <a:ext cx="584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If the operator is high order than the top term of stack,</a:t>
            </a:r>
          </a:p>
          <a:p>
            <a:pPr eaLnBrk="1" hangingPunct="1">
              <a:spcBef>
                <a:spcPct val="0"/>
              </a:spcBef>
              <a:buClrTx/>
              <a:buSzTx/>
              <a:buFontTx/>
              <a:buNone/>
            </a:pPr>
            <a:r>
              <a:rPr kumimoji="0" lang="en-US" altLang="zh-TW" sz="1800"/>
              <a:t>push it to stack, otherwise pop the top term to array. </a:t>
            </a:r>
          </a:p>
        </p:txBody>
      </p:sp>
      <p:sp>
        <p:nvSpPr>
          <p:cNvPr id="8314" name="文字方塊 33"/>
          <p:cNvSpPr txBox="1">
            <a:spLocks noChangeArrowheads="1"/>
          </p:cNvSpPr>
          <p:nvPr/>
        </p:nvSpPr>
        <p:spPr bwMode="auto">
          <a:xfrm>
            <a:off x="4552950" y="5357813"/>
            <a:ext cx="61864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However, the ( ) operators without following the rules,</a:t>
            </a:r>
          </a:p>
          <a:p>
            <a:pPr eaLnBrk="1" hangingPunct="1">
              <a:spcBef>
                <a:spcPct val="0"/>
              </a:spcBef>
              <a:buClrTx/>
              <a:buSzTx/>
              <a:buFontTx/>
              <a:buNone/>
            </a:pPr>
            <a:r>
              <a:rPr kumimoji="0" lang="en-US" altLang="zh-TW" sz="1800"/>
              <a:t>push “(“ on any operators and pop when push “)” to stack.</a:t>
            </a:r>
            <a:endParaRPr kumimoji="0" lang="zh-TW" altLang="en-US" sz="1800"/>
          </a:p>
        </p:txBody>
      </p:sp>
      <p:sp>
        <p:nvSpPr>
          <p:cNvPr id="36" name="文字方塊 35"/>
          <p:cNvSpPr txBox="1">
            <a:spLocks noChangeArrowheads="1"/>
          </p:cNvSpPr>
          <p:nvPr/>
        </p:nvSpPr>
        <p:spPr bwMode="auto">
          <a:xfrm>
            <a:off x="4524376" y="5926138"/>
            <a:ext cx="5813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solidFill>
                  <a:srgbClr val="FF0000"/>
                </a:solidFill>
              </a:rPr>
              <a:t>If push “)” to the stack, pop the operators between ( )</a:t>
            </a:r>
          </a:p>
          <a:p>
            <a:pPr eaLnBrk="1" hangingPunct="1">
              <a:spcBef>
                <a:spcPct val="0"/>
              </a:spcBef>
              <a:buClrTx/>
              <a:buSzTx/>
              <a:buFontTx/>
              <a:buNone/>
            </a:pPr>
            <a:r>
              <a:rPr kumimoji="0" lang="en-US" altLang="zh-TW" sz="1800">
                <a:solidFill>
                  <a:srgbClr val="FF0000"/>
                </a:solidFill>
              </a:rPr>
              <a:t>to array and pop the ( ) without being stored.</a:t>
            </a:r>
            <a:endParaRPr kumimoji="0" lang="zh-TW" altLang="en-US" sz="1800">
              <a:solidFill>
                <a:srgbClr val="FF0000"/>
              </a:solidFill>
            </a:endParaRPr>
          </a:p>
        </p:txBody>
      </p:sp>
    </p:spTree>
    <p:extLst>
      <p:ext uri="{BB962C8B-B14F-4D97-AF65-F5344CB8AC3E}">
        <p14:creationId xmlns:p14="http://schemas.microsoft.com/office/powerpoint/2010/main" val="3092097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subTnLst>
                                    <p:animClr clrSpc="rgb" dir="cw">
                                      <p:cBhvr override="childStyle">
                                        <p:cTn dur="1" fill="hold" display="0" masterRel="nextClick" afterEffect="1"/>
                                        <p:tgtEl>
                                          <p:spTgt spid="36"/>
                                        </p:tgtEl>
                                        <p:attrNameLst>
                                          <p:attrName>ppt_c</p:attrName>
                                        </p:attrNameLst>
                                      </p:cBhvr>
                                      <p:to>
                                        <a:schemeClr val="tx1"/>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grpId="0" nodeType="clickEffect">
                                  <p:stCondLst>
                                    <p:cond delay="0"/>
                                  </p:stCondLst>
                                  <p:childTnLst>
                                    <p:animMotion origin="layout" path="M -8.33333E-7 -2.31214E-7 L 0.42656 -0.21595 " pathEditMode="relative" rAng="0" ptsTypes="AA">
                                      <p:cBhvr>
                                        <p:cTn id="10" dur="2000" fill="hold"/>
                                        <p:tgtEl>
                                          <p:spTgt spid="18"/>
                                        </p:tgtEl>
                                        <p:attrNameLst>
                                          <p:attrName>ppt_x</p:attrName>
                                          <p:attrName>ppt_y</p:attrName>
                                        </p:attrNameLst>
                                      </p:cBhvr>
                                      <p:rCtr x="21300" y="-10800"/>
                                    </p:animMotion>
                                  </p:childTnLst>
                                </p:cTn>
                              </p:par>
                              <p:par>
                                <p:cTn id="11" presetID="1" presetClass="exit"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20" grpId="0"/>
      <p:bldP spid="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p:cNvSpPr>
            <a:spLocks noGrp="1"/>
          </p:cNvSpPr>
          <p:nvPr>
            <p:ph type="title"/>
          </p:nvPr>
        </p:nvSpPr>
        <p:spPr/>
        <p:txBody>
          <a:bodyPr/>
          <a:lstStyle/>
          <a:p>
            <a:pPr eaLnBrk="1" hangingPunct="1"/>
            <a:r>
              <a:rPr lang="en-US" altLang="zh-TW" smtClean="0"/>
              <a:t>Evaluation of Expressions</a:t>
            </a:r>
            <a:endParaRPr lang="zh-TW" altLang="en-US" smtClean="0"/>
          </a:p>
        </p:txBody>
      </p:sp>
      <p:sp>
        <p:nvSpPr>
          <p:cNvPr id="9219" name="內容版面配置區 2"/>
          <p:cNvSpPr>
            <a:spLocks noGrp="1"/>
          </p:cNvSpPr>
          <p:nvPr>
            <p:ph idx="1"/>
          </p:nvPr>
        </p:nvSpPr>
        <p:spPr>
          <a:xfrm>
            <a:off x="2706688" y="1957388"/>
            <a:ext cx="7772400" cy="4114800"/>
          </a:xfrm>
        </p:spPr>
        <p:txBody>
          <a:bodyPr/>
          <a:lstStyle/>
          <a:p>
            <a:pPr eaLnBrk="1" hangingPunct="1"/>
            <a:r>
              <a:rPr lang="en-US" altLang="zh-TW" smtClean="0"/>
              <a:t>Infix to Posfix</a:t>
            </a:r>
          </a:p>
          <a:p>
            <a:pPr eaLnBrk="1" hangingPunct="1">
              <a:buFont typeface="Wingdings" panose="05000000000000000000" pitchFamily="2" charset="2"/>
              <a:buNone/>
            </a:pPr>
            <a:endParaRPr lang="zh-TW" altLang="en-US" smtClean="0"/>
          </a:p>
        </p:txBody>
      </p:sp>
      <p:graphicFrame>
        <p:nvGraphicFramePr>
          <p:cNvPr id="5" name="表格 4"/>
          <p:cNvGraphicFramePr>
            <a:graphicFrameLocks noGrp="1"/>
          </p:cNvGraphicFramePr>
          <p:nvPr/>
        </p:nvGraphicFramePr>
        <p:xfrm>
          <a:off x="2809876" y="3143251"/>
          <a:ext cx="7000874" cy="371475"/>
        </p:xfrm>
        <a:graphic>
          <a:graphicData uri="http://schemas.openxmlformats.org/drawingml/2006/table">
            <a:tbl>
              <a:tblPr firstRow="1" bandRow="1">
                <a:tableStyleId>{616DA210-FB5B-4158-B5E0-FEB733F419BA}</a:tableStyleId>
              </a:tblPr>
              <a:tblGrid>
                <a:gridCol w="345908">
                  <a:extLst>
                    <a:ext uri="{9D8B030D-6E8A-4147-A177-3AD203B41FA5}">
                      <a16:colId xmlns:a16="http://schemas.microsoft.com/office/drawing/2014/main" val="20000"/>
                    </a:ext>
                  </a:extLst>
                </a:gridCol>
                <a:gridCol w="345908">
                  <a:extLst>
                    <a:ext uri="{9D8B030D-6E8A-4147-A177-3AD203B41FA5}">
                      <a16:colId xmlns:a16="http://schemas.microsoft.com/office/drawing/2014/main" val="20001"/>
                    </a:ext>
                  </a:extLst>
                </a:gridCol>
                <a:gridCol w="345908">
                  <a:extLst>
                    <a:ext uri="{9D8B030D-6E8A-4147-A177-3AD203B41FA5}">
                      <a16:colId xmlns:a16="http://schemas.microsoft.com/office/drawing/2014/main" val="20002"/>
                    </a:ext>
                  </a:extLst>
                </a:gridCol>
                <a:gridCol w="345908">
                  <a:extLst>
                    <a:ext uri="{9D8B030D-6E8A-4147-A177-3AD203B41FA5}">
                      <a16:colId xmlns:a16="http://schemas.microsoft.com/office/drawing/2014/main" val="20003"/>
                    </a:ext>
                  </a:extLst>
                </a:gridCol>
                <a:gridCol w="345908">
                  <a:extLst>
                    <a:ext uri="{9D8B030D-6E8A-4147-A177-3AD203B41FA5}">
                      <a16:colId xmlns:a16="http://schemas.microsoft.com/office/drawing/2014/main" val="20004"/>
                    </a:ext>
                  </a:extLst>
                </a:gridCol>
                <a:gridCol w="345908">
                  <a:extLst>
                    <a:ext uri="{9D8B030D-6E8A-4147-A177-3AD203B41FA5}">
                      <a16:colId xmlns:a16="http://schemas.microsoft.com/office/drawing/2014/main" val="20005"/>
                    </a:ext>
                  </a:extLst>
                </a:gridCol>
                <a:gridCol w="345908">
                  <a:extLst>
                    <a:ext uri="{9D8B030D-6E8A-4147-A177-3AD203B41FA5}">
                      <a16:colId xmlns:a16="http://schemas.microsoft.com/office/drawing/2014/main" val="20006"/>
                    </a:ext>
                  </a:extLst>
                </a:gridCol>
                <a:gridCol w="345908">
                  <a:extLst>
                    <a:ext uri="{9D8B030D-6E8A-4147-A177-3AD203B41FA5}">
                      <a16:colId xmlns:a16="http://schemas.microsoft.com/office/drawing/2014/main" val="20007"/>
                    </a:ext>
                  </a:extLst>
                </a:gridCol>
                <a:gridCol w="345908">
                  <a:extLst>
                    <a:ext uri="{9D8B030D-6E8A-4147-A177-3AD203B41FA5}">
                      <a16:colId xmlns:a16="http://schemas.microsoft.com/office/drawing/2014/main" val="20008"/>
                    </a:ext>
                  </a:extLst>
                </a:gridCol>
                <a:gridCol w="345908">
                  <a:extLst>
                    <a:ext uri="{9D8B030D-6E8A-4147-A177-3AD203B41FA5}">
                      <a16:colId xmlns:a16="http://schemas.microsoft.com/office/drawing/2014/main" val="20009"/>
                    </a:ext>
                  </a:extLst>
                </a:gridCol>
                <a:gridCol w="345908">
                  <a:extLst>
                    <a:ext uri="{9D8B030D-6E8A-4147-A177-3AD203B41FA5}">
                      <a16:colId xmlns:a16="http://schemas.microsoft.com/office/drawing/2014/main" val="20010"/>
                    </a:ext>
                  </a:extLst>
                </a:gridCol>
                <a:gridCol w="345908">
                  <a:extLst>
                    <a:ext uri="{9D8B030D-6E8A-4147-A177-3AD203B41FA5}">
                      <a16:colId xmlns:a16="http://schemas.microsoft.com/office/drawing/2014/main" val="20011"/>
                    </a:ext>
                  </a:extLst>
                </a:gridCol>
                <a:gridCol w="345908">
                  <a:extLst>
                    <a:ext uri="{9D8B030D-6E8A-4147-A177-3AD203B41FA5}">
                      <a16:colId xmlns:a16="http://schemas.microsoft.com/office/drawing/2014/main" val="20012"/>
                    </a:ext>
                  </a:extLst>
                </a:gridCol>
                <a:gridCol w="345908">
                  <a:extLst>
                    <a:ext uri="{9D8B030D-6E8A-4147-A177-3AD203B41FA5}">
                      <a16:colId xmlns:a16="http://schemas.microsoft.com/office/drawing/2014/main" val="20013"/>
                    </a:ext>
                  </a:extLst>
                </a:gridCol>
                <a:gridCol w="345908">
                  <a:extLst>
                    <a:ext uri="{9D8B030D-6E8A-4147-A177-3AD203B41FA5}">
                      <a16:colId xmlns:a16="http://schemas.microsoft.com/office/drawing/2014/main" val="20014"/>
                    </a:ext>
                  </a:extLst>
                </a:gridCol>
                <a:gridCol w="345908">
                  <a:extLst>
                    <a:ext uri="{9D8B030D-6E8A-4147-A177-3AD203B41FA5}">
                      <a16:colId xmlns:a16="http://schemas.microsoft.com/office/drawing/2014/main" val="20015"/>
                    </a:ext>
                  </a:extLst>
                </a:gridCol>
                <a:gridCol w="345908">
                  <a:extLst>
                    <a:ext uri="{9D8B030D-6E8A-4147-A177-3AD203B41FA5}">
                      <a16:colId xmlns:a16="http://schemas.microsoft.com/office/drawing/2014/main" val="20016"/>
                    </a:ext>
                  </a:extLst>
                </a:gridCol>
                <a:gridCol w="345908">
                  <a:extLst>
                    <a:ext uri="{9D8B030D-6E8A-4147-A177-3AD203B41FA5}">
                      <a16:colId xmlns:a16="http://schemas.microsoft.com/office/drawing/2014/main" val="20017"/>
                    </a:ext>
                  </a:extLst>
                </a:gridCol>
                <a:gridCol w="345908">
                  <a:extLst>
                    <a:ext uri="{9D8B030D-6E8A-4147-A177-3AD203B41FA5}">
                      <a16:colId xmlns:a16="http://schemas.microsoft.com/office/drawing/2014/main" val="20018"/>
                    </a:ext>
                  </a:extLst>
                </a:gridCol>
                <a:gridCol w="428622">
                  <a:extLst>
                    <a:ext uri="{9D8B030D-6E8A-4147-A177-3AD203B41FA5}">
                      <a16:colId xmlns:a16="http://schemas.microsoft.com/office/drawing/2014/main" val="20019"/>
                    </a:ext>
                  </a:extLst>
                </a:gridCol>
              </a:tblGrid>
              <a:tr h="371475">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p>
                  </a:txBody>
                  <a:tcPr marL="91439" marR="91439" marT="45798" marB="45798"/>
                </a:tc>
                <a:tc>
                  <a:txBody>
                    <a:bodyPr/>
                    <a:lstStyle/>
                    <a:p>
                      <a:pPr algn="ctr"/>
                      <a:endParaRPr lang="zh-TW" altLang="en-US" sz="1800" b="0" dirty="0"/>
                    </a:p>
                  </a:txBody>
                  <a:tcPr marL="91439" marR="91439" marT="45798" marB="45798"/>
                </a:tc>
                <a:tc>
                  <a:txBody>
                    <a:bodyPr/>
                    <a:lstStyle/>
                    <a:p>
                      <a:pPr algn="ctr"/>
                      <a:endParaRPr lang="zh-TW" altLang="en-US" sz="1800" b="0" dirty="0"/>
                    </a:p>
                  </a:txBody>
                  <a:tcPr marL="91439" marR="91439" marT="45798" marB="45798"/>
                </a:tc>
                <a:tc>
                  <a:txBody>
                    <a:bodyPr/>
                    <a:lstStyle/>
                    <a:p>
                      <a:endParaRPr lang="zh-TW" altLang="en-US" sz="1800" b="0" dirty="0"/>
                    </a:p>
                  </a:txBody>
                  <a:tcPr marL="91439" marR="91439" marT="45798" marB="45798"/>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nvGraphicFramePr>
        <p:xfrm>
          <a:off x="2238375" y="3786188"/>
          <a:ext cx="1714500" cy="2925936"/>
        </p:xfrm>
        <a:graphic>
          <a:graphicData uri="http://schemas.openxmlformats.org/drawingml/2006/table">
            <a:tbl>
              <a:tblPr firstRow="1" bandRow="1">
                <a:tableStyleId>{BC89EF96-8CEA-46FF-86C4-4CE0E7609802}</a:tableStyleId>
              </a:tblPr>
              <a:tblGrid>
                <a:gridCol w="1714500">
                  <a:extLst>
                    <a:ext uri="{9D8B030D-6E8A-4147-A177-3AD203B41FA5}">
                      <a16:colId xmlns:a16="http://schemas.microsoft.com/office/drawing/2014/main" val="20000"/>
                    </a:ext>
                  </a:extLst>
                </a:gridCol>
              </a:tblGrid>
              <a:tr h="365720">
                <a:tc>
                  <a:txBody>
                    <a:bodyPr/>
                    <a:lstStyle/>
                    <a:p>
                      <a:endParaRPr lang="zh-TW" altLang="en-US" sz="1800" dirty="0"/>
                    </a:p>
                  </a:txBody>
                  <a:tcPr marL="91439" marR="91439" marT="45711" marB="45711"/>
                </a:tc>
                <a:extLst>
                  <a:ext uri="{0D108BD9-81ED-4DB2-BD59-A6C34878D82A}">
                    <a16:rowId xmlns:a16="http://schemas.microsoft.com/office/drawing/2014/main" val="10000"/>
                  </a:ext>
                </a:extLst>
              </a:tr>
              <a:tr h="365720">
                <a:tc>
                  <a:txBody>
                    <a:bodyPr/>
                    <a:lstStyle/>
                    <a:p>
                      <a:endParaRPr lang="zh-TW" altLang="en-US" sz="1800"/>
                    </a:p>
                  </a:txBody>
                  <a:tcPr marL="91439" marR="91439" marT="45711" marB="45711"/>
                </a:tc>
                <a:extLst>
                  <a:ext uri="{0D108BD9-81ED-4DB2-BD59-A6C34878D82A}">
                    <a16:rowId xmlns:a16="http://schemas.microsoft.com/office/drawing/2014/main" val="10001"/>
                  </a:ext>
                </a:extLst>
              </a:tr>
              <a:tr h="365720">
                <a:tc>
                  <a:txBody>
                    <a:bodyPr/>
                    <a:lstStyle/>
                    <a:p>
                      <a:endParaRPr lang="zh-TW" altLang="en-US" sz="1800"/>
                    </a:p>
                  </a:txBody>
                  <a:tcPr marL="91439" marR="91439" marT="45711" marB="45711"/>
                </a:tc>
                <a:extLst>
                  <a:ext uri="{0D108BD9-81ED-4DB2-BD59-A6C34878D82A}">
                    <a16:rowId xmlns:a16="http://schemas.microsoft.com/office/drawing/2014/main" val="10002"/>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3"/>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4"/>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5"/>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6"/>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7"/>
                  </a:ext>
                </a:extLst>
              </a:tr>
            </a:tbl>
          </a:graphicData>
        </a:graphic>
      </p:graphicFrame>
      <p:sp>
        <p:nvSpPr>
          <p:cNvPr id="9284" name="文字方塊 6"/>
          <p:cNvSpPr txBox="1">
            <a:spLocks noChangeArrowheads="1"/>
          </p:cNvSpPr>
          <p:nvPr/>
        </p:nvSpPr>
        <p:spPr bwMode="auto">
          <a:xfrm>
            <a:off x="2738438" y="2643189"/>
            <a:ext cx="4000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Use stack to change infix into posfix</a:t>
            </a:r>
          </a:p>
        </p:txBody>
      </p:sp>
      <p:graphicFrame>
        <p:nvGraphicFramePr>
          <p:cNvPr id="8" name="表格 7"/>
          <p:cNvGraphicFramePr>
            <a:graphicFrameLocks noGrp="1"/>
          </p:cNvGraphicFramePr>
          <p:nvPr/>
        </p:nvGraphicFramePr>
        <p:xfrm>
          <a:off x="4595814" y="3771901"/>
          <a:ext cx="5500690" cy="371475"/>
        </p:xfrm>
        <a:graphic>
          <a:graphicData uri="http://schemas.openxmlformats.org/drawingml/2006/table">
            <a:tbl>
              <a:tblPr firstRow="1" bandRow="1">
                <a:tableStyleId>{5C22544A-7EE6-4342-B048-85BDC9FD1C3A}</a:tableStyleId>
              </a:tblPr>
              <a:tblGrid>
                <a:gridCol w="423130">
                  <a:extLst>
                    <a:ext uri="{9D8B030D-6E8A-4147-A177-3AD203B41FA5}">
                      <a16:colId xmlns:a16="http://schemas.microsoft.com/office/drawing/2014/main" val="20000"/>
                    </a:ext>
                  </a:extLst>
                </a:gridCol>
                <a:gridCol w="423130">
                  <a:extLst>
                    <a:ext uri="{9D8B030D-6E8A-4147-A177-3AD203B41FA5}">
                      <a16:colId xmlns:a16="http://schemas.microsoft.com/office/drawing/2014/main" val="20001"/>
                    </a:ext>
                  </a:extLst>
                </a:gridCol>
                <a:gridCol w="423130">
                  <a:extLst>
                    <a:ext uri="{9D8B030D-6E8A-4147-A177-3AD203B41FA5}">
                      <a16:colId xmlns:a16="http://schemas.microsoft.com/office/drawing/2014/main" val="20002"/>
                    </a:ext>
                  </a:extLst>
                </a:gridCol>
                <a:gridCol w="423130">
                  <a:extLst>
                    <a:ext uri="{9D8B030D-6E8A-4147-A177-3AD203B41FA5}">
                      <a16:colId xmlns:a16="http://schemas.microsoft.com/office/drawing/2014/main" val="20003"/>
                    </a:ext>
                  </a:extLst>
                </a:gridCol>
                <a:gridCol w="423130">
                  <a:extLst>
                    <a:ext uri="{9D8B030D-6E8A-4147-A177-3AD203B41FA5}">
                      <a16:colId xmlns:a16="http://schemas.microsoft.com/office/drawing/2014/main" val="20004"/>
                    </a:ext>
                  </a:extLst>
                </a:gridCol>
                <a:gridCol w="423130">
                  <a:extLst>
                    <a:ext uri="{9D8B030D-6E8A-4147-A177-3AD203B41FA5}">
                      <a16:colId xmlns:a16="http://schemas.microsoft.com/office/drawing/2014/main" val="20005"/>
                    </a:ext>
                  </a:extLst>
                </a:gridCol>
                <a:gridCol w="423130">
                  <a:extLst>
                    <a:ext uri="{9D8B030D-6E8A-4147-A177-3AD203B41FA5}">
                      <a16:colId xmlns:a16="http://schemas.microsoft.com/office/drawing/2014/main" val="20006"/>
                    </a:ext>
                  </a:extLst>
                </a:gridCol>
                <a:gridCol w="423130">
                  <a:extLst>
                    <a:ext uri="{9D8B030D-6E8A-4147-A177-3AD203B41FA5}">
                      <a16:colId xmlns:a16="http://schemas.microsoft.com/office/drawing/2014/main" val="20007"/>
                    </a:ext>
                  </a:extLst>
                </a:gridCol>
                <a:gridCol w="423130">
                  <a:extLst>
                    <a:ext uri="{9D8B030D-6E8A-4147-A177-3AD203B41FA5}">
                      <a16:colId xmlns:a16="http://schemas.microsoft.com/office/drawing/2014/main" val="20008"/>
                    </a:ext>
                  </a:extLst>
                </a:gridCol>
                <a:gridCol w="423130">
                  <a:extLst>
                    <a:ext uri="{9D8B030D-6E8A-4147-A177-3AD203B41FA5}">
                      <a16:colId xmlns:a16="http://schemas.microsoft.com/office/drawing/2014/main" val="20009"/>
                    </a:ext>
                  </a:extLst>
                </a:gridCol>
                <a:gridCol w="423130">
                  <a:extLst>
                    <a:ext uri="{9D8B030D-6E8A-4147-A177-3AD203B41FA5}">
                      <a16:colId xmlns:a16="http://schemas.microsoft.com/office/drawing/2014/main" val="20010"/>
                    </a:ext>
                  </a:extLst>
                </a:gridCol>
                <a:gridCol w="423130">
                  <a:extLst>
                    <a:ext uri="{9D8B030D-6E8A-4147-A177-3AD203B41FA5}">
                      <a16:colId xmlns:a16="http://schemas.microsoft.com/office/drawing/2014/main" val="20011"/>
                    </a:ext>
                  </a:extLst>
                </a:gridCol>
                <a:gridCol w="423130">
                  <a:extLst>
                    <a:ext uri="{9D8B030D-6E8A-4147-A177-3AD203B41FA5}">
                      <a16:colId xmlns:a16="http://schemas.microsoft.com/office/drawing/2014/main" val="20012"/>
                    </a:ext>
                  </a:extLst>
                </a:gridCol>
              </a:tblGrid>
              <a:tr h="371475">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extLst>
                  <a:ext uri="{0D108BD9-81ED-4DB2-BD59-A6C34878D82A}">
                    <a16:rowId xmlns:a16="http://schemas.microsoft.com/office/drawing/2014/main" val="10000"/>
                  </a:ext>
                </a:extLst>
              </a:tr>
            </a:tbl>
          </a:graphicData>
        </a:graphic>
      </p:graphicFrame>
      <p:sp>
        <p:nvSpPr>
          <p:cNvPr id="9315" name="文字方塊 9"/>
          <p:cNvSpPr txBox="1">
            <a:spLocks noChangeArrowheads="1"/>
          </p:cNvSpPr>
          <p:nvPr/>
        </p:nvSpPr>
        <p:spPr bwMode="auto">
          <a:xfrm>
            <a:off x="4524375" y="4214814"/>
            <a:ext cx="4217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First, we prepare a stack and an array.</a:t>
            </a:r>
            <a:endParaRPr kumimoji="0" lang="zh-TW" altLang="en-US" sz="1800"/>
          </a:p>
        </p:txBody>
      </p:sp>
      <p:sp>
        <p:nvSpPr>
          <p:cNvPr id="11" name="文字方塊 10"/>
          <p:cNvSpPr txBox="1">
            <a:spLocks noChangeArrowheads="1"/>
          </p:cNvSpPr>
          <p:nvPr/>
        </p:nvSpPr>
        <p:spPr bwMode="auto">
          <a:xfrm>
            <a:off x="2881313" y="6345239"/>
            <a:ext cx="27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p>
        </p:txBody>
      </p:sp>
      <p:sp>
        <p:nvSpPr>
          <p:cNvPr id="9317" name="文字方塊 11"/>
          <p:cNvSpPr txBox="1">
            <a:spLocks noChangeArrowheads="1"/>
          </p:cNvSpPr>
          <p:nvPr/>
        </p:nvSpPr>
        <p:spPr bwMode="auto">
          <a:xfrm>
            <a:off x="4667250" y="3773489"/>
            <a:ext cx="306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a:t>
            </a:r>
            <a:endParaRPr kumimoji="0" lang="zh-TW" altLang="en-US" sz="1800"/>
          </a:p>
        </p:txBody>
      </p:sp>
      <p:sp>
        <p:nvSpPr>
          <p:cNvPr id="9318" name="文字方塊 12"/>
          <p:cNvSpPr txBox="1">
            <a:spLocks noChangeArrowheads="1"/>
          </p:cNvSpPr>
          <p:nvPr/>
        </p:nvSpPr>
        <p:spPr bwMode="auto">
          <a:xfrm>
            <a:off x="5095875" y="3786189"/>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b</a:t>
            </a:r>
            <a:endParaRPr kumimoji="0" lang="zh-TW" altLang="en-US" sz="1800"/>
          </a:p>
        </p:txBody>
      </p:sp>
      <p:sp>
        <p:nvSpPr>
          <p:cNvPr id="9319" name="文字方塊 13"/>
          <p:cNvSpPr txBox="1">
            <a:spLocks noChangeArrowheads="1"/>
          </p:cNvSpPr>
          <p:nvPr/>
        </p:nvSpPr>
        <p:spPr bwMode="auto">
          <a:xfrm>
            <a:off x="2881313" y="5929314"/>
            <a:ext cx="27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9320" name="文字方塊 15"/>
          <p:cNvSpPr txBox="1">
            <a:spLocks noChangeArrowheads="1"/>
          </p:cNvSpPr>
          <p:nvPr/>
        </p:nvSpPr>
        <p:spPr bwMode="auto">
          <a:xfrm>
            <a:off x="5938839" y="3787775"/>
            <a:ext cx="268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9321" name="文字方塊 16"/>
          <p:cNvSpPr txBox="1">
            <a:spLocks noChangeArrowheads="1"/>
          </p:cNvSpPr>
          <p:nvPr/>
        </p:nvSpPr>
        <p:spPr bwMode="auto">
          <a:xfrm>
            <a:off x="5519738" y="3773489"/>
            <a:ext cx="290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c</a:t>
            </a:r>
            <a:endParaRPr kumimoji="0" lang="zh-TW" altLang="en-US" sz="1800"/>
          </a:p>
        </p:txBody>
      </p:sp>
      <p:sp>
        <p:nvSpPr>
          <p:cNvPr id="9322" name="文字方塊 18"/>
          <p:cNvSpPr txBox="1">
            <a:spLocks noChangeArrowheads="1"/>
          </p:cNvSpPr>
          <p:nvPr/>
        </p:nvSpPr>
        <p:spPr bwMode="auto">
          <a:xfrm>
            <a:off x="6345239" y="3787775"/>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d</a:t>
            </a:r>
            <a:endParaRPr kumimoji="0" lang="zh-TW" altLang="en-US" sz="1800"/>
          </a:p>
        </p:txBody>
      </p:sp>
      <p:sp>
        <p:nvSpPr>
          <p:cNvPr id="21" name="文字方塊 20"/>
          <p:cNvSpPr txBox="1">
            <a:spLocks noChangeArrowheads="1"/>
          </p:cNvSpPr>
          <p:nvPr/>
        </p:nvSpPr>
        <p:spPr bwMode="auto">
          <a:xfrm>
            <a:off x="6323013" y="3143250"/>
            <a:ext cx="27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9324" name="文字方塊 21"/>
          <p:cNvSpPr txBox="1">
            <a:spLocks noChangeArrowheads="1"/>
          </p:cNvSpPr>
          <p:nvPr/>
        </p:nvSpPr>
        <p:spPr bwMode="auto">
          <a:xfrm>
            <a:off x="6642100" y="314325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9325" name="文字方塊 22"/>
          <p:cNvSpPr txBox="1">
            <a:spLocks noChangeArrowheads="1"/>
          </p:cNvSpPr>
          <p:nvPr/>
        </p:nvSpPr>
        <p:spPr bwMode="auto">
          <a:xfrm>
            <a:off x="8713788" y="314325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9326" name="文字方塊 24"/>
          <p:cNvSpPr txBox="1">
            <a:spLocks noChangeArrowheads="1"/>
          </p:cNvSpPr>
          <p:nvPr/>
        </p:nvSpPr>
        <p:spPr bwMode="auto">
          <a:xfrm>
            <a:off x="7037388" y="3143250"/>
            <a:ext cx="27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p>
        </p:txBody>
      </p:sp>
      <p:sp>
        <p:nvSpPr>
          <p:cNvPr id="9327" name="文字方塊 25"/>
          <p:cNvSpPr txBox="1">
            <a:spLocks noChangeArrowheads="1"/>
          </p:cNvSpPr>
          <p:nvPr/>
        </p:nvSpPr>
        <p:spPr bwMode="auto">
          <a:xfrm>
            <a:off x="8382000" y="3143250"/>
            <a:ext cx="27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9328" name="文字方塊 26"/>
          <p:cNvSpPr txBox="1">
            <a:spLocks noChangeArrowheads="1"/>
          </p:cNvSpPr>
          <p:nvPr/>
        </p:nvSpPr>
        <p:spPr bwMode="auto">
          <a:xfrm>
            <a:off x="7739064" y="3143250"/>
            <a:ext cx="268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9329" name="文字方塊 27"/>
          <p:cNvSpPr txBox="1">
            <a:spLocks noChangeArrowheads="1"/>
          </p:cNvSpPr>
          <p:nvPr/>
        </p:nvSpPr>
        <p:spPr bwMode="auto">
          <a:xfrm>
            <a:off x="8024814" y="3143250"/>
            <a:ext cx="306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a:t>
            </a:r>
            <a:endParaRPr kumimoji="0" lang="zh-TW" altLang="en-US" sz="1800"/>
          </a:p>
        </p:txBody>
      </p:sp>
      <p:sp>
        <p:nvSpPr>
          <p:cNvPr id="9330" name="文字方塊 28"/>
          <p:cNvSpPr txBox="1">
            <a:spLocks noChangeArrowheads="1"/>
          </p:cNvSpPr>
          <p:nvPr/>
        </p:nvSpPr>
        <p:spPr bwMode="auto">
          <a:xfrm>
            <a:off x="7361239" y="3143250"/>
            <a:ext cx="306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e</a:t>
            </a:r>
            <a:endParaRPr kumimoji="0" lang="zh-TW" altLang="en-US" sz="1800"/>
          </a:p>
        </p:txBody>
      </p:sp>
      <p:sp>
        <p:nvSpPr>
          <p:cNvPr id="9331" name="文字方塊 29"/>
          <p:cNvSpPr txBox="1">
            <a:spLocks noChangeArrowheads="1"/>
          </p:cNvSpPr>
          <p:nvPr/>
        </p:nvSpPr>
        <p:spPr bwMode="auto">
          <a:xfrm>
            <a:off x="9091613" y="3143250"/>
            <a:ext cx="290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c</a:t>
            </a:r>
            <a:endParaRPr kumimoji="0" lang="zh-TW" altLang="en-US" sz="1800"/>
          </a:p>
        </p:txBody>
      </p:sp>
      <p:sp>
        <p:nvSpPr>
          <p:cNvPr id="9332" name="文字方塊 30"/>
          <p:cNvSpPr txBox="1">
            <a:spLocks noChangeArrowheads="1"/>
          </p:cNvSpPr>
          <p:nvPr/>
        </p:nvSpPr>
        <p:spPr bwMode="auto">
          <a:xfrm>
            <a:off x="9382125" y="3143250"/>
            <a:ext cx="400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\0</a:t>
            </a:r>
            <a:endParaRPr kumimoji="0" lang="zh-TW" altLang="en-US" sz="1800"/>
          </a:p>
        </p:txBody>
      </p:sp>
      <p:sp>
        <p:nvSpPr>
          <p:cNvPr id="9333" name="文字方塊 31"/>
          <p:cNvSpPr txBox="1">
            <a:spLocks noChangeArrowheads="1"/>
          </p:cNvSpPr>
          <p:nvPr/>
        </p:nvSpPr>
        <p:spPr bwMode="auto">
          <a:xfrm>
            <a:off x="4525963" y="4500564"/>
            <a:ext cx="4819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Put operators to stack and numbers to array.</a:t>
            </a:r>
            <a:endParaRPr kumimoji="0" lang="zh-TW" altLang="en-US" sz="1800"/>
          </a:p>
        </p:txBody>
      </p:sp>
      <p:sp>
        <p:nvSpPr>
          <p:cNvPr id="9334" name="文字方塊 32"/>
          <p:cNvSpPr txBox="1">
            <a:spLocks noChangeArrowheads="1"/>
          </p:cNvSpPr>
          <p:nvPr/>
        </p:nvSpPr>
        <p:spPr bwMode="auto">
          <a:xfrm>
            <a:off x="4524375" y="4786313"/>
            <a:ext cx="584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If the operator is high order than the top term of stack,</a:t>
            </a:r>
          </a:p>
          <a:p>
            <a:pPr eaLnBrk="1" hangingPunct="1">
              <a:spcBef>
                <a:spcPct val="0"/>
              </a:spcBef>
              <a:buClrTx/>
              <a:buSzTx/>
              <a:buFontTx/>
              <a:buNone/>
            </a:pPr>
            <a:r>
              <a:rPr kumimoji="0" lang="en-US" altLang="zh-TW" sz="1800"/>
              <a:t>push it to stack, otherwise pop the top term to array. </a:t>
            </a:r>
          </a:p>
        </p:txBody>
      </p:sp>
      <p:sp>
        <p:nvSpPr>
          <p:cNvPr id="9335" name="文字方塊 33"/>
          <p:cNvSpPr txBox="1">
            <a:spLocks noChangeArrowheads="1"/>
          </p:cNvSpPr>
          <p:nvPr/>
        </p:nvSpPr>
        <p:spPr bwMode="auto">
          <a:xfrm>
            <a:off x="4552950" y="5357813"/>
            <a:ext cx="61864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However, the ( ) operators without following the rules,</a:t>
            </a:r>
          </a:p>
          <a:p>
            <a:pPr eaLnBrk="1" hangingPunct="1">
              <a:spcBef>
                <a:spcPct val="0"/>
              </a:spcBef>
              <a:buClrTx/>
              <a:buSzTx/>
              <a:buFontTx/>
              <a:buNone/>
            </a:pPr>
            <a:r>
              <a:rPr kumimoji="0" lang="en-US" altLang="zh-TW" sz="1800"/>
              <a:t>push “(“ on any operators and pop when push “)” to stack.</a:t>
            </a:r>
            <a:endParaRPr kumimoji="0" lang="zh-TW" altLang="en-US" sz="1800"/>
          </a:p>
        </p:txBody>
      </p:sp>
      <p:sp>
        <p:nvSpPr>
          <p:cNvPr id="9336" name="文字方塊 35"/>
          <p:cNvSpPr txBox="1">
            <a:spLocks noChangeArrowheads="1"/>
          </p:cNvSpPr>
          <p:nvPr/>
        </p:nvSpPr>
        <p:spPr bwMode="auto">
          <a:xfrm>
            <a:off x="4524376" y="5926138"/>
            <a:ext cx="5813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If push “)” to the stack, pop the operators between ( )</a:t>
            </a:r>
          </a:p>
          <a:p>
            <a:pPr eaLnBrk="1" hangingPunct="1">
              <a:spcBef>
                <a:spcPct val="0"/>
              </a:spcBef>
              <a:buClrTx/>
              <a:buSzTx/>
              <a:buFontTx/>
              <a:buNone/>
            </a:pPr>
            <a:r>
              <a:rPr kumimoji="0" lang="en-US" altLang="zh-TW" sz="1800"/>
              <a:t>to array and pop the ( ) without being stored.</a:t>
            </a:r>
            <a:endParaRPr kumimoji="0" lang="zh-TW" altLang="en-US" sz="1800"/>
          </a:p>
        </p:txBody>
      </p:sp>
      <p:sp>
        <p:nvSpPr>
          <p:cNvPr id="9337" name="文字方塊 34"/>
          <p:cNvSpPr txBox="1">
            <a:spLocks noChangeArrowheads="1"/>
          </p:cNvSpPr>
          <p:nvPr/>
        </p:nvSpPr>
        <p:spPr bwMode="auto">
          <a:xfrm>
            <a:off x="6750051" y="3776663"/>
            <a:ext cx="352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Tree>
    <p:extLst>
      <p:ext uri="{BB962C8B-B14F-4D97-AF65-F5344CB8AC3E}">
        <p14:creationId xmlns:p14="http://schemas.microsoft.com/office/powerpoint/2010/main" val="8993862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3.05556E-6 -4.27746E-6 L -0.37223 0.35862 " pathEditMode="relative" rAng="0" ptsTypes="AA">
                                      <p:cBhvr>
                                        <p:cTn id="6" dur="2000" fill="hold"/>
                                        <p:tgtEl>
                                          <p:spTgt spid="21"/>
                                        </p:tgtEl>
                                        <p:attrNameLst>
                                          <p:attrName>ppt_x</p:attrName>
                                          <p:attrName>ppt_y</p:attrName>
                                        </p:attrNameLst>
                                      </p:cBhvr>
                                      <p:rCtr x="-18600" y="17900"/>
                                    </p:animMotion>
                                  </p:childTnLst>
                                  <p:subTnLst>
                                    <p:animClr clrSpc="rgb" dir="cw">
                                      <p:cBhvr override="childStyle">
                                        <p:cTn dur="1" fill="hold" display="0" masterRel="nextClick" afterEffect="1"/>
                                        <p:tgtEl>
                                          <p:spTgt spid="21"/>
                                        </p:tgtEl>
                                        <p:attrNameLst>
                                          <p:attrName>ppt_c</p:attrName>
                                        </p:attrNameLst>
                                      </p:cBhvr>
                                      <p:to>
                                        <a:schemeClr val="hlink"/>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mph" presetSubtype="2" fill="hold" grpId="0" nodeType="clickEffect">
                                  <p:stCondLst>
                                    <p:cond delay="0"/>
                                  </p:stCondLst>
                                  <p:childTnLst>
                                    <p:animClr clrSpc="rgb" dir="cw">
                                      <p:cBhvr override="childStyle">
                                        <p:cTn id="10" dur="500" fill="hold"/>
                                        <p:tgtEl>
                                          <p:spTgt spid="11"/>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39" y="206800"/>
            <a:ext cx="10935789" cy="1015229"/>
          </a:xfrm>
        </p:spPr>
        <p:txBody>
          <a:bodyPr>
            <a:normAutofit/>
          </a:bodyPr>
          <a:lstStyle/>
          <a:p>
            <a:pPr lvl="1" algn="l" rtl="0">
              <a:lnSpc>
                <a:spcPct val="90000"/>
              </a:lnSpc>
              <a:spcBef>
                <a:spcPct val="0"/>
              </a:spcBef>
            </a:pPr>
            <a:r>
              <a:rPr lang="en-US" sz="3600" dirty="0" smtClean="0">
                <a:latin typeface="Arial" charset="0"/>
                <a:cs typeface="Arial" charset="0"/>
              </a:rPr>
              <a:t>Stack</a:t>
            </a:r>
            <a:endParaRPr lang="en-GB" sz="3600" dirty="0"/>
          </a:p>
        </p:txBody>
      </p:sp>
      <p:sp>
        <p:nvSpPr>
          <p:cNvPr id="3" name="Content Placeholder 2"/>
          <p:cNvSpPr>
            <a:spLocks noGrp="1"/>
          </p:cNvSpPr>
          <p:nvPr>
            <p:ph idx="1"/>
          </p:nvPr>
        </p:nvSpPr>
        <p:spPr>
          <a:xfrm>
            <a:off x="375138" y="1152441"/>
            <a:ext cx="10440907" cy="5705559"/>
          </a:xfrm>
        </p:spPr>
        <p:txBody>
          <a:bodyPr>
            <a:normAutofit/>
          </a:bodyPr>
          <a:lstStyle/>
          <a:p>
            <a:r>
              <a:rPr lang="en-GB" altLang="en-US" sz="2000" dirty="0" smtClean="0">
                <a:latin typeface="+mj-lt"/>
              </a:rPr>
              <a:t>A stack is a linear data structure in which insertion and deletion of elements are done at only one end, which is known as the top of the stack. Stack is called a last-in, first-out (LIFO) structure because the last element which is added to the stack is the first element which is deleted from the stack.</a:t>
            </a:r>
          </a:p>
          <a:p>
            <a:endParaRPr lang="en-US" altLang="en-US" sz="2000" dirty="0" smtClean="0">
              <a:latin typeface="+mj-lt"/>
            </a:endParaRPr>
          </a:p>
          <a:p>
            <a:endParaRPr lang="en-US" altLang="en-US" sz="2000" dirty="0">
              <a:latin typeface="+mj-lt"/>
            </a:endParaRPr>
          </a:p>
          <a:p>
            <a:endParaRPr lang="en-US" altLang="en-US" sz="2000" dirty="0" smtClean="0">
              <a:latin typeface="+mj-lt"/>
            </a:endParaRPr>
          </a:p>
          <a:p>
            <a:endParaRPr lang="en-US" altLang="en-US" sz="2000" dirty="0" smtClean="0">
              <a:latin typeface="+mj-lt"/>
            </a:endParaRPr>
          </a:p>
          <a:p>
            <a:r>
              <a:rPr lang="en-US" altLang="en-US" sz="2000" dirty="0" smtClean="0">
                <a:latin typeface="+mj-lt"/>
              </a:rPr>
              <a:t>Only access to the stack is the top element</a:t>
            </a:r>
          </a:p>
          <a:p>
            <a:pPr lvl="1"/>
            <a:r>
              <a:rPr lang="en-US" altLang="en-US" sz="2000" dirty="0" smtClean="0">
                <a:latin typeface="+mj-lt"/>
              </a:rPr>
              <a:t>consider trays in a cafeteria</a:t>
            </a:r>
          </a:p>
          <a:p>
            <a:pPr lvl="2"/>
            <a:r>
              <a:rPr lang="en-US" altLang="en-US" dirty="0" smtClean="0">
                <a:latin typeface="+mj-lt"/>
              </a:rPr>
              <a:t>to get the bottom tray out, you must first remove all of the elements above</a:t>
            </a:r>
          </a:p>
          <a:p>
            <a:r>
              <a:rPr lang="en-US" sz="2000" dirty="0" smtClean="0">
                <a:latin typeface="+mj-lt"/>
              </a:rPr>
              <a:t>It </a:t>
            </a:r>
            <a:r>
              <a:rPr lang="en-US" sz="2000" dirty="0">
                <a:latin typeface="+mj-lt"/>
              </a:rPr>
              <a:t>is an undefined operation to call either pop or top on an empty stack</a:t>
            </a:r>
          </a:p>
          <a:p>
            <a:pPr lvl="2"/>
            <a:endParaRPr lang="en-US" altLang="en-US" dirty="0">
              <a:latin typeface="+mj-lt"/>
            </a:endParaRPr>
          </a:p>
        </p:txBody>
      </p:sp>
      <p:pic>
        <p:nvPicPr>
          <p:cNvPr id="20" name="Picture 4" descr="C:\Users\dwharder\Desktop\s3.png"/>
          <p:cNvPicPr>
            <a:picLocks noChangeAspect="1" noChangeArrowheads="1"/>
          </p:cNvPicPr>
          <p:nvPr/>
        </p:nvPicPr>
        <p:blipFill>
          <a:blip r:embed="rId2" cstate="print"/>
          <a:srcRect/>
          <a:stretch>
            <a:fillRect/>
          </a:stretch>
        </p:blipFill>
        <p:spPr bwMode="auto">
          <a:xfrm>
            <a:off x="3987020" y="2484541"/>
            <a:ext cx="1635930" cy="1277341"/>
          </a:xfrm>
          <a:prstGeom prst="rect">
            <a:avLst/>
          </a:prstGeom>
          <a:noFill/>
          <a:ln w="9525">
            <a:noFill/>
            <a:miter lim="800000"/>
            <a:headEnd/>
            <a:tailEnd/>
          </a:ln>
        </p:spPr>
      </p:pic>
      <p:pic>
        <p:nvPicPr>
          <p:cNvPr id="21" name="Picture 5" descr="C:\Users\dwharder\Desktop\s1.png"/>
          <p:cNvPicPr>
            <a:picLocks noChangeAspect="1" noChangeArrowheads="1"/>
          </p:cNvPicPr>
          <p:nvPr/>
        </p:nvPicPr>
        <p:blipFill rotWithShape="1">
          <a:blip r:embed="rId3" cstate="print"/>
          <a:srcRect t="24163"/>
          <a:stretch/>
        </p:blipFill>
        <p:spPr bwMode="auto">
          <a:xfrm>
            <a:off x="2908070" y="2677885"/>
            <a:ext cx="1078950" cy="890655"/>
          </a:xfrm>
          <a:prstGeom prst="rect">
            <a:avLst/>
          </a:prstGeom>
          <a:noFill/>
          <a:ln w="9525">
            <a:noFill/>
            <a:miter lim="800000"/>
            <a:headEnd/>
            <a:tailEnd/>
          </a:ln>
        </p:spPr>
      </p:pic>
      <p:pic>
        <p:nvPicPr>
          <p:cNvPr id="22" name="Picture 6" descr="C:\Users\dwharder\Desktop\s2.png"/>
          <p:cNvPicPr>
            <a:picLocks noChangeAspect="1" noChangeArrowheads="1"/>
          </p:cNvPicPr>
          <p:nvPr/>
        </p:nvPicPr>
        <p:blipFill>
          <a:blip r:embed="rId4" cstate="print"/>
          <a:srcRect/>
          <a:stretch>
            <a:fillRect/>
          </a:stretch>
        </p:blipFill>
        <p:spPr bwMode="auto">
          <a:xfrm>
            <a:off x="6132970" y="2500915"/>
            <a:ext cx="1174432" cy="1275219"/>
          </a:xfrm>
          <a:prstGeom prst="rect">
            <a:avLst/>
          </a:prstGeom>
          <a:noFill/>
          <a:ln w="9525">
            <a:noFill/>
            <a:miter lim="800000"/>
            <a:headEnd/>
            <a:tailEnd/>
          </a:ln>
        </p:spPr>
      </p:pic>
    </p:spTree>
    <p:extLst>
      <p:ext uri="{BB962C8B-B14F-4D97-AF65-F5344CB8AC3E}">
        <p14:creationId xmlns:p14="http://schemas.microsoft.com/office/powerpoint/2010/main" val="29386834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p:cNvSpPr>
            <a:spLocks noGrp="1"/>
          </p:cNvSpPr>
          <p:nvPr>
            <p:ph type="title"/>
          </p:nvPr>
        </p:nvSpPr>
        <p:spPr/>
        <p:txBody>
          <a:bodyPr/>
          <a:lstStyle/>
          <a:p>
            <a:pPr eaLnBrk="1" hangingPunct="1"/>
            <a:r>
              <a:rPr lang="en-US" altLang="zh-TW" smtClean="0"/>
              <a:t>Evaluation of Expressions</a:t>
            </a:r>
            <a:endParaRPr lang="zh-TW" altLang="en-US" smtClean="0"/>
          </a:p>
        </p:txBody>
      </p:sp>
      <p:sp>
        <p:nvSpPr>
          <p:cNvPr id="10243" name="內容版面配置區 2"/>
          <p:cNvSpPr>
            <a:spLocks noGrp="1"/>
          </p:cNvSpPr>
          <p:nvPr>
            <p:ph idx="1"/>
          </p:nvPr>
        </p:nvSpPr>
        <p:spPr>
          <a:xfrm>
            <a:off x="2706688" y="1957388"/>
            <a:ext cx="7772400" cy="4114800"/>
          </a:xfrm>
        </p:spPr>
        <p:txBody>
          <a:bodyPr/>
          <a:lstStyle/>
          <a:p>
            <a:pPr eaLnBrk="1" hangingPunct="1"/>
            <a:r>
              <a:rPr lang="en-US" altLang="zh-TW" smtClean="0"/>
              <a:t>Infix to Posfix</a:t>
            </a:r>
          </a:p>
          <a:p>
            <a:pPr eaLnBrk="1" hangingPunct="1">
              <a:buFont typeface="Wingdings" panose="05000000000000000000" pitchFamily="2" charset="2"/>
              <a:buNone/>
            </a:pPr>
            <a:endParaRPr lang="zh-TW" altLang="en-US" smtClean="0"/>
          </a:p>
        </p:txBody>
      </p:sp>
      <p:graphicFrame>
        <p:nvGraphicFramePr>
          <p:cNvPr id="5" name="表格 4"/>
          <p:cNvGraphicFramePr>
            <a:graphicFrameLocks noGrp="1"/>
          </p:cNvGraphicFramePr>
          <p:nvPr/>
        </p:nvGraphicFramePr>
        <p:xfrm>
          <a:off x="2809876" y="3143251"/>
          <a:ext cx="7000874" cy="371475"/>
        </p:xfrm>
        <a:graphic>
          <a:graphicData uri="http://schemas.openxmlformats.org/drawingml/2006/table">
            <a:tbl>
              <a:tblPr firstRow="1" bandRow="1">
                <a:tableStyleId>{616DA210-FB5B-4158-B5E0-FEB733F419BA}</a:tableStyleId>
              </a:tblPr>
              <a:tblGrid>
                <a:gridCol w="345908">
                  <a:extLst>
                    <a:ext uri="{9D8B030D-6E8A-4147-A177-3AD203B41FA5}">
                      <a16:colId xmlns:a16="http://schemas.microsoft.com/office/drawing/2014/main" val="20000"/>
                    </a:ext>
                  </a:extLst>
                </a:gridCol>
                <a:gridCol w="345908">
                  <a:extLst>
                    <a:ext uri="{9D8B030D-6E8A-4147-A177-3AD203B41FA5}">
                      <a16:colId xmlns:a16="http://schemas.microsoft.com/office/drawing/2014/main" val="20001"/>
                    </a:ext>
                  </a:extLst>
                </a:gridCol>
                <a:gridCol w="345908">
                  <a:extLst>
                    <a:ext uri="{9D8B030D-6E8A-4147-A177-3AD203B41FA5}">
                      <a16:colId xmlns:a16="http://schemas.microsoft.com/office/drawing/2014/main" val="20002"/>
                    </a:ext>
                  </a:extLst>
                </a:gridCol>
                <a:gridCol w="345908">
                  <a:extLst>
                    <a:ext uri="{9D8B030D-6E8A-4147-A177-3AD203B41FA5}">
                      <a16:colId xmlns:a16="http://schemas.microsoft.com/office/drawing/2014/main" val="20003"/>
                    </a:ext>
                  </a:extLst>
                </a:gridCol>
                <a:gridCol w="345908">
                  <a:extLst>
                    <a:ext uri="{9D8B030D-6E8A-4147-A177-3AD203B41FA5}">
                      <a16:colId xmlns:a16="http://schemas.microsoft.com/office/drawing/2014/main" val="20004"/>
                    </a:ext>
                  </a:extLst>
                </a:gridCol>
                <a:gridCol w="345908">
                  <a:extLst>
                    <a:ext uri="{9D8B030D-6E8A-4147-A177-3AD203B41FA5}">
                      <a16:colId xmlns:a16="http://schemas.microsoft.com/office/drawing/2014/main" val="20005"/>
                    </a:ext>
                  </a:extLst>
                </a:gridCol>
                <a:gridCol w="345908">
                  <a:extLst>
                    <a:ext uri="{9D8B030D-6E8A-4147-A177-3AD203B41FA5}">
                      <a16:colId xmlns:a16="http://schemas.microsoft.com/office/drawing/2014/main" val="20006"/>
                    </a:ext>
                  </a:extLst>
                </a:gridCol>
                <a:gridCol w="345908">
                  <a:extLst>
                    <a:ext uri="{9D8B030D-6E8A-4147-A177-3AD203B41FA5}">
                      <a16:colId xmlns:a16="http://schemas.microsoft.com/office/drawing/2014/main" val="20007"/>
                    </a:ext>
                  </a:extLst>
                </a:gridCol>
                <a:gridCol w="345908">
                  <a:extLst>
                    <a:ext uri="{9D8B030D-6E8A-4147-A177-3AD203B41FA5}">
                      <a16:colId xmlns:a16="http://schemas.microsoft.com/office/drawing/2014/main" val="20008"/>
                    </a:ext>
                  </a:extLst>
                </a:gridCol>
                <a:gridCol w="345908">
                  <a:extLst>
                    <a:ext uri="{9D8B030D-6E8A-4147-A177-3AD203B41FA5}">
                      <a16:colId xmlns:a16="http://schemas.microsoft.com/office/drawing/2014/main" val="20009"/>
                    </a:ext>
                  </a:extLst>
                </a:gridCol>
                <a:gridCol w="345908">
                  <a:extLst>
                    <a:ext uri="{9D8B030D-6E8A-4147-A177-3AD203B41FA5}">
                      <a16:colId xmlns:a16="http://schemas.microsoft.com/office/drawing/2014/main" val="20010"/>
                    </a:ext>
                  </a:extLst>
                </a:gridCol>
                <a:gridCol w="345908">
                  <a:extLst>
                    <a:ext uri="{9D8B030D-6E8A-4147-A177-3AD203B41FA5}">
                      <a16:colId xmlns:a16="http://schemas.microsoft.com/office/drawing/2014/main" val="20011"/>
                    </a:ext>
                  </a:extLst>
                </a:gridCol>
                <a:gridCol w="345908">
                  <a:extLst>
                    <a:ext uri="{9D8B030D-6E8A-4147-A177-3AD203B41FA5}">
                      <a16:colId xmlns:a16="http://schemas.microsoft.com/office/drawing/2014/main" val="20012"/>
                    </a:ext>
                  </a:extLst>
                </a:gridCol>
                <a:gridCol w="345908">
                  <a:extLst>
                    <a:ext uri="{9D8B030D-6E8A-4147-A177-3AD203B41FA5}">
                      <a16:colId xmlns:a16="http://schemas.microsoft.com/office/drawing/2014/main" val="20013"/>
                    </a:ext>
                  </a:extLst>
                </a:gridCol>
                <a:gridCol w="345908">
                  <a:extLst>
                    <a:ext uri="{9D8B030D-6E8A-4147-A177-3AD203B41FA5}">
                      <a16:colId xmlns:a16="http://schemas.microsoft.com/office/drawing/2014/main" val="20014"/>
                    </a:ext>
                  </a:extLst>
                </a:gridCol>
                <a:gridCol w="345908">
                  <a:extLst>
                    <a:ext uri="{9D8B030D-6E8A-4147-A177-3AD203B41FA5}">
                      <a16:colId xmlns:a16="http://schemas.microsoft.com/office/drawing/2014/main" val="20015"/>
                    </a:ext>
                  </a:extLst>
                </a:gridCol>
                <a:gridCol w="345908">
                  <a:extLst>
                    <a:ext uri="{9D8B030D-6E8A-4147-A177-3AD203B41FA5}">
                      <a16:colId xmlns:a16="http://schemas.microsoft.com/office/drawing/2014/main" val="20016"/>
                    </a:ext>
                  </a:extLst>
                </a:gridCol>
                <a:gridCol w="345908">
                  <a:extLst>
                    <a:ext uri="{9D8B030D-6E8A-4147-A177-3AD203B41FA5}">
                      <a16:colId xmlns:a16="http://schemas.microsoft.com/office/drawing/2014/main" val="20017"/>
                    </a:ext>
                  </a:extLst>
                </a:gridCol>
                <a:gridCol w="345908">
                  <a:extLst>
                    <a:ext uri="{9D8B030D-6E8A-4147-A177-3AD203B41FA5}">
                      <a16:colId xmlns:a16="http://schemas.microsoft.com/office/drawing/2014/main" val="20018"/>
                    </a:ext>
                  </a:extLst>
                </a:gridCol>
                <a:gridCol w="428622">
                  <a:extLst>
                    <a:ext uri="{9D8B030D-6E8A-4147-A177-3AD203B41FA5}">
                      <a16:colId xmlns:a16="http://schemas.microsoft.com/office/drawing/2014/main" val="20019"/>
                    </a:ext>
                  </a:extLst>
                </a:gridCol>
              </a:tblGrid>
              <a:tr h="371475">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p>
                  </a:txBody>
                  <a:tcPr marL="91439" marR="91439" marT="45798" marB="45798"/>
                </a:tc>
                <a:tc>
                  <a:txBody>
                    <a:bodyPr/>
                    <a:lstStyle/>
                    <a:p>
                      <a:pPr algn="ctr"/>
                      <a:endParaRPr lang="zh-TW" altLang="en-US" sz="1800" b="0" dirty="0"/>
                    </a:p>
                  </a:txBody>
                  <a:tcPr marL="91439" marR="91439" marT="45798" marB="45798"/>
                </a:tc>
                <a:tc>
                  <a:txBody>
                    <a:bodyPr/>
                    <a:lstStyle/>
                    <a:p>
                      <a:pPr algn="ctr"/>
                      <a:endParaRPr lang="zh-TW" altLang="en-US" sz="1800" b="0" dirty="0"/>
                    </a:p>
                  </a:txBody>
                  <a:tcPr marL="91439" marR="91439" marT="45798" marB="45798"/>
                </a:tc>
                <a:tc>
                  <a:txBody>
                    <a:bodyPr/>
                    <a:lstStyle/>
                    <a:p>
                      <a:endParaRPr lang="zh-TW" altLang="en-US" sz="1800" b="0" dirty="0"/>
                    </a:p>
                  </a:txBody>
                  <a:tcPr marL="91439" marR="91439" marT="45798" marB="45798"/>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nvGraphicFramePr>
        <p:xfrm>
          <a:off x="2238375" y="3786188"/>
          <a:ext cx="1714500" cy="2925936"/>
        </p:xfrm>
        <a:graphic>
          <a:graphicData uri="http://schemas.openxmlformats.org/drawingml/2006/table">
            <a:tbl>
              <a:tblPr firstRow="1" bandRow="1">
                <a:tableStyleId>{BC89EF96-8CEA-46FF-86C4-4CE0E7609802}</a:tableStyleId>
              </a:tblPr>
              <a:tblGrid>
                <a:gridCol w="1714500">
                  <a:extLst>
                    <a:ext uri="{9D8B030D-6E8A-4147-A177-3AD203B41FA5}">
                      <a16:colId xmlns:a16="http://schemas.microsoft.com/office/drawing/2014/main" val="20000"/>
                    </a:ext>
                  </a:extLst>
                </a:gridCol>
              </a:tblGrid>
              <a:tr h="365720">
                <a:tc>
                  <a:txBody>
                    <a:bodyPr/>
                    <a:lstStyle/>
                    <a:p>
                      <a:endParaRPr lang="zh-TW" altLang="en-US" sz="1800" dirty="0"/>
                    </a:p>
                  </a:txBody>
                  <a:tcPr marL="91439" marR="91439" marT="45711" marB="45711"/>
                </a:tc>
                <a:extLst>
                  <a:ext uri="{0D108BD9-81ED-4DB2-BD59-A6C34878D82A}">
                    <a16:rowId xmlns:a16="http://schemas.microsoft.com/office/drawing/2014/main" val="10000"/>
                  </a:ext>
                </a:extLst>
              </a:tr>
              <a:tr h="365720">
                <a:tc>
                  <a:txBody>
                    <a:bodyPr/>
                    <a:lstStyle/>
                    <a:p>
                      <a:endParaRPr lang="zh-TW" altLang="en-US" sz="1800"/>
                    </a:p>
                  </a:txBody>
                  <a:tcPr marL="91439" marR="91439" marT="45711" marB="45711"/>
                </a:tc>
                <a:extLst>
                  <a:ext uri="{0D108BD9-81ED-4DB2-BD59-A6C34878D82A}">
                    <a16:rowId xmlns:a16="http://schemas.microsoft.com/office/drawing/2014/main" val="10001"/>
                  </a:ext>
                </a:extLst>
              </a:tr>
              <a:tr h="365720">
                <a:tc>
                  <a:txBody>
                    <a:bodyPr/>
                    <a:lstStyle/>
                    <a:p>
                      <a:endParaRPr lang="zh-TW" altLang="en-US" sz="1800"/>
                    </a:p>
                  </a:txBody>
                  <a:tcPr marL="91439" marR="91439" marT="45711" marB="45711"/>
                </a:tc>
                <a:extLst>
                  <a:ext uri="{0D108BD9-81ED-4DB2-BD59-A6C34878D82A}">
                    <a16:rowId xmlns:a16="http://schemas.microsoft.com/office/drawing/2014/main" val="10002"/>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3"/>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4"/>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5"/>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6"/>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7"/>
                  </a:ext>
                </a:extLst>
              </a:tr>
            </a:tbl>
          </a:graphicData>
        </a:graphic>
      </p:graphicFrame>
      <p:sp>
        <p:nvSpPr>
          <p:cNvPr id="10308" name="文字方塊 6"/>
          <p:cNvSpPr txBox="1">
            <a:spLocks noChangeArrowheads="1"/>
          </p:cNvSpPr>
          <p:nvPr/>
        </p:nvSpPr>
        <p:spPr bwMode="auto">
          <a:xfrm>
            <a:off x="2738438" y="2643189"/>
            <a:ext cx="4000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Use stack to change infix into posfix</a:t>
            </a:r>
          </a:p>
        </p:txBody>
      </p:sp>
      <p:graphicFrame>
        <p:nvGraphicFramePr>
          <p:cNvPr id="8" name="表格 7"/>
          <p:cNvGraphicFramePr>
            <a:graphicFrameLocks noGrp="1"/>
          </p:cNvGraphicFramePr>
          <p:nvPr/>
        </p:nvGraphicFramePr>
        <p:xfrm>
          <a:off x="4595814" y="3771901"/>
          <a:ext cx="5500690" cy="371475"/>
        </p:xfrm>
        <a:graphic>
          <a:graphicData uri="http://schemas.openxmlformats.org/drawingml/2006/table">
            <a:tbl>
              <a:tblPr firstRow="1" bandRow="1">
                <a:tableStyleId>{5C22544A-7EE6-4342-B048-85BDC9FD1C3A}</a:tableStyleId>
              </a:tblPr>
              <a:tblGrid>
                <a:gridCol w="423130">
                  <a:extLst>
                    <a:ext uri="{9D8B030D-6E8A-4147-A177-3AD203B41FA5}">
                      <a16:colId xmlns:a16="http://schemas.microsoft.com/office/drawing/2014/main" val="20000"/>
                    </a:ext>
                  </a:extLst>
                </a:gridCol>
                <a:gridCol w="423130">
                  <a:extLst>
                    <a:ext uri="{9D8B030D-6E8A-4147-A177-3AD203B41FA5}">
                      <a16:colId xmlns:a16="http://schemas.microsoft.com/office/drawing/2014/main" val="20001"/>
                    </a:ext>
                  </a:extLst>
                </a:gridCol>
                <a:gridCol w="423130">
                  <a:extLst>
                    <a:ext uri="{9D8B030D-6E8A-4147-A177-3AD203B41FA5}">
                      <a16:colId xmlns:a16="http://schemas.microsoft.com/office/drawing/2014/main" val="20002"/>
                    </a:ext>
                  </a:extLst>
                </a:gridCol>
                <a:gridCol w="423130">
                  <a:extLst>
                    <a:ext uri="{9D8B030D-6E8A-4147-A177-3AD203B41FA5}">
                      <a16:colId xmlns:a16="http://schemas.microsoft.com/office/drawing/2014/main" val="20003"/>
                    </a:ext>
                  </a:extLst>
                </a:gridCol>
                <a:gridCol w="423130">
                  <a:extLst>
                    <a:ext uri="{9D8B030D-6E8A-4147-A177-3AD203B41FA5}">
                      <a16:colId xmlns:a16="http://schemas.microsoft.com/office/drawing/2014/main" val="20004"/>
                    </a:ext>
                  </a:extLst>
                </a:gridCol>
                <a:gridCol w="423130">
                  <a:extLst>
                    <a:ext uri="{9D8B030D-6E8A-4147-A177-3AD203B41FA5}">
                      <a16:colId xmlns:a16="http://schemas.microsoft.com/office/drawing/2014/main" val="20005"/>
                    </a:ext>
                  </a:extLst>
                </a:gridCol>
                <a:gridCol w="423130">
                  <a:extLst>
                    <a:ext uri="{9D8B030D-6E8A-4147-A177-3AD203B41FA5}">
                      <a16:colId xmlns:a16="http://schemas.microsoft.com/office/drawing/2014/main" val="20006"/>
                    </a:ext>
                  </a:extLst>
                </a:gridCol>
                <a:gridCol w="423130">
                  <a:extLst>
                    <a:ext uri="{9D8B030D-6E8A-4147-A177-3AD203B41FA5}">
                      <a16:colId xmlns:a16="http://schemas.microsoft.com/office/drawing/2014/main" val="20007"/>
                    </a:ext>
                  </a:extLst>
                </a:gridCol>
                <a:gridCol w="423130">
                  <a:extLst>
                    <a:ext uri="{9D8B030D-6E8A-4147-A177-3AD203B41FA5}">
                      <a16:colId xmlns:a16="http://schemas.microsoft.com/office/drawing/2014/main" val="20008"/>
                    </a:ext>
                  </a:extLst>
                </a:gridCol>
                <a:gridCol w="423130">
                  <a:extLst>
                    <a:ext uri="{9D8B030D-6E8A-4147-A177-3AD203B41FA5}">
                      <a16:colId xmlns:a16="http://schemas.microsoft.com/office/drawing/2014/main" val="20009"/>
                    </a:ext>
                  </a:extLst>
                </a:gridCol>
                <a:gridCol w="423130">
                  <a:extLst>
                    <a:ext uri="{9D8B030D-6E8A-4147-A177-3AD203B41FA5}">
                      <a16:colId xmlns:a16="http://schemas.microsoft.com/office/drawing/2014/main" val="20010"/>
                    </a:ext>
                  </a:extLst>
                </a:gridCol>
                <a:gridCol w="423130">
                  <a:extLst>
                    <a:ext uri="{9D8B030D-6E8A-4147-A177-3AD203B41FA5}">
                      <a16:colId xmlns:a16="http://schemas.microsoft.com/office/drawing/2014/main" val="20011"/>
                    </a:ext>
                  </a:extLst>
                </a:gridCol>
                <a:gridCol w="423130">
                  <a:extLst>
                    <a:ext uri="{9D8B030D-6E8A-4147-A177-3AD203B41FA5}">
                      <a16:colId xmlns:a16="http://schemas.microsoft.com/office/drawing/2014/main" val="20012"/>
                    </a:ext>
                  </a:extLst>
                </a:gridCol>
              </a:tblGrid>
              <a:tr h="371475">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extLst>
                  <a:ext uri="{0D108BD9-81ED-4DB2-BD59-A6C34878D82A}">
                    <a16:rowId xmlns:a16="http://schemas.microsoft.com/office/drawing/2014/main" val="10000"/>
                  </a:ext>
                </a:extLst>
              </a:tr>
            </a:tbl>
          </a:graphicData>
        </a:graphic>
      </p:graphicFrame>
      <p:sp>
        <p:nvSpPr>
          <p:cNvPr id="10339" name="文字方塊 9"/>
          <p:cNvSpPr txBox="1">
            <a:spLocks noChangeArrowheads="1"/>
          </p:cNvSpPr>
          <p:nvPr/>
        </p:nvSpPr>
        <p:spPr bwMode="auto">
          <a:xfrm>
            <a:off x="4524375" y="4214814"/>
            <a:ext cx="4217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First, we prepare a stack and an array.</a:t>
            </a:r>
            <a:endParaRPr kumimoji="0" lang="zh-TW" altLang="en-US" sz="1800"/>
          </a:p>
        </p:txBody>
      </p:sp>
      <p:sp>
        <p:nvSpPr>
          <p:cNvPr id="10340" name="文字方塊 11"/>
          <p:cNvSpPr txBox="1">
            <a:spLocks noChangeArrowheads="1"/>
          </p:cNvSpPr>
          <p:nvPr/>
        </p:nvSpPr>
        <p:spPr bwMode="auto">
          <a:xfrm>
            <a:off x="4667250" y="3773489"/>
            <a:ext cx="306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a:t>
            </a:r>
            <a:endParaRPr kumimoji="0" lang="zh-TW" altLang="en-US" sz="1800"/>
          </a:p>
        </p:txBody>
      </p:sp>
      <p:sp>
        <p:nvSpPr>
          <p:cNvPr id="10341" name="文字方塊 12"/>
          <p:cNvSpPr txBox="1">
            <a:spLocks noChangeArrowheads="1"/>
          </p:cNvSpPr>
          <p:nvPr/>
        </p:nvSpPr>
        <p:spPr bwMode="auto">
          <a:xfrm>
            <a:off x="5095875" y="3786189"/>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b</a:t>
            </a:r>
            <a:endParaRPr kumimoji="0" lang="zh-TW" altLang="en-US" sz="1800"/>
          </a:p>
        </p:txBody>
      </p:sp>
      <p:sp>
        <p:nvSpPr>
          <p:cNvPr id="14" name="文字方塊 13"/>
          <p:cNvSpPr txBox="1">
            <a:spLocks noChangeArrowheads="1"/>
          </p:cNvSpPr>
          <p:nvPr/>
        </p:nvSpPr>
        <p:spPr bwMode="auto">
          <a:xfrm>
            <a:off x="2881313" y="5929314"/>
            <a:ext cx="27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0343" name="文字方塊 15"/>
          <p:cNvSpPr txBox="1">
            <a:spLocks noChangeArrowheads="1"/>
          </p:cNvSpPr>
          <p:nvPr/>
        </p:nvSpPr>
        <p:spPr bwMode="auto">
          <a:xfrm>
            <a:off x="5938839" y="3787775"/>
            <a:ext cx="268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0344" name="文字方塊 16"/>
          <p:cNvSpPr txBox="1">
            <a:spLocks noChangeArrowheads="1"/>
          </p:cNvSpPr>
          <p:nvPr/>
        </p:nvSpPr>
        <p:spPr bwMode="auto">
          <a:xfrm>
            <a:off x="5519738" y="3773489"/>
            <a:ext cx="290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c</a:t>
            </a:r>
            <a:endParaRPr kumimoji="0" lang="zh-TW" altLang="en-US" sz="1800"/>
          </a:p>
        </p:txBody>
      </p:sp>
      <p:sp>
        <p:nvSpPr>
          <p:cNvPr id="10345" name="文字方塊 18"/>
          <p:cNvSpPr txBox="1">
            <a:spLocks noChangeArrowheads="1"/>
          </p:cNvSpPr>
          <p:nvPr/>
        </p:nvSpPr>
        <p:spPr bwMode="auto">
          <a:xfrm>
            <a:off x="6345239" y="3787775"/>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d</a:t>
            </a:r>
            <a:endParaRPr kumimoji="0" lang="zh-TW" altLang="en-US" sz="1800"/>
          </a:p>
        </p:txBody>
      </p:sp>
      <p:sp>
        <p:nvSpPr>
          <p:cNvPr id="22" name="文字方塊 21"/>
          <p:cNvSpPr txBox="1">
            <a:spLocks noChangeArrowheads="1"/>
          </p:cNvSpPr>
          <p:nvPr/>
        </p:nvSpPr>
        <p:spPr bwMode="auto">
          <a:xfrm>
            <a:off x="6642100" y="314325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0347" name="文字方塊 22"/>
          <p:cNvSpPr txBox="1">
            <a:spLocks noChangeArrowheads="1"/>
          </p:cNvSpPr>
          <p:nvPr/>
        </p:nvSpPr>
        <p:spPr bwMode="auto">
          <a:xfrm>
            <a:off x="8713788" y="314325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25" name="文字方塊 24"/>
          <p:cNvSpPr txBox="1">
            <a:spLocks noChangeArrowheads="1"/>
          </p:cNvSpPr>
          <p:nvPr/>
        </p:nvSpPr>
        <p:spPr bwMode="auto">
          <a:xfrm>
            <a:off x="7037388" y="3143250"/>
            <a:ext cx="27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p>
        </p:txBody>
      </p:sp>
      <p:sp>
        <p:nvSpPr>
          <p:cNvPr id="26" name="文字方塊 25"/>
          <p:cNvSpPr txBox="1">
            <a:spLocks noChangeArrowheads="1"/>
          </p:cNvSpPr>
          <p:nvPr/>
        </p:nvSpPr>
        <p:spPr bwMode="auto">
          <a:xfrm>
            <a:off x="8382000" y="3143250"/>
            <a:ext cx="27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27" name="文字方塊 26"/>
          <p:cNvSpPr txBox="1">
            <a:spLocks noChangeArrowheads="1"/>
          </p:cNvSpPr>
          <p:nvPr/>
        </p:nvSpPr>
        <p:spPr bwMode="auto">
          <a:xfrm>
            <a:off x="7739064" y="3143250"/>
            <a:ext cx="268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28" name="文字方塊 27"/>
          <p:cNvSpPr txBox="1">
            <a:spLocks noChangeArrowheads="1"/>
          </p:cNvSpPr>
          <p:nvPr/>
        </p:nvSpPr>
        <p:spPr bwMode="auto">
          <a:xfrm>
            <a:off x="8024814" y="3143250"/>
            <a:ext cx="306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a:t>
            </a:r>
            <a:endParaRPr kumimoji="0" lang="zh-TW" altLang="en-US" sz="1800"/>
          </a:p>
        </p:txBody>
      </p:sp>
      <p:sp>
        <p:nvSpPr>
          <p:cNvPr id="29" name="文字方塊 28"/>
          <p:cNvSpPr txBox="1">
            <a:spLocks noChangeArrowheads="1"/>
          </p:cNvSpPr>
          <p:nvPr/>
        </p:nvSpPr>
        <p:spPr bwMode="auto">
          <a:xfrm>
            <a:off x="7361239" y="3143250"/>
            <a:ext cx="306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e</a:t>
            </a:r>
            <a:endParaRPr kumimoji="0" lang="zh-TW" altLang="en-US" sz="1800"/>
          </a:p>
        </p:txBody>
      </p:sp>
      <p:sp>
        <p:nvSpPr>
          <p:cNvPr id="10353" name="文字方塊 29"/>
          <p:cNvSpPr txBox="1">
            <a:spLocks noChangeArrowheads="1"/>
          </p:cNvSpPr>
          <p:nvPr/>
        </p:nvSpPr>
        <p:spPr bwMode="auto">
          <a:xfrm>
            <a:off x="9091613" y="3143250"/>
            <a:ext cx="290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c</a:t>
            </a:r>
            <a:endParaRPr kumimoji="0" lang="zh-TW" altLang="en-US" sz="1800"/>
          </a:p>
        </p:txBody>
      </p:sp>
      <p:sp>
        <p:nvSpPr>
          <p:cNvPr id="10354" name="文字方塊 30"/>
          <p:cNvSpPr txBox="1">
            <a:spLocks noChangeArrowheads="1"/>
          </p:cNvSpPr>
          <p:nvPr/>
        </p:nvSpPr>
        <p:spPr bwMode="auto">
          <a:xfrm>
            <a:off x="9382125" y="3143250"/>
            <a:ext cx="400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\0</a:t>
            </a:r>
            <a:endParaRPr kumimoji="0" lang="zh-TW" altLang="en-US" sz="1800"/>
          </a:p>
        </p:txBody>
      </p:sp>
      <p:sp>
        <p:nvSpPr>
          <p:cNvPr id="10355" name="文字方塊 31"/>
          <p:cNvSpPr txBox="1">
            <a:spLocks noChangeArrowheads="1"/>
          </p:cNvSpPr>
          <p:nvPr/>
        </p:nvSpPr>
        <p:spPr bwMode="auto">
          <a:xfrm>
            <a:off x="4525963" y="4500564"/>
            <a:ext cx="4819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Put operators to stack and numbers to array.</a:t>
            </a:r>
            <a:endParaRPr kumimoji="0" lang="zh-TW" altLang="en-US" sz="1800"/>
          </a:p>
        </p:txBody>
      </p:sp>
      <p:sp>
        <p:nvSpPr>
          <p:cNvPr id="10356" name="文字方塊 32"/>
          <p:cNvSpPr txBox="1">
            <a:spLocks noChangeArrowheads="1"/>
          </p:cNvSpPr>
          <p:nvPr/>
        </p:nvSpPr>
        <p:spPr bwMode="auto">
          <a:xfrm>
            <a:off x="4524375" y="4786313"/>
            <a:ext cx="584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If the operator is high order than the top term of stack,</a:t>
            </a:r>
          </a:p>
          <a:p>
            <a:pPr eaLnBrk="1" hangingPunct="1">
              <a:spcBef>
                <a:spcPct val="0"/>
              </a:spcBef>
              <a:buClrTx/>
              <a:buSzTx/>
              <a:buFontTx/>
              <a:buNone/>
            </a:pPr>
            <a:r>
              <a:rPr kumimoji="0" lang="en-US" altLang="zh-TW" sz="1800"/>
              <a:t>push it to stack, otherwise pop the top term to array. </a:t>
            </a:r>
          </a:p>
        </p:txBody>
      </p:sp>
      <p:sp>
        <p:nvSpPr>
          <p:cNvPr id="10357" name="文字方塊 33"/>
          <p:cNvSpPr txBox="1">
            <a:spLocks noChangeArrowheads="1"/>
          </p:cNvSpPr>
          <p:nvPr/>
        </p:nvSpPr>
        <p:spPr bwMode="auto">
          <a:xfrm>
            <a:off x="4552950" y="5357813"/>
            <a:ext cx="61864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However, the ( ) operators without following the rules,</a:t>
            </a:r>
          </a:p>
          <a:p>
            <a:pPr eaLnBrk="1" hangingPunct="1">
              <a:spcBef>
                <a:spcPct val="0"/>
              </a:spcBef>
              <a:buClrTx/>
              <a:buSzTx/>
              <a:buFontTx/>
              <a:buNone/>
            </a:pPr>
            <a:r>
              <a:rPr kumimoji="0" lang="en-US" altLang="zh-TW" sz="1800"/>
              <a:t>push “(“ on any operators and pop when push “)” to stack.</a:t>
            </a:r>
            <a:endParaRPr kumimoji="0" lang="zh-TW" altLang="en-US" sz="1800"/>
          </a:p>
        </p:txBody>
      </p:sp>
      <p:sp>
        <p:nvSpPr>
          <p:cNvPr id="10358" name="文字方塊 35"/>
          <p:cNvSpPr txBox="1">
            <a:spLocks noChangeArrowheads="1"/>
          </p:cNvSpPr>
          <p:nvPr/>
        </p:nvSpPr>
        <p:spPr bwMode="auto">
          <a:xfrm>
            <a:off x="4524376" y="5926138"/>
            <a:ext cx="5813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If push “)” to the stack, pop the operators between ( )</a:t>
            </a:r>
          </a:p>
          <a:p>
            <a:pPr eaLnBrk="1" hangingPunct="1">
              <a:spcBef>
                <a:spcPct val="0"/>
              </a:spcBef>
              <a:buClrTx/>
              <a:buSzTx/>
              <a:buFontTx/>
              <a:buNone/>
            </a:pPr>
            <a:r>
              <a:rPr kumimoji="0" lang="en-US" altLang="zh-TW" sz="1800"/>
              <a:t>to array and pop the ( ) without being stored.</a:t>
            </a:r>
            <a:endParaRPr kumimoji="0" lang="zh-TW" altLang="en-US" sz="1800"/>
          </a:p>
        </p:txBody>
      </p:sp>
      <p:sp>
        <p:nvSpPr>
          <p:cNvPr id="10359" name="文字方塊 34"/>
          <p:cNvSpPr txBox="1">
            <a:spLocks noChangeArrowheads="1"/>
          </p:cNvSpPr>
          <p:nvPr/>
        </p:nvSpPr>
        <p:spPr bwMode="auto">
          <a:xfrm>
            <a:off x="6750051" y="3776663"/>
            <a:ext cx="352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Tree>
    <p:extLst>
      <p:ext uri="{BB962C8B-B14F-4D97-AF65-F5344CB8AC3E}">
        <p14:creationId xmlns:p14="http://schemas.microsoft.com/office/powerpoint/2010/main" val="4216089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accel="50000" decel="50000" fill="hold" grpId="0" nodeType="withEffect">
                                  <p:stCondLst>
                                    <p:cond delay="0"/>
                                  </p:stCondLst>
                                  <p:childTnLst>
                                    <p:animMotion origin="layout" path="M -2.77778E-7 5.78035E-6 L 0.47656 -0.31028 " pathEditMode="relative" ptsTypes="AA">
                                      <p:cBhvr>
                                        <p:cTn id="6" dur="2000" fill="hold"/>
                                        <p:tgtEl>
                                          <p:spTgt spid="14"/>
                                        </p:tgtEl>
                                        <p:attrNameLst>
                                          <p:attrName>ppt_x</p:attrName>
                                          <p:attrName>ppt_y</p:attrName>
                                        </p:attrNameLst>
                                      </p:cBhvr>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grpId="0" nodeType="clickEffect">
                                  <p:stCondLst>
                                    <p:cond delay="0"/>
                                  </p:stCondLst>
                                  <p:childTnLst>
                                    <p:animMotion origin="layout" path="M -3.33333E-6 6.93642E-6 L -0.41528 0.4622 " pathEditMode="relative" ptsTypes="AA">
                                      <p:cBhvr>
                                        <p:cTn id="10" dur="2000" fill="hold"/>
                                        <p:tgtEl>
                                          <p:spTgt spid="22"/>
                                        </p:tgtEl>
                                        <p:attrNameLst>
                                          <p:attrName>ppt_x</p:attrName>
                                          <p:attrName>ppt_y</p:attrName>
                                        </p:attrNameLst>
                                      </p:cBhvr>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grpId="0" nodeType="clickEffect">
                                  <p:stCondLst>
                                    <p:cond delay="0"/>
                                  </p:stCondLst>
                                  <p:childTnLst>
                                    <p:animMotion origin="layout" path="M 6.38889E-6 6.93642E-6 L -0.45607 0.40741 " pathEditMode="relative" ptsTypes="AA">
                                      <p:cBhvr>
                                        <p:cTn id="14" dur="2000" fill="hold"/>
                                        <p:tgtEl>
                                          <p:spTgt spid="25"/>
                                        </p:tgtEl>
                                        <p:attrNameLst>
                                          <p:attrName>ppt_x</p:attrName>
                                          <p:attrName>ppt_y</p:attrName>
                                        </p:attrNameLst>
                                      </p:cBhvr>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grpId="0" nodeType="clickEffect">
                                  <p:stCondLst>
                                    <p:cond delay="0"/>
                                  </p:stCondLst>
                                  <p:childTnLst>
                                    <p:animMotion origin="layout" path="M -4.72222E-6 -4.27746E-6 L 0.02917 0.09457 " pathEditMode="relative" rAng="0" ptsTypes="AA">
                                      <p:cBhvr>
                                        <p:cTn id="18" dur="2000" fill="hold"/>
                                        <p:tgtEl>
                                          <p:spTgt spid="29"/>
                                        </p:tgtEl>
                                        <p:attrNameLst>
                                          <p:attrName>ppt_x</p:attrName>
                                          <p:attrName>ppt_y</p:attrName>
                                        </p:attrNameLst>
                                      </p:cBhvr>
                                      <p:rCtr x="1500" y="4700"/>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0" presetClass="path" presetSubtype="0" accel="50000" decel="50000" fill="hold" grpId="0" nodeType="clickEffect">
                                  <p:stCondLst>
                                    <p:cond delay="0"/>
                                  </p:stCondLst>
                                  <p:childTnLst>
                                    <p:animMotion origin="layout" path="M 5.83333E-6 6.93642E-6 L -0.5302 0.35446 " pathEditMode="relative" ptsTypes="AA">
                                      <p:cBhvr>
                                        <p:cTn id="22" dur="2000" fill="hold"/>
                                        <p:tgtEl>
                                          <p:spTgt spid="27"/>
                                        </p:tgtEl>
                                        <p:attrNameLst>
                                          <p:attrName>ppt_x</p:attrName>
                                          <p:attrName>ppt_y</p:attrName>
                                        </p:attrNameLst>
                                      </p:cBhvr>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0" presetClass="path" presetSubtype="0" accel="50000" decel="50000" fill="hold" grpId="0" nodeType="clickEffect">
                                  <p:stCondLst>
                                    <p:cond delay="0"/>
                                  </p:stCondLst>
                                  <p:childTnLst>
                                    <p:animMotion origin="layout" path="M -4.16667E-6 4.81481E-6 L 0.00018 0.09189 " pathEditMode="relative" rAng="0" ptsTypes="AA">
                                      <p:cBhvr>
                                        <p:cTn id="26" dur="2000" fill="hold"/>
                                        <p:tgtEl>
                                          <p:spTgt spid="28"/>
                                        </p:tgtEl>
                                        <p:attrNameLst>
                                          <p:attrName>ppt_x</p:attrName>
                                          <p:attrName>ppt_y</p:attrName>
                                        </p:attrNameLst>
                                      </p:cBhvr>
                                      <p:rCtr x="0" y="4600"/>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0" presetClass="path" presetSubtype="0" accel="50000" decel="50000" fill="hold" grpId="0" nodeType="clickEffect">
                                  <p:stCondLst>
                                    <p:cond delay="0"/>
                                  </p:stCondLst>
                                  <p:childTnLst>
                                    <p:animMotion origin="layout" path="M 2.22222E-6 6.93642E-6 L -0.60261 0.30151 " pathEditMode="relative" ptsTypes="AA">
                                      <p:cBhvr>
                                        <p:cTn id="30" dur="2000" fill="hold"/>
                                        <p:tgtEl>
                                          <p:spTgt spid="2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25" grpId="0"/>
      <p:bldP spid="26" grpId="0"/>
      <p:bldP spid="27" grpId="0"/>
      <p:bldP spid="28"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p:txBody>
          <a:bodyPr/>
          <a:lstStyle/>
          <a:p>
            <a:pPr eaLnBrk="1" hangingPunct="1"/>
            <a:r>
              <a:rPr lang="en-US" altLang="zh-TW" smtClean="0"/>
              <a:t>Evaluation of Expressions</a:t>
            </a:r>
            <a:endParaRPr lang="zh-TW" altLang="en-US" smtClean="0"/>
          </a:p>
        </p:txBody>
      </p:sp>
      <p:sp>
        <p:nvSpPr>
          <p:cNvPr id="11267" name="內容版面配置區 2"/>
          <p:cNvSpPr>
            <a:spLocks noGrp="1"/>
          </p:cNvSpPr>
          <p:nvPr>
            <p:ph idx="1"/>
          </p:nvPr>
        </p:nvSpPr>
        <p:spPr>
          <a:xfrm>
            <a:off x="2706688" y="1957388"/>
            <a:ext cx="7772400" cy="4114800"/>
          </a:xfrm>
        </p:spPr>
        <p:txBody>
          <a:bodyPr/>
          <a:lstStyle/>
          <a:p>
            <a:pPr eaLnBrk="1" hangingPunct="1"/>
            <a:r>
              <a:rPr lang="en-US" altLang="zh-TW" smtClean="0"/>
              <a:t>Infix to Posfix</a:t>
            </a:r>
          </a:p>
          <a:p>
            <a:pPr eaLnBrk="1" hangingPunct="1">
              <a:buFont typeface="Wingdings" panose="05000000000000000000" pitchFamily="2" charset="2"/>
              <a:buNone/>
            </a:pPr>
            <a:endParaRPr lang="zh-TW" altLang="en-US" smtClean="0"/>
          </a:p>
        </p:txBody>
      </p:sp>
      <p:graphicFrame>
        <p:nvGraphicFramePr>
          <p:cNvPr id="5" name="表格 4"/>
          <p:cNvGraphicFramePr>
            <a:graphicFrameLocks noGrp="1"/>
          </p:cNvGraphicFramePr>
          <p:nvPr/>
        </p:nvGraphicFramePr>
        <p:xfrm>
          <a:off x="2809876" y="3143251"/>
          <a:ext cx="7000874" cy="371475"/>
        </p:xfrm>
        <a:graphic>
          <a:graphicData uri="http://schemas.openxmlformats.org/drawingml/2006/table">
            <a:tbl>
              <a:tblPr firstRow="1" bandRow="1">
                <a:tableStyleId>{616DA210-FB5B-4158-B5E0-FEB733F419BA}</a:tableStyleId>
              </a:tblPr>
              <a:tblGrid>
                <a:gridCol w="345908">
                  <a:extLst>
                    <a:ext uri="{9D8B030D-6E8A-4147-A177-3AD203B41FA5}">
                      <a16:colId xmlns:a16="http://schemas.microsoft.com/office/drawing/2014/main" val="20000"/>
                    </a:ext>
                  </a:extLst>
                </a:gridCol>
                <a:gridCol w="345908">
                  <a:extLst>
                    <a:ext uri="{9D8B030D-6E8A-4147-A177-3AD203B41FA5}">
                      <a16:colId xmlns:a16="http://schemas.microsoft.com/office/drawing/2014/main" val="20001"/>
                    </a:ext>
                  </a:extLst>
                </a:gridCol>
                <a:gridCol w="345908">
                  <a:extLst>
                    <a:ext uri="{9D8B030D-6E8A-4147-A177-3AD203B41FA5}">
                      <a16:colId xmlns:a16="http://schemas.microsoft.com/office/drawing/2014/main" val="20002"/>
                    </a:ext>
                  </a:extLst>
                </a:gridCol>
                <a:gridCol w="345908">
                  <a:extLst>
                    <a:ext uri="{9D8B030D-6E8A-4147-A177-3AD203B41FA5}">
                      <a16:colId xmlns:a16="http://schemas.microsoft.com/office/drawing/2014/main" val="20003"/>
                    </a:ext>
                  </a:extLst>
                </a:gridCol>
                <a:gridCol w="345908">
                  <a:extLst>
                    <a:ext uri="{9D8B030D-6E8A-4147-A177-3AD203B41FA5}">
                      <a16:colId xmlns:a16="http://schemas.microsoft.com/office/drawing/2014/main" val="20004"/>
                    </a:ext>
                  </a:extLst>
                </a:gridCol>
                <a:gridCol w="345908">
                  <a:extLst>
                    <a:ext uri="{9D8B030D-6E8A-4147-A177-3AD203B41FA5}">
                      <a16:colId xmlns:a16="http://schemas.microsoft.com/office/drawing/2014/main" val="20005"/>
                    </a:ext>
                  </a:extLst>
                </a:gridCol>
                <a:gridCol w="345908">
                  <a:extLst>
                    <a:ext uri="{9D8B030D-6E8A-4147-A177-3AD203B41FA5}">
                      <a16:colId xmlns:a16="http://schemas.microsoft.com/office/drawing/2014/main" val="20006"/>
                    </a:ext>
                  </a:extLst>
                </a:gridCol>
                <a:gridCol w="345908">
                  <a:extLst>
                    <a:ext uri="{9D8B030D-6E8A-4147-A177-3AD203B41FA5}">
                      <a16:colId xmlns:a16="http://schemas.microsoft.com/office/drawing/2014/main" val="20007"/>
                    </a:ext>
                  </a:extLst>
                </a:gridCol>
                <a:gridCol w="345908">
                  <a:extLst>
                    <a:ext uri="{9D8B030D-6E8A-4147-A177-3AD203B41FA5}">
                      <a16:colId xmlns:a16="http://schemas.microsoft.com/office/drawing/2014/main" val="20008"/>
                    </a:ext>
                  </a:extLst>
                </a:gridCol>
                <a:gridCol w="345908">
                  <a:extLst>
                    <a:ext uri="{9D8B030D-6E8A-4147-A177-3AD203B41FA5}">
                      <a16:colId xmlns:a16="http://schemas.microsoft.com/office/drawing/2014/main" val="20009"/>
                    </a:ext>
                  </a:extLst>
                </a:gridCol>
                <a:gridCol w="345908">
                  <a:extLst>
                    <a:ext uri="{9D8B030D-6E8A-4147-A177-3AD203B41FA5}">
                      <a16:colId xmlns:a16="http://schemas.microsoft.com/office/drawing/2014/main" val="20010"/>
                    </a:ext>
                  </a:extLst>
                </a:gridCol>
                <a:gridCol w="345908">
                  <a:extLst>
                    <a:ext uri="{9D8B030D-6E8A-4147-A177-3AD203B41FA5}">
                      <a16:colId xmlns:a16="http://schemas.microsoft.com/office/drawing/2014/main" val="20011"/>
                    </a:ext>
                  </a:extLst>
                </a:gridCol>
                <a:gridCol w="345908">
                  <a:extLst>
                    <a:ext uri="{9D8B030D-6E8A-4147-A177-3AD203B41FA5}">
                      <a16:colId xmlns:a16="http://schemas.microsoft.com/office/drawing/2014/main" val="20012"/>
                    </a:ext>
                  </a:extLst>
                </a:gridCol>
                <a:gridCol w="345908">
                  <a:extLst>
                    <a:ext uri="{9D8B030D-6E8A-4147-A177-3AD203B41FA5}">
                      <a16:colId xmlns:a16="http://schemas.microsoft.com/office/drawing/2014/main" val="20013"/>
                    </a:ext>
                  </a:extLst>
                </a:gridCol>
                <a:gridCol w="345908">
                  <a:extLst>
                    <a:ext uri="{9D8B030D-6E8A-4147-A177-3AD203B41FA5}">
                      <a16:colId xmlns:a16="http://schemas.microsoft.com/office/drawing/2014/main" val="20014"/>
                    </a:ext>
                  </a:extLst>
                </a:gridCol>
                <a:gridCol w="345908">
                  <a:extLst>
                    <a:ext uri="{9D8B030D-6E8A-4147-A177-3AD203B41FA5}">
                      <a16:colId xmlns:a16="http://schemas.microsoft.com/office/drawing/2014/main" val="20015"/>
                    </a:ext>
                  </a:extLst>
                </a:gridCol>
                <a:gridCol w="345908">
                  <a:extLst>
                    <a:ext uri="{9D8B030D-6E8A-4147-A177-3AD203B41FA5}">
                      <a16:colId xmlns:a16="http://schemas.microsoft.com/office/drawing/2014/main" val="20016"/>
                    </a:ext>
                  </a:extLst>
                </a:gridCol>
                <a:gridCol w="345908">
                  <a:extLst>
                    <a:ext uri="{9D8B030D-6E8A-4147-A177-3AD203B41FA5}">
                      <a16:colId xmlns:a16="http://schemas.microsoft.com/office/drawing/2014/main" val="20017"/>
                    </a:ext>
                  </a:extLst>
                </a:gridCol>
                <a:gridCol w="345908">
                  <a:extLst>
                    <a:ext uri="{9D8B030D-6E8A-4147-A177-3AD203B41FA5}">
                      <a16:colId xmlns:a16="http://schemas.microsoft.com/office/drawing/2014/main" val="20018"/>
                    </a:ext>
                  </a:extLst>
                </a:gridCol>
                <a:gridCol w="428622">
                  <a:extLst>
                    <a:ext uri="{9D8B030D-6E8A-4147-A177-3AD203B41FA5}">
                      <a16:colId xmlns:a16="http://schemas.microsoft.com/office/drawing/2014/main" val="20019"/>
                    </a:ext>
                  </a:extLst>
                </a:gridCol>
              </a:tblGrid>
              <a:tr h="371475">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p>
                  </a:txBody>
                  <a:tcPr marL="91439" marR="91439" marT="45798" marB="45798"/>
                </a:tc>
                <a:tc>
                  <a:txBody>
                    <a:bodyPr/>
                    <a:lstStyle/>
                    <a:p>
                      <a:pPr algn="ctr"/>
                      <a:endParaRPr lang="zh-TW" altLang="en-US" sz="1800" b="0" dirty="0"/>
                    </a:p>
                  </a:txBody>
                  <a:tcPr marL="91439" marR="91439" marT="45798" marB="45798"/>
                </a:tc>
                <a:tc>
                  <a:txBody>
                    <a:bodyPr/>
                    <a:lstStyle/>
                    <a:p>
                      <a:pPr algn="ctr"/>
                      <a:endParaRPr lang="zh-TW" altLang="en-US" sz="1800" b="0" dirty="0"/>
                    </a:p>
                  </a:txBody>
                  <a:tcPr marL="91439" marR="91439" marT="45798" marB="45798"/>
                </a:tc>
                <a:tc>
                  <a:txBody>
                    <a:bodyPr/>
                    <a:lstStyle/>
                    <a:p>
                      <a:endParaRPr lang="zh-TW" altLang="en-US" sz="1800" b="0" dirty="0"/>
                    </a:p>
                  </a:txBody>
                  <a:tcPr marL="91439" marR="91439" marT="45798" marB="45798"/>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nvGraphicFramePr>
        <p:xfrm>
          <a:off x="2238375" y="3786188"/>
          <a:ext cx="1714500" cy="2925936"/>
        </p:xfrm>
        <a:graphic>
          <a:graphicData uri="http://schemas.openxmlformats.org/drawingml/2006/table">
            <a:tbl>
              <a:tblPr firstRow="1" bandRow="1">
                <a:tableStyleId>{BC89EF96-8CEA-46FF-86C4-4CE0E7609802}</a:tableStyleId>
              </a:tblPr>
              <a:tblGrid>
                <a:gridCol w="1714500">
                  <a:extLst>
                    <a:ext uri="{9D8B030D-6E8A-4147-A177-3AD203B41FA5}">
                      <a16:colId xmlns:a16="http://schemas.microsoft.com/office/drawing/2014/main" val="20000"/>
                    </a:ext>
                  </a:extLst>
                </a:gridCol>
              </a:tblGrid>
              <a:tr h="365720">
                <a:tc>
                  <a:txBody>
                    <a:bodyPr/>
                    <a:lstStyle/>
                    <a:p>
                      <a:endParaRPr lang="zh-TW" altLang="en-US" sz="1800" dirty="0"/>
                    </a:p>
                  </a:txBody>
                  <a:tcPr marL="91439" marR="91439" marT="45711" marB="45711"/>
                </a:tc>
                <a:extLst>
                  <a:ext uri="{0D108BD9-81ED-4DB2-BD59-A6C34878D82A}">
                    <a16:rowId xmlns:a16="http://schemas.microsoft.com/office/drawing/2014/main" val="10000"/>
                  </a:ext>
                </a:extLst>
              </a:tr>
              <a:tr h="365720">
                <a:tc>
                  <a:txBody>
                    <a:bodyPr/>
                    <a:lstStyle/>
                    <a:p>
                      <a:endParaRPr lang="zh-TW" altLang="en-US" sz="1800"/>
                    </a:p>
                  </a:txBody>
                  <a:tcPr marL="91439" marR="91439" marT="45711" marB="45711"/>
                </a:tc>
                <a:extLst>
                  <a:ext uri="{0D108BD9-81ED-4DB2-BD59-A6C34878D82A}">
                    <a16:rowId xmlns:a16="http://schemas.microsoft.com/office/drawing/2014/main" val="10001"/>
                  </a:ext>
                </a:extLst>
              </a:tr>
              <a:tr h="365720">
                <a:tc>
                  <a:txBody>
                    <a:bodyPr/>
                    <a:lstStyle/>
                    <a:p>
                      <a:endParaRPr lang="zh-TW" altLang="en-US" sz="1800"/>
                    </a:p>
                  </a:txBody>
                  <a:tcPr marL="91439" marR="91439" marT="45711" marB="45711"/>
                </a:tc>
                <a:extLst>
                  <a:ext uri="{0D108BD9-81ED-4DB2-BD59-A6C34878D82A}">
                    <a16:rowId xmlns:a16="http://schemas.microsoft.com/office/drawing/2014/main" val="10002"/>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3"/>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4"/>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5"/>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6"/>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7"/>
                  </a:ext>
                </a:extLst>
              </a:tr>
            </a:tbl>
          </a:graphicData>
        </a:graphic>
      </p:graphicFrame>
      <p:sp>
        <p:nvSpPr>
          <p:cNvPr id="11332" name="文字方塊 6"/>
          <p:cNvSpPr txBox="1">
            <a:spLocks noChangeArrowheads="1"/>
          </p:cNvSpPr>
          <p:nvPr/>
        </p:nvSpPr>
        <p:spPr bwMode="auto">
          <a:xfrm>
            <a:off x="2738438" y="2643189"/>
            <a:ext cx="4000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Use stack to change infix into posfix</a:t>
            </a:r>
          </a:p>
        </p:txBody>
      </p:sp>
      <p:graphicFrame>
        <p:nvGraphicFramePr>
          <p:cNvPr id="8" name="表格 7"/>
          <p:cNvGraphicFramePr>
            <a:graphicFrameLocks noGrp="1"/>
          </p:cNvGraphicFramePr>
          <p:nvPr/>
        </p:nvGraphicFramePr>
        <p:xfrm>
          <a:off x="4595814" y="3771901"/>
          <a:ext cx="5500690" cy="371475"/>
        </p:xfrm>
        <a:graphic>
          <a:graphicData uri="http://schemas.openxmlformats.org/drawingml/2006/table">
            <a:tbl>
              <a:tblPr firstRow="1" bandRow="1">
                <a:tableStyleId>{5C22544A-7EE6-4342-B048-85BDC9FD1C3A}</a:tableStyleId>
              </a:tblPr>
              <a:tblGrid>
                <a:gridCol w="423130">
                  <a:extLst>
                    <a:ext uri="{9D8B030D-6E8A-4147-A177-3AD203B41FA5}">
                      <a16:colId xmlns:a16="http://schemas.microsoft.com/office/drawing/2014/main" val="20000"/>
                    </a:ext>
                  </a:extLst>
                </a:gridCol>
                <a:gridCol w="423130">
                  <a:extLst>
                    <a:ext uri="{9D8B030D-6E8A-4147-A177-3AD203B41FA5}">
                      <a16:colId xmlns:a16="http://schemas.microsoft.com/office/drawing/2014/main" val="20001"/>
                    </a:ext>
                  </a:extLst>
                </a:gridCol>
                <a:gridCol w="423130">
                  <a:extLst>
                    <a:ext uri="{9D8B030D-6E8A-4147-A177-3AD203B41FA5}">
                      <a16:colId xmlns:a16="http://schemas.microsoft.com/office/drawing/2014/main" val="20002"/>
                    </a:ext>
                  </a:extLst>
                </a:gridCol>
                <a:gridCol w="423130">
                  <a:extLst>
                    <a:ext uri="{9D8B030D-6E8A-4147-A177-3AD203B41FA5}">
                      <a16:colId xmlns:a16="http://schemas.microsoft.com/office/drawing/2014/main" val="20003"/>
                    </a:ext>
                  </a:extLst>
                </a:gridCol>
                <a:gridCol w="423130">
                  <a:extLst>
                    <a:ext uri="{9D8B030D-6E8A-4147-A177-3AD203B41FA5}">
                      <a16:colId xmlns:a16="http://schemas.microsoft.com/office/drawing/2014/main" val="20004"/>
                    </a:ext>
                  </a:extLst>
                </a:gridCol>
                <a:gridCol w="423130">
                  <a:extLst>
                    <a:ext uri="{9D8B030D-6E8A-4147-A177-3AD203B41FA5}">
                      <a16:colId xmlns:a16="http://schemas.microsoft.com/office/drawing/2014/main" val="20005"/>
                    </a:ext>
                  </a:extLst>
                </a:gridCol>
                <a:gridCol w="423130">
                  <a:extLst>
                    <a:ext uri="{9D8B030D-6E8A-4147-A177-3AD203B41FA5}">
                      <a16:colId xmlns:a16="http://schemas.microsoft.com/office/drawing/2014/main" val="20006"/>
                    </a:ext>
                  </a:extLst>
                </a:gridCol>
                <a:gridCol w="423130">
                  <a:extLst>
                    <a:ext uri="{9D8B030D-6E8A-4147-A177-3AD203B41FA5}">
                      <a16:colId xmlns:a16="http://schemas.microsoft.com/office/drawing/2014/main" val="20007"/>
                    </a:ext>
                  </a:extLst>
                </a:gridCol>
                <a:gridCol w="423130">
                  <a:extLst>
                    <a:ext uri="{9D8B030D-6E8A-4147-A177-3AD203B41FA5}">
                      <a16:colId xmlns:a16="http://schemas.microsoft.com/office/drawing/2014/main" val="20008"/>
                    </a:ext>
                  </a:extLst>
                </a:gridCol>
                <a:gridCol w="423130">
                  <a:extLst>
                    <a:ext uri="{9D8B030D-6E8A-4147-A177-3AD203B41FA5}">
                      <a16:colId xmlns:a16="http://schemas.microsoft.com/office/drawing/2014/main" val="20009"/>
                    </a:ext>
                  </a:extLst>
                </a:gridCol>
                <a:gridCol w="423130">
                  <a:extLst>
                    <a:ext uri="{9D8B030D-6E8A-4147-A177-3AD203B41FA5}">
                      <a16:colId xmlns:a16="http://schemas.microsoft.com/office/drawing/2014/main" val="20010"/>
                    </a:ext>
                  </a:extLst>
                </a:gridCol>
                <a:gridCol w="423130">
                  <a:extLst>
                    <a:ext uri="{9D8B030D-6E8A-4147-A177-3AD203B41FA5}">
                      <a16:colId xmlns:a16="http://schemas.microsoft.com/office/drawing/2014/main" val="20011"/>
                    </a:ext>
                  </a:extLst>
                </a:gridCol>
                <a:gridCol w="423130">
                  <a:extLst>
                    <a:ext uri="{9D8B030D-6E8A-4147-A177-3AD203B41FA5}">
                      <a16:colId xmlns:a16="http://schemas.microsoft.com/office/drawing/2014/main" val="20012"/>
                    </a:ext>
                  </a:extLst>
                </a:gridCol>
              </a:tblGrid>
              <a:tr h="371475">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extLst>
                  <a:ext uri="{0D108BD9-81ED-4DB2-BD59-A6C34878D82A}">
                    <a16:rowId xmlns:a16="http://schemas.microsoft.com/office/drawing/2014/main" val="10000"/>
                  </a:ext>
                </a:extLst>
              </a:tr>
            </a:tbl>
          </a:graphicData>
        </a:graphic>
      </p:graphicFrame>
      <p:sp>
        <p:nvSpPr>
          <p:cNvPr id="11363" name="文字方塊 9"/>
          <p:cNvSpPr txBox="1">
            <a:spLocks noChangeArrowheads="1"/>
          </p:cNvSpPr>
          <p:nvPr/>
        </p:nvSpPr>
        <p:spPr bwMode="auto">
          <a:xfrm>
            <a:off x="4524375" y="4214814"/>
            <a:ext cx="4217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First, we prepare a stack and an array.</a:t>
            </a:r>
            <a:endParaRPr kumimoji="0" lang="zh-TW" altLang="en-US" sz="1800"/>
          </a:p>
        </p:txBody>
      </p:sp>
      <p:sp>
        <p:nvSpPr>
          <p:cNvPr id="11364" name="文字方塊 11"/>
          <p:cNvSpPr txBox="1">
            <a:spLocks noChangeArrowheads="1"/>
          </p:cNvSpPr>
          <p:nvPr/>
        </p:nvSpPr>
        <p:spPr bwMode="auto">
          <a:xfrm>
            <a:off x="4667250" y="3773489"/>
            <a:ext cx="306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a:t>
            </a:r>
            <a:endParaRPr kumimoji="0" lang="zh-TW" altLang="en-US" sz="1800"/>
          </a:p>
        </p:txBody>
      </p:sp>
      <p:sp>
        <p:nvSpPr>
          <p:cNvPr id="11365" name="文字方塊 12"/>
          <p:cNvSpPr txBox="1">
            <a:spLocks noChangeArrowheads="1"/>
          </p:cNvSpPr>
          <p:nvPr/>
        </p:nvSpPr>
        <p:spPr bwMode="auto">
          <a:xfrm>
            <a:off x="5095875" y="3786189"/>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b</a:t>
            </a:r>
            <a:endParaRPr kumimoji="0" lang="zh-TW" altLang="en-US" sz="1800"/>
          </a:p>
        </p:txBody>
      </p:sp>
      <p:sp>
        <p:nvSpPr>
          <p:cNvPr id="11366" name="文字方塊 13"/>
          <p:cNvSpPr txBox="1">
            <a:spLocks noChangeArrowheads="1"/>
          </p:cNvSpPr>
          <p:nvPr/>
        </p:nvSpPr>
        <p:spPr bwMode="auto">
          <a:xfrm>
            <a:off x="7199313" y="3783013"/>
            <a:ext cx="27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1367" name="文字方塊 15"/>
          <p:cNvSpPr txBox="1">
            <a:spLocks noChangeArrowheads="1"/>
          </p:cNvSpPr>
          <p:nvPr/>
        </p:nvSpPr>
        <p:spPr bwMode="auto">
          <a:xfrm>
            <a:off x="5938839" y="3787775"/>
            <a:ext cx="268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1368" name="文字方塊 16"/>
          <p:cNvSpPr txBox="1">
            <a:spLocks noChangeArrowheads="1"/>
          </p:cNvSpPr>
          <p:nvPr/>
        </p:nvSpPr>
        <p:spPr bwMode="auto">
          <a:xfrm>
            <a:off x="5519738" y="3773489"/>
            <a:ext cx="290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c</a:t>
            </a:r>
            <a:endParaRPr kumimoji="0" lang="zh-TW" altLang="en-US" sz="1800"/>
          </a:p>
        </p:txBody>
      </p:sp>
      <p:sp>
        <p:nvSpPr>
          <p:cNvPr id="11369" name="文字方塊 18"/>
          <p:cNvSpPr txBox="1">
            <a:spLocks noChangeArrowheads="1"/>
          </p:cNvSpPr>
          <p:nvPr/>
        </p:nvSpPr>
        <p:spPr bwMode="auto">
          <a:xfrm>
            <a:off x="6345239" y="3787775"/>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d</a:t>
            </a:r>
            <a:endParaRPr kumimoji="0" lang="zh-TW" altLang="en-US" sz="1800"/>
          </a:p>
        </p:txBody>
      </p:sp>
      <p:sp>
        <p:nvSpPr>
          <p:cNvPr id="22" name="文字方塊 21"/>
          <p:cNvSpPr txBox="1">
            <a:spLocks noChangeArrowheads="1"/>
          </p:cNvSpPr>
          <p:nvPr/>
        </p:nvSpPr>
        <p:spPr bwMode="auto">
          <a:xfrm>
            <a:off x="2894013" y="6346825"/>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23" name="文字方塊 22"/>
          <p:cNvSpPr txBox="1">
            <a:spLocks noChangeArrowheads="1"/>
          </p:cNvSpPr>
          <p:nvPr/>
        </p:nvSpPr>
        <p:spPr bwMode="auto">
          <a:xfrm>
            <a:off x="8713788" y="314325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25" name="文字方塊 24"/>
          <p:cNvSpPr txBox="1">
            <a:spLocks noChangeArrowheads="1"/>
          </p:cNvSpPr>
          <p:nvPr/>
        </p:nvSpPr>
        <p:spPr bwMode="auto">
          <a:xfrm>
            <a:off x="2890838" y="5970589"/>
            <a:ext cx="27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solidFill>
                  <a:srgbClr val="FF0000"/>
                </a:solidFill>
              </a:rPr>
              <a:t>(</a:t>
            </a:r>
          </a:p>
        </p:txBody>
      </p:sp>
      <p:sp>
        <p:nvSpPr>
          <p:cNvPr id="26" name="文字方塊 25"/>
          <p:cNvSpPr txBox="1">
            <a:spLocks noChangeArrowheads="1"/>
          </p:cNvSpPr>
          <p:nvPr/>
        </p:nvSpPr>
        <p:spPr bwMode="auto">
          <a:xfrm>
            <a:off x="2919413" y="5237164"/>
            <a:ext cx="27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solidFill>
                  <a:srgbClr val="FF0000"/>
                </a:solidFill>
              </a:rPr>
              <a:t>)</a:t>
            </a:r>
            <a:endParaRPr kumimoji="0" lang="zh-TW" altLang="en-US" sz="1800">
              <a:solidFill>
                <a:srgbClr val="FF0000"/>
              </a:solidFill>
            </a:endParaRPr>
          </a:p>
        </p:txBody>
      </p:sp>
      <p:sp>
        <p:nvSpPr>
          <p:cNvPr id="27" name="文字方塊 26"/>
          <p:cNvSpPr txBox="1">
            <a:spLocks noChangeArrowheads="1"/>
          </p:cNvSpPr>
          <p:nvPr/>
        </p:nvSpPr>
        <p:spPr bwMode="auto">
          <a:xfrm>
            <a:off x="2890839" y="5597525"/>
            <a:ext cx="268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1375" name="文字方塊 27"/>
          <p:cNvSpPr txBox="1">
            <a:spLocks noChangeArrowheads="1"/>
          </p:cNvSpPr>
          <p:nvPr/>
        </p:nvSpPr>
        <p:spPr bwMode="auto">
          <a:xfrm>
            <a:off x="8031164" y="3783013"/>
            <a:ext cx="3063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a:t>
            </a:r>
            <a:endParaRPr kumimoji="0" lang="zh-TW" altLang="en-US" sz="1800"/>
          </a:p>
        </p:txBody>
      </p:sp>
      <p:sp>
        <p:nvSpPr>
          <p:cNvPr id="11376" name="文字方塊 28"/>
          <p:cNvSpPr txBox="1">
            <a:spLocks noChangeArrowheads="1"/>
          </p:cNvSpPr>
          <p:nvPr/>
        </p:nvSpPr>
        <p:spPr bwMode="auto">
          <a:xfrm>
            <a:off x="7623175" y="3768725"/>
            <a:ext cx="306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e</a:t>
            </a:r>
            <a:endParaRPr kumimoji="0" lang="zh-TW" altLang="en-US" sz="1800"/>
          </a:p>
        </p:txBody>
      </p:sp>
      <p:sp>
        <p:nvSpPr>
          <p:cNvPr id="30" name="文字方塊 29"/>
          <p:cNvSpPr txBox="1">
            <a:spLocks noChangeArrowheads="1"/>
          </p:cNvSpPr>
          <p:nvPr/>
        </p:nvSpPr>
        <p:spPr bwMode="auto">
          <a:xfrm>
            <a:off x="9091613" y="3143250"/>
            <a:ext cx="290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c</a:t>
            </a:r>
            <a:endParaRPr kumimoji="0" lang="zh-TW" altLang="en-US" sz="1800"/>
          </a:p>
        </p:txBody>
      </p:sp>
      <p:sp>
        <p:nvSpPr>
          <p:cNvPr id="11378" name="文字方塊 30"/>
          <p:cNvSpPr txBox="1">
            <a:spLocks noChangeArrowheads="1"/>
          </p:cNvSpPr>
          <p:nvPr/>
        </p:nvSpPr>
        <p:spPr bwMode="auto">
          <a:xfrm>
            <a:off x="9382125" y="3143250"/>
            <a:ext cx="400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\0</a:t>
            </a:r>
            <a:endParaRPr kumimoji="0" lang="zh-TW" altLang="en-US" sz="1800"/>
          </a:p>
        </p:txBody>
      </p:sp>
      <p:sp>
        <p:nvSpPr>
          <p:cNvPr id="11379" name="文字方塊 31"/>
          <p:cNvSpPr txBox="1">
            <a:spLocks noChangeArrowheads="1"/>
          </p:cNvSpPr>
          <p:nvPr/>
        </p:nvSpPr>
        <p:spPr bwMode="auto">
          <a:xfrm>
            <a:off x="4525963" y="4500564"/>
            <a:ext cx="4819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Put operators to stack and numbers to array.</a:t>
            </a:r>
            <a:endParaRPr kumimoji="0" lang="zh-TW" altLang="en-US" sz="1800"/>
          </a:p>
        </p:txBody>
      </p:sp>
      <p:sp>
        <p:nvSpPr>
          <p:cNvPr id="11380" name="文字方塊 32"/>
          <p:cNvSpPr txBox="1">
            <a:spLocks noChangeArrowheads="1"/>
          </p:cNvSpPr>
          <p:nvPr/>
        </p:nvSpPr>
        <p:spPr bwMode="auto">
          <a:xfrm>
            <a:off x="4524375" y="4786313"/>
            <a:ext cx="584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If the operator is high order than the top term of stack,</a:t>
            </a:r>
          </a:p>
          <a:p>
            <a:pPr eaLnBrk="1" hangingPunct="1">
              <a:spcBef>
                <a:spcPct val="0"/>
              </a:spcBef>
              <a:buClrTx/>
              <a:buSzTx/>
              <a:buFontTx/>
              <a:buNone/>
            </a:pPr>
            <a:r>
              <a:rPr kumimoji="0" lang="en-US" altLang="zh-TW" sz="1800"/>
              <a:t>push it to stack, otherwise pop the top term to array. </a:t>
            </a:r>
          </a:p>
        </p:txBody>
      </p:sp>
      <p:sp>
        <p:nvSpPr>
          <p:cNvPr id="11381" name="文字方塊 33"/>
          <p:cNvSpPr txBox="1">
            <a:spLocks noChangeArrowheads="1"/>
          </p:cNvSpPr>
          <p:nvPr/>
        </p:nvSpPr>
        <p:spPr bwMode="auto">
          <a:xfrm>
            <a:off x="4552950" y="5357813"/>
            <a:ext cx="61864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However, the ( ) operators without following the rules,</a:t>
            </a:r>
          </a:p>
          <a:p>
            <a:pPr eaLnBrk="1" hangingPunct="1">
              <a:spcBef>
                <a:spcPct val="0"/>
              </a:spcBef>
              <a:buClrTx/>
              <a:buSzTx/>
              <a:buFontTx/>
              <a:buNone/>
            </a:pPr>
            <a:r>
              <a:rPr kumimoji="0" lang="en-US" altLang="zh-TW" sz="1800"/>
              <a:t>push “(“ on any operators and pop when push “)” to stack.</a:t>
            </a:r>
            <a:endParaRPr kumimoji="0" lang="zh-TW" altLang="en-US" sz="1800"/>
          </a:p>
        </p:txBody>
      </p:sp>
      <p:sp>
        <p:nvSpPr>
          <p:cNvPr id="11382" name="文字方塊 35"/>
          <p:cNvSpPr txBox="1">
            <a:spLocks noChangeArrowheads="1"/>
          </p:cNvSpPr>
          <p:nvPr/>
        </p:nvSpPr>
        <p:spPr bwMode="auto">
          <a:xfrm>
            <a:off x="4524376" y="5926138"/>
            <a:ext cx="5813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If push “)” to the stack, pop the operators between ( )</a:t>
            </a:r>
          </a:p>
          <a:p>
            <a:pPr eaLnBrk="1" hangingPunct="1">
              <a:spcBef>
                <a:spcPct val="0"/>
              </a:spcBef>
              <a:buClrTx/>
              <a:buSzTx/>
              <a:buFontTx/>
              <a:buNone/>
            </a:pPr>
            <a:r>
              <a:rPr kumimoji="0" lang="en-US" altLang="zh-TW" sz="1800"/>
              <a:t>to array and pop the ( ) without being stored.</a:t>
            </a:r>
            <a:endParaRPr kumimoji="0" lang="zh-TW" altLang="en-US" sz="1800"/>
          </a:p>
        </p:txBody>
      </p:sp>
      <p:sp>
        <p:nvSpPr>
          <p:cNvPr id="11383" name="文字方塊 34"/>
          <p:cNvSpPr txBox="1">
            <a:spLocks noChangeArrowheads="1"/>
          </p:cNvSpPr>
          <p:nvPr/>
        </p:nvSpPr>
        <p:spPr bwMode="auto">
          <a:xfrm>
            <a:off x="6750051" y="3776663"/>
            <a:ext cx="352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37" name="橢圓 36"/>
          <p:cNvSpPr/>
          <p:nvPr/>
        </p:nvSpPr>
        <p:spPr>
          <a:xfrm>
            <a:off x="8667751" y="3071814"/>
            <a:ext cx="428625" cy="4286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cxnSp>
        <p:nvCxnSpPr>
          <p:cNvPr id="38" name="直線接點 37"/>
          <p:cNvCxnSpPr>
            <a:stCxn id="37" idx="0"/>
            <a:endCxn id="39" idx="2"/>
          </p:cNvCxnSpPr>
          <p:nvPr/>
        </p:nvCxnSpPr>
        <p:spPr>
          <a:xfrm rot="5400000" flipH="1" flipV="1">
            <a:off x="8710614" y="2827339"/>
            <a:ext cx="415925" cy="730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文字方塊 38"/>
          <p:cNvSpPr txBox="1">
            <a:spLocks noChangeArrowheads="1"/>
          </p:cNvSpPr>
          <p:nvPr/>
        </p:nvSpPr>
        <p:spPr bwMode="auto">
          <a:xfrm>
            <a:off x="7667626" y="2286000"/>
            <a:ext cx="2574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solidFill>
                  <a:srgbClr val="FF0000"/>
                </a:solidFill>
              </a:rPr>
              <a:t>Not high order than “*”</a:t>
            </a:r>
            <a:endParaRPr kumimoji="0" lang="zh-TW" altLang="en-US" sz="1800">
              <a:solidFill>
                <a:srgbClr val="FF0000"/>
              </a:solidFill>
            </a:endParaRPr>
          </a:p>
        </p:txBody>
      </p:sp>
    </p:spTree>
    <p:extLst>
      <p:ext uri="{BB962C8B-B14F-4D97-AF65-F5344CB8AC3E}">
        <p14:creationId xmlns:p14="http://schemas.microsoft.com/office/powerpoint/2010/main" val="2703100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2.5E-6 4.44444E-6 L 0.6158 -0.26783 " pathEditMode="relative" rAng="0" ptsTypes="AA">
                                      <p:cBhvr>
                                        <p:cTn id="6" dur="2000" fill="hold"/>
                                        <p:tgtEl>
                                          <p:spTgt spid="27"/>
                                        </p:tgtEl>
                                        <p:attrNameLst>
                                          <p:attrName>ppt_x</p:attrName>
                                          <p:attrName>ppt_y</p:attrName>
                                        </p:attrNameLst>
                                      </p:cBhvr>
                                      <p:rCtr x="30800" y="-13400"/>
                                    </p:animMotion>
                                  </p:childTnLst>
                                </p:cTn>
                              </p:par>
                              <p:par>
                                <p:cTn id="7" presetID="1" presetClass="exit"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0" presetClass="path" presetSubtype="0" accel="50000" decel="50000" fill="hold" grpId="0" nodeType="clickEffect">
                                  <p:stCondLst>
                                    <p:cond delay="0"/>
                                  </p:stCondLst>
                                  <p:childTnLst>
                                    <p:animMotion origin="layout" path="M 1.38889E-6 2.59259E-6 L 0.65538 -0.37408 " pathEditMode="relative" rAng="0" ptsTypes="AA">
                                      <p:cBhvr>
                                        <p:cTn id="22" dur="2000" fill="hold"/>
                                        <p:tgtEl>
                                          <p:spTgt spid="22"/>
                                        </p:tgtEl>
                                        <p:attrNameLst>
                                          <p:attrName>ppt_x</p:attrName>
                                          <p:attrName>ppt_y</p:attrName>
                                        </p:attrNameLst>
                                      </p:cBhvr>
                                      <p:rCtr x="32800" y="-18700"/>
                                    </p:animMotion>
                                  </p:childTnLst>
                                </p:cTn>
                              </p:par>
                              <p:par>
                                <p:cTn id="23" presetID="1" presetClass="exit" presetSubtype="0" fill="hold" grpId="1" nodeType="withEffect">
                                  <p:stCondLst>
                                    <p:cond delay="0"/>
                                  </p:stCondLst>
                                  <p:childTnLst>
                                    <p:set>
                                      <p:cBhvr>
                                        <p:cTn id="24" dur="1" fill="hold">
                                          <p:stCondLst>
                                            <p:cond delay="0"/>
                                          </p:stCondLst>
                                        </p:cTn>
                                        <p:tgtEl>
                                          <p:spTgt spid="39"/>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8"/>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37"/>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0" presetClass="path" presetSubtype="0" accel="50000" decel="50000" fill="hold" grpId="0" nodeType="clickEffect">
                                  <p:stCondLst>
                                    <p:cond delay="0"/>
                                  </p:stCondLst>
                                  <p:childTnLst>
                                    <p:animMotion origin="layout" path="M 5.55556E-7 -8.67362E-19 L -0.6434 0.47268 " pathEditMode="relative" ptsTypes="AA">
                                      <p:cBhvr>
                                        <p:cTn id="32" dur="2000" fill="hold"/>
                                        <p:tgtEl>
                                          <p:spTgt spid="23"/>
                                        </p:tgtEl>
                                        <p:attrNameLst>
                                          <p:attrName>ppt_x</p:attrName>
                                          <p:attrName>ppt_y</p:attrName>
                                        </p:attrNameLst>
                                      </p:cBhvr>
                                    </p:animMotion>
                                  </p:childTnLst>
                                </p:cTn>
                              </p:par>
                            </p:childTnLst>
                          </p:cTn>
                        </p:par>
                      </p:childTnLst>
                    </p:cTn>
                  </p:par>
                  <p:par>
                    <p:cTn id="33" fill="hold" nodeType="clickPar">
                      <p:stCondLst>
                        <p:cond delay="indefinite"/>
                      </p:stCondLst>
                      <p:childTnLst>
                        <p:par>
                          <p:cTn id="34" fill="hold" nodeType="withGroup">
                            <p:stCondLst>
                              <p:cond delay="0"/>
                            </p:stCondLst>
                            <p:childTnLst>
                              <p:par>
                                <p:cTn id="35" presetID="0" presetClass="path" presetSubtype="0" accel="50000" decel="50000" fill="hold" grpId="0" nodeType="clickEffect">
                                  <p:stCondLst>
                                    <p:cond delay="0"/>
                                  </p:stCondLst>
                                  <p:childTnLst>
                                    <p:animMotion origin="layout" path="M -2.77778E-6 4.81481E-6 L 0.02657 0.09351 " pathEditMode="relative" rAng="0" ptsTypes="AA">
                                      <p:cBhvr>
                                        <p:cTn id="36" dur="2000" fill="hold"/>
                                        <p:tgtEl>
                                          <p:spTgt spid="30"/>
                                        </p:tgtEl>
                                        <p:attrNameLst>
                                          <p:attrName>ppt_x</p:attrName>
                                          <p:attrName>ppt_y</p:attrName>
                                        </p:attrNameLst>
                                      </p:cBhvr>
                                      <p:rCtr x="1300" y="47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5" grpId="0"/>
      <p:bldP spid="26" grpId="0"/>
      <p:bldP spid="27" grpId="0"/>
      <p:bldP spid="30" grpId="0"/>
      <p:bldP spid="37" grpId="0" animBg="1"/>
      <p:bldP spid="37" grpId="1" animBg="1"/>
      <p:bldP spid="39" grpId="0"/>
      <p:bldP spid="39"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p:cNvSpPr>
            <a:spLocks noGrp="1"/>
          </p:cNvSpPr>
          <p:nvPr>
            <p:ph type="title"/>
          </p:nvPr>
        </p:nvSpPr>
        <p:spPr/>
        <p:txBody>
          <a:bodyPr/>
          <a:lstStyle/>
          <a:p>
            <a:pPr eaLnBrk="1" hangingPunct="1"/>
            <a:r>
              <a:rPr lang="en-US" altLang="zh-TW" smtClean="0"/>
              <a:t>Evaluation of Expressions</a:t>
            </a:r>
            <a:endParaRPr lang="zh-TW" altLang="en-US" smtClean="0"/>
          </a:p>
        </p:txBody>
      </p:sp>
      <p:sp>
        <p:nvSpPr>
          <p:cNvPr id="12291" name="內容版面配置區 2"/>
          <p:cNvSpPr>
            <a:spLocks noGrp="1"/>
          </p:cNvSpPr>
          <p:nvPr>
            <p:ph idx="1"/>
          </p:nvPr>
        </p:nvSpPr>
        <p:spPr>
          <a:xfrm>
            <a:off x="2706688" y="1957388"/>
            <a:ext cx="7772400" cy="4114800"/>
          </a:xfrm>
        </p:spPr>
        <p:txBody>
          <a:bodyPr/>
          <a:lstStyle/>
          <a:p>
            <a:pPr eaLnBrk="1" hangingPunct="1"/>
            <a:r>
              <a:rPr lang="en-US" altLang="zh-TW" smtClean="0"/>
              <a:t>Infix to Posfix</a:t>
            </a:r>
          </a:p>
          <a:p>
            <a:pPr eaLnBrk="1" hangingPunct="1">
              <a:buFont typeface="Wingdings" panose="05000000000000000000" pitchFamily="2" charset="2"/>
              <a:buNone/>
            </a:pPr>
            <a:endParaRPr lang="zh-TW" altLang="en-US" smtClean="0"/>
          </a:p>
        </p:txBody>
      </p:sp>
      <p:graphicFrame>
        <p:nvGraphicFramePr>
          <p:cNvPr id="5" name="表格 4"/>
          <p:cNvGraphicFramePr>
            <a:graphicFrameLocks noGrp="1"/>
          </p:cNvGraphicFramePr>
          <p:nvPr/>
        </p:nvGraphicFramePr>
        <p:xfrm>
          <a:off x="2809876" y="3143251"/>
          <a:ext cx="7000874" cy="371475"/>
        </p:xfrm>
        <a:graphic>
          <a:graphicData uri="http://schemas.openxmlformats.org/drawingml/2006/table">
            <a:tbl>
              <a:tblPr firstRow="1" bandRow="1">
                <a:tableStyleId>{616DA210-FB5B-4158-B5E0-FEB733F419BA}</a:tableStyleId>
              </a:tblPr>
              <a:tblGrid>
                <a:gridCol w="345908">
                  <a:extLst>
                    <a:ext uri="{9D8B030D-6E8A-4147-A177-3AD203B41FA5}">
                      <a16:colId xmlns:a16="http://schemas.microsoft.com/office/drawing/2014/main" val="20000"/>
                    </a:ext>
                  </a:extLst>
                </a:gridCol>
                <a:gridCol w="345908">
                  <a:extLst>
                    <a:ext uri="{9D8B030D-6E8A-4147-A177-3AD203B41FA5}">
                      <a16:colId xmlns:a16="http://schemas.microsoft.com/office/drawing/2014/main" val="20001"/>
                    </a:ext>
                  </a:extLst>
                </a:gridCol>
                <a:gridCol w="345908">
                  <a:extLst>
                    <a:ext uri="{9D8B030D-6E8A-4147-A177-3AD203B41FA5}">
                      <a16:colId xmlns:a16="http://schemas.microsoft.com/office/drawing/2014/main" val="20002"/>
                    </a:ext>
                  </a:extLst>
                </a:gridCol>
                <a:gridCol w="345908">
                  <a:extLst>
                    <a:ext uri="{9D8B030D-6E8A-4147-A177-3AD203B41FA5}">
                      <a16:colId xmlns:a16="http://schemas.microsoft.com/office/drawing/2014/main" val="20003"/>
                    </a:ext>
                  </a:extLst>
                </a:gridCol>
                <a:gridCol w="345908">
                  <a:extLst>
                    <a:ext uri="{9D8B030D-6E8A-4147-A177-3AD203B41FA5}">
                      <a16:colId xmlns:a16="http://schemas.microsoft.com/office/drawing/2014/main" val="20004"/>
                    </a:ext>
                  </a:extLst>
                </a:gridCol>
                <a:gridCol w="345908">
                  <a:extLst>
                    <a:ext uri="{9D8B030D-6E8A-4147-A177-3AD203B41FA5}">
                      <a16:colId xmlns:a16="http://schemas.microsoft.com/office/drawing/2014/main" val="20005"/>
                    </a:ext>
                  </a:extLst>
                </a:gridCol>
                <a:gridCol w="345908">
                  <a:extLst>
                    <a:ext uri="{9D8B030D-6E8A-4147-A177-3AD203B41FA5}">
                      <a16:colId xmlns:a16="http://schemas.microsoft.com/office/drawing/2014/main" val="20006"/>
                    </a:ext>
                  </a:extLst>
                </a:gridCol>
                <a:gridCol w="345908">
                  <a:extLst>
                    <a:ext uri="{9D8B030D-6E8A-4147-A177-3AD203B41FA5}">
                      <a16:colId xmlns:a16="http://schemas.microsoft.com/office/drawing/2014/main" val="20007"/>
                    </a:ext>
                  </a:extLst>
                </a:gridCol>
                <a:gridCol w="345908">
                  <a:extLst>
                    <a:ext uri="{9D8B030D-6E8A-4147-A177-3AD203B41FA5}">
                      <a16:colId xmlns:a16="http://schemas.microsoft.com/office/drawing/2014/main" val="20008"/>
                    </a:ext>
                  </a:extLst>
                </a:gridCol>
                <a:gridCol w="345908">
                  <a:extLst>
                    <a:ext uri="{9D8B030D-6E8A-4147-A177-3AD203B41FA5}">
                      <a16:colId xmlns:a16="http://schemas.microsoft.com/office/drawing/2014/main" val="20009"/>
                    </a:ext>
                  </a:extLst>
                </a:gridCol>
                <a:gridCol w="345908">
                  <a:extLst>
                    <a:ext uri="{9D8B030D-6E8A-4147-A177-3AD203B41FA5}">
                      <a16:colId xmlns:a16="http://schemas.microsoft.com/office/drawing/2014/main" val="20010"/>
                    </a:ext>
                  </a:extLst>
                </a:gridCol>
                <a:gridCol w="345908">
                  <a:extLst>
                    <a:ext uri="{9D8B030D-6E8A-4147-A177-3AD203B41FA5}">
                      <a16:colId xmlns:a16="http://schemas.microsoft.com/office/drawing/2014/main" val="20011"/>
                    </a:ext>
                  </a:extLst>
                </a:gridCol>
                <a:gridCol w="345908">
                  <a:extLst>
                    <a:ext uri="{9D8B030D-6E8A-4147-A177-3AD203B41FA5}">
                      <a16:colId xmlns:a16="http://schemas.microsoft.com/office/drawing/2014/main" val="20012"/>
                    </a:ext>
                  </a:extLst>
                </a:gridCol>
                <a:gridCol w="345908">
                  <a:extLst>
                    <a:ext uri="{9D8B030D-6E8A-4147-A177-3AD203B41FA5}">
                      <a16:colId xmlns:a16="http://schemas.microsoft.com/office/drawing/2014/main" val="20013"/>
                    </a:ext>
                  </a:extLst>
                </a:gridCol>
                <a:gridCol w="345908">
                  <a:extLst>
                    <a:ext uri="{9D8B030D-6E8A-4147-A177-3AD203B41FA5}">
                      <a16:colId xmlns:a16="http://schemas.microsoft.com/office/drawing/2014/main" val="20014"/>
                    </a:ext>
                  </a:extLst>
                </a:gridCol>
                <a:gridCol w="345908">
                  <a:extLst>
                    <a:ext uri="{9D8B030D-6E8A-4147-A177-3AD203B41FA5}">
                      <a16:colId xmlns:a16="http://schemas.microsoft.com/office/drawing/2014/main" val="20015"/>
                    </a:ext>
                  </a:extLst>
                </a:gridCol>
                <a:gridCol w="345908">
                  <a:extLst>
                    <a:ext uri="{9D8B030D-6E8A-4147-A177-3AD203B41FA5}">
                      <a16:colId xmlns:a16="http://schemas.microsoft.com/office/drawing/2014/main" val="20016"/>
                    </a:ext>
                  </a:extLst>
                </a:gridCol>
                <a:gridCol w="345908">
                  <a:extLst>
                    <a:ext uri="{9D8B030D-6E8A-4147-A177-3AD203B41FA5}">
                      <a16:colId xmlns:a16="http://schemas.microsoft.com/office/drawing/2014/main" val="20017"/>
                    </a:ext>
                  </a:extLst>
                </a:gridCol>
                <a:gridCol w="345908">
                  <a:extLst>
                    <a:ext uri="{9D8B030D-6E8A-4147-A177-3AD203B41FA5}">
                      <a16:colId xmlns:a16="http://schemas.microsoft.com/office/drawing/2014/main" val="20018"/>
                    </a:ext>
                  </a:extLst>
                </a:gridCol>
                <a:gridCol w="428622">
                  <a:extLst>
                    <a:ext uri="{9D8B030D-6E8A-4147-A177-3AD203B41FA5}">
                      <a16:colId xmlns:a16="http://schemas.microsoft.com/office/drawing/2014/main" val="20019"/>
                    </a:ext>
                  </a:extLst>
                </a:gridCol>
              </a:tblGrid>
              <a:tr h="371475">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p>
                  </a:txBody>
                  <a:tcPr marL="91439" marR="91439" marT="45798" marB="45798"/>
                </a:tc>
                <a:tc>
                  <a:txBody>
                    <a:bodyPr/>
                    <a:lstStyle/>
                    <a:p>
                      <a:pPr algn="ctr"/>
                      <a:endParaRPr lang="zh-TW" altLang="en-US" sz="1800" b="0" dirty="0"/>
                    </a:p>
                  </a:txBody>
                  <a:tcPr marL="91439" marR="91439" marT="45798" marB="45798"/>
                </a:tc>
                <a:tc>
                  <a:txBody>
                    <a:bodyPr/>
                    <a:lstStyle/>
                    <a:p>
                      <a:pPr algn="ctr"/>
                      <a:endParaRPr lang="zh-TW" altLang="en-US" sz="1800" b="0" dirty="0"/>
                    </a:p>
                  </a:txBody>
                  <a:tcPr marL="91439" marR="91439" marT="45798" marB="45798"/>
                </a:tc>
                <a:tc>
                  <a:txBody>
                    <a:bodyPr/>
                    <a:lstStyle/>
                    <a:p>
                      <a:endParaRPr lang="zh-TW" altLang="en-US" sz="1800" b="0" dirty="0"/>
                    </a:p>
                  </a:txBody>
                  <a:tcPr marL="91439" marR="91439" marT="45798" marB="45798"/>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nvGraphicFramePr>
        <p:xfrm>
          <a:off x="2238375" y="3786188"/>
          <a:ext cx="1714500" cy="2925936"/>
        </p:xfrm>
        <a:graphic>
          <a:graphicData uri="http://schemas.openxmlformats.org/drawingml/2006/table">
            <a:tbl>
              <a:tblPr firstRow="1" bandRow="1">
                <a:tableStyleId>{BC89EF96-8CEA-46FF-86C4-4CE0E7609802}</a:tableStyleId>
              </a:tblPr>
              <a:tblGrid>
                <a:gridCol w="1714500">
                  <a:extLst>
                    <a:ext uri="{9D8B030D-6E8A-4147-A177-3AD203B41FA5}">
                      <a16:colId xmlns:a16="http://schemas.microsoft.com/office/drawing/2014/main" val="20000"/>
                    </a:ext>
                  </a:extLst>
                </a:gridCol>
              </a:tblGrid>
              <a:tr h="365720">
                <a:tc>
                  <a:txBody>
                    <a:bodyPr/>
                    <a:lstStyle/>
                    <a:p>
                      <a:endParaRPr lang="zh-TW" altLang="en-US" sz="1800" dirty="0"/>
                    </a:p>
                  </a:txBody>
                  <a:tcPr marL="91439" marR="91439" marT="45711" marB="45711"/>
                </a:tc>
                <a:extLst>
                  <a:ext uri="{0D108BD9-81ED-4DB2-BD59-A6C34878D82A}">
                    <a16:rowId xmlns:a16="http://schemas.microsoft.com/office/drawing/2014/main" val="10000"/>
                  </a:ext>
                </a:extLst>
              </a:tr>
              <a:tr h="365720">
                <a:tc>
                  <a:txBody>
                    <a:bodyPr/>
                    <a:lstStyle/>
                    <a:p>
                      <a:endParaRPr lang="zh-TW" altLang="en-US" sz="1800"/>
                    </a:p>
                  </a:txBody>
                  <a:tcPr marL="91439" marR="91439" marT="45711" marB="45711"/>
                </a:tc>
                <a:extLst>
                  <a:ext uri="{0D108BD9-81ED-4DB2-BD59-A6C34878D82A}">
                    <a16:rowId xmlns:a16="http://schemas.microsoft.com/office/drawing/2014/main" val="10001"/>
                  </a:ext>
                </a:extLst>
              </a:tr>
              <a:tr h="365720">
                <a:tc>
                  <a:txBody>
                    <a:bodyPr/>
                    <a:lstStyle/>
                    <a:p>
                      <a:endParaRPr lang="zh-TW" altLang="en-US" sz="1800"/>
                    </a:p>
                  </a:txBody>
                  <a:tcPr marL="91439" marR="91439" marT="45711" marB="45711"/>
                </a:tc>
                <a:extLst>
                  <a:ext uri="{0D108BD9-81ED-4DB2-BD59-A6C34878D82A}">
                    <a16:rowId xmlns:a16="http://schemas.microsoft.com/office/drawing/2014/main" val="10002"/>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3"/>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4"/>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5"/>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6"/>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7"/>
                  </a:ext>
                </a:extLst>
              </a:tr>
            </a:tbl>
          </a:graphicData>
        </a:graphic>
      </p:graphicFrame>
      <p:sp>
        <p:nvSpPr>
          <p:cNvPr id="12356" name="文字方塊 6"/>
          <p:cNvSpPr txBox="1">
            <a:spLocks noChangeArrowheads="1"/>
          </p:cNvSpPr>
          <p:nvPr/>
        </p:nvSpPr>
        <p:spPr bwMode="auto">
          <a:xfrm>
            <a:off x="2738438" y="2643189"/>
            <a:ext cx="4000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Use stack to change infix into posfix</a:t>
            </a:r>
          </a:p>
        </p:txBody>
      </p:sp>
      <p:graphicFrame>
        <p:nvGraphicFramePr>
          <p:cNvPr id="8" name="表格 7"/>
          <p:cNvGraphicFramePr>
            <a:graphicFrameLocks noGrp="1"/>
          </p:cNvGraphicFramePr>
          <p:nvPr/>
        </p:nvGraphicFramePr>
        <p:xfrm>
          <a:off x="4595814" y="3771901"/>
          <a:ext cx="5500690" cy="371475"/>
        </p:xfrm>
        <a:graphic>
          <a:graphicData uri="http://schemas.openxmlformats.org/drawingml/2006/table">
            <a:tbl>
              <a:tblPr firstRow="1" bandRow="1">
                <a:tableStyleId>{5C22544A-7EE6-4342-B048-85BDC9FD1C3A}</a:tableStyleId>
              </a:tblPr>
              <a:tblGrid>
                <a:gridCol w="423130">
                  <a:extLst>
                    <a:ext uri="{9D8B030D-6E8A-4147-A177-3AD203B41FA5}">
                      <a16:colId xmlns:a16="http://schemas.microsoft.com/office/drawing/2014/main" val="20000"/>
                    </a:ext>
                  </a:extLst>
                </a:gridCol>
                <a:gridCol w="423130">
                  <a:extLst>
                    <a:ext uri="{9D8B030D-6E8A-4147-A177-3AD203B41FA5}">
                      <a16:colId xmlns:a16="http://schemas.microsoft.com/office/drawing/2014/main" val="20001"/>
                    </a:ext>
                  </a:extLst>
                </a:gridCol>
                <a:gridCol w="423130">
                  <a:extLst>
                    <a:ext uri="{9D8B030D-6E8A-4147-A177-3AD203B41FA5}">
                      <a16:colId xmlns:a16="http://schemas.microsoft.com/office/drawing/2014/main" val="20002"/>
                    </a:ext>
                  </a:extLst>
                </a:gridCol>
                <a:gridCol w="423130">
                  <a:extLst>
                    <a:ext uri="{9D8B030D-6E8A-4147-A177-3AD203B41FA5}">
                      <a16:colId xmlns:a16="http://schemas.microsoft.com/office/drawing/2014/main" val="20003"/>
                    </a:ext>
                  </a:extLst>
                </a:gridCol>
                <a:gridCol w="423130">
                  <a:extLst>
                    <a:ext uri="{9D8B030D-6E8A-4147-A177-3AD203B41FA5}">
                      <a16:colId xmlns:a16="http://schemas.microsoft.com/office/drawing/2014/main" val="20004"/>
                    </a:ext>
                  </a:extLst>
                </a:gridCol>
                <a:gridCol w="423130">
                  <a:extLst>
                    <a:ext uri="{9D8B030D-6E8A-4147-A177-3AD203B41FA5}">
                      <a16:colId xmlns:a16="http://schemas.microsoft.com/office/drawing/2014/main" val="20005"/>
                    </a:ext>
                  </a:extLst>
                </a:gridCol>
                <a:gridCol w="423130">
                  <a:extLst>
                    <a:ext uri="{9D8B030D-6E8A-4147-A177-3AD203B41FA5}">
                      <a16:colId xmlns:a16="http://schemas.microsoft.com/office/drawing/2014/main" val="20006"/>
                    </a:ext>
                  </a:extLst>
                </a:gridCol>
                <a:gridCol w="423130">
                  <a:extLst>
                    <a:ext uri="{9D8B030D-6E8A-4147-A177-3AD203B41FA5}">
                      <a16:colId xmlns:a16="http://schemas.microsoft.com/office/drawing/2014/main" val="20007"/>
                    </a:ext>
                  </a:extLst>
                </a:gridCol>
                <a:gridCol w="423130">
                  <a:extLst>
                    <a:ext uri="{9D8B030D-6E8A-4147-A177-3AD203B41FA5}">
                      <a16:colId xmlns:a16="http://schemas.microsoft.com/office/drawing/2014/main" val="20008"/>
                    </a:ext>
                  </a:extLst>
                </a:gridCol>
                <a:gridCol w="423130">
                  <a:extLst>
                    <a:ext uri="{9D8B030D-6E8A-4147-A177-3AD203B41FA5}">
                      <a16:colId xmlns:a16="http://schemas.microsoft.com/office/drawing/2014/main" val="20009"/>
                    </a:ext>
                  </a:extLst>
                </a:gridCol>
                <a:gridCol w="423130">
                  <a:extLst>
                    <a:ext uri="{9D8B030D-6E8A-4147-A177-3AD203B41FA5}">
                      <a16:colId xmlns:a16="http://schemas.microsoft.com/office/drawing/2014/main" val="20010"/>
                    </a:ext>
                  </a:extLst>
                </a:gridCol>
                <a:gridCol w="423130">
                  <a:extLst>
                    <a:ext uri="{9D8B030D-6E8A-4147-A177-3AD203B41FA5}">
                      <a16:colId xmlns:a16="http://schemas.microsoft.com/office/drawing/2014/main" val="20011"/>
                    </a:ext>
                  </a:extLst>
                </a:gridCol>
                <a:gridCol w="423130">
                  <a:extLst>
                    <a:ext uri="{9D8B030D-6E8A-4147-A177-3AD203B41FA5}">
                      <a16:colId xmlns:a16="http://schemas.microsoft.com/office/drawing/2014/main" val="20012"/>
                    </a:ext>
                  </a:extLst>
                </a:gridCol>
              </a:tblGrid>
              <a:tr h="371475">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extLst>
                  <a:ext uri="{0D108BD9-81ED-4DB2-BD59-A6C34878D82A}">
                    <a16:rowId xmlns:a16="http://schemas.microsoft.com/office/drawing/2014/main" val="10000"/>
                  </a:ext>
                </a:extLst>
              </a:tr>
            </a:tbl>
          </a:graphicData>
        </a:graphic>
      </p:graphicFrame>
      <p:sp>
        <p:nvSpPr>
          <p:cNvPr id="12387" name="文字方塊 9"/>
          <p:cNvSpPr txBox="1">
            <a:spLocks noChangeArrowheads="1"/>
          </p:cNvSpPr>
          <p:nvPr/>
        </p:nvSpPr>
        <p:spPr bwMode="auto">
          <a:xfrm>
            <a:off x="4524375" y="4214814"/>
            <a:ext cx="4217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First, we prepare a stack and an array.</a:t>
            </a:r>
            <a:endParaRPr kumimoji="0" lang="zh-TW" altLang="en-US" sz="1800"/>
          </a:p>
        </p:txBody>
      </p:sp>
      <p:sp>
        <p:nvSpPr>
          <p:cNvPr id="12388" name="文字方塊 11"/>
          <p:cNvSpPr txBox="1">
            <a:spLocks noChangeArrowheads="1"/>
          </p:cNvSpPr>
          <p:nvPr/>
        </p:nvSpPr>
        <p:spPr bwMode="auto">
          <a:xfrm>
            <a:off x="4667250" y="3773489"/>
            <a:ext cx="306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a:t>
            </a:r>
            <a:endParaRPr kumimoji="0" lang="zh-TW" altLang="en-US" sz="1800"/>
          </a:p>
        </p:txBody>
      </p:sp>
      <p:sp>
        <p:nvSpPr>
          <p:cNvPr id="12389" name="文字方塊 12"/>
          <p:cNvSpPr txBox="1">
            <a:spLocks noChangeArrowheads="1"/>
          </p:cNvSpPr>
          <p:nvPr/>
        </p:nvSpPr>
        <p:spPr bwMode="auto">
          <a:xfrm>
            <a:off x="5095875" y="3786189"/>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b</a:t>
            </a:r>
            <a:endParaRPr kumimoji="0" lang="zh-TW" altLang="en-US" sz="1800"/>
          </a:p>
        </p:txBody>
      </p:sp>
      <p:sp>
        <p:nvSpPr>
          <p:cNvPr id="12390" name="文字方塊 13"/>
          <p:cNvSpPr txBox="1">
            <a:spLocks noChangeArrowheads="1"/>
          </p:cNvSpPr>
          <p:nvPr/>
        </p:nvSpPr>
        <p:spPr bwMode="auto">
          <a:xfrm>
            <a:off x="7199313" y="3783013"/>
            <a:ext cx="27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2391" name="文字方塊 15"/>
          <p:cNvSpPr txBox="1">
            <a:spLocks noChangeArrowheads="1"/>
          </p:cNvSpPr>
          <p:nvPr/>
        </p:nvSpPr>
        <p:spPr bwMode="auto">
          <a:xfrm>
            <a:off x="5938839" y="3787775"/>
            <a:ext cx="268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2392" name="文字方塊 16"/>
          <p:cNvSpPr txBox="1">
            <a:spLocks noChangeArrowheads="1"/>
          </p:cNvSpPr>
          <p:nvPr/>
        </p:nvSpPr>
        <p:spPr bwMode="auto">
          <a:xfrm>
            <a:off x="5519738" y="3773489"/>
            <a:ext cx="290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c</a:t>
            </a:r>
            <a:endParaRPr kumimoji="0" lang="zh-TW" altLang="en-US" sz="1800"/>
          </a:p>
        </p:txBody>
      </p:sp>
      <p:sp>
        <p:nvSpPr>
          <p:cNvPr id="12393" name="文字方塊 18"/>
          <p:cNvSpPr txBox="1">
            <a:spLocks noChangeArrowheads="1"/>
          </p:cNvSpPr>
          <p:nvPr/>
        </p:nvSpPr>
        <p:spPr bwMode="auto">
          <a:xfrm>
            <a:off x="6345239" y="3787775"/>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d</a:t>
            </a:r>
            <a:endParaRPr kumimoji="0" lang="zh-TW" altLang="en-US" sz="1800"/>
          </a:p>
        </p:txBody>
      </p:sp>
      <p:sp>
        <p:nvSpPr>
          <p:cNvPr id="12394" name="文字方塊 21"/>
          <p:cNvSpPr txBox="1">
            <a:spLocks noChangeArrowheads="1"/>
          </p:cNvSpPr>
          <p:nvPr/>
        </p:nvSpPr>
        <p:spPr bwMode="auto">
          <a:xfrm>
            <a:off x="8878888" y="378618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23" name="文字方塊 22"/>
          <p:cNvSpPr txBox="1">
            <a:spLocks noChangeArrowheads="1"/>
          </p:cNvSpPr>
          <p:nvPr/>
        </p:nvSpPr>
        <p:spPr bwMode="auto">
          <a:xfrm>
            <a:off x="2897188" y="631983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2396" name="文字方塊 26"/>
          <p:cNvSpPr txBox="1">
            <a:spLocks noChangeArrowheads="1"/>
          </p:cNvSpPr>
          <p:nvPr/>
        </p:nvSpPr>
        <p:spPr bwMode="auto">
          <a:xfrm>
            <a:off x="8489950" y="3784600"/>
            <a:ext cx="268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2397" name="文字方塊 27"/>
          <p:cNvSpPr txBox="1">
            <a:spLocks noChangeArrowheads="1"/>
          </p:cNvSpPr>
          <p:nvPr/>
        </p:nvSpPr>
        <p:spPr bwMode="auto">
          <a:xfrm>
            <a:off x="8031164" y="3783013"/>
            <a:ext cx="3063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a:t>
            </a:r>
            <a:endParaRPr kumimoji="0" lang="zh-TW" altLang="en-US" sz="1800"/>
          </a:p>
        </p:txBody>
      </p:sp>
      <p:sp>
        <p:nvSpPr>
          <p:cNvPr id="12398" name="文字方塊 28"/>
          <p:cNvSpPr txBox="1">
            <a:spLocks noChangeArrowheads="1"/>
          </p:cNvSpPr>
          <p:nvPr/>
        </p:nvSpPr>
        <p:spPr bwMode="auto">
          <a:xfrm>
            <a:off x="7623175" y="3768725"/>
            <a:ext cx="306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e</a:t>
            </a:r>
            <a:endParaRPr kumimoji="0" lang="zh-TW" altLang="en-US" sz="1800"/>
          </a:p>
        </p:txBody>
      </p:sp>
      <p:sp>
        <p:nvSpPr>
          <p:cNvPr id="12399" name="文字方塊 29"/>
          <p:cNvSpPr txBox="1">
            <a:spLocks noChangeArrowheads="1"/>
          </p:cNvSpPr>
          <p:nvPr/>
        </p:nvSpPr>
        <p:spPr bwMode="auto">
          <a:xfrm>
            <a:off x="9313863" y="3771900"/>
            <a:ext cx="290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c</a:t>
            </a:r>
            <a:endParaRPr kumimoji="0" lang="zh-TW" altLang="en-US" sz="1800"/>
          </a:p>
        </p:txBody>
      </p:sp>
      <p:sp>
        <p:nvSpPr>
          <p:cNvPr id="31" name="文字方塊 30"/>
          <p:cNvSpPr txBox="1">
            <a:spLocks noChangeArrowheads="1"/>
          </p:cNvSpPr>
          <p:nvPr/>
        </p:nvSpPr>
        <p:spPr bwMode="auto">
          <a:xfrm>
            <a:off x="9382125" y="3143250"/>
            <a:ext cx="400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\0</a:t>
            </a:r>
            <a:endParaRPr kumimoji="0" lang="zh-TW" altLang="en-US" sz="1800"/>
          </a:p>
        </p:txBody>
      </p:sp>
      <p:sp>
        <p:nvSpPr>
          <p:cNvPr id="12401" name="文字方塊 31"/>
          <p:cNvSpPr txBox="1">
            <a:spLocks noChangeArrowheads="1"/>
          </p:cNvSpPr>
          <p:nvPr/>
        </p:nvSpPr>
        <p:spPr bwMode="auto">
          <a:xfrm>
            <a:off x="4525963" y="4500564"/>
            <a:ext cx="4819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Put operators to stack and numbers to array.</a:t>
            </a:r>
            <a:endParaRPr kumimoji="0" lang="zh-TW" altLang="en-US" sz="1800"/>
          </a:p>
        </p:txBody>
      </p:sp>
      <p:sp>
        <p:nvSpPr>
          <p:cNvPr id="12402" name="文字方塊 32"/>
          <p:cNvSpPr txBox="1">
            <a:spLocks noChangeArrowheads="1"/>
          </p:cNvSpPr>
          <p:nvPr/>
        </p:nvSpPr>
        <p:spPr bwMode="auto">
          <a:xfrm>
            <a:off x="4524375" y="4786313"/>
            <a:ext cx="584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If the operator is high order than the top term of stack,</a:t>
            </a:r>
          </a:p>
          <a:p>
            <a:pPr eaLnBrk="1" hangingPunct="1">
              <a:spcBef>
                <a:spcPct val="0"/>
              </a:spcBef>
              <a:buClrTx/>
              <a:buSzTx/>
              <a:buFontTx/>
              <a:buNone/>
            </a:pPr>
            <a:r>
              <a:rPr kumimoji="0" lang="en-US" altLang="zh-TW" sz="1800"/>
              <a:t>push it to stack, otherwise pop the top term to array. </a:t>
            </a:r>
          </a:p>
        </p:txBody>
      </p:sp>
      <p:sp>
        <p:nvSpPr>
          <p:cNvPr id="12403" name="文字方塊 33"/>
          <p:cNvSpPr txBox="1">
            <a:spLocks noChangeArrowheads="1"/>
          </p:cNvSpPr>
          <p:nvPr/>
        </p:nvSpPr>
        <p:spPr bwMode="auto">
          <a:xfrm>
            <a:off x="4552950" y="5357813"/>
            <a:ext cx="61864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However, the ( ) operators without following the rules,</a:t>
            </a:r>
          </a:p>
          <a:p>
            <a:pPr eaLnBrk="1" hangingPunct="1">
              <a:spcBef>
                <a:spcPct val="0"/>
              </a:spcBef>
              <a:buClrTx/>
              <a:buSzTx/>
              <a:buFontTx/>
              <a:buNone/>
            </a:pPr>
            <a:r>
              <a:rPr kumimoji="0" lang="en-US" altLang="zh-TW" sz="1800"/>
              <a:t>push “(“ on any operators and pop when push “)” to stack.</a:t>
            </a:r>
            <a:endParaRPr kumimoji="0" lang="zh-TW" altLang="en-US" sz="1800"/>
          </a:p>
        </p:txBody>
      </p:sp>
      <p:sp>
        <p:nvSpPr>
          <p:cNvPr id="12404" name="文字方塊 35"/>
          <p:cNvSpPr txBox="1">
            <a:spLocks noChangeArrowheads="1"/>
          </p:cNvSpPr>
          <p:nvPr/>
        </p:nvSpPr>
        <p:spPr bwMode="auto">
          <a:xfrm>
            <a:off x="4524376" y="5926138"/>
            <a:ext cx="5813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If push “)” to the stack, pop the operators between ( )</a:t>
            </a:r>
          </a:p>
          <a:p>
            <a:pPr eaLnBrk="1" hangingPunct="1">
              <a:spcBef>
                <a:spcPct val="0"/>
              </a:spcBef>
              <a:buClrTx/>
              <a:buSzTx/>
              <a:buFontTx/>
              <a:buNone/>
            </a:pPr>
            <a:r>
              <a:rPr kumimoji="0" lang="en-US" altLang="zh-TW" sz="1800"/>
              <a:t>to array and pop the ( ) without being stored.</a:t>
            </a:r>
            <a:endParaRPr kumimoji="0" lang="zh-TW" altLang="en-US" sz="1800"/>
          </a:p>
        </p:txBody>
      </p:sp>
      <p:sp>
        <p:nvSpPr>
          <p:cNvPr id="12405" name="文字方塊 34"/>
          <p:cNvSpPr txBox="1">
            <a:spLocks noChangeArrowheads="1"/>
          </p:cNvSpPr>
          <p:nvPr/>
        </p:nvSpPr>
        <p:spPr bwMode="auto">
          <a:xfrm>
            <a:off x="6750051" y="3776663"/>
            <a:ext cx="352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37" name="橢圓 36"/>
          <p:cNvSpPr/>
          <p:nvPr/>
        </p:nvSpPr>
        <p:spPr>
          <a:xfrm>
            <a:off x="9382126" y="3143251"/>
            <a:ext cx="428625" cy="4286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cxnSp>
        <p:nvCxnSpPr>
          <p:cNvPr id="38" name="直線接點 37"/>
          <p:cNvCxnSpPr>
            <a:stCxn id="37" idx="0"/>
            <a:endCxn id="39" idx="2"/>
          </p:cNvCxnSpPr>
          <p:nvPr/>
        </p:nvCxnSpPr>
        <p:spPr>
          <a:xfrm rot="16200000" flipV="1">
            <a:off x="9110664" y="2657476"/>
            <a:ext cx="282575" cy="6889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文字方塊 38"/>
          <p:cNvSpPr txBox="1">
            <a:spLocks noChangeArrowheads="1"/>
          </p:cNvSpPr>
          <p:nvPr/>
        </p:nvSpPr>
        <p:spPr bwMode="auto">
          <a:xfrm>
            <a:off x="7146926" y="2214563"/>
            <a:ext cx="35210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solidFill>
                  <a:srgbClr val="FF0000"/>
                </a:solidFill>
              </a:rPr>
              <a:t>“\0” is lowest order operator,</a:t>
            </a:r>
          </a:p>
          <a:p>
            <a:pPr eaLnBrk="1" hangingPunct="1">
              <a:spcBef>
                <a:spcPct val="0"/>
              </a:spcBef>
              <a:buClrTx/>
              <a:buSzTx/>
              <a:buFontTx/>
              <a:buNone/>
            </a:pPr>
            <a:r>
              <a:rPr kumimoji="0" lang="en-US" altLang="zh-TW" sz="1800">
                <a:solidFill>
                  <a:srgbClr val="FF0000"/>
                </a:solidFill>
              </a:rPr>
              <a:t>so pop all the operators in stack.</a:t>
            </a:r>
            <a:endParaRPr kumimoji="0" lang="zh-TW" altLang="en-US" sz="1800">
              <a:solidFill>
                <a:srgbClr val="FF0000"/>
              </a:solidFill>
            </a:endParaRPr>
          </a:p>
        </p:txBody>
      </p:sp>
    </p:spTree>
    <p:extLst>
      <p:ext uri="{BB962C8B-B14F-4D97-AF65-F5344CB8AC3E}">
        <p14:creationId xmlns:p14="http://schemas.microsoft.com/office/powerpoint/2010/main" val="8941391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2.5E-6 3.7037E-7 L 0.74531 -0.36944 " pathEditMode="relative" rAng="0" ptsTypes="AA">
                                      <p:cBhvr>
                                        <p:cTn id="6" dur="2000" fill="hold"/>
                                        <p:tgtEl>
                                          <p:spTgt spid="23"/>
                                        </p:tgtEl>
                                        <p:attrNameLst>
                                          <p:attrName>ppt_x</p:attrName>
                                          <p:attrName>ppt_y</p:attrName>
                                        </p:attrNameLst>
                                      </p:cBhvr>
                                      <p:rCtr x="37300" y="-18500"/>
                                    </p:animMotion>
                                  </p:childTnLst>
                                </p:cTn>
                              </p:par>
                              <p:par>
                                <p:cTn id="7" presetID="1" presetClass="exit"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1" grpId="0"/>
      <p:bldP spid="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1"/>
          <p:cNvSpPr>
            <a:spLocks noGrp="1"/>
          </p:cNvSpPr>
          <p:nvPr>
            <p:ph type="title"/>
          </p:nvPr>
        </p:nvSpPr>
        <p:spPr/>
        <p:txBody>
          <a:bodyPr/>
          <a:lstStyle/>
          <a:p>
            <a:pPr eaLnBrk="1" hangingPunct="1"/>
            <a:r>
              <a:rPr lang="en-US" altLang="zh-TW" smtClean="0"/>
              <a:t>Evaluation of Expressions</a:t>
            </a:r>
            <a:endParaRPr lang="zh-TW" altLang="en-US" smtClean="0"/>
          </a:p>
        </p:txBody>
      </p:sp>
      <p:sp>
        <p:nvSpPr>
          <p:cNvPr id="13315" name="內容版面配置區 2"/>
          <p:cNvSpPr>
            <a:spLocks noGrp="1"/>
          </p:cNvSpPr>
          <p:nvPr>
            <p:ph idx="1"/>
          </p:nvPr>
        </p:nvSpPr>
        <p:spPr>
          <a:xfrm>
            <a:off x="2706688" y="1957388"/>
            <a:ext cx="7772400" cy="4114800"/>
          </a:xfrm>
        </p:spPr>
        <p:txBody>
          <a:bodyPr/>
          <a:lstStyle/>
          <a:p>
            <a:pPr eaLnBrk="1" hangingPunct="1"/>
            <a:r>
              <a:rPr lang="en-US" altLang="zh-TW" smtClean="0"/>
              <a:t>Infix to Posfix</a:t>
            </a:r>
          </a:p>
          <a:p>
            <a:pPr eaLnBrk="1" hangingPunct="1">
              <a:buFont typeface="Wingdings" panose="05000000000000000000" pitchFamily="2" charset="2"/>
              <a:buNone/>
            </a:pPr>
            <a:endParaRPr lang="zh-TW" altLang="en-US" smtClean="0"/>
          </a:p>
        </p:txBody>
      </p:sp>
      <p:graphicFrame>
        <p:nvGraphicFramePr>
          <p:cNvPr id="5" name="表格 4"/>
          <p:cNvGraphicFramePr>
            <a:graphicFrameLocks noGrp="1"/>
          </p:cNvGraphicFramePr>
          <p:nvPr/>
        </p:nvGraphicFramePr>
        <p:xfrm>
          <a:off x="2809876" y="3143251"/>
          <a:ext cx="7000874" cy="371475"/>
        </p:xfrm>
        <a:graphic>
          <a:graphicData uri="http://schemas.openxmlformats.org/drawingml/2006/table">
            <a:tbl>
              <a:tblPr firstRow="1" bandRow="1">
                <a:tableStyleId>{616DA210-FB5B-4158-B5E0-FEB733F419BA}</a:tableStyleId>
              </a:tblPr>
              <a:tblGrid>
                <a:gridCol w="345908">
                  <a:extLst>
                    <a:ext uri="{9D8B030D-6E8A-4147-A177-3AD203B41FA5}">
                      <a16:colId xmlns:a16="http://schemas.microsoft.com/office/drawing/2014/main" val="20000"/>
                    </a:ext>
                  </a:extLst>
                </a:gridCol>
                <a:gridCol w="345908">
                  <a:extLst>
                    <a:ext uri="{9D8B030D-6E8A-4147-A177-3AD203B41FA5}">
                      <a16:colId xmlns:a16="http://schemas.microsoft.com/office/drawing/2014/main" val="20001"/>
                    </a:ext>
                  </a:extLst>
                </a:gridCol>
                <a:gridCol w="345908">
                  <a:extLst>
                    <a:ext uri="{9D8B030D-6E8A-4147-A177-3AD203B41FA5}">
                      <a16:colId xmlns:a16="http://schemas.microsoft.com/office/drawing/2014/main" val="20002"/>
                    </a:ext>
                  </a:extLst>
                </a:gridCol>
                <a:gridCol w="345908">
                  <a:extLst>
                    <a:ext uri="{9D8B030D-6E8A-4147-A177-3AD203B41FA5}">
                      <a16:colId xmlns:a16="http://schemas.microsoft.com/office/drawing/2014/main" val="20003"/>
                    </a:ext>
                  </a:extLst>
                </a:gridCol>
                <a:gridCol w="345908">
                  <a:extLst>
                    <a:ext uri="{9D8B030D-6E8A-4147-A177-3AD203B41FA5}">
                      <a16:colId xmlns:a16="http://schemas.microsoft.com/office/drawing/2014/main" val="20004"/>
                    </a:ext>
                  </a:extLst>
                </a:gridCol>
                <a:gridCol w="345908">
                  <a:extLst>
                    <a:ext uri="{9D8B030D-6E8A-4147-A177-3AD203B41FA5}">
                      <a16:colId xmlns:a16="http://schemas.microsoft.com/office/drawing/2014/main" val="20005"/>
                    </a:ext>
                  </a:extLst>
                </a:gridCol>
                <a:gridCol w="345908">
                  <a:extLst>
                    <a:ext uri="{9D8B030D-6E8A-4147-A177-3AD203B41FA5}">
                      <a16:colId xmlns:a16="http://schemas.microsoft.com/office/drawing/2014/main" val="20006"/>
                    </a:ext>
                  </a:extLst>
                </a:gridCol>
                <a:gridCol w="345908">
                  <a:extLst>
                    <a:ext uri="{9D8B030D-6E8A-4147-A177-3AD203B41FA5}">
                      <a16:colId xmlns:a16="http://schemas.microsoft.com/office/drawing/2014/main" val="20007"/>
                    </a:ext>
                  </a:extLst>
                </a:gridCol>
                <a:gridCol w="345908">
                  <a:extLst>
                    <a:ext uri="{9D8B030D-6E8A-4147-A177-3AD203B41FA5}">
                      <a16:colId xmlns:a16="http://schemas.microsoft.com/office/drawing/2014/main" val="20008"/>
                    </a:ext>
                  </a:extLst>
                </a:gridCol>
                <a:gridCol w="345908">
                  <a:extLst>
                    <a:ext uri="{9D8B030D-6E8A-4147-A177-3AD203B41FA5}">
                      <a16:colId xmlns:a16="http://schemas.microsoft.com/office/drawing/2014/main" val="20009"/>
                    </a:ext>
                  </a:extLst>
                </a:gridCol>
                <a:gridCol w="345908">
                  <a:extLst>
                    <a:ext uri="{9D8B030D-6E8A-4147-A177-3AD203B41FA5}">
                      <a16:colId xmlns:a16="http://schemas.microsoft.com/office/drawing/2014/main" val="20010"/>
                    </a:ext>
                  </a:extLst>
                </a:gridCol>
                <a:gridCol w="345908">
                  <a:extLst>
                    <a:ext uri="{9D8B030D-6E8A-4147-A177-3AD203B41FA5}">
                      <a16:colId xmlns:a16="http://schemas.microsoft.com/office/drawing/2014/main" val="20011"/>
                    </a:ext>
                  </a:extLst>
                </a:gridCol>
                <a:gridCol w="345908">
                  <a:extLst>
                    <a:ext uri="{9D8B030D-6E8A-4147-A177-3AD203B41FA5}">
                      <a16:colId xmlns:a16="http://schemas.microsoft.com/office/drawing/2014/main" val="20012"/>
                    </a:ext>
                  </a:extLst>
                </a:gridCol>
                <a:gridCol w="345908">
                  <a:extLst>
                    <a:ext uri="{9D8B030D-6E8A-4147-A177-3AD203B41FA5}">
                      <a16:colId xmlns:a16="http://schemas.microsoft.com/office/drawing/2014/main" val="20013"/>
                    </a:ext>
                  </a:extLst>
                </a:gridCol>
                <a:gridCol w="345908">
                  <a:extLst>
                    <a:ext uri="{9D8B030D-6E8A-4147-A177-3AD203B41FA5}">
                      <a16:colId xmlns:a16="http://schemas.microsoft.com/office/drawing/2014/main" val="20014"/>
                    </a:ext>
                  </a:extLst>
                </a:gridCol>
                <a:gridCol w="345908">
                  <a:extLst>
                    <a:ext uri="{9D8B030D-6E8A-4147-A177-3AD203B41FA5}">
                      <a16:colId xmlns:a16="http://schemas.microsoft.com/office/drawing/2014/main" val="20015"/>
                    </a:ext>
                  </a:extLst>
                </a:gridCol>
                <a:gridCol w="345908">
                  <a:extLst>
                    <a:ext uri="{9D8B030D-6E8A-4147-A177-3AD203B41FA5}">
                      <a16:colId xmlns:a16="http://schemas.microsoft.com/office/drawing/2014/main" val="20016"/>
                    </a:ext>
                  </a:extLst>
                </a:gridCol>
                <a:gridCol w="345908">
                  <a:extLst>
                    <a:ext uri="{9D8B030D-6E8A-4147-A177-3AD203B41FA5}">
                      <a16:colId xmlns:a16="http://schemas.microsoft.com/office/drawing/2014/main" val="20017"/>
                    </a:ext>
                  </a:extLst>
                </a:gridCol>
                <a:gridCol w="345908">
                  <a:extLst>
                    <a:ext uri="{9D8B030D-6E8A-4147-A177-3AD203B41FA5}">
                      <a16:colId xmlns:a16="http://schemas.microsoft.com/office/drawing/2014/main" val="20018"/>
                    </a:ext>
                  </a:extLst>
                </a:gridCol>
                <a:gridCol w="428622">
                  <a:extLst>
                    <a:ext uri="{9D8B030D-6E8A-4147-A177-3AD203B41FA5}">
                      <a16:colId xmlns:a16="http://schemas.microsoft.com/office/drawing/2014/main" val="20019"/>
                    </a:ext>
                  </a:extLst>
                </a:gridCol>
              </a:tblGrid>
              <a:tr h="371475">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solidFill>
                          <a:schemeClr val="tx1"/>
                        </a:solidFill>
                      </a:endParaRPr>
                    </a:p>
                  </a:txBody>
                  <a:tcPr marL="91439" marR="91439" marT="45798" marB="45798"/>
                </a:tc>
                <a:tc>
                  <a:txBody>
                    <a:bodyPr/>
                    <a:lstStyle/>
                    <a:p>
                      <a:pPr algn="ctr"/>
                      <a:endParaRPr lang="zh-TW" altLang="en-US" sz="1800" b="0" dirty="0"/>
                    </a:p>
                  </a:txBody>
                  <a:tcPr marL="91439" marR="91439" marT="45798" marB="45798"/>
                </a:tc>
                <a:tc>
                  <a:txBody>
                    <a:bodyPr/>
                    <a:lstStyle/>
                    <a:p>
                      <a:pPr algn="ctr"/>
                      <a:endParaRPr lang="zh-TW" altLang="en-US" sz="1800" b="0" dirty="0"/>
                    </a:p>
                  </a:txBody>
                  <a:tcPr marL="91439" marR="91439" marT="45798" marB="45798"/>
                </a:tc>
                <a:tc>
                  <a:txBody>
                    <a:bodyPr/>
                    <a:lstStyle/>
                    <a:p>
                      <a:pPr algn="ctr"/>
                      <a:endParaRPr lang="zh-TW" altLang="en-US" sz="1800" b="0" dirty="0"/>
                    </a:p>
                  </a:txBody>
                  <a:tcPr marL="91439" marR="91439" marT="45798" marB="45798"/>
                </a:tc>
                <a:tc>
                  <a:txBody>
                    <a:bodyPr/>
                    <a:lstStyle/>
                    <a:p>
                      <a:endParaRPr lang="zh-TW" altLang="en-US" sz="1800" b="0" dirty="0"/>
                    </a:p>
                  </a:txBody>
                  <a:tcPr marL="91439" marR="91439" marT="45798" marB="45798"/>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nvGraphicFramePr>
        <p:xfrm>
          <a:off x="2238375" y="3786188"/>
          <a:ext cx="1714500" cy="2925936"/>
        </p:xfrm>
        <a:graphic>
          <a:graphicData uri="http://schemas.openxmlformats.org/drawingml/2006/table">
            <a:tbl>
              <a:tblPr firstRow="1" bandRow="1">
                <a:tableStyleId>{BC89EF96-8CEA-46FF-86C4-4CE0E7609802}</a:tableStyleId>
              </a:tblPr>
              <a:tblGrid>
                <a:gridCol w="1714500">
                  <a:extLst>
                    <a:ext uri="{9D8B030D-6E8A-4147-A177-3AD203B41FA5}">
                      <a16:colId xmlns:a16="http://schemas.microsoft.com/office/drawing/2014/main" val="20000"/>
                    </a:ext>
                  </a:extLst>
                </a:gridCol>
              </a:tblGrid>
              <a:tr h="365720">
                <a:tc>
                  <a:txBody>
                    <a:bodyPr/>
                    <a:lstStyle/>
                    <a:p>
                      <a:endParaRPr lang="zh-TW" altLang="en-US" sz="1800" dirty="0"/>
                    </a:p>
                  </a:txBody>
                  <a:tcPr marL="91439" marR="91439" marT="45711" marB="45711"/>
                </a:tc>
                <a:extLst>
                  <a:ext uri="{0D108BD9-81ED-4DB2-BD59-A6C34878D82A}">
                    <a16:rowId xmlns:a16="http://schemas.microsoft.com/office/drawing/2014/main" val="10000"/>
                  </a:ext>
                </a:extLst>
              </a:tr>
              <a:tr h="365720">
                <a:tc>
                  <a:txBody>
                    <a:bodyPr/>
                    <a:lstStyle/>
                    <a:p>
                      <a:endParaRPr lang="zh-TW" altLang="en-US" sz="1800"/>
                    </a:p>
                  </a:txBody>
                  <a:tcPr marL="91439" marR="91439" marT="45711" marB="45711"/>
                </a:tc>
                <a:extLst>
                  <a:ext uri="{0D108BD9-81ED-4DB2-BD59-A6C34878D82A}">
                    <a16:rowId xmlns:a16="http://schemas.microsoft.com/office/drawing/2014/main" val="10001"/>
                  </a:ext>
                </a:extLst>
              </a:tr>
              <a:tr h="365720">
                <a:tc>
                  <a:txBody>
                    <a:bodyPr/>
                    <a:lstStyle/>
                    <a:p>
                      <a:endParaRPr lang="zh-TW" altLang="en-US" sz="1800"/>
                    </a:p>
                  </a:txBody>
                  <a:tcPr marL="91439" marR="91439" marT="45711" marB="45711"/>
                </a:tc>
                <a:extLst>
                  <a:ext uri="{0D108BD9-81ED-4DB2-BD59-A6C34878D82A}">
                    <a16:rowId xmlns:a16="http://schemas.microsoft.com/office/drawing/2014/main" val="10002"/>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3"/>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4"/>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5"/>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6"/>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7"/>
                  </a:ext>
                </a:extLst>
              </a:tr>
            </a:tbl>
          </a:graphicData>
        </a:graphic>
      </p:graphicFrame>
      <p:sp>
        <p:nvSpPr>
          <p:cNvPr id="13380" name="文字方塊 6"/>
          <p:cNvSpPr txBox="1">
            <a:spLocks noChangeArrowheads="1"/>
          </p:cNvSpPr>
          <p:nvPr/>
        </p:nvSpPr>
        <p:spPr bwMode="auto">
          <a:xfrm>
            <a:off x="2738438" y="2643189"/>
            <a:ext cx="4000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Use stack to change infix into posfix</a:t>
            </a:r>
          </a:p>
        </p:txBody>
      </p:sp>
      <p:graphicFrame>
        <p:nvGraphicFramePr>
          <p:cNvPr id="8" name="表格 7"/>
          <p:cNvGraphicFramePr>
            <a:graphicFrameLocks noGrp="1"/>
          </p:cNvGraphicFramePr>
          <p:nvPr/>
        </p:nvGraphicFramePr>
        <p:xfrm>
          <a:off x="4595814" y="3771901"/>
          <a:ext cx="5500690" cy="371475"/>
        </p:xfrm>
        <a:graphic>
          <a:graphicData uri="http://schemas.openxmlformats.org/drawingml/2006/table">
            <a:tbl>
              <a:tblPr firstRow="1" bandRow="1">
                <a:tableStyleId>{5C22544A-7EE6-4342-B048-85BDC9FD1C3A}</a:tableStyleId>
              </a:tblPr>
              <a:tblGrid>
                <a:gridCol w="423130">
                  <a:extLst>
                    <a:ext uri="{9D8B030D-6E8A-4147-A177-3AD203B41FA5}">
                      <a16:colId xmlns:a16="http://schemas.microsoft.com/office/drawing/2014/main" val="20000"/>
                    </a:ext>
                  </a:extLst>
                </a:gridCol>
                <a:gridCol w="423130">
                  <a:extLst>
                    <a:ext uri="{9D8B030D-6E8A-4147-A177-3AD203B41FA5}">
                      <a16:colId xmlns:a16="http://schemas.microsoft.com/office/drawing/2014/main" val="20001"/>
                    </a:ext>
                  </a:extLst>
                </a:gridCol>
                <a:gridCol w="423130">
                  <a:extLst>
                    <a:ext uri="{9D8B030D-6E8A-4147-A177-3AD203B41FA5}">
                      <a16:colId xmlns:a16="http://schemas.microsoft.com/office/drawing/2014/main" val="20002"/>
                    </a:ext>
                  </a:extLst>
                </a:gridCol>
                <a:gridCol w="423130">
                  <a:extLst>
                    <a:ext uri="{9D8B030D-6E8A-4147-A177-3AD203B41FA5}">
                      <a16:colId xmlns:a16="http://schemas.microsoft.com/office/drawing/2014/main" val="20003"/>
                    </a:ext>
                  </a:extLst>
                </a:gridCol>
                <a:gridCol w="423130">
                  <a:extLst>
                    <a:ext uri="{9D8B030D-6E8A-4147-A177-3AD203B41FA5}">
                      <a16:colId xmlns:a16="http://schemas.microsoft.com/office/drawing/2014/main" val="20004"/>
                    </a:ext>
                  </a:extLst>
                </a:gridCol>
                <a:gridCol w="423130">
                  <a:extLst>
                    <a:ext uri="{9D8B030D-6E8A-4147-A177-3AD203B41FA5}">
                      <a16:colId xmlns:a16="http://schemas.microsoft.com/office/drawing/2014/main" val="20005"/>
                    </a:ext>
                  </a:extLst>
                </a:gridCol>
                <a:gridCol w="423130">
                  <a:extLst>
                    <a:ext uri="{9D8B030D-6E8A-4147-A177-3AD203B41FA5}">
                      <a16:colId xmlns:a16="http://schemas.microsoft.com/office/drawing/2014/main" val="20006"/>
                    </a:ext>
                  </a:extLst>
                </a:gridCol>
                <a:gridCol w="423130">
                  <a:extLst>
                    <a:ext uri="{9D8B030D-6E8A-4147-A177-3AD203B41FA5}">
                      <a16:colId xmlns:a16="http://schemas.microsoft.com/office/drawing/2014/main" val="20007"/>
                    </a:ext>
                  </a:extLst>
                </a:gridCol>
                <a:gridCol w="423130">
                  <a:extLst>
                    <a:ext uri="{9D8B030D-6E8A-4147-A177-3AD203B41FA5}">
                      <a16:colId xmlns:a16="http://schemas.microsoft.com/office/drawing/2014/main" val="20008"/>
                    </a:ext>
                  </a:extLst>
                </a:gridCol>
                <a:gridCol w="423130">
                  <a:extLst>
                    <a:ext uri="{9D8B030D-6E8A-4147-A177-3AD203B41FA5}">
                      <a16:colId xmlns:a16="http://schemas.microsoft.com/office/drawing/2014/main" val="20009"/>
                    </a:ext>
                  </a:extLst>
                </a:gridCol>
                <a:gridCol w="423130">
                  <a:extLst>
                    <a:ext uri="{9D8B030D-6E8A-4147-A177-3AD203B41FA5}">
                      <a16:colId xmlns:a16="http://schemas.microsoft.com/office/drawing/2014/main" val="20010"/>
                    </a:ext>
                  </a:extLst>
                </a:gridCol>
                <a:gridCol w="423130">
                  <a:extLst>
                    <a:ext uri="{9D8B030D-6E8A-4147-A177-3AD203B41FA5}">
                      <a16:colId xmlns:a16="http://schemas.microsoft.com/office/drawing/2014/main" val="20011"/>
                    </a:ext>
                  </a:extLst>
                </a:gridCol>
                <a:gridCol w="423130">
                  <a:extLst>
                    <a:ext uri="{9D8B030D-6E8A-4147-A177-3AD203B41FA5}">
                      <a16:colId xmlns:a16="http://schemas.microsoft.com/office/drawing/2014/main" val="20012"/>
                    </a:ext>
                  </a:extLst>
                </a:gridCol>
              </a:tblGrid>
              <a:tr h="371475">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extLst>
                  <a:ext uri="{0D108BD9-81ED-4DB2-BD59-A6C34878D82A}">
                    <a16:rowId xmlns:a16="http://schemas.microsoft.com/office/drawing/2014/main" val="10000"/>
                  </a:ext>
                </a:extLst>
              </a:tr>
            </a:tbl>
          </a:graphicData>
        </a:graphic>
      </p:graphicFrame>
      <p:sp>
        <p:nvSpPr>
          <p:cNvPr id="13411" name="文字方塊 9"/>
          <p:cNvSpPr txBox="1">
            <a:spLocks noChangeArrowheads="1"/>
          </p:cNvSpPr>
          <p:nvPr/>
        </p:nvSpPr>
        <p:spPr bwMode="auto">
          <a:xfrm>
            <a:off x="4524375" y="4214814"/>
            <a:ext cx="4217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First, we prepare a stack and an array.</a:t>
            </a:r>
            <a:endParaRPr kumimoji="0" lang="zh-TW" altLang="en-US" sz="1800"/>
          </a:p>
        </p:txBody>
      </p:sp>
      <p:sp>
        <p:nvSpPr>
          <p:cNvPr id="13412" name="文字方塊 11"/>
          <p:cNvSpPr txBox="1">
            <a:spLocks noChangeArrowheads="1"/>
          </p:cNvSpPr>
          <p:nvPr/>
        </p:nvSpPr>
        <p:spPr bwMode="auto">
          <a:xfrm>
            <a:off x="4667250" y="3773489"/>
            <a:ext cx="306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a:t>
            </a:r>
            <a:endParaRPr kumimoji="0" lang="zh-TW" altLang="en-US" sz="1800"/>
          </a:p>
        </p:txBody>
      </p:sp>
      <p:sp>
        <p:nvSpPr>
          <p:cNvPr id="13413" name="文字方塊 12"/>
          <p:cNvSpPr txBox="1">
            <a:spLocks noChangeArrowheads="1"/>
          </p:cNvSpPr>
          <p:nvPr/>
        </p:nvSpPr>
        <p:spPr bwMode="auto">
          <a:xfrm>
            <a:off x="5095875" y="3786189"/>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b</a:t>
            </a:r>
            <a:endParaRPr kumimoji="0" lang="zh-TW" altLang="en-US" sz="1800"/>
          </a:p>
        </p:txBody>
      </p:sp>
      <p:sp>
        <p:nvSpPr>
          <p:cNvPr id="13414" name="文字方塊 13"/>
          <p:cNvSpPr txBox="1">
            <a:spLocks noChangeArrowheads="1"/>
          </p:cNvSpPr>
          <p:nvPr/>
        </p:nvSpPr>
        <p:spPr bwMode="auto">
          <a:xfrm>
            <a:off x="7199313" y="3783013"/>
            <a:ext cx="27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3415" name="文字方塊 15"/>
          <p:cNvSpPr txBox="1">
            <a:spLocks noChangeArrowheads="1"/>
          </p:cNvSpPr>
          <p:nvPr/>
        </p:nvSpPr>
        <p:spPr bwMode="auto">
          <a:xfrm>
            <a:off x="5938839" y="3787775"/>
            <a:ext cx="268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3416" name="文字方塊 16"/>
          <p:cNvSpPr txBox="1">
            <a:spLocks noChangeArrowheads="1"/>
          </p:cNvSpPr>
          <p:nvPr/>
        </p:nvSpPr>
        <p:spPr bwMode="auto">
          <a:xfrm>
            <a:off x="5519738" y="3773489"/>
            <a:ext cx="290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c</a:t>
            </a:r>
            <a:endParaRPr kumimoji="0" lang="zh-TW" altLang="en-US" sz="1800"/>
          </a:p>
        </p:txBody>
      </p:sp>
      <p:sp>
        <p:nvSpPr>
          <p:cNvPr id="13417" name="文字方塊 18"/>
          <p:cNvSpPr txBox="1">
            <a:spLocks noChangeArrowheads="1"/>
          </p:cNvSpPr>
          <p:nvPr/>
        </p:nvSpPr>
        <p:spPr bwMode="auto">
          <a:xfrm>
            <a:off x="6345239" y="3787775"/>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d</a:t>
            </a:r>
            <a:endParaRPr kumimoji="0" lang="zh-TW" altLang="en-US" sz="1800"/>
          </a:p>
        </p:txBody>
      </p:sp>
      <p:sp>
        <p:nvSpPr>
          <p:cNvPr id="13418" name="文字方塊 21"/>
          <p:cNvSpPr txBox="1">
            <a:spLocks noChangeArrowheads="1"/>
          </p:cNvSpPr>
          <p:nvPr/>
        </p:nvSpPr>
        <p:spPr bwMode="auto">
          <a:xfrm>
            <a:off x="8878888" y="378618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3419" name="文字方塊 22"/>
          <p:cNvSpPr txBox="1">
            <a:spLocks noChangeArrowheads="1"/>
          </p:cNvSpPr>
          <p:nvPr/>
        </p:nvSpPr>
        <p:spPr bwMode="auto">
          <a:xfrm>
            <a:off x="9745663" y="379253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3420" name="文字方塊 26"/>
          <p:cNvSpPr txBox="1">
            <a:spLocks noChangeArrowheads="1"/>
          </p:cNvSpPr>
          <p:nvPr/>
        </p:nvSpPr>
        <p:spPr bwMode="auto">
          <a:xfrm>
            <a:off x="8489950" y="3784600"/>
            <a:ext cx="268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3421" name="文字方塊 27"/>
          <p:cNvSpPr txBox="1">
            <a:spLocks noChangeArrowheads="1"/>
          </p:cNvSpPr>
          <p:nvPr/>
        </p:nvSpPr>
        <p:spPr bwMode="auto">
          <a:xfrm>
            <a:off x="8031164" y="3783013"/>
            <a:ext cx="3063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a:t>
            </a:r>
            <a:endParaRPr kumimoji="0" lang="zh-TW" altLang="en-US" sz="1800"/>
          </a:p>
        </p:txBody>
      </p:sp>
      <p:sp>
        <p:nvSpPr>
          <p:cNvPr id="13422" name="文字方塊 28"/>
          <p:cNvSpPr txBox="1">
            <a:spLocks noChangeArrowheads="1"/>
          </p:cNvSpPr>
          <p:nvPr/>
        </p:nvSpPr>
        <p:spPr bwMode="auto">
          <a:xfrm>
            <a:off x="7623175" y="3768725"/>
            <a:ext cx="306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e</a:t>
            </a:r>
            <a:endParaRPr kumimoji="0" lang="zh-TW" altLang="en-US" sz="1800"/>
          </a:p>
        </p:txBody>
      </p:sp>
      <p:sp>
        <p:nvSpPr>
          <p:cNvPr id="13423" name="文字方塊 29"/>
          <p:cNvSpPr txBox="1">
            <a:spLocks noChangeArrowheads="1"/>
          </p:cNvSpPr>
          <p:nvPr/>
        </p:nvSpPr>
        <p:spPr bwMode="auto">
          <a:xfrm>
            <a:off x="9313863" y="3771900"/>
            <a:ext cx="290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c</a:t>
            </a:r>
            <a:endParaRPr kumimoji="0" lang="zh-TW" altLang="en-US" sz="1800"/>
          </a:p>
        </p:txBody>
      </p:sp>
      <p:sp>
        <p:nvSpPr>
          <p:cNvPr id="13424" name="文字方塊 31"/>
          <p:cNvSpPr txBox="1">
            <a:spLocks noChangeArrowheads="1"/>
          </p:cNvSpPr>
          <p:nvPr/>
        </p:nvSpPr>
        <p:spPr bwMode="auto">
          <a:xfrm>
            <a:off x="4525963" y="4500564"/>
            <a:ext cx="4819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Put operators to stack and numbers to array.</a:t>
            </a:r>
            <a:endParaRPr kumimoji="0" lang="zh-TW" altLang="en-US" sz="1800"/>
          </a:p>
        </p:txBody>
      </p:sp>
      <p:sp>
        <p:nvSpPr>
          <p:cNvPr id="13425" name="文字方塊 32"/>
          <p:cNvSpPr txBox="1">
            <a:spLocks noChangeArrowheads="1"/>
          </p:cNvSpPr>
          <p:nvPr/>
        </p:nvSpPr>
        <p:spPr bwMode="auto">
          <a:xfrm>
            <a:off x="4524375" y="4786313"/>
            <a:ext cx="584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If the operator is high order than the top term of stack,</a:t>
            </a:r>
          </a:p>
          <a:p>
            <a:pPr eaLnBrk="1" hangingPunct="1">
              <a:spcBef>
                <a:spcPct val="0"/>
              </a:spcBef>
              <a:buClrTx/>
              <a:buSzTx/>
              <a:buFontTx/>
              <a:buNone/>
            </a:pPr>
            <a:r>
              <a:rPr kumimoji="0" lang="en-US" altLang="zh-TW" sz="1800"/>
              <a:t>push it to stack, otherwise pop the top term to array. </a:t>
            </a:r>
          </a:p>
        </p:txBody>
      </p:sp>
      <p:sp>
        <p:nvSpPr>
          <p:cNvPr id="13426" name="文字方塊 33"/>
          <p:cNvSpPr txBox="1">
            <a:spLocks noChangeArrowheads="1"/>
          </p:cNvSpPr>
          <p:nvPr/>
        </p:nvSpPr>
        <p:spPr bwMode="auto">
          <a:xfrm>
            <a:off x="4552950" y="5357813"/>
            <a:ext cx="61864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However, the ( ) operators without following the rules,</a:t>
            </a:r>
          </a:p>
          <a:p>
            <a:pPr eaLnBrk="1" hangingPunct="1">
              <a:spcBef>
                <a:spcPct val="0"/>
              </a:spcBef>
              <a:buClrTx/>
              <a:buSzTx/>
              <a:buFontTx/>
              <a:buNone/>
            </a:pPr>
            <a:r>
              <a:rPr kumimoji="0" lang="en-US" altLang="zh-TW" sz="1800"/>
              <a:t>push “(“ on any operators and pop when push “)” to stack.</a:t>
            </a:r>
            <a:endParaRPr kumimoji="0" lang="zh-TW" altLang="en-US" sz="1800"/>
          </a:p>
        </p:txBody>
      </p:sp>
      <p:sp>
        <p:nvSpPr>
          <p:cNvPr id="13427" name="文字方塊 35"/>
          <p:cNvSpPr txBox="1">
            <a:spLocks noChangeArrowheads="1"/>
          </p:cNvSpPr>
          <p:nvPr/>
        </p:nvSpPr>
        <p:spPr bwMode="auto">
          <a:xfrm>
            <a:off x="4524376" y="5926138"/>
            <a:ext cx="5813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If push “)” to the stack, pop the operators between ( )</a:t>
            </a:r>
          </a:p>
          <a:p>
            <a:pPr eaLnBrk="1" hangingPunct="1">
              <a:spcBef>
                <a:spcPct val="0"/>
              </a:spcBef>
              <a:buClrTx/>
              <a:buSzTx/>
              <a:buFontTx/>
              <a:buNone/>
            </a:pPr>
            <a:r>
              <a:rPr kumimoji="0" lang="en-US" altLang="zh-TW" sz="1800"/>
              <a:t>to array and pop the ( ) without being stored.</a:t>
            </a:r>
            <a:endParaRPr kumimoji="0" lang="zh-TW" altLang="en-US" sz="1800"/>
          </a:p>
        </p:txBody>
      </p:sp>
      <p:sp>
        <p:nvSpPr>
          <p:cNvPr id="13428" name="文字方塊 34"/>
          <p:cNvSpPr txBox="1">
            <a:spLocks noChangeArrowheads="1"/>
          </p:cNvSpPr>
          <p:nvPr/>
        </p:nvSpPr>
        <p:spPr bwMode="auto">
          <a:xfrm>
            <a:off x="6750051" y="3776663"/>
            <a:ext cx="352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Tree>
    <p:extLst>
      <p:ext uri="{BB962C8B-B14F-4D97-AF65-F5344CB8AC3E}">
        <p14:creationId xmlns:p14="http://schemas.microsoft.com/office/powerpoint/2010/main" val="22286787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標題 1"/>
          <p:cNvSpPr>
            <a:spLocks noGrp="1"/>
          </p:cNvSpPr>
          <p:nvPr>
            <p:ph type="title"/>
          </p:nvPr>
        </p:nvSpPr>
        <p:spPr/>
        <p:txBody>
          <a:bodyPr/>
          <a:lstStyle/>
          <a:p>
            <a:pPr eaLnBrk="1" hangingPunct="1"/>
            <a:r>
              <a:rPr lang="en-US" altLang="zh-TW" smtClean="0"/>
              <a:t>Evaluation of Expressions</a:t>
            </a:r>
            <a:endParaRPr lang="zh-TW" altLang="en-US" smtClean="0"/>
          </a:p>
        </p:txBody>
      </p:sp>
      <p:sp>
        <p:nvSpPr>
          <p:cNvPr id="14339" name="內容版面配置區 2"/>
          <p:cNvSpPr>
            <a:spLocks noGrp="1"/>
          </p:cNvSpPr>
          <p:nvPr>
            <p:ph idx="1"/>
          </p:nvPr>
        </p:nvSpPr>
        <p:spPr>
          <a:xfrm>
            <a:off x="2706688" y="1957388"/>
            <a:ext cx="7772400" cy="4114800"/>
          </a:xfrm>
        </p:spPr>
        <p:txBody>
          <a:bodyPr/>
          <a:lstStyle/>
          <a:p>
            <a:pPr eaLnBrk="1" hangingPunct="1"/>
            <a:r>
              <a:rPr lang="en-US" altLang="zh-TW" smtClean="0"/>
              <a:t>Infix to Posfix</a:t>
            </a:r>
          </a:p>
          <a:p>
            <a:pPr eaLnBrk="1" hangingPunct="1"/>
            <a:r>
              <a:rPr lang="en-US" altLang="zh-TW" smtClean="0"/>
              <a:t>Use  posfix to calculate value</a:t>
            </a:r>
          </a:p>
          <a:p>
            <a:pPr eaLnBrk="1" hangingPunct="1">
              <a:buFont typeface="Wingdings" panose="05000000000000000000" pitchFamily="2" charset="2"/>
              <a:buNone/>
            </a:pPr>
            <a:endParaRPr lang="zh-TW" altLang="en-US" smtClean="0"/>
          </a:p>
        </p:txBody>
      </p:sp>
      <p:graphicFrame>
        <p:nvGraphicFramePr>
          <p:cNvPr id="6" name="表格 5"/>
          <p:cNvGraphicFramePr>
            <a:graphicFrameLocks noGrp="1"/>
          </p:cNvGraphicFramePr>
          <p:nvPr/>
        </p:nvGraphicFramePr>
        <p:xfrm>
          <a:off x="2238375" y="3786188"/>
          <a:ext cx="1714500" cy="2925936"/>
        </p:xfrm>
        <a:graphic>
          <a:graphicData uri="http://schemas.openxmlformats.org/drawingml/2006/table">
            <a:tbl>
              <a:tblPr firstRow="1" bandRow="1">
                <a:tableStyleId>{BC89EF96-8CEA-46FF-86C4-4CE0E7609802}</a:tableStyleId>
              </a:tblPr>
              <a:tblGrid>
                <a:gridCol w="1714500">
                  <a:extLst>
                    <a:ext uri="{9D8B030D-6E8A-4147-A177-3AD203B41FA5}">
                      <a16:colId xmlns:a16="http://schemas.microsoft.com/office/drawing/2014/main" val="20000"/>
                    </a:ext>
                  </a:extLst>
                </a:gridCol>
              </a:tblGrid>
              <a:tr h="365720">
                <a:tc>
                  <a:txBody>
                    <a:bodyPr/>
                    <a:lstStyle/>
                    <a:p>
                      <a:endParaRPr lang="zh-TW" altLang="en-US" sz="1800" dirty="0"/>
                    </a:p>
                  </a:txBody>
                  <a:tcPr marL="91439" marR="91439" marT="45711" marB="45711"/>
                </a:tc>
                <a:extLst>
                  <a:ext uri="{0D108BD9-81ED-4DB2-BD59-A6C34878D82A}">
                    <a16:rowId xmlns:a16="http://schemas.microsoft.com/office/drawing/2014/main" val="10000"/>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1"/>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2"/>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3"/>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4"/>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5"/>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6"/>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7"/>
                  </a:ext>
                </a:extLst>
              </a:tr>
            </a:tbl>
          </a:graphicData>
        </a:graphic>
      </p:graphicFrame>
      <p:graphicFrame>
        <p:nvGraphicFramePr>
          <p:cNvPr id="8" name="表格 7"/>
          <p:cNvGraphicFramePr>
            <a:graphicFrameLocks noGrp="1"/>
          </p:cNvGraphicFramePr>
          <p:nvPr/>
        </p:nvGraphicFramePr>
        <p:xfrm>
          <a:off x="3167064" y="3214689"/>
          <a:ext cx="5500690" cy="371475"/>
        </p:xfrm>
        <a:graphic>
          <a:graphicData uri="http://schemas.openxmlformats.org/drawingml/2006/table">
            <a:tbl>
              <a:tblPr firstRow="1" bandRow="1">
                <a:tableStyleId>{5C22544A-7EE6-4342-B048-85BDC9FD1C3A}</a:tableStyleId>
              </a:tblPr>
              <a:tblGrid>
                <a:gridCol w="423130">
                  <a:extLst>
                    <a:ext uri="{9D8B030D-6E8A-4147-A177-3AD203B41FA5}">
                      <a16:colId xmlns:a16="http://schemas.microsoft.com/office/drawing/2014/main" val="20000"/>
                    </a:ext>
                  </a:extLst>
                </a:gridCol>
                <a:gridCol w="423130">
                  <a:extLst>
                    <a:ext uri="{9D8B030D-6E8A-4147-A177-3AD203B41FA5}">
                      <a16:colId xmlns:a16="http://schemas.microsoft.com/office/drawing/2014/main" val="20001"/>
                    </a:ext>
                  </a:extLst>
                </a:gridCol>
                <a:gridCol w="423130">
                  <a:extLst>
                    <a:ext uri="{9D8B030D-6E8A-4147-A177-3AD203B41FA5}">
                      <a16:colId xmlns:a16="http://schemas.microsoft.com/office/drawing/2014/main" val="20002"/>
                    </a:ext>
                  </a:extLst>
                </a:gridCol>
                <a:gridCol w="423130">
                  <a:extLst>
                    <a:ext uri="{9D8B030D-6E8A-4147-A177-3AD203B41FA5}">
                      <a16:colId xmlns:a16="http://schemas.microsoft.com/office/drawing/2014/main" val="20003"/>
                    </a:ext>
                  </a:extLst>
                </a:gridCol>
                <a:gridCol w="423130">
                  <a:extLst>
                    <a:ext uri="{9D8B030D-6E8A-4147-A177-3AD203B41FA5}">
                      <a16:colId xmlns:a16="http://schemas.microsoft.com/office/drawing/2014/main" val="20004"/>
                    </a:ext>
                  </a:extLst>
                </a:gridCol>
                <a:gridCol w="423130">
                  <a:extLst>
                    <a:ext uri="{9D8B030D-6E8A-4147-A177-3AD203B41FA5}">
                      <a16:colId xmlns:a16="http://schemas.microsoft.com/office/drawing/2014/main" val="20005"/>
                    </a:ext>
                  </a:extLst>
                </a:gridCol>
                <a:gridCol w="423130">
                  <a:extLst>
                    <a:ext uri="{9D8B030D-6E8A-4147-A177-3AD203B41FA5}">
                      <a16:colId xmlns:a16="http://schemas.microsoft.com/office/drawing/2014/main" val="20006"/>
                    </a:ext>
                  </a:extLst>
                </a:gridCol>
                <a:gridCol w="423130">
                  <a:extLst>
                    <a:ext uri="{9D8B030D-6E8A-4147-A177-3AD203B41FA5}">
                      <a16:colId xmlns:a16="http://schemas.microsoft.com/office/drawing/2014/main" val="20007"/>
                    </a:ext>
                  </a:extLst>
                </a:gridCol>
                <a:gridCol w="423130">
                  <a:extLst>
                    <a:ext uri="{9D8B030D-6E8A-4147-A177-3AD203B41FA5}">
                      <a16:colId xmlns:a16="http://schemas.microsoft.com/office/drawing/2014/main" val="20008"/>
                    </a:ext>
                  </a:extLst>
                </a:gridCol>
                <a:gridCol w="423130">
                  <a:extLst>
                    <a:ext uri="{9D8B030D-6E8A-4147-A177-3AD203B41FA5}">
                      <a16:colId xmlns:a16="http://schemas.microsoft.com/office/drawing/2014/main" val="20009"/>
                    </a:ext>
                  </a:extLst>
                </a:gridCol>
                <a:gridCol w="423130">
                  <a:extLst>
                    <a:ext uri="{9D8B030D-6E8A-4147-A177-3AD203B41FA5}">
                      <a16:colId xmlns:a16="http://schemas.microsoft.com/office/drawing/2014/main" val="20010"/>
                    </a:ext>
                  </a:extLst>
                </a:gridCol>
                <a:gridCol w="423130">
                  <a:extLst>
                    <a:ext uri="{9D8B030D-6E8A-4147-A177-3AD203B41FA5}">
                      <a16:colId xmlns:a16="http://schemas.microsoft.com/office/drawing/2014/main" val="20011"/>
                    </a:ext>
                  </a:extLst>
                </a:gridCol>
                <a:gridCol w="423130">
                  <a:extLst>
                    <a:ext uri="{9D8B030D-6E8A-4147-A177-3AD203B41FA5}">
                      <a16:colId xmlns:a16="http://schemas.microsoft.com/office/drawing/2014/main" val="20012"/>
                    </a:ext>
                  </a:extLst>
                </a:gridCol>
              </a:tblGrid>
              <a:tr h="371475">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extLst>
                  <a:ext uri="{0D108BD9-81ED-4DB2-BD59-A6C34878D82A}">
                    <a16:rowId xmlns:a16="http://schemas.microsoft.com/office/drawing/2014/main" val="10000"/>
                  </a:ext>
                </a:extLst>
              </a:tr>
            </a:tbl>
          </a:graphicData>
        </a:graphic>
      </p:graphicFrame>
      <p:sp>
        <p:nvSpPr>
          <p:cNvPr id="14390" name="文字方塊 11"/>
          <p:cNvSpPr txBox="1">
            <a:spLocks noChangeArrowheads="1"/>
          </p:cNvSpPr>
          <p:nvPr/>
        </p:nvSpPr>
        <p:spPr bwMode="auto">
          <a:xfrm>
            <a:off x="3238500" y="3214689"/>
            <a:ext cx="306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a:t>
            </a:r>
            <a:endParaRPr kumimoji="0" lang="zh-TW" altLang="en-US" sz="1800"/>
          </a:p>
        </p:txBody>
      </p:sp>
      <p:sp>
        <p:nvSpPr>
          <p:cNvPr id="14391" name="文字方塊 12"/>
          <p:cNvSpPr txBox="1">
            <a:spLocks noChangeArrowheads="1"/>
          </p:cNvSpPr>
          <p:nvPr/>
        </p:nvSpPr>
        <p:spPr bwMode="auto">
          <a:xfrm>
            <a:off x="3667125" y="3214689"/>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b</a:t>
            </a:r>
            <a:endParaRPr kumimoji="0" lang="zh-TW" altLang="en-US" sz="1800"/>
          </a:p>
        </p:txBody>
      </p:sp>
      <p:sp>
        <p:nvSpPr>
          <p:cNvPr id="14392" name="文字方塊 13"/>
          <p:cNvSpPr txBox="1">
            <a:spLocks noChangeArrowheads="1"/>
          </p:cNvSpPr>
          <p:nvPr/>
        </p:nvSpPr>
        <p:spPr bwMode="auto">
          <a:xfrm>
            <a:off x="5770563" y="3214689"/>
            <a:ext cx="27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4393" name="文字方塊 15"/>
          <p:cNvSpPr txBox="1">
            <a:spLocks noChangeArrowheads="1"/>
          </p:cNvSpPr>
          <p:nvPr/>
        </p:nvSpPr>
        <p:spPr bwMode="auto">
          <a:xfrm>
            <a:off x="4510089" y="3214689"/>
            <a:ext cx="268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4394" name="文字方塊 16"/>
          <p:cNvSpPr txBox="1">
            <a:spLocks noChangeArrowheads="1"/>
          </p:cNvSpPr>
          <p:nvPr/>
        </p:nvSpPr>
        <p:spPr bwMode="auto">
          <a:xfrm>
            <a:off x="4090988" y="3214689"/>
            <a:ext cx="290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c</a:t>
            </a:r>
            <a:endParaRPr kumimoji="0" lang="zh-TW" altLang="en-US" sz="1800"/>
          </a:p>
        </p:txBody>
      </p:sp>
      <p:sp>
        <p:nvSpPr>
          <p:cNvPr id="14395" name="文字方塊 18"/>
          <p:cNvSpPr txBox="1">
            <a:spLocks noChangeArrowheads="1"/>
          </p:cNvSpPr>
          <p:nvPr/>
        </p:nvSpPr>
        <p:spPr bwMode="auto">
          <a:xfrm>
            <a:off x="4916489" y="3214689"/>
            <a:ext cx="312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d</a:t>
            </a:r>
            <a:endParaRPr kumimoji="0" lang="zh-TW" altLang="en-US" sz="1800"/>
          </a:p>
        </p:txBody>
      </p:sp>
      <p:sp>
        <p:nvSpPr>
          <p:cNvPr id="14396" name="文字方塊 21"/>
          <p:cNvSpPr txBox="1">
            <a:spLocks noChangeArrowheads="1"/>
          </p:cNvSpPr>
          <p:nvPr/>
        </p:nvSpPr>
        <p:spPr bwMode="auto">
          <a:xfrm>
            <a:off x="7450138" y="321468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4397" name="文字方塊 22"/>
          <p:cNvSpPr txBox="1">
            <a:spLocks noChangeArrowheads="1"/>
          </p:cNvSpPr>
          <p:nvPr/>
        </p:nvSpPr>
        <p:spPr bwMode="auto">
          <a:xfrm>
            <a:off x="8316913" y="321468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4398" name="文字方塊 26"/>
          <p:cNvSpPr txBox="1">
            <a:spLocks noChangeArrowheads="1"/>
          </p:cNvSpPr>
          <p:nvPr/>
        </p:nvSpPr>
        <p:spPr bwMode="auto">
          <a:xfrm>
            <a:off x="7061200" y="3214689"/>
            <a:ext cx="268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4399" name="文字方塊 27"/>
          <p:cNvSpPr txBox="1">
            <a:spLocks noChangeArrowheads="1"/>
          </p:cNvSpPr>
          <p:nvPr/>
        </p:nvSpPr>
        <p:spPr bwMode="auto">
          <a:xfrm>
            <a:off x="6602414" y="3214689"/>
            <a:ext cx="306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a:t>
            </a:r>
            <a:endParaRPr kumimoji="0" lang="zh-TW" altLang="en-US" sz="1800"/>
          </a:p>
        </p:txBody>
      </p:sp>
      <p:sp>
        <p:nvSpPr>
          <p:cNvPr id="14400" name="文字方塊 28"/>
          <p:cNvSpPr txBox="1">
            <a:spLocks noChangeArrowheads="1"/>
          </p:cNvSpPr>
          <p:nvPr/>
        </p:nvSpPr>
        <p:spPr bwMode="auto">
          <a:xfrm>
            <a:off x="6194425" y="3214689"/>
            <a:ext cx="306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e</a:t>
            </a:r>
            <a:endParaRPr kumimoji="0" lang="zh-TW" altLang="en-US" sz="1800"/>
          </a:p>
        </p:txBody>
      </p:sp>
      <p:sp>
        <p:nvSpPr>
          <p:cNvPr id="14401" name="文字方塊 29"/>
          <p:cNvSpPr txBox="1">
            <a:spLocks noChangeArrowheads="1"/>
          </p:cNvSpPr>
          <p:nvPr/>
        </p:nvSpPr>
        <p:spPr bwMode="auto">
          <a:xfrm>
            <a:off x="7885113" y="3214689"/>
            <a:ext cx="290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c</a:t>
            </a:r>
            <a:endParaRPr kumimoji="0" lang="zh-TW" altLang="en-US" sz="1800"/>
          </a:p>
        </p:txBody>
      </p:sp>
      <p:sp>
        <p:nvSpPr>
          <p:cNvPr id="14402" name="文字方塊 34"/>
          <p:cNvSpPr txBox="1">
            <a:spLocks noChangeArrowheads="1"/>
          </p:cNvSpPr>
          <p:nvPr/>
        </p:nvSpPr>
        <p:spPr bwMode="auto">
          <a:xfrm>
            <a:off x="5321301" y="3214689"/>
            <a:ext cx="352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Tree>
    <p:extLst>
      <p:ext uri="{BB962C8B-B14F-4D97-AF65-F5344CB8AC3E}">
        <p14:creationId xmlns:p14="http://schemas.microsoft.com/office/powerpoint/2010/main" val="19099675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p:cNvSpPr>
            <a:spLocks noGrp="1"/>
          </p:cNvSpPr>
          <p:nvPr>
            <p:ph type="title"/>
          </p:nvPr>
        </p:nvSpPr>
        <p:spPr/>
        <p:txBody>
          <a:bodyPr/>
          <a:lstStyle/>
          <a:p>
            <a:pPr eaLnBrk="1" hangingPunct="1"/>
            <a:r>
              <a:rPr lang="en-US" altLang="zh-TW" smtClean="0"/>
              <a:t>Evaluation of Expressions</a:t>
            </a:r>
            <a:endParaRPr lang="zh-TW" altLang="en-US" smtClean="0"/>
          </a:p>
        </p:txBody>
      </p:sp>
      <p:sp>
        <p:nvSpPr>
          <p:cNvPr id="15363" name="內容版面配置區 2"/>
          <p:cNvSpPr>
            <a:spLocks noGrp="1"/>
          </p:cNvSpPr>
          <p:nvPr>
            <p:ph idx="1"/>
          </p:nvPr>
        </p:nvSpPr>
        <p:spPr>
          <a:xfrm>
            <a:off x="2706688" y="1957388"/>
            <a:ext cx="7772400" cy="4114800"/>
          </a:xfrm>
        </p:spPr>
        <p:txBody>
          <a:bodyPr/>
          <a:lstStyle/>
          <a:p>
            <a:pPr eaLnBrk="1" hangingPunct="1"/>
            <a:r>
              <a:rPr lang="en-US" altLang="zh-TW" smtClean="0"/>
              <a:t>Infix to Posfix</a:t>
            </a:r>
          </a:p>
          <a:p>
            <a:pPr eaLnBrk="1" hangingPunct="1"/>
            <a:r>
              <a:rPr lang="en-US" altLang="zh-TW" smtClean="0"/>
              <a:t>Use  posfix to calculate value</a:t>
            </a:r>
          </a:p>
          <a:p>
            <a:pPr eaLnBrk="1" hangingPunct="1">
              <a:buFont typeface="Wingdings" panose="05000000000000000000" pitchFamily="2" charset="2"/>
              <a:buNone/>
            </a:pPr>
            <a:endParaRPr lang="zh-TW" altLang="en-US" smtClean="0"/>
          </a:p>
        </p:txBody>
      </p:sp>
      <p:graphicFrame>
        <p:nvGraphicFramePr>
          <p:cNvPr id="6" name="表格 5"/>
          <p:cNvGraphicFramePr>
            <a:graphicFrameLocks noGrp="1"/>
          </p:cNvGraphicFramePr>
          <p:nvPr/>
        </p:nvGraphicFramePr>
        <p:xfrm>
          <a:off x="2238375" y="3786188"/>
          <a:ext cx="1714500" cy="2925936"/>
        </p:xfrm>
        <a:graphic>
          <a:graphicData uri="http://schemas.openxmlformats.org/drawingml/2006/table">
            <a:tbl>
              <a:tblPr firstRow="1" bandRow="1">
                <a:tableStyleId>{BC89EF96-8CEA-46FF-86C4-4CE0E7609802}</a:tableStyleId>
              </a:tblPr>
              <a:tblGrid>
                <a:gridCol w="1714500">
                  <a:extLst>
                    <a:ext uri="{9D8B030D-6E8A-4147-A177-3AD203B41FA5}">
                      <a16:colId xmlns:a16="http://schemas.microsoft.com/office/drawing/2014/main" val="20000"/>
                    </a:ext>
                  </a:extLst>
                </a:gridCol>
              </a:tblGrid>
              <a:tr h="365720">
                <a:tc>
                  <a:txBody>
                    <a:bodyPr/>
                    <a:lstStyle/>
                    <a:p>
                      <a:endParaRPr lang="zh-TW" altLang="en-US" sz="1800" dirty="0"/>
                    </a:p>
                  </a:txBody>
                  <a:tcPr marL="91439" marR="91439" marT="45711" marB="45711"/>
                </a:tc>
                <a:extLst>
                  <a:ext uri="{0D108BD9-81ED-4DB2-BD59-A6C34878D82A}">
                    <a16:rowId xmlns:a16="http://schemas.microsoft.com/office/drawing/2014/main" val="10000"/>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1"/>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2"/>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3"/>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4"/>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5"/>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6"/>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7"/>
                  </a:ext>
                </a:extLst>
              </a:tr>
            </a:tbl>
          </a:graphicData>
        </a:graphic>
      </p:graphicFrame>
      <p:graphicFrame>
        <p:nvGraphicFramePr>
          <p:cNvPr id="8" name="表格 7"/>
          <p:cNvGraphicFramePr>
            <a:graphicFrameLocks noGrp="1"/>
          </p:cNvGraphicFramePr>
          <p:nvPr/>
        </p:nvGraphicFramePr>
        <p:xfrm>
          <a:off x="3167064" y="3214689"/>
          <a:ext cx="5500690" cy="371475"/>
        </p:xfrm>
        <a:graphic>
          <a:graphicData uri="http://schemas.openxmlformats.org/drawingml/2006/table">
            <a:tbl>
              <a:tblPr firstRow="1" bandRow="1">
                <a:tableStyleId>{5C22544A-7EE6-4342-B048-85BDC9FD1C3A}</a:tableStyleId>
              </a:tblPr>
              <a:tblGrid>
                <a:gridCol w="423130">
                  <a:extLst>
                    <a:ext uri="{9D8B030D-6E8A-4147-A177-3AD203B41FA5}">
                      <a16:colId xmlns:a16="http://schemas.microsoft.com/office/drawing/2014/main" val="20000"/>
                    </a:ext>
                  </a:extLst>
                </a:gridCol>
                <a:gridCol w="423130">
                  <a:extLst>
                    <a:ext uri="{9D8B030D-6E8A-4147-A177-3AD203B41FA5}">
                      <a16:colId xmlns:a16="http://schemas.microsoft.com/office/drawing/2014/main" val="20001"/>
                    </a:ext>
                  </a:extLst>
                </a:gridCol>
                <a:gridCol w="423130">
                  <a:extLst>
                    <a:ext uri="{9D8B030D-6E8A-4147-A177-3AD203B41FA5}">
                      <a16:colId xmlns:a16="http://schemas.microsoft.com/office/drawing/2014/main" val="20002"/>
                    </a:ext>
                  </a:extLst>
                </a:gridCol>
                <a:gridCol w="423130">
                  <a:extLst>
                    <a:ext uri="{9D8B030D-6E8A-4147-A177-3AD203B41FA5}">
                      <a16:colId xmlns:a16="http://schemas.microsoft.com/office/drawing/2014/main" val="20003"/>
                    </a:ext>
                  </a:extLst>
                </a:gridCol>
                <a:gridCol w="423130">
                  <a:extLst>
                    <a:ext uri="{9D8B030D-6E8A-4147-A177-3AD203B41FA5}">
                      <a16:colId xmlns:a16="http://schemas.microsoft.com/office/drawing/2014/main" val="20004"/>
                    </a:ext>
                  </a:extLst>
                </a:gridCol>
                <a:gridCol w="423130">
                  <a:extLst>
                    <a:ext uri="{9D8B030D-6E8A-4147-A177-3AD203B41FA5}">
                      <a16:colId xmlns:a16="http://schemas.microsoft.com/office/drawing/2014/main" val="20005"/>
                    </a:ext>
                  </a:extLst>
                </a:gridCol>
                <a:gridCol w="423130">
                  <a:extLst>
                    <a:ext uri="{9D8B030D-6E8A-4147-A177-3AD203B41FA5}">
                      <a16:colId xmlns:a16="http://schemas.microsoft.com/office/drawing/2014/main" val="20006"/>
                    </a:ext>
                  </a:extLst>
                </a:gridCol>
                <a:gridCol w="423130">
                  <a:extLst>
                    <a:ext uri="{9D8B030D-6E8A-4147-A177-3AD203B41FA5}">
                      <a16:colId xmlns:a16="http://schemas.microsoft.com/office/drawing/2014/main" val="20007"/>
                    </a:ext>
                  </a:extLst>
                </a:gridCol>
                <a:gridCol w="423130">
                  <a:extLst>
                    <a:ext uri="{9D8B030D-6E8A-4147-A177-3AD203B41FA5}">
                      <a16:colId xmlns:a16="http://schemas.microsoft.com/office/drawing/2014/main" val="20008"/>
                    </a:ext>
                  </a:extLst>
                </a:gridCol>
                <a:gridCol w="423130">
                  <a:extLst>
                    <a:ext uri="{9D8B030D-6E8A-4147-A177-3AD203B41FA5}">
                      <a16:colId xmlns:a16="http://schemas.microsoft.com/office/drawing/2014/main" val="20009"/>
                    </a:ext>
                  </a:extLst>
                </a:gridCol>
                <a:gridCol w="423130">
                  <a:extLst>
                    <a:ext uri="{9D8B030D-6E8A-4147-A177-3AD203B41FA5}">
                      <a16:colId xmlns:a16="http://schemas.microsoft.com/office/drawing/2014/main" val="20010"/>
                    </a:ext>
                  </a:extLst>
                </a:gridCol>
                <a:gridCol w="423130">
                  <a:extLst>
                    <a:ext uri="{9D8B030D-6E8A-4147-A177-3AD203B41FA5}">
                      <a16:colId xmlns:a16="http://schemas.microsoft.com/office/drawing/2014/main" val="20011"/>
                    </a:ext>
                  </a:extLst>
                </a:gridCol>
                <a:gridCol w="423130">
                  <a:extLst>
                    <a:ext uri="{9D8B030D-6E8A-4147-A177-3AD203B41FA5}">
                      <a16:colId xmlns:a16="http://schemas.microsoft.com/office/drawing/2014/main" val="20012"/>
                    </a:ext>
                  </a:extLst>
                </a:gridCol>
              </a:tblGrid>
              <a:tr h="371475">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extLst>
                  <a:ext uri="{0D108BD9-81ED-4DB2-BD59-A6C34878D82A}">
                    <a16:rowId xmlns:a16="http://schemas.microsoft.com/office/drawing/2014/main" val="10000"/>
                  </a:ext>
                </a:extLst>
              </a:tr>
            </a:tbl>
          </a:graphicData>
        </a:graphic>
      </p:graphicFrame>
      <p:sp>
        <p:nvSpPr>
          <p:cNvPr id="12" name="文字方塊 11"/>
          <p:cNvSpPr txBox="1">
            <a:spLocks noChangeArrowheads="1"/>
          </p:cNvSpPr>
          <p:nvPr/>
        </p:nvSpPr>
        <p:spPr bwMode="auto">
          <a:xfrm>
            <a:off x="3238500" y="321468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5</a:t>
            </a:r>
            <a:endParaRPr kumimoji="0" lang="zh-TW" altLang="en-US" sz="1800"/>
          </a:p>
        </p:txBody>
      </p:sp>
      <p:sp>
        <p:nvSpPr>
          <p:cNvPr id="13" name="文字方塊 12"/>
          <p:cNvSpPr txBox="1">
            <a:spLocks noChangeArrowheads="1"/>
          </p:cNvSpPr>
          <p:nvPr/>
        </p:nvSpPr>
        <p:spPr bwMode="auto">
          <a:xfrm>
            <a:off x="3586163" y="321468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10</a:t>
            </a:r>
            <a:endParaRPr kumimoji="0" lang="zh-TW" altLang="en-US" sz="1800"/>
          </a:p>
        </p:txBody>
      </p:sp>
      <p:sp>
        <p:nvSpPr>
          <p:cNvPr id="15416" name="文字方塊 13"/>
          <p:cNvSpPr txBox="1">
            <a:spLocks noChangeArrowheads="1"/>
          </p:cNvSpPr>
          <p:nvPr/>
        </p:nvSpPr>
        <p:spPr bwMode="auto">
          <a:xfrm>
            <a:off x="5770563" y="3214689"/>
            <a:ext cx="27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5417" name="文字方塊 15"/>
          <p:cNvSpPr txBox="1">
            <a:spLocks noChangeArrowheads="1"/>
          </p:cNvSpPr>
          <p:nvPr/>
        </p:nvSpPr>
        <p:spPr bwMode="auto">
          <a:xfrm>
            <a:off x="4510089" y="3214689"/>
            <a:ext cx="268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7" name="文字方塊 16"/>
          <p:cNvSpPr txBox="1">
            <a:spLocks noChangeArrowheads="1"/>
          </p:cNvSpPr>
          <p:nvPr/>
        </p:nvSpPr>
        <p:spPr bwMode="auto">
          <a:xfrm>
            <a:off x="4090988" y="321468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7</a:t>
            </a:r>
            <a:endParaRPr kumimoji="0" lang="zh-TW" altLang="en-US" sz="1800"/>
          </a:p>
        </p:txBody>
      </p:sp>
      <p:sp>
        <p:nvSpPr>
          <p:cNvPr id="15419" name="文字方塊 18"/>
          <p:cNvSpPr txBox="1">
            <a:spLocks noChangeArrowheads="1"/>
          </p:cNvSpPr>
          <p:nvPr/>
        </p:nvSpPr>
        <p:spPr bwMode="auto">
          <a:xfrm>
            <a:off x="4916489" y="3214689"/>
            <a:ext cx="312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2</a:t>
            </a:r>
            <a:endParaRPr kumimoji="0" lang="zh-TW" altLang="en-US" sz="1800"/>
          </a:p>
        </p:txBody>
      </p:sp>
      <p:sp>
        <p:nvSpPr>
          <p:cNvPr id="15420" name="文字方塊 21"/>
          <p:cNvSpPr txBox="1">
            <a:spLocks noChangeArrowheads="1"/>
          </p:cNvSpPr>
          <p:nvPr/>
        </p:nvSpPr>
        <p:spPr bwMode="auto">
          <a:xfrm>
            <a:off x="7450138" y="321468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5421" name="文字方塊 22"/>
          <p:cNvSpPr txBox="1">
            <a:spLocks noChangeArrowheads="1"/>
          </p:cNvSpPr>
          <p:nvPr/>
        </p:nvSpPr>
        <p:spPr bwMode="auto">
          <a:xfrm>
            <a:off x="8316913" y="321468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5422" name="文字方塊 26"/>
          <p:cNvSpPr txBox="1">
            <a:spLocks noChangeArrowheads="1"/>
          </p:cNvSpPr>
          <p:nvPr/>
        </p:nvSpPr>
        <p:spPr bwMode="auto">
          <a:xfrm>
            <a:off x="7061200" y="3214689"/>
            <a:ext cx="268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5423" name="文字方塊 27"/>
          <p:cNvSpPr txBox="1">
            <a:spLocks noChangeArrowheads="1"/>
          </p:cNvSpPr>
          <p:nvPr/>
        </p:nvSpPr>
        <p:spPr bwMode="auto">
          <a:xfrm>
            <a:off x="6602413" y="321468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5</a:t>
            </a:r>
            <a:endParaRPr kumimoji="0" lang="zh-TW" altLang="en-US" sz="1800"/>
          </a:p>
        </p:txBody>
      </p:sp>
      <p:sp>
        <p:nvSpPr>
          <p:cNvPr id="15424" name="文字方塊 28"/>
          <p:cNvSpPr txBox="1">
            <a:spLocks noChangeArrowheads="1"/>
          </p:cNvSpPr>
          <p:nvPr/>
        </p:nvSpPr>
        <p:spPr bwMode="auto">
          <a:xfrm>
            <a:off x="6157913" y="321468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15</a:t>
            </a:r>
            <a:endParaRPr kumimoji="0" lang="zh-TW" altLang="en-US" sz="1800"/>
          </a:p>
        </p:txBody>
      </p:sp>
      <p:sp>
        <p:nvSpPr>
          <p:cNvPr id="15425" name="文字方塊 29"/>
          <p:cNvSpPr txBox="1">
            <a:spLocks noChangeArrowheads="1"/>
          </p:cNvSpPr>
          <p:nvPr/>
        </p:nvSpPr>
        <p:spPr bwMode="auto">
          <a:xfrm>
            <a:off x="7885113" y="321468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7</a:t>
            </a:r>
            <a:endParaRPr kumimoji="0" lang="zh-TW" altLang="en-US" sz="1800"/>
          </a:p>
        </p:txBody>
      </p:sp>
      <p:sp>
        <p:nvSpPr>
          <p:cNvPr id="15426" name="文字方塊 34"/>
          <p:cNvSpPr txBox="1">
            <a:spLocks noChangeArrowheads="1"/>
          </p:cNvSpPr>
          <p:nvPr/>
        </p:nvSpPr>
        <p:spPr bwMode="auto">
          <a:xfrm>
            <a:off x="5321301" y="3214689"/>
            <a:ext cx="352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20" name="文字方塊 19"/>
          <p:cNvSpPr txBox="1">
            <a:spLocks noChangeArrowheads="1"/>
          </p:cNvSpPr>
          <p:nvPr/>
        </p:nvSpPr>
        <p:spPr bwMode="auto">
          <a:xfrm>
            <a:off x="4310063" y="3786189"/>
            <a:ext cx="3390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solidFill>
                  <a:srgbClr val="FF0000"/>
                </a:solidFill>
              </a:rPr>
              <a:t>Push the item of array to stack</a:t>
            </a:r>
            <a:endParaRPr kumimoji="0" lang="zh-TW" altLang="en-US" sz="1800">
              <a:solidFill>
                <a:srgbClr val="FF0000"/>
              </a:solidFill>
            </a:endParaRPr>
          </a:p>
        </p:txBody>
      </p:sp>
      <p:sp>
        <p:nvSpPr>
          <p:cNvPr id="21" name="橢圓 20"/>
          <p:cNvSpPr/>
          <p:nvPr/>
        </p:nvSpPr>
        <p:spPr>
          <a:xfrm>
            <a:off x="4452939" y="3214689"/>
            <a:ext cx="357187" cy="3571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4" name="文字方塊 23"/>
          <p:cNvSpPr txBox="1">
            <a:spLocks noChangeArrowheads="1"/>
          </p:cNvSpPr>
          <p:nvPr/>
        </p:nvSpPr>
        <p:spPr bwMode="auto">
          <a:xfrm>
            <a:off x="4310064" y="4071938"/>
            <a:ext cx="5610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dirty="0">
                <a:solidFill>
                  <a:srgbClr val="FF0000"/>
                </a:solidFill>
              </a:rPr>
              <a:t>If the item is operator, operating the two top of stack</a:t>
            </a:r>
          </a:p>
          <a:p>
            <a:pPr eaLnBrk="1" hangingPunct="1">
              <a:spcBef>
                <a:spcPct val="0"/>
              </a:spcBef>
              <a:buClrTx/>
              <a:buSzTx/>
              <a:buFontTx/>
              <a:buNone/>
            </a:pPr>
            <a:r>
              <a:rPr kumimoji="0" lang="en-US" altLang="zh-TW" sz="1800" dirty="0">
                <a:solidFill>
                  <a:srgbClr val="FF0000"/>
                </a:solidFill>
              </a:rPr>
              <a:t>with this token and push to stack.</a:t>
            </a:r>
            <a:endParaRPr kumimoji="0" lang="zh-TW" altLang="en-US" sz="1800" dirty="0">
              <a:solidFill>
                <a:srgbClr val="FF0000"/>
              </a:solidFill>
            </a:endParaRPr>
          </a:p>
        </p:txBody>
      </p:sp>
    </p:spTree>
    <p:extLst>
      <p:ext uri="{BB962C8B-B14F-4D97-AF65-F5344CB8AC3E}">
        <p14:creationId xmlns:p14="http://schemas.microsoft.com/office/powerpoint/2010/main" val="3187788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3.88889E-6 -1.85185E-6 L -0.03263 0.45741 " pathEditMode="relative" rAng="0" ptsTypes="AA">
                                      <p:cBhvr>
                                        <p:cTn id="6" dur="2000" fill="hold"/>
                                        <p:tgtEl>
                                          <p:spTgt spid="12"/>
                                        </p:tgtEl>
                                        <p:attrNameLst>
                                          <p:attrName>ppt_x</p:attrName>
                                          <p:attrName>ppt_y</p:attrName>
                                        </p:attrNameLst>
                                      </p:cBhvr>
                                      <p:rCtr x="-1600" y="22900"/>
                                    </p:animMotion>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subTnLst>
                                    <p:animClr clrSpc="rgb" dir="cw">
                                      <p:cBhvr override="childStyle">
                                        <p:cTn dur="1" fill="hold" display="0" masterRel="nextClick" afterEffect="1"/>
                                        <p:tgtEl>
                                          <p:spTgt spid="20"/>
                                        </p:tgtEl>
                                        <p:attrNameLst>
                                          <p:attrName>ppt_c</p:attrName>
                                        </p:attrNameLst>
                                      </p:cBhvr>
                                      <p:to>
                                        <a:schemeClr val="tx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0" presetClass="path" presetSubtype="0" accel="50000" decel="50000" fill="hold" grpId="0" nodeType="clickEffect">
                                  <p:stCondLst>
                                    <p:cond delay="0"/>
                                  </p:stCondLst>
                                  <p:childTnLst>
                                    <p:animMotion origin="layout" path="M 8.33333E-7 -1.85185E-6 L -0.07865 0.4 " pathEditMode="relative" rAng="0" ptsTypes="AA">
                                      <p:cBhvr>
                                        <p:cTn id="12" dur="2000" fill="hold"/>
                                        <p:tgtEl>
                                          <p:spTgt spid="13"/>
                                        </p:tgtEl>
                                        <p:attrNameLst>
                                          <p:attrName>ppt_x</p:attrName>
                                          <p:attrName>ppt_y</p:attrName>
                                        </p:attrNameLst>
                                      </p:cBhvr>
                                      <p:rCtr x="-3900" y="20000"/>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0" presetClass="path" presetSubtype="0" accel="50000" decel="50000" fill="hold" grpId="0" nodeType="clickEffect">
                                  <p:stCondLst>
                                    <p:cond delay="0"/>
                                  </p:stCondLst>
                                  <p:childTnLst>
                                    <p:animMotion origin="layout" path="M 5.55556E-7 -1.48148E-6 L -0.1217 0.35857 " pathEditMode="relative" ptsTypes="AA">
                                      <p:cBhvr>
                                        <p:cTn id="16" dur="2000" fill="hold"/>
                                        <p:tgtEl>
                                          <p:spTgt spid="17"/>
                                        </p:tgtEl>
                                        <p:attrNameLst>
                                          <p:attrName>ppt_x</p:attrName>
                                          <p:attrName>ppt_y</p:attrName>
                                        </p:attrNameLst>
                                      </p:cBhvr>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7" grpId="0"/>
      <p:bldP spid="20" grpId="0"/>
      <p:bldP spid="21" grpId="0" animBg="1"/>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p:cNvSpPr>
            <a:spLocks noGrp="1"/>
          </p:cNvSpPr>
          <p:nvPr>
            <p:ph type="title"/>
          </p:nvPr>
        </p:nvSpPr>
        <p:spPr/>
        <p:txBody>
          <a:bodyPr/>
          <a:lstStyle/>
          <a:p>
            <a:pPr eaLnBrk="1" hangingPunct="1"/>
            <a:r>
              <a:rPr lang="en-US" altLang="zh-TW" smtClean="0"/>
              <a:t>Evaluation of Expressions</a:t>
            </a:r>
            <a:endParaRPr lang="zh-TW" altLang="en-US" smtClean="0"/>
          </a:p>
        </p:txBody>
      </p:sp>
      <p:sp>
        <p:nvSpPr>
          <p:cNvPr id="16387" name="內容版面配置區 2"/>
          <p:cNvSpPr>
            <a:spLocks noGrp="1"/>
          </p:cNvSpPr>
          <p:nvPr>
            <p:ph idx="1"/>
          </p:nvPr>
        </p:nvSpPr>
        <p:spPr>
          <a:xfrm>
            <a:off x="2706688" y="1957388"/>
            <a:ext cx="7772400" cy="4114800"/>
          </a:xfrm>
        </p:spPr>
        <p:txBody>
          <a:bodyPr/>
          <a:lstStyle/>
          <a:p>
            <a:pPr eaLnBrk="1" hangingPunct="1"/>
            <a:r>
              <a:rPr lang="en-US" altLang="zh-TW" smtClean="0"/>
              <a:t>Infix to Posfix</a:t>
            </a:r>
          </a:p>
          <a:p>
            <a:pPr eaLnBrk="1" hangingPunct="1"/>
            <a:r>
              <a:rPr lang="en-US" altLang="zh-TW" smtClean="0"/>
              <a:t>Use  posfix to calculate value</a:t>
            </a:r>
          </a:p>
          <a:p>
            <a:pPr eaLnBrk="1" hangingPunct="1">
              <a:buFont typeface="Wingdings" panose="05000000000000000000" pitchFamily="2" charset="2"/>
              <a:buNone/>
            </a:pPr>
            <a:endParaRPr lang="zh-TW" altLang="en-US" smtClean="0"/>
          </a:p>
        </p:txBody>
      </p:sp>
      <p:graphicFrame>
        <p:nvGraphicFramePr>
          <p:cNvPr id="6" name="表格 5"/>
          <p:cNvGraphicFramePr>
            <a:graphicFrameLocks noGrp="1"/>
          </p:cNvGraphicFramePr>
          <p:nvPr/>
        </p:nvGraphicFramePr>
        <p:xfrm>
          <a:off x="2238375" y="3786188"/>
          <a:ext cx="1714500" cy="2925936"/>
        </p:xfrm>
        <a:graphic>
          <a:graphicData uri="http://schemas.openxmlformats.org/drawingml/2006/table">
            <a:tbl>
              <a:tblPr firstRow="1" bandRow="1">
                <a:tableStyleId>{BC89EF96-8CEA-46FF-86C4-4CE0E7609802}</a:tableStyleId>
              </a:tblPr>
              <a:tblGrid>
                <a:gridCol w="1714500">
                  <a:extLst>
                    <a:ext uri="{9D8B030D-6E8A-4147-A177-3AD203B41FA5}">
                      <a16:colId xmlns:a16="http://schemas.microsoft.com/office/drawing/2014/main" val="20000"/>
                    </a:ext>
                  </a:extLst>
                </a:gridCol>
              </a:tblGrid>
              <a:tr h="365720">
                <a:tc>
                  <a:txBody>
                    <a:bodyPr/>
                    <a:lstStyle/>
                    <a:p>
                      <a:endParaRPr lang="zh-TW" altLang="en-US" sz="1800" dirty="0"/>
                    </a:p>
                  </a:txBody>
                  <a:tcPr marL="91439" marR="91439" marT="45711" marB="45711"/>
                </a:tc>
                <a:extLst>
                  <a:ext uri="{0D108BD9-81ED-4DB2-BD59-A6C34878D82A}">
                    <a16:rowId xmlns:a16="http://schemas.microsoft.com/office/drawing/2014/main" val="10000"/>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1"/>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2"/>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3"/>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4"/>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5"/>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6"/>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7"/>
                  </a:ext>
                </a:extLst>
              </a:tr>
            </a:tbl>
          </a:graphicData>
        </a:graphic>
      </p:graphicFrame>
      <p:graphicFrame>
        <p:nvGraphicFramePr>
          <p:cNvPr id="8" name="表格 7"/>
          <p:cNvGraphicFramePr>
            <a:graphicFrameLocks noGrp="1"/>
          </p:cNvGraphicFramePr>
          <p:nvPr/>
        </p:nvGraphicFramePr>
        <p:xfrm>
          <a:off x="3167064" y="3214689"/>
          <a:ext cx="5500690" cy="371475"/>
        </p:xfrm>
        <a:graphic>
          <a:graphicData uri="http://schemas.openxmlformats.org/drawingml/2006/table">
            <a:tbl>
              <a:tblPr firstRow="1" bandRow="1">
                <a:tableStyleId>{5C22544A-7EE6-4342-B048-85BDC9FD1C3A}</a:tableStyleId>
              </a:tblPr>
              <a:tblGrid>
                <a:gridCol w="423130">
                  <a:extLst>
                    <a:ext uri="{9D8B030D-6E8A-4147-A177-3AD203B41FA5}">
                      <a16:colId xmlns:a16="http://schemas.microsoft.com/office/drawing/2014/main" val="20000"/>
                    </a:ext>
                  </a:extLst>
                </a:gridCol>
                <a:gridCol w="423130">
                  <a:extLst>
                    <a:ext uri="{9D8B030D-6E8A-4147-A177-3AD203B41FA5}">
                      <a16:colId xmlns:a16="http://schemas.microsoft.com/office/drawing/2014/main" val="20001"/>
                    </a:ext>
                  </a:extLst>
                </a:gridCol>
                <a:gridCol w="423130">
                  <a:extLst>
                    <a:ext uri="{9D8B030D-6E8A-4147-A177-3AD203B41FA5}">
                      <a16:colId xmlns:a16="http://schemas.microsoft.com/office/drawing/2014/main" val="20002"/>
                    </a:ext>
                  </a:extLst>
                </a:gridCol>
                <a:gridCol w="423130">
                  <a:extLst>
                    <a:ext uri="{9D8B030D-6E8A-4147-A177-3AD203B41FA5}">
                      <a16:colId xmlns:a16="http://schemas.microsoft.com/office/drawing/2014/main" val="20003"/>
                    </a:ext>
                  </a:extLst>
                </a:gridCol>
                <a:gridCol w="423130">
                  <a:extLst>
                    <a:ext uri="{9D8B030D-6E8A-4147-A177-3AD203B41FA5}">
                      <a16:colId xmlns:a16="http://schemas.microsoft.com/office/drawing/2014/main" val="20004"/>
                    </a:ext>
                  </a:extLst>
                </a:gridCol>
                <a:gridCol w="423130">
                  <a:extLst>
                    <a:ext uri="{9D8B030D-6E8A-4147-A177-3AD203B41FA5}">
                      <a16:colId xmlns:a16="http://schemas.microsoft.com/office/drawing/2014/main" val="20005"/>
                    </a:ext>
                  </a:extLst>
                </a:gridCol>
                <a:gridCol w="423130">
                  <a:extLst>
                    <a:ext uri="{9D8B030D-6E8A-4147-A177-3AD203B41FA5}">
                      <a16:colId xmlns:a16="http://schemas.microsoft.com/office/drawing/2014/main" val="20006"/>
                    </a:ext>
                  </a:extLst>
                </a:gridCol>
                <a:gridCol w="423130">
                  <a:extLst>
                    <a:ext uri="{9D8B030D-6E8A-4147-A177-3AD203B41FA5}">
                      <a16:colId xmlns:a16="http://schemas.microsoft.com/office/drawing/2014/main" val="20007"/>
                    </a:ext>
                  </a:extLst>
                </a:gridCol>
                <a:gridCol w="423130">
                  <a:extLst>
                    <a:ext uri="{9D8B030D-6E8A-4147-A177-3AD203B41FA5}">
                      <a16:colId xmlns:a16="http://schemas.microsoft.com/office/drawing/2014/main" val="20008"/>
                    </a:ext>
                  </a:extLst>
                </a:gridCol>
                <a:gridCol w="423130">
                  <a:extLst>
                    <a:ext uri="{9D8B030D-6E8A-4147-A177-3AD203B41FA5}">
                      <a16:colId xmlns:a16="http://schemas.microsoft.com/office/drawing/2014/main" val="20009"/>
                    </a:ext>
                  </a:extLst>
                </a:gridCol>
                <a:gridCol w="423130">
                  <a:extLst>
                    <a:ext uri="{9D8B030D-6E8A-4147-A177-3AD203B41FA5}">
                      <a16:colId xmlns:a16="http://schemas.microsoft.com/office/drawing/2014/main" val="20010"/>
                    </a:ext>
                  </a:extLst>
                </a:gridCol>
                <a:gridCol w="423130">
                  <a:extLst>
                    <a:ext uri="{9D8B030D-6E8A-4147-A177-3AD203B41FA5}">
                      <a16:colId xmlns:a16="http://schemas.microsoft.com/office/drawing/2014/main" val="20011"/>
                    </a:ext>
                  </a:extLst>
                </a:gridCol>
                <a:gridCol w="423130">
                  <a:extLst>
                    <a:ext uri="{9D8B030D-6E8A-4147-A177-3AD203B41FA5}">
                      <a16:colId xmlns:a16="http://schemas.microsoft.com/office/drawing/2014/main" val="20012"/>
                    </a:ext>
                  </a:extLst>
                </a:gridCol>
              </a:tblGrid>
              <a:tr h="371475">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extLst>
                  <a:ext uri="{0D108BD9-81ED-4DB2-BD59-A6C34878D82A}">
                    <a16:rowId xmlns:a16="http://schemas.microsoft.com/office/drawing/2014/main" val="10000"/>
                  </a:ext>
                </a:extLst>
              </a:tr>
            </a:tbl>
          </a:graphicData>
        </a:graphic>
      </p:graphicFrame>
      <p:sp>
        <p:nvSpPr>
          <p:cNvPr id="16438" name="文字方塊 11"/>
          <p:cNvSpPr txBox="1">
            <a:spLocks noChangeArrowheads="1"/>
          </p:cNvSpPr>
          <p:nvPr/>
        </p:nvSpPr>
        <p:spPr bwMode="auto">
          <a:xfrm>
            <a:off x="2909888" y="633730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5</a:t>
            </a:r>
            <a:endParaRPr kumimoji="0" lang="zh-TW" altLang="en-US" sz="1800"/>
          </a:p>
        </p:txBody>
      </p:sp>
      <p:sp>
        <p:nvSpPr>
          <p:cNvPr id="13" name="文字方塊 12"/>
          <p:cNvSpPr txBox="1">
            <a:spLocks noChangeArrowheads="1"/>
          </p:cNvSpPr>
          <p:nvPr/>
        </p:nvSpPr>
        <p:spPr bwMode="auto">
          <a:xfrm>
            <a:off x="2816225" y="5969000"/>
            <a:ext cx="438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10</a:t>
            </a:r>
            <a:endParaRPr kumimoji="0" lang="zh-TW" altLang="en-US" sz="1800"/>
          </a:p>
        </p:txBody>
      </p:sp>
      <p:sp>
        <p:nvSpPr>
          <p:cNvPr id="16440" name="文字方塊 13"/>
          <p:cNvSpPr txBox="1">
            <a:spLocks noChangeArrowheads="1"/>
          </p:cNvSpPr>
          <p:nvPr/>
        </p:nvSpPr>
        <p:spPr bwMode="auto">
          <a:xfrm>
            <a:off x="5770563" y="3214689"/>
            <a:ext cx="27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6" name="文字方塊 15"/>
          <p:cNvSpPr txBox="1">
            <a:spLocks noChangeArrowheads="1"/>
          </p:cNvSpPr>
          <p:nvPr/>
        </p:nvSpPr>
        <p:spPr bwMode="auto">
          <a:xfrm>
            <a:off x="4510089" y="3214689"/>
            <a:ext cx="268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7" name="文字方塊 16"/>
          <p:cNvSpPr txBox="1">
            <a:spLocks noChangeArrowheads="1"/>
          </p:cNvSpPr>
          <p:nvPr/>
        </p:nvSpPr>
        <p:spPr bwMode="auto">
          <a:xfrm>
            <a:off x="2913063" y="561498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7</a:t>
            </a:r>
            <a:endParaRPr kumimoji="0" lang="zh-TW" altLang="en-US" sz="1800"/>
          </a:p>
        </p:txBody>
      </p:sp>
      <p:sp>
        <p:nvSpPr>
          <p:cNvPr id="16443" name="文字方塊 18"/>
          <p:cNvSpPr txBox="1">
            <a:spLocks noChangeArrowheads="1"/>
          </p:cNvSpPr>
          <p:nvPr/>
        </p:nvSpPr>
        <p:spPr bwMode="auto">
          <a:xfrm>
            <a:off x="4916489" y="3214689"/>
            <a:ext cx="312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2</a:t>
            </a:r>
            <a:endParaRPr kumimoji="0" lang="zh-TW" altLang="en-US" sz="1800"/>
          </a:p>
        </p:txBody>
      </p:sp>
      <p:sp>
        <p:nvSpPr>
          <p:cNvPr id="16444" name="文字方塊 21"/>
          <p:cNvSpPr txBox="1">
            <a:spLocks noChangeArrowheads="1"/>
          </p:cNvSpPr>
          <p:nvPr/>
        </p:nvSpPr>
        <p:spPr bwMode="auto">
          <a:xfrm>
            <a:off x="7450138" y="321468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6445" name="文字方塊 22"/>
          <p:cNvSpPr txBox="1">
            <a:spLocks noChangeArrowheads="1"/>
          </p:cNvSpPr>
          <p:nvPr/>
        </p:nvSpPr>
        <p:spPr bwMode="auto">
          <a:xfrm>
            <a:off x="8316913" y="321468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6446" name="文字方塊 26"/>
          <p:cNvSpPr txBox="1">
            <a:spLocks noChangeArrowheads="1"/>
          </p:cNvSpPr>
          <p:nvPr/>
        </p:nvSpPr>
        <p:spPr bwMode="auto">
          <a:xfrm>
            <a:off x="7061200" y="3214689"/>
            <a:ext cx="268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6447" name="文字方塊 27"/>
          <p:cNvSpPr txBox="1">
            <a:spLocks noChangeArrowheads="1"/>
          </p:cNvSpPr>
          <p:nvPr/>
        </p:nvSpPr>
        <p:spPr bwMode="auto">
          <a:xfrm>
            <a:off x="6602413" y="321468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5</a:t>
            </a:r>
            <a:endParaRPr kumimoji="0" lang="zh-TW" altLang="en-US" sz="1800"/>
          </a:p>
        </p:txBody>
      </p:sp>
      <p:sp>
        <p:nvSpPr>
          <p:cNvPr id="16448" name="文字方塊 28"/>
          <p:cNvSpPr txBox="1">
            <a:spLocks noChangeArrowheads="1"/>
          </p:cNvSpPr>
          <p:nvPr/>
        </p:nvSpPr>
        <p:spPr bwMode="auto">
          <a:xfrm>
            <a:off x="6157913" y="321468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15</a:t>
            </a:r>
            <a:endParaRPr kumimoji="0" lang="zh-TW" altLang="en-US" sz="1800"/>
          </a:p>
        </p:txBody>
      </p:sp>
      <p:sp>
        <p:nvSpPr>
          <p:cNvPr id="16449" name="文字方塊 29"/>
          <p:cNvSpPr txBox="1">
            <a:spLocks noChangeArrowheads="1"/>
          </p:cNvSpPr>
          <p:nvPr/>
        </p:nvSpPr>
        <p:spPr bwMode="auto">
          <a:xfrm>
            <a:off x="7885113" y="321468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7</a:t>
            </a:r>
            <a:endParaRPr kumimoji="0" lang="zh-TW" altLang="en-US" sz="1800"/>
          </a:p>
        </p:txBody>
      </p:sp>
      <p:sp>
        <p:nvSpPr>
          <p:cNvPr id="16450" name="文字方塊 34"/>
          <p:cNvSpPr txBox="1">
            <a:spLocks noChangeArrowheads="1"/>
          </p:cNvSpPr>
          <p:nvPr/>
        </p:nvSpPr>
        <p:spPr bwMode="auto">
          <a:xfrm>
            <a:off x="5321301" y="3214689"/>
            <a:ext cx="352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6451" name="文字方塊 19"/>
          <p:cNvSpPr txBox="1">
            <a:spLocks noChangeArrowheads="1"/>
          </p:cNvSpPr>
          <p:nvPr/>
        </p:nvSpPr>
        <p:spPr bwMode="auto">
          <a:xfrm>
            <a:off x="4310063" y="3786189"/>
            <a:ext cx="3390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Push the item of array to stack</a:t>
            </a:r>
            <a:endParaRPr kumimoji="0" lang="zh-TW" altLang="en-US" sz="1800"/>
          </a:p>
        </p:txBody>
      </p:sp>
      <p:sp>
        <p:nvSpPr>
          <p:cNvPr id="16452" name="文字方塊 23"/>
          <p:cNvSpPr txBox="1">
            <a:spLocks noChangeArrowheads="1"/>
          </p:cNvSpPr>
          <p:nvPr/>
        </p:nvSpPr>
        <p:spPr bwMode="auto">
          <a:xfrm>
            <a:off x="4310064" y="4071938"/>
            <a:ext cx="5610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If the item is operator, operating the two top of stack</a:t>
            </a:r>
          </a:p>
          <a:p>
            <a:pPr eaLnBrk="1" hangingPunct="1">
              <a:spcBef>
                <a:spcPct val="0"/>
              </a:spcBef>
              <a:buClrTx/>
              <a:buSzTx/>
              <a:buFontTx/>
              <a:buNone/>
            </a:pPr>
            <a:r>
              <a:rPr kumimoji="0" lang="en-US" altLang="zh-TW" sz="1800"/>
              <a:t>with this token and push to stack.</a:t>
            </a:r>
            <a:endParaRPr kumimoji="0" lang="zh-TW" altLang="en-US" sz="1800"/>
          </a:p>
        </p:txBody>
      </p:sp>
      <p:sp>
        <p:nvSpPr>
          <p:cNvPr id="25" name="文字方塊 24"/>
          <p:cNvSpPr txBox="1">
            <a:spLocks noChangeArrowheads="1"/>
          </p:cNvSpPr>
          <p:nvPr/>
        </p:nvSpPr>
        <p:spPr bwMode="auto">
          <a:xfrm>
            <a:off x="4951414" y="4762500"/>
            <a:ext cx="352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26" name="文字方塊 25"/>
          <p:cNvSpPr txBox="1">
            <a:spLocks noChangeArrowheads="1"/>
          </p:cNvSpPr>
          <p:nvPr/>
        </p:nvSpPr>
        <p:spPr bwMode="auto">
          <a:xfrm>
            <a:off x="5238750" y="477520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3</a:t>
            </a:r>
            <a:endParaRPr kumimoji="0" lang="zh-TW" altLang="en-US" sz="1800"/>
          </a:p>
        </p:txBody>
      </p:sp>
    </p:spTree>
    <p:extLst>
      <p:ext uri="{BB962C8B-B14F-4D97-AF65-F5344CB8AC3E}">
        <p14:creationId xmlns:p14="http://schemas.microsoft.com/office/powerpoint/2010/main" val="13424577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accel="50000" decel="50000" fill="hold" grpId="0" nodeType="withEffect">
                                  <p:stCondLst>
                                    <p:cond delay="0"/>
                                  </p:stCondLst>
                                  <p:childTnLst>
                                    <p:animMotion origin="layout" path="M 4.16667E-6 -1.85185E-6 L 0.01441 0.22523 " pathEditMode="relative" rAng="0" ptsTypes="AA">
                                      <p:cBhvr>
                                        <p:cTn id="6" dur="2000" fill="hold"/>
                                        <p:tgtEl>
                                          <p:spTgt spid="16"/>
                                        </p:tgtEl>
                                        <p:attrNameLst>
                                          <p:attrName>ppt_x</p:attrName>
                                          <p:attrName>ppt_y</p:attrName>
                                        </p:attrNameLst>
                                      </p:cBhvr>
                                      <p:rCtr x="700" y="11200"/>
                                    </p:animMotion>
                                  </p:childTnLst>
                                </p:cTn>
                              </p:par>
                              <p:par>
                                <p:cTn id="7" presetID="0" presetClass="path" presetSubtype="0" accel="50000" decel="50000" fill="hold" grpId="0" nodeType="withEffect">
                                  <p:stCondLst>
                                    <p:cond delay="0"/>
                                  </p:stCondLst>
                                  <p:childTnLst>
                                    <p:animMotion origin="layout" path="M 0.00035 0.00417 L 0.20365 -0.125 " pathEditMode="relative" rAng="0" ptsTypes="AA">
                                      <p:cBhvr>
                                        <p:cTn id="8" dur="2000" fill="hold"/>
                                        <p:tgtEl>
                                          <p:spTgt spid="17"/>
                                        </p:tgtEl>
                                        <p:attrNameLst>
                                          <p:attrName>ppt_x</p:attrName>
                                          <p:attrName>ppt_y</p:attrName>
                                        </p:attrNameLst>
                                      </p:cBhvr>
                                      <p:rCtr x="10200" y="-6500"/>
                                    </p:animMotion>
                                  </p:childTnLst>
                                </p:cTn>
                              </p:par>
                              <p:par>
                                <p:cTn id="9" presetID="0" presetClass="path" presetSubtype="0" accel="50000" decel="50000" fill="hold" grpId="0" nodeType="withEffect">
                                  <p:stCondLst>
                                    <p:cond delay="0"/>
                                  </p:stCondLst>
                                  <p:childTnLst>
                                    <p:animMotion origin="layout" path="M 2.22222E-6 -2.22222E-6 L 0.16528 -0.17847 " pathEditMode="relative" rAng="0" ptsTypes="AA">
                                      <p:cBhvr>
                                        <p:cTn id="10" dur="2000" fill="hold"/>
                                        <p:tgtEl>
                                          <p:spTgt spid="13"/>
                                        </p:tgtEl>
                                        <p:attrNameLst>
                                          <p:attrName>ppt_x</p:attrName>
                                          <p:attrName>ppt_y</p:attrName>
                                        </p:attrNameLst>
                                      </p:cBhvr>
                                      <p:rCtr x="8300" y="-8900"/>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6"/>
                                        </p:tgtEl>
                                        <p:attrNameLst>
                                          <p:attrName>style.visibility</p:attrName>
                                        </p:attrNameLst>
                                      </p:cBhvr>
                                      <p:to>
                                        <p:strVal val="hidden"/>
                                      </p:to>
                                    </p:set>
                                  </p:childTnLst>
                                </p:cTn>
                              </p:par>
                              <p:par>
                                <p:cTn id="27" presetID="0" presetClass="path" presetSubtype="0" accel="50000" decel="50000" fill="hold" grpId="1" nodeType="withEffect">
                                  <p:stCondLst>
                                    <p:cond delay="0"/>
                                  </p:stCondLst>
                                  <p:childTnLst>
                                    <p:animMotion origin="layout" path="M 0 0 L -0.2559 0.17755 " pathEditMode="relative" ptsTypes="AA">
                                      <p:cBhvr>
                                        <p:cTn id="28" dur="2000" fill="hold"/>
                                        <p:tgtEl>
                                          <p:spTgt spid="2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6" grpId="0"/>
      <p:bldP spid="16" grpId="1"/>
      <p:bldP spid="17" grpId="0"/>
      <p:bldP spid="17" grpId="1"/>
      <p:bldP spid="25" grpId="0"/>
      <p:bldP spid="25" grpId="1"/>
      <p:bldP spid="26" grpId="0"/>
      <p:bldP spid="26"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標題 1"/>
          <p:cNvSpPr>
            <a:spLocks noGrp="1"/>
          </p:cNvSpPr>
          <p:nvPr>
            <p:ph type="title"/>
          </p:nvPr>
        </p:nvSpPr>
        <p:spPr/>
        <p:txBody>
          <a:bodyPr/>
          <a:lstStyle/>
          <a:p>
            <a:pPr eaLnBrk="1" hangingPunct="1"/>
            <a:r>
              <a:rPr lang="en-US" altLang="zh-TW" smtClean="0"/>
              <a:t>Evaluation of Expressions</a:t>
            </a:r>
            <a:endParaRPr lang="zh-TW" altLang="en-US" smtClean="0"/>
          </a:p>
        </p:txBody>
      </p:sp>
      <p:sp>
        <p:nvSpPr>
          <p:cNvPr id="17411" name="內容版面配置區 2"/>
          <p:cNvSpPr>
            <a:spLocks noGrp="1"/>
          </p:cNvSpPr>
          <p:nvPr>
            <p:ph idx="1"/>
          </p:nvPr>
        </p:nvSpPr>
        <p:spPr>
          <a:xfrm>
            <a:off x="2708275" y="1957388"/>
            <a:ext cx="7772400" cy="4114800"/>
          </a:xfrm>
        </p:spPr>
        <p:txBody>
          <a:bodyPr/>
          <a:lstStyle/>
          <a:p>
            <a:pPr eaLnBrk="1" hangingPunct="1"/>
            <a:r>
              <a:rPr lang="en-US" altLang="zh-TW" smtClean="0"/>
              <a:t>Infix to Posfix</a:t>
            </a:r>
          </a:p>
          <a:p>
            <a:pPr eaLnBrk="1" hangingPunct="1"/>
            <a:r>
              <a:rPr lang="en-US" altLang="zh-TW" smtClean="0"/>
              <a:t>Use  posfix to calculate value</a:t>
            </a:r>
          </a:p>
          <a:p>
            <a:pPr eaLnBrk="1" hangingPunct="1">
              <a:buFont typeface="Wingdings" panose="05000000000000000000" pitchFamily="2" charset="2"/>
              <a:buNone/>
            </a:pPr>
            <a:endParaRPr lang="zh-TW" altLang="en-US" smtClean="0"/>
          </a:p>
        </p:txBody>
      </p:sp>
      <p:graphicFrame>
        <p:nvGraphicFramePr>
          <p:cNvPr id="6" name="表格 5"/>
          <p:cNvGraphicFramePr>
            <a:graphicFrameLocks noGrp="1"/>
          </p:cNvGraphicFramePr>
          <p:nvPr/>
        </p:nvGraphicFramePr>
        <p:xfrm>
          <a:off x="2238375" y="3786188"/>
          <a:ext cx="1714500" cy="2925936"/>
        </p:xfrm>
        <a:graphic>
          <a:graphicData uri="http://schemas.openxmlformats.org/drawingml/2006/table">
            <a:tbl>
              <a:tblPr firstRow="1" bandRow="1">
                <a:tableStyleId>{BC89EF96-8CEA-46FF-86C4-4CE0E7609802}</a:tableStyleId>
              </a:tblPr>
              <a:tblGrid>
                <a:gridCol w="1714500">
                  <a:extLst>
                    <a:ext uri="{9D8B030D-6E8A-4147-A177-3AD203B41FA5}">
                      <a16:colId xmlns:a16="http://schemas.microsoft.com/office/drawing/2014/main" val="20000"/>
                    </a:ext>
                  </a:extLst>
                </a:gridCol>
              </a:tblGrid>
              <a:tr h="365720">
                <a:tc>
                  <a:txBody>
                    <a:bodyPr/>
                    <a:lstStyle/>
                    <a:p>
                      <a:endParaRPr lang="zh-TW" altLang="en-US" sz="1800" dirty="0"/>
                    </a:p>
                  </a:txBody>
                  <a:tcPr marL="91439" marR="91439" marT="45711" marB="45711"/>
                </a:tc>
                <a:extLst>
                  <a:ext uri="{0D108BD9-81ED-4DB2-BD59-A6C34878D82A}">
                    <a16:rowId xmlns:a16="http://schemas.microsoft.com/office/drawing/2014/main" val="10000"/>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1"/>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2"/>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3"/>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4"/>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5"/>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6"/>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7"/>
                  </a:ext>
                </a:extLst>
              </a:tr>
            </a:tbl>
          </a:graphicData>
        </a:graphic>
      </p:graphicFrame>
      <p:graphicFrame>
        <p:nvGraphicFramePr>
          <p:cNvPr id="8" name="表格 7"/>
          <p:cNvGraphicFramePr>
            <a:graphicFrameLocks noGrp="1"/>
          </p:cNvGraphicFramePr>
          <p:nvPr/>
        </p:nvGraphicFramePr>
        <p:xfrm>
          <a:off x="3167064" y="3214689"/>
          <a:ext cx="5500690" cy="371475"/>
        </p:xfrm>
        <a:graphic>
          <a:graphicData uri="http://schemas.openxmlformats.org/drawingml/2006/table">
            <a:tbl>
              <a:tblPr firstRow="1" bandRow="1">
                <a:tableStyleId>{5C22544A-7EE6-4342-B048-85BDC9FD1C3A}</a:tableStyleId>
              </a:tblPr>
              <a:tblGrid>
                <a:gridCol w="423130">
                  <a:extLst>
                    <a:ext uri="{9D8B030D-6E8A-4147-A177-3AD203B41FA5}">
                      <a16:colId xmlns:a16="http://schemas.microsoft.com/office/drawing/2014/main" val="20000"/>
                    </a:ext>
                  </a:extLst>
                </a:gridCol>
                <a:gridCol w="423130">
                  <a:extLst>
                    <a:ext uri="{9D8B030D-6E8A-4147-A177-3AD203B41FA5}">
                      <a16:colId xmlns:a16="http://schemas.microsoft.com/office/drawing/2014/main" val="20001"/>
                    </a:ext>
                  </a:extLst>
                </a:gridCol>
                <a:gridCol w="423130">
                  <a:extLst>
                    <a:ext uri="{9D8B030D-6E8A-4147-A177-3AD203B41FA5}">
                      <a16:colId xmlns:a16="http://schemas.microsoft.com/office/drawing/2014/main" val="20002"/>
                    </a:ext>
                  </a:extLst>
                </a:gridCol>
                <a:gridCol w="423130">
                  <a:extLst>
                    <a:ext uri="{9D8B030D-6E8A-4147-A177-3AD203B41FA5}">
                      <a16:colId xmlns:a16="http://schemas.microsoft.com/office/drawing/2014/main" val="20003"/>
                    </a:ext>
                  </a:extLst>
                </a:gridCol>
                <a:gridCol w="423130">
                  <a:extLst>
                    <a:ext uri="{9D8B030D-6E8A-4147-A177-3AD203B41FA5}">
                      <a16:colId xmlns:a16="http://schemas.microsoft.com/office/drawing/2014/main" val="20004"/>
                    </a:ext>
                  </a:extLst>
                </a:gridCol>
                <a:gridCol w="423130">
                  <a:extLst>
                    <a:ext uri="{9D8B030D-6E8A-4147-A177-3AD203B41FA5}">
                      <a16:colId xmlns:a16="http://schemas.microsoft.com/office/drawing/2014/main" val="20005"/>
                    </a:ext>
                  </a:extLst>
                </a:gridCol>
                <a:gridCol w="423130">
                  <a:extLst>
                    <a:ext uri="{9D8B030D-6E8A-4147-A177-3AD203B41FA5}">
                      <a16:colId xmlns:a16="http://schemas.microsoft.com/office/drawing/2014/main" val="20006"/>
                    </a:ext>
                  </a:extLst>
                </a:gridCol>
                <a:gridCol w="423130">
                  <a:extLst>
                    <a:ext uri="{9D8B030D-6E8A-4147-A177-3AD203B41FA5}">
                      <a16:colId xmlns:a16="http://schemas.microsoft.com/office/drawing/2014/main" val="20007"/>
                    </a:ext>
                  </a:extLst>
                </a:gridCol>
                <a:gridCol w="423130">
                  <a:extLst>
                    <a:ext uri="{9D8B030D-6E8A-4147-A177-3AD203B41FA5}">
                      <a16:colId xmlns:a16="http://schemas.microsoft.com/office/drawing/2014/main" val="20008"/>
                    </a:ext>
                  </a:extLst>
                </a:gridCol>
                <a:gridCol w="423130">
                  <a:extLst>
                    <a:ext uri="{9D8B030D-6E8A-4147-A177-3AD203B41FA5}">
                      <a16:colId xmlns:a16="http://schemas.microsoft.com/office/drawing/2014/main" val="20009"/>
                    </a:ext>
                  </a:extLst>
                </a:gridCol>
                <a:gridCol w="423130">
                  <a:extLst>
                    <a:ext uri="{9D8B030D-6E8A-4147-A177-3AD203B41FA5}">
                      <a16:colId xmlns:a16="http://schemas.microsoft.com/office/drawing/2014/main" val="20010"/>
                    </a:ext>
                  </a:extLst>
                </a:gridCol>
                <a:gridCol w="423130">
                  <a:extLst>
                    <a:ext uri="{9D8B030D-6E8A-4147-A177-3AD203B41FA5}">
                      <a16:colId xmlns:a16="http://schemas.microsoft.com/office/drawing/2014/main" val="20011"/>
                    </a:ext>
                  </a:extLst>
                </a:gridCol>
                <a:gridCol w="423130">
                  <a:extLst>
                    <a:ext uri="{9D8B030D-6E8A-4147-A177-3AD203B41FA5}">
                      <a16:colId xmlns:a16="http://schemas.microsoft.com/office/drawing/2014/main" val="20012"/>
                    </a:ext>
                  </a:extLst>
                </a:gridCol>
              </a:tblGrid>
              <a:tr h="371475">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extLst>
                  <a:ext uri="{0D108BD9-81ED-4DB2-BD59-A6C34878D82A}">
                    <a16:rowId xmlns:a16="http://schemas.microsoft.com/office/drawing/2014/main" val="10000"/>
                  </a:ext>
                </a:extLst>
              </a:tr>
            </a:tbl>
          </a:graphicData>
        </a:graphic>
      </p:graphicFrame>
      <p:sp>
        <p:nvSpPr>
          <p:cNvPr id="17462" name="文字方塊 11"/>
          <p:cNvSpPr txBox="1">
            <a:spLocks noChangeArrowheads="1"/>
          </p:cNvSpPr>
          <p:nvPr/>
        </p:nvSpPr>
        <p:spPr bwMode="auto">
          <a:xfrm>
            <a:off x="2909888" y="633730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5</a:t>
            </a:r>
            <a:endParaRPr kumimoji="0" lang="zh-TW" altLang="en-US" sz="1800"/>
          </a:p>
        </p:txBody>
      </p:sp>
      <p:sp>
        <p:nvSpPr>
          <p:cNvPr id="17463" name="文字方塊 13"/>
          <p:cNvSpPr txBox="1">
            <a:spLocks noChangeArrowheads="1"/>
          </p:cNvSpPr>
          <p:nvPr/>
        </p:nvSpPr>
        <p:spPr bwMode="auto">
          <a:xfrm>
            <a:off x="5770563" y="3214689"/>
            <a:ext cx="27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9" name="文字方塊 18"/>
          <p:cNvSpPr txBox="1">
            <a:spLocks noChangeArrowheads="1"/>
          </p:cNvSpPr>
          <p:nvPr/>
        </p:nvSpPr>
        <p:spPr bwMode="auto">
          <a:xfrm>
            <a:off x="4916489" y="3214689"/>
            <a:ext cx="312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2</a:t>
            </a:r>
            <a:endParaRPr kumimoji="0" lang="zh-TW" altLang="en-US" sz="1800"/>
          </a:p>
        </p:txBody>
      </p:sp>
      <p:sp>
        <p:nvSpPr>
          <p:cNvPr id="17465" name="文字方塊 21"/>
          <p:cNvSpPr txBox="1">
            <a:spLocks noChangeArrowheads="1"/>
          </p:cNvSpPr>
          <p:nvPr/>
        </p:nvSpPr>
        <p:spPr bwMode="auto">
          <a:xfrm>
            <a:off x="7450138" y="321468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7466" name="文字方塊 22"/>
          <p:cNvSpPr txBox="1">
            <a:spLocks noChangeArrowheads="1"/>
          </p:cNvSpPr>
          <p:nvPr/>
        </p:nvSpPr>
        <p:spPr bwMode="auto">
          <a:xfrm>
            <a:off x="8316913" y="321468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7467" name="文字方塊 26"/>
          <p:cNvSpPr txBox="1">
            <a:spLocks noChangeArrowheads="1"/>
          </p:cNvSpPr>
          <p:nvPr/>
        </p:nvSpPr>
        <p:spPr bwMode="auto">
          <a:xfrm>
            <a:off x="7061200" y="3214689"/>
            <a:ext cx="268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7468" name="文字方塊 27"/>
          <p:cNvSpPr txBox="1">
            <a:spLocks noChangeArrowheads="1"/>
          </p:cNvSpPr>
          <p:nvPr/>
        </p:nvSpPr>
        <p:spPr bwMode="auto">
          <a:xfrm>
            <a:off x="6602413" y="321468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5</a:t>
            </a:r>
            <a:endParaRPr kumimoji="0" lang="zh-TW" altLang="en-US" sz="1800"/>
          </a:p>
        </p:txBody>
      </p:sp>
      <p:sp>
        <p:nvSpPr>
          <p:cNvPr id="17469" name="文字方塊 28"/>
          <p:cNvSpPr txBox="1">
            <a:spLocks noChangeArrowheads="1"/>
          </p:cNvSpPr>
          <p:nvPr/>
        </p:nvSpPr>
        <p:spPr bwMode="auto">
          <a:xfrm>
            <a:off x="6157913" y="321468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15</a:t>
            </a:r>
            <a:endParaRPr kumimoji="0" lang="zh-TW" altLang="en-US" sz="1800"/>
          </a:p>
        </p:txBody>
      </p:sp>
      <p:sp>
        <p:nvSpPr>
          <p:cNvPr id="17470" name="文字方塊 29"/>
          <p:cNvSpPr txBox="1">
            <a:spLocks noChangeArrowheads="1"/>
          </p:cNvSpPr>
          <p:nvPr/>
        </p:nvSpPr>
        <p:spPr bwMode="auto">
          <a:xfrm>
            <a:off x="7885113" y="321468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7</a:t>
            </a:r>
            <a:endParaRPr kumimoji="0" lang="zh-TW" altLang="en-US" sz="1800"/>
          </a:p>
        </p:txBody>
      </p:sp>
      <p:sp>
        <p:nvSpPr>
          <p:cNvPr id="35" name="文字方塊 34"/>
          <p:cNvSpPr txBox="1">
            <a:spLocks noChangeArrowheads="1"/>
          </p:cNvSpPr>
          <p:nvPr/>
        </p:nvSpPr>
        <p:spPr bwMode="auto">
          <a:xfrm>
            <a:off x="5321301" y="3214689"/>
            <a:ext cx="352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7472" name="文字方塊 19"/>
          <p:cNvSpPr txBox="1">
            <a:spLocks noChangeArrowheads="1"/>
          </p:cNvSpPr>
          <p:nvPr/>
        </p:nvSpPr>
        <p:spPr bwMode="auto">
          <a:xfrm>
            <a:off x="4310063" y="3786189"/>
            <a:ext cx="3390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Push the item of array to stack</a:t>
            </a:r>
            <a:endParaRPr kumimoji="0" lang="zh-TW" altLang="en-US" sz="1800"/>
          </a:p>
        </p:txBody>
      </p:sp>
      <p:sp>
        <p:nvSpPr>
          <p:cNvPr id="17473" name="文字方塊 23"/>
          <p:cNvSpPr txBox="1">
            <a:spLocks noChangeArrowheads="1"/>
          </p:cNvSpPr>
          <p:nvPr/>
        </p:nvSpPr>
        <p:spPr bwMode="auto">
          <a:xfrm>
            <a:off x="4310064" y="4071938"/>
            <a:ext cx="5610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If the item is operator, operating the two top of stack</a:t>
            </a:r>
          </a:p>
          <a:p>
            <a:pPr eaLnBrk="1" hangingPunct="1">
              <a:spcBef>
                <a:spcPct val="0"/>
              </a:spcBef>
              <a:buClrTx/>
              <a:buSzTx/>
              <a:buFontTx/>
              <a:buNone/>
            </a:pPr>
            <a:r>
              <a:rPr kumimoji="0" lang="en-US" altLang="zh-TW" sz="1800"/>
              <a:t>with this token and push to stack.</a:t>
            </a:r>
            <a:endParaRPr kumimoji="0" lang="zh-TW" altLang="en-US" sz="1800"/>
          </a:p>
        </p:txBody>
      </p:sp>
      <p:sp>
        <p:nvSpPr>
          <p:cNvPr id="26" name="文字方塊 25"/>
          <p:cNvSpPr txBox="1">
            <a:spLocks noChangeArrowheads="1"/>
          </p:cNvSpPr>
          <p:nvPr/>
        </p:nvSpPr>
        <p:spPr bwMode="auto">
          <a:xfrm>
            <a:off x="2897188" y="597693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3</a:t>
            </a:r>
            <a:endParaRPr kumimoji="0" lang="zh-TW" altLang="en-US" sz="1800"/>
          </a:p>
        </p:txBody>
      </p:sp>
      <p:sp>
        <p:nvSpPr>
          <p:cNvPr id="31" name="文字方塊 30"/>
          <p:cNvSpPr txBox="1">
            <a:spLocks noChangeArrowheads="1"/>
          </p:cNvSpPr>
          <p:nvPr/>
        </p:nvSpPr>
        <p:spPr bwMode="auto">
          <a:xfrm>
            <a:off x="5338763" y="4819650"/>
            <a:ext cx="354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32" name="文字方塊 31"/>
          <p:cNvSpPr txBox="1">
            <a:spLocks noChangeArrowheads="1"/>
          </p:cNvSpPr>
          <p:nvPr/>
        </p:nvSpPr>
        <p:spPr bwMode="auto">
          <a:xfrm>
            <a:off x="5534025" y="4832350"/>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5</a:t>
            </a:r>
            <a:endParaRPr kumimoji="0" lang="zh-TW" altLang="en-US" sz="1800"/>
          </a:p>
        </p:txBody>
      </p:sp>
    </p:spTree>
    <p:extLst>
      <p:ext uri="{BB962C8B-B14F-4D97-AF65-F5344CB8AC3E}">
        <p14:creationId xmlns:p14="http://schemas.microsoft.com/office/powerpoint/2010/main" val="314128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accel="50000" decel="50000" fill="hold" grpId="0" nodeType="withEffect">
                                  <p:stCondLst>
                                    <p:cond delay="0"/>
                                  </p:stCondLst>
                                  <p:childTnLst>
                                    <p:animMotion origin="layout" path="M -4.44444E-6 0 L -0.21892 0.34259 " pathEditMode="relative" rAng="0" ptsTypes="AA">
                                      <p:cBhvr>
                                        <p:cTn id="6" dur="2000" fill="hold"/>
                                        <p:tgtEl>
                                          <p:spTgt spid="19"/>
                                        </p:tgtEl>
                                        <p:attrNameLst>
                                          <p:attrName>ppt_x</p:attrName>
                                          <p:attrName>ppt_y</p:attrName>
                                        </p:attrNameLst>
                                      </p:cBhvr>
                                      <p:rCtr x="-11000" y="1710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grpId="0" nodeType="clickEffect">
                                  <p:stCondLst>
                                    <p:cond delay="0"/>
                                  </p:stCondLst>
                                  <p:childTnLst>
                                    <p:animMotion origin="layout" path="M 1.38889E-6 -1.85185E-6 L -0.04722 0.23843 " pathEditMode="relative" rAng="0" ptsTypes="AA">
                                      <p:cBhvr>
                                        <p:cTn id="10" dur="2000" fill="hold"/>
                                        <p:tgtEl>
                                          <p:spTgt spid="35"/>
                                        </p:tgtEl>
                                        <p:attrNameLst>
                                          <p:attrName>ppt_x</p:attrName>
                                          <p:attrName>ppt_y</p:attrName>
                                        </p:attrNameLst>
                                      </p:cBhvr>
                                      <p:rCtr x="-2400" y="11900"/>
                                    </p:animMotion>
                                  </p:childTnLst>
                                </p:cTn>
                              </p:par>
                              <p:par>
                                <p:cTn id="11" presetID="0" presetClass="path" presetSubtype="0" accel="50000" decel="50000" fill="hold" grpId="0" nodeType="withEffect">
                                  <p:stCondLst>
                                    <p:cond delay="0"/>
                                  </p:stCondLst>
                                  <p:childTnLst>
                                    <p:animMotion origin="layout" path="M 2.5E-6 0.00069 L 0.19896 -0.16667 " pathEditMode="relative" rAng="0" ptsTypes="AA">
                                      <p:cBhvr>
                                        <p:cTn id="12" dur="2000" fill="hold"/>
                                        <p:tgtEl>
                                          <p:spTgt spid="26"/>
                                        </p:tgtEl>
                                        <p:attrNameLst>
                                          <p:attrName>ppt_x</p:attrName>
                                          <p:attrName>ppt_y</p:attrName>
                                        </p:attrNameLst>
                                      </p:cBhvr>
                                      <p:rCtr x="9900" y="-8400"/>
                                    </p:animMotion>
                                  </p:childTnLst>
                                </p:cTn>
                              </p:par>
                              <p:par>
                                <p:cTn id="13" presetID="0" presetClass="path" presetSubtype="0" accel="50000" decel="50000" fill="hold" grpId="1" nodeType="withEffect">
                                  <p:stCondLst>
                                    <p:cond delay="0"/>
                                  </p:stCondLst>
                                  <p:childTnLst>
                                    <p:animMotion origin="layout" path="M -0.21892 0.34259 L 0.02535 0.23542 " pathEditMode="relative" rAng="0" ptsTypes="AA">
                                      <p:cBhvr>
                                        <p:cTn id="14" dur="2000" fill="hold"/>
                                        <p:tgtEl>
                                          <p:spTgt spid="19"/>
                                        </p:tgtEl>
                                        <p:attrNameLst>
                                          <p:attrName>ppt_x</p:attrName>
                                          <p:attrName>ppt_y</p:attrName>
                                        </p:attrNameLst>
                                      </p:cBhvr>
                                      <p:rCtr x="12200" y="-5400"/>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0" presetClass="path" presetSubtype="0" accel="50000" decel="50000" fill="hold" grpId="1" nodeType="clickEffect">
                                  <p:stCondLst>
                                    <p:cond delay="0"/>
                                  </p:stCondLst>
                                  <p:childTnLst>
                                    <p:animMotion origin="layout" path="M 0 0 L -0.28351 0.16805 " pathEditMode="relative" ptsTypes="AA">
                                      <p:cBhvr>
                                        <p:cTn id="24" dur="2000" fill="hold"/>
                                        <p:tgtEl>
                                          <p:spTgt spid="32"/>
                                        </p:tgtEl>
                                        <p:attrNameLst>
                                          <p:attrName>ppt_x</p:attrName>
                                          <p:attrName>ppt_y</p:attrName>
                                        </p:attrNameLst>
                                      </p:cBhvr>
                                    </p:animMotion>
                                  </p:childTnLst>
                                </p:cTn>
                              </p:par>
                              <p:par>
                                <p:cTn id="25" presetID="1" presetClass="exit" presetSubtype="0" fill="hold" grpId="1" nodeType="withEffect">
                                  <p:stCondLst>
                                    <p:cond delay="0"/>
                                  </p:stCondLst>
                                  <p:childTnLst>
                                    <p:set>
                                      <p:cBhvr>
                                        <p:cTn id="26" dur="1" fill="hold">
                                          <p:stCondLst>
                                            <p:cond delay="0"/>
                                          </p:stCondLst>
                                        </p:cTn>
                                        <p:tgtEl>
                                          <p:spTgt spid="26"/>
                                        </p:tgtEl>
                                        <p:attrNameLst>
                                          <p:attrName>style.visibility</p:attrName>
                                        </p:attrNameLst>
                                      </p:cBhvr>
                                      <p:to>
                                        <p:strVal val="hidden"/>
                                      </p:to>
                                    </p:set>
                                  </p:childTnLst>
                                </p:cTn>
                              </p:par>
                              <p:par>
                                <p:cTn id="27" presetID="1" presetClass="exit" presetSubtype="0" fill="hold" grpId="2" nodeType="withEffect">
                                  <p:stCondLst>
                                    <p:cond delay="0"/>
                                  </p:stCondLst>
                                  <p:childTnLst>
                                    <p:set>
                                      <p:cBhvr>
                                        <p:cTn id="28" dur="1" fill="hold">
                                          <p:stCondLst>
                                            <p:cond delay="0"/>
                                          </p:stCondLst>
                                        </p:cTn>
                                        <p:tgtEl>
                                          <p:spTgt spid="19"/>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19" grpId="2"/>
      <p:bldP spid="35" grpId="0"/>
      <p:bldP spid="35" grpId="1"/>
      <p:bldP spid="26" grpId="0"/>
      <p:bldP spid="26" grpId="1"/>
      <p:bldP spid="31" grpId="0"/>
      <p:bldP spid="32" grpId="0"/>
      <p:bldP spid="32"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p:cNvSpPr>
            <a:spLocks noGrp="1"/>
          </p:cNvSpPr>
          <p:nvPr>
            <p:ph type="title"/>
          </p:nvPr>
        </p:nvSpPr>
        <p:spPr/>
        <p:txBody>
          <a:bodyPr/>
          <a:lstStyle/>
          <a:p>
            <a:pPr eaLnBrk="1" hangingPunct="1"/>
            <a:r>
              <a:rPr lang="en-US" altLang="zh-TW" smtClean="0"/>
              <a:t>Evaluation of Expressions</a:t>
            </a:r>
            <a:endParaRPr lang="zh-TW" altLang="en-US" smtClean="0"/>
          </a:p>
        </p:txBody>
      </p:sp>
      <p:sp>
        <p:nvSpPr>
          <p:cNvPr id="18435" name="內容版面配置區 2"/>
          <p:cNvSpPr>
            <a:spLocks noGrp="1"/>
          </p:cNvSpPr>
          <p:nvPr>
            <p:ph idx="1"/>
          </p:nvPr>
        </p:nvSpPr>
        <p:spPr>
          <a:xfrm>
            <a:off x="2708275" y="1957388"/>
            <a:ext cx="7772400" cy="4114800"/>
          </a:xfrm>
        </p:spPr>
        <p:txBody>
          <a:bodyPr/>
          <a:lstStyle/>
          <a:p>
            <a:pPr eaLnBrk="1" hangingPunct="1"/>
            <a:r>
              <a:rPr lang="en-US" altLang="zh-TW" smtClean="0"/>
              <a:t>Infix to Posfix</a:t>
            </a:r>
          </a:p>
          <a:p>
            <a:pPr eaLnBrk="1" hangingPunct="1"/>
            <a:r>
              <a:rPr lang="en-US" altLang="zh-TW" smtClean="0"/>
              <a:t>Use  posfix to calculate value</a:t>
            </a:r>
          </a:p>
          <a:p>
            <a:pPr eaLnBrk="1" hangingPunct="1">
              <a:buFont typeface="Wingdings" panose="05000000000000000000" pitchFamily="2" charset="2"/>
              <a:buNone/>
            </a:pPr>
            <a:endParaRPr lang="zh-TW" altLang="en-US" smtClean="0"/>
          </a:p>
        </p:txBody>
      </p:sp>
      <p:graphicFrame>
        <p:nvGraphicFramePr>
          <p:cNvPr id="6" name="表格 5"/>
          <p:cNvGraphicFramePr>
            <a:graphicFrameLocks noGrp="1"/>
          </p:cNvGraphicFramePr>
          <p:nvPr/>
        </p:nvGraphicFramePr>
        <p:xfrm>
          <a:off x="2238375" y="3786188"/>
          <a:ext cx="1714500" cy="2925936"/>
        </p:xfrm>
        <a:graphic>
          <a:graphicData uri="http://schemas.openxmlformats.org/drawingml/2006/table">
            <a:tbl>
              <a:tblPr firstRow="1" bandRow="1">
                <a:tableStyleId>{BC89EF96-8CEA-46FF-86C4-4CE0E7609802}</a:tableStyleId>
              </a:tblPr>
              <a:tblGrid>
                <a:gridCol w="1714500">
                  <a:extLst>
                    <a:ext uri="{9D8B030D-6E8A-4147-A177-3AD203B41FA5}">
                      <a16:colId xmlns:a16="http://schemas.microsoft.com/office/drawing/2014/main" val="20000"/>
                    </a:ext>
                  </a:extLst>
                </a:gridCol>
              </a:tblGrid>
              <a:tr h="365720">
                <a:tc>
                  <a:txBody>
                    <a:bodyPr/>
                    <a:lstStyle/>
                    <a:p>
                      <a:endParaRPr lang="zh-TW" altLang="en-US" sz="1800" dirty="0"/>
                    </a:p>
                  </a:txBody>
                  <a:tcPr marL="91439" marR="91439" marT="45711" marB="45711"/>
                </a:tc>
                <a:extLst>
                  <a:ext uri="{0D108BD9-81ED-4DB2-BD59-A6C34878D82A}">
                    <a16:rowId xmlns:a16="http://schemas.microsoft.com/office/drawing/2014/main" val="10000"/>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1"/>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2"/>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3"/>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4"/>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5"/>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6"/>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7"/>
                  </a:ext>
                </a:extLst>
              </a:tr>
            </a:tbl>
          </a:graphicData>
        </a:graphic>
      </p:graphicFrame>
      <p:graphicFrame>
        <p:nvGraphicFramePr>
          <p:cNvPr id="8" name="表格 7"/>
          <p:cNvGraphicFramePr>
            <a:graphicFrameLocks noGrp="1"/>
          </p:cNvGraphicFramePr>
          <p:nvPr/>
        </p:nvGraphicFramePr>
        <p:xfrm>
          <a:off x="3167064" y="3214689"/>
          <a:ext cx="5500690" cy="371475"/>
        </p:xfrm>
        <a:graphic>
          <a:graphicData uri="http://schemas.openxmlformats.org/drawingml/2006/table">
            <a:tbl>
              <a:tblPr firstRow="1" bandRow="1">
                <a:tableStyleId>{5C22544A-7EE6-4342-B048-85BDC9FD1C3A}</a:tableStyleId>
              </a:tblPr>
              <a:tblGrid>
                <a:gridCol w="423130">
                  <a:extLst>
                    <a:ext uri="{9D8B030D-6E8A-4147-A177-3AD203B41FA5}">
                      <a16:colId xmlns:a16="http://schemas.microsoft.com/office/drawing/2014/main" val="20000"/>
                    </a:ext>
                  </a:extLst>
                </a:gridCol>
                <a:gridCol w="423130">
                  <a:extLst>
                    <a:ext uri="{9D8B030D-6E8A-4147-A177-3AD203B41FA5}">
                      <a16:colId xmlns:a16="http://schemas.microsoft.com/office/drawing/2014/main" val="20001"/>
                    </a:ext>
                  </a:extLst>
                </a:gridCol>
                <a:gridCol w="423130">
                  <a:extLst>
                    <a:ext uri="{9D8B030D-6E8A-4147-A177-3AD203B41FA5}">
                      <a16:colId xmlns:a16="http://schemas.microsoft.com/office/drawing/2014/main" val="20002"/>
                    </a:ext>
                  </a:extLst>
                </a:gridCol>
                <a:gridCol w="423130">
                  <a:extLst>
                    <a:ext uri="{9D8B030D-6E8A-4147-A177-3AD203B41FA5}">
                      <a16:colId xmlns:a16="http://schemas.microsoft.com/office/drawing/2014/main" val="20003"/>
                    </a:ext>
                  </a:extLst>
                </a:gridCol>
                <a:gridCol w="423130">
                  <a:extLst>
                    <a:ext uri="{9D8B030D-6E8A-4147-A177-3AD203B41FA5}">
                      <a16:colId xmlns:a16="http://schemas.microsoft.com/office/drawing/2014/main" val="20004"/>
                    </a:ext>
                  </a:extLst>
                </a:gridCol>
                <a:gridCol w="423130">
                  <a:extLst>
                    <a:ext uri="{9D8B030D-6E8A-4147-A177-3AD203B41FA5}">
                      <a16:colId xmlns:a16="http://schemas.microsoft.com/office/drawing/2014/main" val="20005"/>
                    </a:ext>
                  </a:extLst>
                </a:gridCol>
                <a:gridCol w="423130">
                  <a:extLst>
                    <a:ext uri="{9D8B030D-6E8A-4147-A177-3AD203B41FA5}">
                      <a16:colId xmlns:a16="http://schemas.microsoft.com/office/drawing/2014/main" val="20006"/>
                    </a:ext>
                  </a:extLst>
                </a:gridCol>
                <a:gridCol w="423130">
                  <a:extLst>
                    <a:ext uri="{9D8B030D-6E8A-4147-A177-3AD203B41FA5}">
                      <a16:colId xmlns:a16="http://schemas.microsoft.com/office/drawing/2014/main" val="20007"/>
                    </a:ext>
                  </a:extLst>
                </a:gridCol>
                <a:gridCol w="423130">
                  <a:extLst>
                    <a:ext uri="{9D8B030D-6E8A-4147-A177-3AD203B41FA5}">
                      <a16:colId xmlns:a16="http://schemas.microsoft.com/office/drawing/2014/main" val="20008"/>
                    </a:ext>
                  </a:extLst>
                </a:gridCol>
                <a:gridCol w="423130">
                  <a:extLst>
                    <a:ext uri="{9D8B030D-6E8A-4147-A177-3AD203B41FA5}">
                      <a16:colId xmlns:a16="http://schemas.microsoft.com/office/drawing/2014/main" val="20009"/>
                    </a:ext>
                  </a:extLst>
                </a:gridCol>
                <a:gridCol w="423130">
                  <a:extLst>
                    <a:ext uri="{9D8B030D-6E8A-4147-A177-3AD203B41FA5}">
                      <a16:colId xmlns:a16="http://schemas.microsoft.com/office/drawing/2014/main" val="20010"/>
                    </a:ext>
                  </a:extLst>
                </a:gridCol>
                <a:gridCol w="423130">
                  <a:extLst>
                    <a:ext uri="{9D8B030D-6E8A-4147-A177-3AD203B41FA5}">
                      <a16:colId xmlns:a16="http://schemas.microsoft.com/office/drawing/2014/main" val="20011"/>
                    </a:ext>
                  </a:extLst>
                </a:gridCol>
                <a:gridCol w="423130">
                  <a:extLst>
                    <a:ext uri="{9D8B030D-6E8A-4147-A177-3AD203B41FA5}">
                      <a16:colId xmlns:a16="http://schemas.microsoft.com/office/drawing/2014/main" val="20012"/>
                    </a:ext>
                  </a:extLst>
                </a:gridCol>
              </a:tblGrid>
              <a:tr h="371475">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extLst>
                  <a:ext uri="{0D108BD9-81ED-4DB2-BD59-A6C34878D82A}">
                    <a16:rowId xmlns:a16="http://schemas.microsoft.com/office/drawing/2014/main" val="10000"/>
                  </a:ext>
                </a:extLst>
              </a:tr>
            </a:tbl>
          </a:graphicData>
        </a:graphic>
      </p:graphicFrame>
      <p:sp>
        <p:nvSpPr>
          <p:cNvPr id="12" name="文字方塊 11"/>
          <p:cNvSpPr txBox="1">
            <a:spLocks noChangeArrowheads="1"/>
          </p:cNvSpPr>
          <p:nvPr/>
        </p:nvSpPr>
        <p:spPr bwMode="auto">
          <a:xfrm>
            <a:off x="2909888" y="633730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5</a:t>
            </a:r>
            <a:endParaRPr kumimoji="0" lang="zh-TW" altLang="en-US" sz="1800"/>
          </a:p>
        </p:txBody>
      </p:sp>
      <p:sp>
        <p:nvSpPr>
          <p:cNvPr id="14" name="文字方塊 13"/>
          <p:cNvSpPr txBox="1">
            <a:spLocks noChangeArrowheads="1"/>
          </p:cNvSpPr>
          <p:nvPr/>
        </p:nvSpPr>
        <p:spPr bwMode="auto">
          <a:xfrm>
            <a:off x="5770563" y="3214689"/>
            <a:ext cx="27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8488" name="文字方塊 21"/>
          <p:cNvSpPr txBox="1">
            <a:spLocks noChangeArrowheads="1"/>
          </p:cNvSpPr>
          <p:nvPr/>
        </p:nvSpPr>
        <p:spPr bwMode="auto">
          <a:xfrm>
            <a:off x="7450138" y="321468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8489" name="文字方塊 22"/>
          <p:cNvSpPr txBox="1">
            <a:spLocks noChangeArrowheads="1"/>
          </p:cNvSpPr>
          <p:nvPr/>
        </p:nvSpPr>
        <p:spPr bwMode="auto">
          <a:xfrm>
            <a:off x="8316913" y="321468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8490" name="文字方塊 26"/>
          <p:cNvSpPr txBox="1">
            <a:spLocks noChangeArrowheads="1"/>
          </p:cNvSpPr>
          <p:nvPr/>
        </p:nvSpPr>
        <p:spPr bwMode="auto">
          <a:xfrm>
            <a:off x="7061200" y="3214689"/>
            <a:ext cx="268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8491" name="文字方塊 27"/>
          <p:cNvSpPr txBox="1">
            <a:spLocks noChangeArrowheads="1"/>
          </p:cNvSpPr>
          <p:nvPr/>
        </p:nvSpPr>
        <p:spPr bwMode="auto">
          <a:xfrm>
            <a:off x="6602413" y="321468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5</a:t>
            </a:r>
            <a:endParaRPr kumimoji="0" lang="zh-TW" altLang="en-US" sz="1800"/>
          </a:p>
        </p:txBody>
      </p:sp>
      <p:sp>
        <p:nvSpPr>
          <p:cNvPr id="18492" name="文字方塊 28"/>
          <p:cNvSpPr txBox="1">
            <a:spLocks noChangeArrowheads="1"/>
          </p:cNvSpPr>
          <p:nvPr/>
        </p:nvSpPr>
        <p:spPr bwMode="auto">
          <a:xfrm>
            <a:off x="6157913" y="321468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15</a:t>
            </a:r>
            <a:endParaRPr kumimoji="0" lang="zh-TW" altLang="en-US" sz="1800"/>
          </a:p>
        </p:txBody>
      </p:sp>
      <p:sp>
        <p:nvSpPr>
          <p:cNvPr id="18493" name="文字方塊 29"/>
          <p:cNvSpPr txBox="1">
            <a:spLocks noChangeArrowheads="1"/>
          </p:cNvSpPr>
          <p:nvPr/>
        </p:nvSpPr>
        <p:spPr bwMode="auto">
          <a:xfrm>
            <a:off x="7885113" y="321468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7</a:t>
            </a:r>
            <a:endParaRPr kumimoji="0" lang="zh-TW" altLang="en-US" sz="1800"/>
          </a:p>
        </p:txBody>
      </p:sp>
      <p:sp>
        <p:nvSpPr>
          <p:cNvPr id="18494" name="文字方塊 19"/>
          <p:cNvSpPr txBox="1">
            <a:spLocks noChangeArrowheads="1"/>
          </p:cNvSpPr>
          <p:nvPr/>
        </p:nvSpPr>
        <p:spPr bwMode="auto">
          <a:xfrm>
            <a:off x="4310063" y="3786189"/>
            <a:ext cx="3390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Push the item of array to stack</a:t>
            </a:r>
            <a:endParaRPr kumimoji="0" lang="zh-TW" altLang="en-US" sz="1800"/>
          </a:p>
        </p:txBody>
      </p:sp>
      <p:sp>
        <p:nvSpPr>
          <p:cNvPr id="18495" name="文字方塊 23"/>
          <p:cNvSpPr txBox="1">
            <a:spLocks noChangeArrowheads="1"/>
          </p:cNvSpPr>
          <p:nvPr/>
        </p:nvSpPr>
        <p:spPr bwMode="auto">
          <a:xfrm>
            <a:off x="4310064" y="4071938"/>
            <a:ext cx="5610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If the item is operator, operating the two top of stack</a:t>
            </a:r>
          </a:p>
          <a:p>
            <a:pPr eaLnBrk="1" hangingPunct="1">
              <a:spcBef>
                <a:spcPct val="0"/>
              </a:spcBef>
              <a:buClrTx/>
              <a:buSzTx/>
              <a:buFontTx/>
              <a:buNone/>
            </a:pPr>
            <a:r>
              <a:rPr kumimoji="0" lang="en-US" altLang="zh-TW" sz="1800"/>
              <a:t>with this token and push to stack.</a:t>
            </a:r>
            <a:endParaRPr kumimoji="0" lang="zh-TW" altLang="en-US" sz="1800"/>
          </a:p>
        </p:txBody>
      </p:sp>
      <p:sp>
        <p:nvSpPr>
          <p:cNvPr id="26" name="文字方塊 25"/>
          <p:cNvSpPr txBox="1">
            <a:spLocks noChangeArrowheads="1"/>
          </p:cNvSpPr>
          <p:nvPr/>
        </p:nvSpPr>
        <p:spPr bwMode="auto">
          <a:xfrm>
            <a:off x="2897188" y="597693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5</a:t>
            </a:r>
            <a:endParaRPr kumimoji="0" lang="zh-TW" altLang="en-US" sz="1800"/>
          </a:p>
        </p:txBody>
      </p:sp>
      <p:sp>
        <p:nvSpPr>
          <p:cNvPr id="21" name="文字方塊 20"/>
          <p:cNvSpPr txBox="1">
            <a:spLocks noChangeArrowheads="1"/>
          </p:cNvSpPr>
          <p:nvPr/>
        </p:nvSpPr>
        <p:spPr bwMode="auto">
          <a:xfrm>
            <a:off x="5338763" y="4714875"/>
            <a:ext cx="3540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25" name="文字方塊 24"/>
          <p:cNvSpPr txBox="1">
            <a:spLocks noChangeArrowheads="1"/>
          </p:cNvSpPr>
          <p:nvPr/>
        </p:nvSpPr>
        <p:spPr bwMode="auto">
          <a:xfrm>
            <a:off x="5534025" y="4714875"/>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1</a:t>
            </a:r>
            <a:endParaRPr kumimoji="0" lang="zh-TW" altLang="en-US" sz="1800"/>
          </a:p>
        </p:txBody>
      </p:sp>
    </p:spTree>
    <p:extLst>
      <p:ext uri="{BB962C8B-B14F-4D97-AF65-F5344CB8AC3E}">
        <p14:creationId xmlns:p14="http://schemas.microsoft.com/office/powerpoint/2010/main" val="19675232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accel="50000" decel="50000" fill="hold" grpId="0" nodeType="withEffect">
                                  <p:stCondLst>
                                    <p:cond delay="0"/>
                                  </p:stCondLst>
                                  <p:childTnLst>
                                    <p:animMotion origin="layout" path="M -2.77778E-7 -1.85185E-6 L -0.08958 0.225 " pathEditMode="relative" rAng="0" ptsTypes="AA">
                                      <p:cBhvr>
                                        <p:cTn id="6" dur="2000" fill="hold"/>
                                        <p:tgtEl>
                                          <p:spTgt spid="14"/>
                                        </p:tgtEl>
                                        <p:attrNameLst>
                                          <p:attrName>ppt_x</p:attrName>
                                          <p:attrName>ppt_y</p:attrName>
                                        </p:attrNameLst>
                                      </p:cBhvr>
                                      <p:rCtr x="-4500" y="11200"/>
                                    </p:animMotion>
                                  </p:childTnLst>
                                </p:cTn>
                              </p:par>
                              <p:par>
                                <p:cTn id="7" presetID="0" presetClass="path" presetSubtype="0" accel="50000" decel="50000" fill="hold" grpId="0" nodeType="withEffect">
                                  <p:stCondLst>
                                    <p:cond delay="0"/>
                                  </p:stCondLst>
                                  <p:childTnLst>
                                    <p:animMotion origin="layout" path="M 2.5E-6 3.7037E-7 L 0.24618 -0.17778 " pathEditMode="relative" rAng="0" ptsTypes="AA">
                                      <p:cBhvr>
                                        <p:cTn id="8" dur="2000" fill="hold"/>
                                        <p:tgtEl>
                                          <p:spTgt spid="26"/>
                                        </p:tgtEl>
                                        <p:attrNameLst>
                                          <p:attrName>ppt_x</p:attrName>
                                          <p:attrName>ppt_y</p:attrName>
                                        </p:attrNameLst>
                                      </p:cBhvr>
                                      <p:rCtr x="12300" y="-8900"/>
                                    </p:animMotion>
                                  </p:childTnLst>
                                </p:cTn>
                              </p:par>
                              <p:par>
                                <p:cTn id="9" presetID="0" presetClass="path" presetSubtype="0" accel="50000" decel="50000" fill="hold" grpId="0" nodeType="withEffect">
                                  <p:stCondLst>
                                    <p:cond delay="0"/>
                                  </p:stCondLst>
                                  <p:childTnLst>
                                    <p:animMotion origin="layout" path="M 0.00069 0.00046 L 0.19757 -0.23033 " pathEditMode="relative" rAng="0" ptsTypes="AA">
                                      <p:cBhvr>
                                        <p:cTn id="10" dur="2000" fill="hold"/>
                                        <p:tgtEl>
                                          <p:spTgt spid="12"/>
                                        </p:tgtEl>
                                        <p:attrNameLst>
                                          <p:attrName>ppt_x</p:attrName>
                                          <p:attrName>ppt_y</p:attrName>
                                        </p:attrNameLst>
                                      </p:cBhvr>
                                      <p:rCtr x="9800" y="-11600"/>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2"/>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6"/>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par>
                                <p:cTn id="25" presetID="0" presetClass="path" presetSubtype="0" accel="50000" decel="50000" fill="hold" grpId="1" nodeType="withEffect">
                                  <p:stCondLst>
                                    <p:cond delay="0"/>
                                  </p:stCondLst>
                                  <p:childTnLst>
                                    <p:animMotion origin="layout" path="M 0 0 L -0.28351 0.24144 " pathEditMode="relative" ptsTypes="AA">
                                      <p:cBhvr>
                                        <p:cTn id="26" dur="2000" fill="hold"/>
                                        <p:tgtEl>
                                          <p:spTgt spid="2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4" grpId="0"/>
      <p:bldP spid="14" grpId="1"/>
      <p:bldP spid="26" grpId="0"/>
      <p:bldP spid="26" grpId="1"/>
      <p:bldP spid="21" grpId="0"/>
      <p:bldP spid="25" grpId="0"/>
      <p:bldP spid="25"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p:cNvSpPr>
            <a:spLocks noGrp="1"/>
          </p:cNvSpPr>
          <p:nvPr>
            <p:ph type="title"/>
          </p:nvPr>
        </p:nvSpPr>
        <p:spPr/>
        <p:txBody>
          <a:bodyPr/>
          <a:lstStyle/>
          <a:p>
            <a:pPr eaLnBrk="1" hangingPunct="1"/>
            <a:r>
              <a:rPr lang="en-US" altLang="zh-TW" smtClean="0"/>
              <a:t>Evaluation of Expressions</a:t>
            </a:r>
            <a:endParaRPr lang="zh-TW" altLang="en-US" smtClean="0"/>
          </a:p>
        </p:txBody>
      </p:sp>
      <p:sp>
        <p:nvSpPr>
          <p:cNvPr id="19459" name="內容版面配置區 2"/>
          <p:cNvSpPr>
            <a:spLocks noGrp="1"/>
          </p:cNvSpPr>
          <p:nvPr>
            <p:ph idx="1"/>
          </p:nvPr>
        </p:nvSpPr>
        <p:spPr>
          <a:xfrm>
            <a:off x="2708275" y="1957388"/>
            <a:ext cx="7772400" cy="4114800"/>
          </a:xfrm>
        </p:spPr>
        <p:txBody>
          <a:bodyPr/>
          <a:lstStyle/>
          <a:p>
            <a:pPr eaLnBrk="1" hangingPunct="1"/>
            <a:r>
              <a:rPr lang="en-US" altLang="zh-TW" smtClean="0"/>
              <a:t>Infix to Posfix</a:t>
            </a:r>
          </a:p>
          <a:p>
            <a:pPr eaLnBrk="1" hangingPunct="1"/>
            <a:r>
              <a:rPr lang="en-US" altLang="zh-TW" smtClean="0"/>
              <a:t>Use  posfix to calculate value</a:t>
            </a:r>
          </a:p>
          <a:p>
            <a:pPr eaLnBrk="1" hangingPunct="1">
              <a:buFont typeface="Wingdings" panose="05000000000000000000" pitchFamily="2" charset="2"/>
              <a:buNone/>
            </a:pPr>
            <a:endParaRPr lang="zh-TW" altLang="en-US" smtClean="0"/>
          </a:p>
        </p:txBody>
      </p:sp>
      <p:graphicFrame>
        <p:nvGraphicFramePr>
          <p:cNvPr id="6" name="表格 5"/>
          <p:cNvGraphicFramePr>
            <a:graphicFrameLocks noGrp="1"/>
          </p:cNvGraphicFramePr>
          <p:nvPr/>
        </p:nvGraphicFramePr>
        <p:xfrm>
          <a:off x="2238375" y="3786188"/>
          <a:ext cx="1714500" cy="2925936"/>
        </p:xfrm>
        <a:graphic>
          <a:graphicData uri="http://schemas.openxmlformats.org/drawingml/2006/table">
            <a:tbl>
              <a:tblPr firstRow="1" bandRow="1">
                <a:tableStyleId>{BC89EF96-8CEA-46FF-86C4-4CE0E7609802}</a:tableStyleId>
              </a:tblPr>
              <a:tblGrid>
                <a:gridCol w="1714500">
                  <a:extLst>
                    <a:ext uri="{9D8B030D-6E8A-4147-A177-3AD203B41FA5}">
                      <a16:colId xmlns:a16="http://schemas.microsoft.com/office/drawing/2014/main" val="20000"/>
                    </a:ext>
                  </a:extLst>
                </a:gridCol>
              </a:tblGrid>
              <a:tr h="365720">
                <a:tc>
                  <a:txBody>
                    <a:bodyPr/>
                    <a:lstStyle/>
                    <a:p>
                      <a:endParaRPr lang="zh-TW" altLang="en-US" sz="1800" dirty="0"/>
                    </a:p>
                  </a:txBody>
                  <a:tcPr marL="91439" marR="91439" marT="45711" marB="45711"/>
                </a:tc>
                <a:extLst>
                  <a:ext uri="{0D108BD9-81ED-4DB2-BD59-A6C34878D82A}">
                    <a16:rowId xmlns:a16="http://schemas.microsoft.com/office/drawing/2014/main" val="10000"/>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1"/>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2"/>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3"/>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4"/>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5"/>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6"/>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7"/>
                  </a:ext>
                </a:extLst>
              </a:tr>
            </a:tbl>
          </a:graphicData>
        </a:graphic>
      </p:graphicFrame>
      <p:graphicFrame>
        <p:nvGraphicFramePr>
          <p:cNvPr id="8" name="表格 7"/>
          <p:cNvGraphicFramePr>
            <a:graphicFrameLocks noGrp="1"/>
          </p:cNvGraphicFramePr>
          <p:nvPr/>
        </p:nvGraphicFramePr>
        <p:xfrm>
          <a:off x="3167064" y="3214689"/>
          <a:ext cx="5500690" cy="371475"/>
        </p:xfrm>
        <a:graphic>
          <a:graphicData uri="http://schemas.openxmlformats.org/drawingml/2006/table">
            <a:tbl>
              <a:tblPr firstRow="1" bandRow="1">
                <a:tableStyleId>{5C22544A-7EE6-4342-B048-85BDC9FD1C3A}</a:tableStyleId>
              </a:tblPr>
              <a:tblGrid>
                <a:gridCol w="423130">
                  <a:extLst>
                    <a:ext uri="{9D8B030D-6E8A-4147-A177-3AD203B41FA5}">
                      <a16:colId xmlns:a16="http://schemas.microsoft.com/office/drawing/2014/main" val="20000"/>
                    </a:ext>
                  </a:extLst>
                </a:gridCol>
                <a:gridCol w="423130">
                  <a:extLst>
                    <a:ext uri="{9D8B030D-6E8A-4147-A177-3AD203B41FA5}">
                      <a16:colId xmlns:a16="http://schemas.microsoft.com/office/drawing/2014/main" val="20001"/>
                    </a:ext>
                  </a:extLst>
                </a:gridCol>
                <a:gridCol w="423130">
                  <a:extLst>
                    <a:ext uri="{9D8B030D-6E8A-4147-A177-3AD203B41FA5}">
                      <a16:colId xmlns:a16="http://schemas.microsoft.com/office/drawing/2014/main" val="20002"/>
                    </a:ext>
                  </a:extLst>
                </a:gridCol>
                <a:gridCol w="423130">
                  <a:extLst>
                    <a:ext uri="{9D8B030D-6E8A-4147-A177-3AD203B41FA5}">
                      <a16:colId xmlns:a16="http://schemas.microsoft.com/office/drawing/2014/main" val="20003"/>
                    </a:ext>
                  </a:extLst>
                </a:gridCol>
                <a:gridCol w="423130">
                  <a:extLst>
                    <a:ext uri="{9D8B030D-6E8A-4147-A177-3AD203B41FA5}">
                      <a16:colId xmlns:a16="http://schemas.microsoft.com/office/drawing/2014/main" val="20004"/>
                    </a:ext>
                  </a:extLst>
                </a:gridCol>
                <a:gridCol w="423130">
                  <a:extLst>
                    <a:ext uri="{9D8B030D-6E8A-4147-A177-3AD203B41FA5}">
                      <a16:colId xmlns:a16="http://schemas.microsoft.com/office/drawing/2014/main" val="20005"/>
                    </a:ext>
                  </a:extLst>
                </a:gridCol>
                <a:gridCol w="423130">
                  <a:extLst>
                    <a:ext uri="{9D8B030D-6E8A-4147-A177-3AD203B41FA5}">
                      <a16:colId xmlns:a16="http://schemas.microsoft.com/office/drawing/2014/main" val="20006"/>
                    </a:ext>
                  </a:extLst>
                </a:gridCol>
                <a:gridCol w="423130">
                  <a:extLst>
                    <a:ext uri="{9D8B030D-6E8A-4147-A177-3AD203B41FA5}">
                      <a16:colId xmlns:a16="http://schemas.microsoft.com/office/drawing/2014/main" val="20007"/>
                    </a:ext>
                  </a:extLst>
                </a:gridCol>
                <a:gridCol w="423130">
                  <a:extLst>
                    <a:ext uri="{9D8B030D-6E8A-4147-A177-3AD203B41FA5}">
                      <a16:colId xmlns:a16="http://schemas.microsoft.com/office/drawing/2014/main" val="20008"/>
                    </a:ext>
                  </a:extLst>
                </a:gridCol>
                <a:gridCol w="423130">
                  <a:extLst>
                    <a:ext uri="{9D8B030D-6E8A-4147-A177-3AD203B41FA5}">
                      <a16:colId xmlns:a16="http://schemas.microsoft.com/office/drawing/2014/main" val="20009"/>
                    </a:ext>
                  </a:extLst>
                </a:gridCol>
                <a:gridCol w="423130">
                  <a:extLst>
                    <a:ext uri="{9D8B030D-6E8A-4147-A177-3AD203B41FA5}">
                      <a16:colId xmlns:a16="http://schemas.microsoft.com/office/drawing/2014/main" val="20010"/>
                    </a:ext>
                  </a:extLst>
                </a:gridCol>
                <a:gridCol w="423130">
                  <a:extLst>
                    <a:ext uri="{9D8B030D-6E8A-4147-A177-3AD203B41FA5}">
                      <a16:colId xmlns:a16="http://schemas.microsoft.com/office/drawing/2014/main" val="20011"/>
                    </a:ext>
                  </a:extLst>
                </a:gridCol>
                <a:gridCol w="423130">
                  <a:extLst>
                    <a:ext uri="{9D8B030D-6E8A-4147-A177-3AD203B41FA5}">
                      <a16:colId xmlns:a16="http://schemas.microsoft.com/office/drawing/2014/main" val="20012"/>
                    </a:ext>
                  </a:extLst>
                </a:gridCol>
              </a:tblGrid>
              <a:tr h="371475">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extLst>
                  <a:ext uri="{0D108BD9-81ED-4DB2-BD59-A6C34878D82A}">
                    <a16:rowId xmlns:a16="http://schemas.microsoft.com/office/drawing/2014/main" val="10000"/>
                  </a:ext>
                </a:extLst>
              </a:tr>
            </a:tbl>
          </a:graphicData>
        </a:graphic>
      </p:graphicFrame>
      <p:sp>
        <p:nvSpPr>
          <p:cNvPr id="19510" name="文字方塊 21"/>
          <p:cNvSpPr txBox="1">
            <a:spLocks noChangeArrowheads="1"/>
          </p:cNvSpPr>
          <p:nvPr/>
        </p:nvSpPr>
        <p:spPr bwMode="auto">
          <a:xfrm>
            <a:off x="7450138" y="321468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9511" name="文字方塊 22"/>
          <p:cNvSpPr txBox="1">
            <a:spLocks noChangeArrowheads="1"/>
          </p:cNvSpPr>
          <p:nvPr/>
        </p:nvSpPr>
        <p:spPr bwMode="auto">
          <a:xfrm>
            <a:off x="8316913" y="321468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27" name="文字方塊 26"/>
          <p:cNvSpPr txBox="1">
            <a:spLocks noChangeArrowheads="1"/>
          </p:cNvSpPr>
          <p:nvPr/>
        </p:nvSpPr>
        <p:spPr bwMode="auto">
          <a:xfrm>
            <a:off x="7061200" y="3214689"/>
            <a:ext cx="268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28" name="文字方塊 27"/>
          <p:cNvSpPr txBox="1">
            <a:spLocks noChangeArrowheads="1"/>
          </p:cNvSpPr>
          <p:nvPr/>
        </p:nvSpPr>
        <p:spPr bwMode="auto">
          <a:xfrm>
            <a:off x="6602413" y="321468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5</a:t>
            </a:r>
            <a:endParaRPr kumimoji="0" lang="zh-TW" altLang="en-US" sz="1800"/>
          </a:p>
        </p:txBody>
      </p:sp>
      <p:sp>
        <p:nvSpPr>
          <p:cNvPr id="29" name="文字方塊 28"/>
          <p:cNvSpPr txBox="1">
            <a:spLocks noChangeArrowheads="1"/>
          </p:cNvSpPr>
          <p:nvPr/>
        </p:nvSpPr>
        <p:spPr bwMode="auto">
          <a:xfrm>
            <a:off x="6157913" y="321468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15</a:t>
            </a:r>
            <a:endParaRPr kumimoji="0" lang="zh-TW" altLang="en-US" sz="1800"/>
          </a:p>
        </p:txBody>
      </p:sp>
      <p:sp>
        <p:nvSpPr>
          <p:cNvPr id="19515" name="文字方塊 29"/>
          <p:cNvSpPr txBox="1">
            <a:spLocks noChangeArrowheads="1"/>
          </p:cNvSpPr>
          <p:nvPr/>
        </p:nvSpPr>
        <p:spPr bwMode="auto">
          <a:xfrm>
            <a:off x="7885113" y="321468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7</a:t>
            </a:r>
            <a:endParaRPr kumimoji="0" lang="zh-TW" altLang="en-US" sz="1800"/>
          </a:p>
        </p:txBody>
      </p:sp>
      <p:sp>
        <p:nvSpPr>
          <p:cNvPr id="19516" name="文字方塊 19"/>
          <p:cNvSpPr txBox="1">
            <a:spLocks noChangeArrowheads="1"/>
          </p:cNvSpPr>
          <p:nvPr/>
        </p:nvSpPr>
        <p:spPr bwMode="auto">
          <a:xfrm>
            <a:off x="4310063" y="3786189"/>
            <a:ext cx="3390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Push the item of array to stack</a:t>
            </a:r>
            <a:endParaRPr kumimoji="0" lang="zh-TW" altLang="en-US" sz="1800"/>
          </a:p>
        </p:txBody>
      </p:sp>
      <p:sp>
        <p:nvSpPr>
          <p:cNvPr id="19517" name="文字方塊 23"/>
          <p:cNvSpPr txBox="1">
            <a:spLocks noChangeArrowheads="1"/>
          </p:cNvSpPr>
          <p:nvPr/>
        </p:nvSpPr>
        <p:spPr bwMode="auto">
          <a:xfrm>
            <a:off x="4310064" y="4071938"/>
            <a:ext cx="5610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If the item is operator, operating the two top of stack</a:t>
            </a:r>
          </a:p>
          <a:p>
            <a:pPr eaLnBrk="1" hangingPunct="1">
              <a:spcBef>
                <a:spcPct val="0"/>
              </a:spcBef>
              <a:buClrTx/>
              <a:buSzTx/>
              <a:buFontTx/>
              <a:buNone/>
            </a:pPr>
            <a:r>
              <a:rPr kumimoji="0" lang="en-US" altLang="zh-TW" sz="1800"/>
              <a:t>with this token and push to stack.</a:t>
            </a:r>
            <a:endParaRPr kumimoji="0" lang="zh-TW" altLang="en-US" sz="1800"/>
          </a:p>
        </p:txBody>
      </p:sp>
      <p:sp>
        <p:nvSpPr>
          <p:cNvPr id="19518" name="文字方塊 24"/>
          <p:cNvSpPr txBox="1">
            <a:spLocks noChangeArrowheads="1"/>
          </p:cNvSpPr>
          <p:nvPr/>
        </p:nvSpPr>
        <p:spPr bwMode="auto">
          <a:xfrm>
            <a:off x="2940050" y="633095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1</a:t>
            </a:r>
            <a:endParaRPr kumimoji="0" lang="zh-TW" altLang="en-US" sz="1800"/>
          </a:p>
        </p:txBody>
      </p:sp>
      <p:sp>
        <p:nvSpPr>
          <p:cNvPr id="19" name="文字方塊 18"/>
          <p:cNvSpPr txBox="1">
            <a:spLocks noChangeArrowheads="1"/>
          </p:cNvSpPr>
          <p:nvPr/>
        </p:nvSpPr>
        <p:spPr bwMode="auto">
          <a:xfrm>
            <a:off x="4953001" y="5000625"/>
            <a:ext cx="352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31" name="文字方塊 30"/>
          <p:cNvSpPr txBox="1">
            <a:spLocks noChangeArrowheads="1"/>
          </p:cNvSpPr>
          <p:nvPr/>
        </p:nvSpPr>
        <p:spPr bwMode="auto">
          <a:xfrm>
            <a:off x="5167313" y="5000625"/>
            <a:ext cx="438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10</a:t>
            </a:r>
            <a:endParaRPr kumimoji="0" lang="zh-TW" altLang="en-US" sz="1800"/>
          </a:p>
        </p:txBody>
      </p:sp>
    </p:spTree>
    <p:extLst>
      <p:ext uri="{BB962C8B-B14F-4D97-AF65-F5344CB8AC3E}">
        <p14:creationId xmlns:p14="http://schemas.microsoft.com/office/powerpoint/2010/main" val="2480027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accel="50000" decel="50000" fill="hold" grpId="0" nodeType="withEffect">
                                  <p:stCondLst>
                                    <p:cond delay="0"/>
                                  </p:stCondLst>
                                  <p:childTnLst>
                                    <p:animMotion origin="layout" path="M -4.44444E-6 -1.48148E-6 L -0.36215 0.40949 " pathEditMode="relative" ptsTypes="AA">
                                      <p:cBhvr>
                                        <p:cTn id="6" dur="2000" fill="hold"/>
                                        <p:tgtEl>
                                          <p:spTgt spid="29"/>
                                        </p:tgtEl>
                                        <p:attrNameLst>
                                          <p:attrName>ppt_x</p:attrName>
                                          <p:attrName>ppt_y</p:attrName>
                                        </p:attrNameLst>
                                      </p:cBhvr>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grpId="0" nodeType="clickEffect">
                                  <p:stCondLst>
                                    <p:cond delay="0"/>
                                  </p:stCondLst>
                                  <p:childTnLst>
                                    <p:animMotion origin="layout" path="M 4.16667E-6 -1.85185E-6 L -0.40313 0.35093 " pathEditMode="relative" rAng="0" ptsTypes="AA">
                                      <p:cBhvr>
                                        <p:cTn id="10" dur="2000" fill="hold"/>
                                        <p:tgtEl>
                                          <p:spTgt spid="28"/>
                                        </p:tgtEl>
                                        <p:attrNameLst>
                                          <p:attrName>ppt_x</p:attrName>
                                          <p:attrName>ppt_y</p:attrName>
                                        </p:attrNameLst>
                                      </p:cBhvr>
                                      <p:rCtr x="-20200" y="17500"/>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grpId="0" nodeType="clickEffect">
                                  <p:stCondLst>
                                    <p:cond delay="0"/>
                                  </p:stCondLst>
                                  <p:childTnLst>
                                    <p:animMotion origin="layout" path="M 1.11111E-6 -1.85185E-6 L -0.26979 0.2669 " pathEditMode="relative" rAng="0" ptsTypes="AA">
                                      <p:cBhvr>
                                        <p:cTn id="14" dur="2000" fill="hold"/>
                                        <p:tgtEl>
                                          <p:spTgt spid="27"/>
                                        </p:tgtEl>
                                        <p:attrNameLst>
                                          <p:attrName>ppt_x</p:attrName>
                                          <p:attrName>ppt_y</p:attrName>
                                        </p:attrNameLst>
                                      </p:cBhvr>
                                      <p:rCtr x="-13500" y="13300"/>
                                    </p:animMotion>
                                  </p:childTnLst>
                                </p:cTn>
                              </p:par>
                              <p:par>
                                <p:cTn id="15" presetID="0" presetClass="path" presetSubtype="0" accel="50000" decel="50000" fill="hold" grpId="1" nodeType="withEffect">
                                  <p:stCondLst>
                                    <p:cond delay="0"/>
                                  </p:stCondLst>
                                  <p:childTnLst>
                                    <p:animMotion origin="layout" path="M -0.40313 0.35093 L -0.19983 0.26343 " pathEditMode="relative" rAng="0" ptsTypes="AA">
                                      <p:cBhvr>
                                        <p:cTn id="16" dur="2000" fill="hold"/>
                                        <p:tgtEl>
                                          <p:spTgt spid="28"/>
                                        </p:tgtEl>
                                        <p:attrNameLst>
                                          <p:attrName>ppt_x</p:attrName>
                                          <p:attrName>ppt_y</p:attrName>
                                        </p:attrNameLst>
                                      </p:cBhvr>
                                      <p:rCtr x="10200" y="-4400"/>
                                    </p:animMotion>
                                  </p:childTnLst>
                                </p:cTn>
                              </p:par>
                              <p:par>
                                <p:cTn id="17" presetID="0" presetClass="path" presetSubtype="0" accel="50000" decel="50000" fill="hold" grpId="1" nodeType="withEffect">
                                  <p:stCondLst>
                                    <p:cond delay="0"/>
                                  </p:stCondLst>
                                  <p:childTnLst>
                                    <p:animMotion origin="layout" path="M -0.36215 0.40949 L -0.20468 0.2625 " pathEditMode="relative" rAng="0" ptsTypes="AA">
                                      <p:cBhvr>
                                        <p:cTn id="18" dur="2000" fill="hold"/>
                                        <p:tgtEl>
                                          <p:spTgt spid="29"/>
                                        </p:tgtEl>
                                        <p:attrNameLst>
                                          <p:attrName>ppt_x</p:attrName>
                                          <p:attrName>ppt_y</p:attrName>
                                        </p:attrNameLst>
                                      </p:cBhvr>
                                      <p:rCtr x="7900" y="-7400"/>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0" presetClass="path" presetSubtype="0" accel="50000" decel="50000" fill="hold" grpId="1" nodeType="clickEffect">
                                  <p:stCondLst>
                                    <p:cond delay="0"/>
                                  </p:stCondLst>
                                  <p:childTnLst>
                                    <p:animMotion origin="layout" path="M 0 0 L -0.2441 0.14699 " pathEditMode="relative" ptsTypes="AA">
                                      <p:cBhvr>
                                        <p:cTn id="28" dur="2000" fill="hold"/>
                                        <p:tgtEl>
                                          <p:spTgt spid="31"/>
                                        </p:tgtEl>
                                        <p:attrNameLst>
                                          <p:attrName>ppt_x</p:attrName>
                                          <p:attrName>ppt_y</p:attrName>
                                        </p:attrNameLst>
                                      </p:cBhvr>
                                    </p:animMotion>
                                  </p:childTnLst>
                                </p:cTn>
                              </p:par>
                              <p:par>
                                <p:cTn id="29" presetID="1" presetClass="exit" presetSubtype="0" fill="hold" grpId="2" nodeType="withEffect">
                                  <p:stCondLst>
                                    <p:cond delay="0"/>
                                  </p:stCondLst>
                                  <p:childTnLst>
                                    <p:set>
                                      <p:cBhvr>
                                        <p:cTn id="30" dur="1" fill="hold">
                                          <p:stCondLst>
                                            <p:cond delay="0"/>
                                          </p:stCondLst>
                                        </p:cTn>
                                        <p:tgtEl>
                                          <p:spTgt spid="29"/>
                                        </p:tgtEl>
                                        <p:attrNameLst>
                                          <p:attrName>style.visibility</p:attrName>
                                        </p:attrNameLst>
                                      </p:cBhvr>
                                      <p:to>
                                        <p:strVal val="hidden"/>
                                      </p:to>
                                    </p:set>
                                  </p:childTnLst>
                                </p:cTn>
                              </p:par>
                              <p:par>
                                <p:cTn id="31" presetID="1" presetClass="exit" presetSubtype="0" fill="hold" grpId="2" nodeType="withEffect">
                                  <p:stCondLst>
                                    <p:cond delay="0"/>
                                  </p:stCondLst>
                                  <p:childTnLst>
                                    <p:set>
                                      <p:cBhvr>
                                        <p:cTn id="32" dur="1" fill="hold">
                                          <p:stCondLst>
                                            <p:cond delay="0"/>
                                          </p:stCondLst>
                                        </p:cTn>
                                        <p:tgtEl>
                                          <p:spTgt spid="28"/>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p:bldP spid="28" grpId="1"/>
      <p:bldP spid="28" grpId="2"/>
      <p:bldP spid="29" grpId="0"/>
      <p:bldP spid="29" grpId="1"/>
      <p:bldP spid="29" grpId="2"/>
      <p:bldP spid="19" grpId="0"/>
      <p:bldP spid="31" grpId="0"/>
      <p:bldP spid="31"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39" y="206800"/>
            <a:ext cx="10935789" cy="1015229"/>
          </a:xfrm>
        </p:spPr>
        <p:txBody>
          <a:bodyPr>
            <a:normAutofit/>
          </a:bodyPr>
          <a:lstStyle/>
          <a:p>
            <a:pPr lvl="1" algn="l" rtl="0">
              <a:lnSpc>
                <a:spcPct val="90000"/>
              </a:lnSpc>
              <a:spcBef>
                <a:spcPct val="0"/>
              </a:spcBef>
            </a:pPr>
            <a:r>
              <a:rPr lang="en-US" sz="3600" dirty="0" smtClean="0">
                <a:latin typeface="Arial" charset="0"/>
                <a:cs typeface="Arial" charset="0"/>
              </a:rPr>
              <a:t>Stack</a:t>
            </a:r>
            <a:endParaRPr lang="en-GB" sz="3600" dirty="0"/>
          </a:p>
        </p:txBody>
      </p:sp>
      <p:sp>
        <p:nvSpPr>
          <p:cNvPr id="3" name="Content Placeholder 2"/>
          <p:cNvSpPr>
            <a:spLocks noGrp="1"/>
          </p:cNvSpPr>
          <p:nvPr>
            <p:ph idx="1"/>
          </p:nvPr>
        </p:nvSpPr>
        <p:spPr>
          <a:xfrm>
            <a:off x="375139" y="1152441"/>
            <a:ext cx="7619330" cy="5705559"/>
          </a:xfrm>
        </p:spPr>
        <p:txBody>
          <a:bodyPr>
            <a:normAutofit/>
          </a:bodyPr>
          <a:lstStyle/>
          <a:p>
            <a:r>
              <a:rPr lang="en-US" altLang="en-US" sz="2000" dirty="0" smtClean="0">
                <a:latin typeface="+mj-lt"/>
              </a:rPr>
              <a:t>Basic Operations of Stack</a:t>
            </a:r>
          </a:p>
          <a:p>
            <a:r>
              <a:rPr lang="en-US" altLang="en-US" sz="2000" i="1" dirty="0" smtClean="0">
                <a:latin typeface="+mj-lt"/>
              </a:rPr>
              <a:t>Push</a:t>
            </a:r>
            <a:r>
              <a:rPr lang="en-US" altLang="en-US" sz="2000" i="1" dirty="0">
                <a:latin typeface="+mj-lt"/>
              </a:rPr>
              <a:t>: </a:t>
            </a:r>
            <a:r>
              <a:rPr lang="en-US" altLang="en-US" sz="2000" dirty="0">
                <a:latin typeface="+mj-lt"/>
              </a:rPr>
              <a:t>the operation to place a new item at the top of the stack</a:t>
            </a:r>
          </a:p>
          <a:p>
            <a:r>
              <a:rPr lang="en-US" altLang="en-US" sz="2000" i="1" dirty="0">
                <a:latin typeface="+mj-lt"/>
              </a:rPr>
              <a:t>Pop: </a:t>
            </a:r>
            <a:r>
              <a:rPr lang="en-US" altLang="en-US" sz="2000" dirty="0">
                <a:latin typeface="+mj-lt"/>
              </a:rPr>
              <a:t>the operation to remove the next item from the top of the stack</a:t>
            </a:r>
          </a:p>
          <a:p>
            <a:r>
              <a:rPr lang="en-US" altLang="en-US" sz="2000" dirty="0" smtClean="0">
                <a:latin typeface="+mj-lt"/>
              </a:rPr>
              <a:t> </a:t>
            </a:r>
            <a:r>
              <a:rPr lang="en-US" altLang="en-US" sz="2000" dirty="0" err="1" smtClean="0">
                <a:latin typeface="+mj-lt"/>
              </a:rPr>
              <a:t>isFull</a:t>
            </a:r>
            <a:r>
              <a:rPr lang="en-US" altLang="en-US" sz="2000" dirty="0" smtClean="0">
                <a:latin typeface="+mj-lt"/>
              </a:rPr>
              <a:t>: the operation to check whether the stack is full or not. It returns true if the stack is full</a:t>
            </a:r>
          </a:p>
          <a:p>
            <a:r>
              <a:rPr lang="en-US" sz="2000" dirty="0" err="1" smtClean="0">
                <a:latin typeface="+mj-lt"/>
              </a:rPr>
              <a:t>Isempty</a:t>
            </a:r>
            <a:r>
              <a:rPr lang="en-US" sz="2000" dirty="0" smtClean="0">
                <a:latin typeface="+mj-lt"/>
              </a:rPr>
              <a:t>: the operation to check whether the stack is empty. It returns true if the stack is empty.</a:t>
            </a:r>
            <a:endParaRPr lang="en-US" sz="2000" dirty="0">
              <a:latin typeface="+mj-lt"/>
            </a:endParaRPr>
          </a:p>
          <a:p>
            <a:r>
              <a:rPr lang="en-US" sz="2000" dirty="0" smtClean="0">
                <a:latin typeface="+mj-lt"/>
              </a:rPr>
              <a:t>Algorithm for static implementation of stack</a:t>
            </a:r>
            <a:endParaRPr lang="en-US" sz="2000" dirty="0">
              <a:latin typeface="+mj-lt"/>
            </a:endParaRPr>
          </a:p>
        </p:txBody>
      </p:sp>
      <p:graphicFrame>
        <p:nvGraphicFramePr>
          <p:cNvPr id="5" name="Table 4"/>
          <p:cNvGraphicFramePr>
            <a:graphicFrameLocks noGrp="1"/>
          </p:cNvGraphicFramePr>
          <p:nvPr/>
        </p:nvGraphicFramePr>
        <p:xfrm>
          <a:off x="8945099" y="1404441"/>
          <a:ext cx="881017" cy="2194560"/>
        </p:xfrm>
        <a:graphic>
          <a:graphicData uri="http://schemas.openxmlformats.org/drawingml/2006/table">
            <a:tbl>
              <a:tblPr firstRow="1" bandRow="1">
                <a:tableStyleId>{35758FB7-9AC5-4552-8A53-C91805E547FA}</a:tableStyleId>
              </a:tblPr>
              <a:tblGrid>
                <a:gridCol w="881017">
                  <a:extLst>
                    <a:ext uri="{9D8B030D-6E8A-4147-A177-3AD203B41FA5}">
                      <a16:colId xmlns:a16="http://schemas.microsoft.com/office/drawing/2014/main" val="2267233956"/>
                    </a:ext>
                  </a:extLst>
                </a:gridCol>
              </a:tblGrid>
              <a:tr h="274147">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2811500174"/>
                  </a:ext>
                </a:extLst>
              </a:tr>
              <a:tr h="274147">
                <a:tc>
                  <a:txBody>
                    <a:bodyPr/>
                    <a:lstStyle/>
                    <a:p>
                      <a:pPr algn="ct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526226861"/>
                  </a:ext>
                </a:extLst>
              </a:tr>
              <a:tr h="274147">
                <a:tc>
                  <a:txBody>
                    <a:bodyPr/>
                    <a:lstStyle/>
                    <a:p>
                      <a:pPr algn="ctr"/>
                      <a:r>
                        <a:rPr lang="en-US" b="1" dirty="0" smtClean="0">
                          <a:solidFill>
                            <a:schemeClr val="bg1"/>
                          </a:solidFill>
                        </a:rPr>
                        <a:t>4</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612041120"/>
                  </a:ext>
                </a:extLst>
              </a:tr>
              <a:tr h="274147">
                <a:tc>
                  <a:txBody>
                    <a:bodyPr/>
                    <a:lstStyle/>
                    <a:p>
                      <a:pPr algn="ctr"/>
                      <a:r>
                        <a:rPr lang="en-US" b="1" dirty="0" smtClean="0">
                          <a:solidFill>
                            <a:schemeClr val="bg1"/>
                          </a:solidFill>
                        </a:rPr>
                        <a:t>3</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980561908"/>
                  </a:ext>
                </a:extLst>
              </a:tr>
              <a:tr h="274147">
                <a:tc>
                  <a:txBody>
                    <a:bodyPr/>
                    <a:lstStyle/>
                    <a:p>
                      <a:pPr algn="ctr"/>
                      <a:r>
                        <a:rPr lang="en-US" b="1" dirty="0" smtClean="0">
                          <a:solidFill>
                            <a:schemeClr val="bg1"/>
                          </a:solidFill>
                        </a:rPr>
                        <a:t>2</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151446166"/>
                  </a:ext>
                </a:extLst>
              </a:tr>
              <a:tr h="274147">
                <a:tc>
                  <a:txBody>
                    <a:bodyPr/>
                    <a:lstStyle/>
                    <a:p>
                      <a:pPr algn="ctr"/>
                      <a:r>
                        <a:rPr lang="en-US" b="1" dirty="0" smtClean="0">
                          <a:solidFill>
                            <a:schemeClr val="bg1"/>
                          </a:solidFill>
                        </a:rPr>
                        <a:t>1</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2734631046"/>
                  </a:ext>
                </a:extLst>
              </a:tr>
            </a:tbl>
          </a:graphicData>
        </a:graphic>
      </p:graphicFrame>
      <p:graphicFrame>
        <p:nvGraphicFramePr>
          <p:cNvPr id="6" name="Table 5"/>
          <p:cNvGraphicFramePr>
            <a:graphicFrameLocks noGrp="1"/>
          </p:cNvGraphicFramePr>
          <p:nvPr/>
        </p:nvGraphicFramePr>
        <p:xfrm>
          <a:off x="10870419" y="1381489"/>
          <a:ext cx="881017" cy="2194560"/>
        </p:xfrm>
        <a:graphic>
          <a:graphicData uri="http://schemas.openxmlformats.org/drawingml/2006/table">
            <a:tbl>
              <a:tblPr firstRow="1" bandRow="1">
                <a:tableStyleId>{35758FB7-9AC5-4552-8A53-C91805E547FA}</a:tableStyleId>
              </a:tblPr>
              <a:tblGrid>
                <a:gridCol w="881017">
                  <a:extLst>
                    <a:ext uri="{9D8B030D-6E8A-4147-A177-3AD203B41FA5}">
                      <a16:colId xmlns:a16="http://schemas.microsoft.com/office/drawing/2014/main" val="2267233956"/>
                    </a:ext>
                  </a:extLst>
                </a:gridCol>
              </a:tblGrid>
              <a:tr h="274147">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811500174"/>
                  </a:ext>
                </a:extLst>
              </a:tr>
              <a:tr h="274147">
                <a:tc>
                  <a:txBody>
                    <a:bodyPr/>
                    <a:lstStyle/>
                    <a:p>
                      <a:pPr algn="ctr"/>
                      <a:r>
                        <a:rPr lang="en-US" b="1" dirty="0" smtClean="0">
                          <a:solidFill>
                            <a:schemeClr val="bg1"/>
                          </a:solidFill>
                        </a:rPr>
                        <a:t>5</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526226861"/>
                  </a:ext>
                </a:extLst>
              </a:tr>
              <a:tr h="274147">
                <a:tc>
                  <a:txBody>
                    <a:bodyPr/>
                    <a:lstStyle/>
                    <a:p>
                      <a:pPr algn="ctr"/>
                      <a:r>
                        <a:rPr lang="en-US" b="1" dirty="0" smtClean="0">
                          <a:solidFill>
                            <a:schemeClr val="bg1"/>
                          </a:solidFill>
                        </a:rPr>
                        <a:t>4</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612041120"/>
                  </a:ext>
                </a:extLst>
              </a:tr>
              <a:tr h="274147">
                <a:tc>
                  <a:txBody>
                    <a:bodyPr/>
                    <a:lstStyle/>
                    <a:p>
                      <a:pPr algn="ctr"/>
                      <a:r>
                        <a:rPr lang="en-US" b="1" dirty="0" smtClean="0">
                          <a:solidFill>
                            <a:schemeClr val="bg1"/>
                          </a:solidFill>
                        </a:rPr>
                        <a:t>3</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980561908"/>
                  </a:ext>
                </a:extLst>
              </a:tr>
              <a:tr h="274147">
                <a:tc>
                  <a:txBody>
                    <a:bodyPr/>
                    <a:lstStyle/>
                    <a:p>
                      <a:pPr algn="ctr"/>
                      <a:r>
                        <a:rPr lang="en-US" b="1" dirty="0" smtClean="0">
                          <a:solidFill>
                            <a:schemeClr val="bg1"/>
                          </a:solidFill>
                        </a:rPr>
                        <a:t>2</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151446166"/>
                  </a:ext>
                </a:extLst>
              </a:tr>
              <a:tr h="274147">
                <a:tc>
                  <a:txBody>
                    <a:bodyPr/>
                    <a:lstStyle/>
                    <a:p>
                      <a:pPr algn="ctr"/>
                      <a:r>
                        <a:rPr lang="en-US" b="1" dirty="0" smtClean="0">
                          <a:solidFill>
                            <a:schemeClr val="bg1"/>
                          </a:solidFill>
                        </a:rPr>
                        <a:t>1</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2734631046"/>
                  </a:ext>
                </a:extLst>
              </a:tr>
            </a:tbl>
          </a:graphicData>
        </a:graphic>
      </p:graphicFrame>
      <p:sp>
        <p:nvSpPr>
          <p:cNvPr id="7" name="TextBox 6"/>
          <p:cNvSpPr txBox="1"/>
          <p:nvPr/>
        </p:nvSpPr>
        <p:spPr>
          <a:xfrm>
            <a:off x="8021590" y="1721124"/>
            <a:ext cx="561244" cy="369332"/>
          </a:xfrm>
          <a:prstGeom prst="rect">
            <a:avLst/>
          </a:prstGeom>
          <a:noFill/>
        </p:spPr>
        <p:txBody>
          <a:bodyPr wrap="none" rtlCol="0">
            <a:spAutoFit/>
          </a:bodyPr>
          <a:lstStyle/>
          <a:p>
            <a:r>
              <a:rPr lang="en-US" dirty="0" smtClean="0"/>
              <a:t>TOP</a:t>
            </a:r>
            <a:endParaRPr lang="en-GB" dirty="0"/>
          </a:p>
        </p:txBody>
      </p:sp>
      <p:cxnSp>
        <p:nvCxnSpPr>
          <p:cNvPr id="9" name="Straight Arrow Connector 8"/>
          <p:cNvCxnSpPr/>
          <p:nvPr/>
        </p:nvCxnSpPr>
        <p:spPr>
          <a:xfrm>
            <a:off x="8609956" y="1905790"/>
            <a:ext cx="33514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nvGraphicFramePr>
        <p:xfrm>
          <a:off x="8945098" y="4119744"/>
          <a:ext cx="881017" cy="2194560"/>
        </p:xfrm>
        <a:graphic>
          <a:graphicData uri="http://schemas.openxmlformats.org/drawingml/2006/table">
            <a:tbl>
              <a:tblPr firstRow="1" bandRow="1">
                <a:tableStyleId>{35758FB7-9AC5-4552-8A53-C91805E547FA}</a:tableStyleId>
              </a:tblPr>
              <a:tblGrid>
                <a:gridCol w="881017">
                  <a:extLst>
                    <a:ext uri="{9D8B030D-6E8A-4147-A177-3AD203B41FA5}">
                      <a16:colId xmlns:a16="http://schemas.microsoft.com/office/drawing/2014/main" val="2267233956"/>
                    </a:ext>
                  </a:extLst>
                </a:gridCol>
              </a:tblGrid>
              <a:tr h="274147">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811500174"/>
                  </a:ext>
                </a:extLst>
              </a:tr>
              <a:tr h="274147">
                <a:tc>
                  <a:txBody>
                    <a:bodyPr/>
                    <a:lstStyle/>
                    <a:p>
                      <a:pPr algn="ctr"/>
                      <a:r>
                        <a:rPr lang="en-US" b="1" dirty="0" smtClean="0">
                          <a:solidFill>
                            <a:schemeClr val="bg1"/>
                          </a:solidFill>
                        </a:rPr>
                        <a:t>5</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526226861"/>
                  </a:ext>
                </a:extLst>
              </a:tr>
              <a:tr h="274147">
                <a:tc>
                  <a:txBody>
                    <a:bodyPr/>
                    <a:lstStyle/>
                    <a:p>
                      <a:pPr algn="ctr"/>
                      <a:r>
                        <a:rPr lang="en-US" b="1" dirty="0" smtClean="0">
                          <a:solidFill>
                            <a:schemeClr val="bg1"/>
                          </a:solidFill>
                        </a:rPr>
                        <a:t>4</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612041120"/>
                  </a:ext>
                </a:extLst>
              </a:tr>
              <a:tr h="274147">
                <a:tc>
                  <a:txBody>
                    <a:bodyPr/>
                    <a:lstStyle/>
                    <a:p>
                      <a:pPr algn="ctr"/>
                      <a:r>
                        <a:rPr lang="en-US" b="1" dirty="0" smtClean="0">
                          <a:solidFill>
                            <a:schemeClr val="bg1"/>
                          </a:solidFill>
                        </a:rPr>
                        <a:t>3</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980561908"/>
                  </a:ext>
                </a:extLst>
              </a:tr>
              <a:tr h="274147">
                <a:tc>
                  <a:txBody>
                    <a:bodyPr/>
                    <a:lstStyle/>
                    <a:p>
                      <a:pPr algn="ctr"/>
                      <a:r>
                        <a:rPr lang="en-US" b="1" dirty="0" smtClean="0">
                          <a:solidFill>
                            <a:schemeClr val="bg1"/>
                          </a:solidFill>
                        </a:rPr>
                        <a:t>2</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151446166"/>
                  </a:ext>
                </a:extLst>
              </a:tr>
              <a:tr h="274147">
                <a:tc>
                  <a:txBody>
                    <a:bodyPr/>
                    <a:lstStyle/>
                    <a:p>
                      <a:pPr algn="ctr"/>
                      <a:r>
                        <a:rPr lang="en-US" b="1" dirty="0" smtClean="0">
                          <a:solidFill>
                            <a:schemeClr val="bg1"/>
                          </a:solidFill>
                        </a:rPr>
                        <a:t>1</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2734631046"/>
                  </a:ext>
                </a:extLst>
              </a:tr>
            </a:tbl>
          </a:graphicData>
        </a:graphic>
      </p:graphicFrame>
      <p:sp>
        <p:nvSpPr>
          <p:cNvPr id="15" name="TextBox 14"/>
          <p:cNvSpPr txBox="1"/>
          <p:nvPr/>
        </p:nvSpPr>
        <p:spPr>
          <a:xfrm>
            <a:off x="10625983" y="783109"/>
            <a:ext cx="561244" cy="369332"/>
          </a:xfrm>
          <a:prstGeom prst="rect">
            <a:avLst/>
          </a:prstGeom>
          <a:noFill/>
        </p:spPr>
        <p:txBody>
          <a:bodyPr wrap="none" rtlCol="0">
            <a:spAutoFit/>
          </a:bodyPr>
          <a:lstStyle/>
          <a:p>
            <a:r>
              <a:rPr lang="en-US" dirty="0" smtClean="0"/>
              <a:t>TOP</a:t>
            </a:r>
            <a:endParaRPr lang="en-GB" dirty="0"/>
          </a:p>
        </p:txBody>
      </p:sp>
      <p:cxnSp>
        <p:nvCxnSpPr>
          <p:cNvPr id="16" name="Straight Arrow Connector 15"/>
          <p:cNvCxnSpPr/>
          <p:nvPr/>
        </p:nvCxnSpPr>
        <p:spPr>
          <a:xfrm rot="5400000">
            <a:off x="10852096" y="1320013"/>
            <a:ext cx="33514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nvGraphicFramePr>
        <p:xfrm>
          <a:off x="11019667" y="4119744"/>
          <a:ext cx="881017" cy="2194560"/>
        </p:xfrm>
        <a:graphic>
          <a:graphicData uri="http://schemas.openxmlformats.org/drawingml/2006/table">
            <a:tbl>
              <a:tblPr firstRow="1" bandRow="1">
                <a:tableStyleId>{35758FB7-9AC5-4552-8A53-C91805E547FA}</a:tableStyleId>
              </a:tblPr>
              <a:tblGrid>
                <a:gridCol w="881017">
                  <a:extLst>
                    <a:ext uri="{9D8B030D-6E8A-4147-A177-3AD203B41FA5}">
                      <a16:colId xmlns:a16="http://schemas.microsoft.com/office/drawing/2014/main" val="2267233956"/>
                    </a:ext>
                  </a:extLst>
                </a:gridCol>
              </a:tblGrid>
              <a:tr h="274147">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2811500174"/>
                  </a:ext>
                </a:extLst>
              </a:tr>
              <a:tr h="274147">
                <a:tc>
                  <a:txBody>
                    <a:bodyPr/>
                    <a:lstStyle/>
                    <a:p>
                      <a:pPr algn="ct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526226861"/>
                  </a:ext>
                </a:extLst>
              </a:tr>
              <a:tr h="274147">
                <a:tc>
                  <a:txBody>
                    <a:bodyPr/>
                    <a:lstStyle/>
                    <a:p>
                      <a:pPr algn="ctr"/>
                      <a:r>
                        <a:rPr lang="en-US" b="1" dirty="0" smtClean="0">
                          <a:solidFill>
                            <a:schemeClr val="bg1"/>
                          </a:solidFill>
                        </a:rPr>
                        <a:t>4</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612041120"/>
                  </a:ext>
                </a:extLst>
              </a:tr>
              <a:tr h="274147">
                <a:tc>
                  <a:txBody>
                    <a:bodyPr/>
                    <a:lstStyle/>
                    <a:p>
                      <a:pPr algn="ctr"/>
                      <a:r>
                        <a:rPr lang="en-US" b="1" dirty="0" smtClean="0">
                          <a:solidFill>
                            <a:schemeClr val="bg1"/>
                          </a:solidFill>
                        </a:rPr>
                        <a:t>3</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980561908"/>
                  </a:ext>
                </a:extLst>
              </a:tr>
              <a:tr h="274147">
                <a:tc>
                  <a:txBody>
                    <a:bodyPr/>
                    <a:lstStyle/>
                    <a:p>
                      <a:pPr algn="ctr"/>
                      <a:r>
                        <a:rPr lang="en-US" b="1" dirty="0" smtClean="0">
                          <a:solidFill>
                            <a:schemeClr val="bg1"/>
                          </a:solidFill>
                        </a:rPr>
                        <a:t>2</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151446166"/>
                  </a:ext>
                </a:extLst>
              </a:tr>
              <a:tr h="274147">
                <a:tc>
                  <a:txBody>
                    <a:bodyPr/>
                    <a:lstStyle/>
                    <a:p>
                      <a:pPr algn="ctr"/>
                      <a:r>
                        <a:rPr lang="en-US" b="1" dirty="0" smtClean="0">
                          <a:solidFill>
                            <a:schemeClr val="bg1"/>
                          </a:solidFill>
                        </a:rPr>
                        <a:t>1</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2734631046"/>
                  </a:ext>
                </a:extLst>
              </a:tr>
            </a:tbl>
          </a:graphicData>
        </a:graphic>
      </p:graphicFrame>
      <p:sp>
        <p:nvSpPr>
          <p:cNvPr id="18" name="TextBox 17"/>
          <p:cNvSpPr txBox="1"/>
          <p:nvPr/>
        </p:nvSpPr>
        <p:spPr>
          <a:xfrm>
            <a:off x="9921776" y="1487585"/>
            <a:ext cx="806631" cy="369332"/>
          </a:xfrm>
          <a:prstGeom prst="rect">
            <a:avLst/>
          </a:prstGeom>
          <a:noFill/>
        </p:spPr>
        <p:txBody>
          <a:bodyPr wrap="none" rtlCol="0">
            <a:spAutoFit/>
          </a:bodyPr>
          <a:lstStyle/>
          <a:p>
            <a:r>
              <a:rPr lang="en-US" dirty="0" smtClean="0"/>
              <a:t>Push 5</a:t>
            </a:r>
            <a:endParaRPr lang="en-GB" dirty="0"/>
          </a:p>
        </p:txBody>
      </p:sp>
      <p:sp>
        <p:nvSpPr>
          <p:cNvPr id="19" name="TextBox 18"/>
          <p:cNvSpPr txBox="1"/>
          <p:nvPr/>
        </p:nvSpPr>
        <p:spPr>
          <a:xfrm>
            <a:off x="10066768" y="4304808"/>
            <a:ext cx="712246" cy="369332"/>
          </a:xfrm>
          <a:prstGeom prst="rect">
            <a:avLst/>
          </a:prstGeom>
          <a:noFill/>
        </p:spPr>
        <p:txBody>
          <a:bodyPr wrap="none" rtlCol="0">
            <a:spAutoFit/>
          </a:bodyPr>
          <a:lstStyle/>
          <a:p>
            <a:r>
              <a:rPr lang="en-US" dirty="0" smtClean="0"/>
              <a:t>Pop 5</a:t>
            </a:r>
            <a:endParaRPr lang="en-GB" dirty="0"/>
          </a:p>
        </p:txBody>
      </p:sp>
      <p:cxnSp>
        <p:nvCxnSpPr>
          <p:cNvPr id="23" name="Straight Arrow Connector 22"/>
          <p:cNvCxnSpPr/>
          <p:nvPr/>
        </p:nvCxnSpPr>
        <p:spPr>
          <a:xfrm>
            <a:off x="10066768" y="1856917"/>
            <a:ext cx="5592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0169192" y="4674140"/>
            <a:ext cx="5592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9859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標題 1"/>
          <p:cNvSpPr>
            <a:spLocks noGrp="1"/>
          </p:cNvSpPr>
          <p:nvPr>
            <p:ph type="title"/>
          </p:nvPr>
        </p:nvSpPr>
        <p:spPr/>
        <p:txBody>
          <a:bodyPr/>
          <a:lstStyle/>
          <a:p>
            <a:pPr eaLnBrk="1" hangingPunct="1"/>
            <a:r>
              <a:rPr lang="en-US" altLang="zh-TW" smtClean="0"/>
              <a:t>Evaluation of Expressions</a:t>
            </a:r>
            <a:endParaRPr lang="zh-TW" altLang="en-US" smtClean="0"/>
          </a:p>
        </p:txBody>
      </p:sp>
      <p:sp>
        <p:nvSpPr>
          <p:cNvPr id="20483" name="內容版面配置區 2"/>
          <p:cNvSpPr>
            <a:spLocks noGrp="1"/>
          </p:cNvSpPr>
          <p:nvPr>
            <p:ph idx="1"/>
          </p:nvPr>
        </p:nvSpPr>
        <p:spPr>
          <a:xfrm>
            <a:off x="2708275" y="1957388"/>
            <a:ext cx="7772400" cy="4114800"/>
          </a:xfrm>
        </p:spPr>
        <p:txBody>
          <a:bodyPr/>
          <a:lstStyle/>
          <a:p>
            <a:pPr eaLnBrk="1" hangingPunct="1"/>
            <a:r>
              <a:rPr lang="en-US" altLang="zh-TW" smtClean="0"/>
              <a:t>Infix to Posfix</a:t>
            </a:r>
          </a:p>
          <a:p>
            <a:pPr eaLnBrk="1" hangingPunct="1"/>
            <a:r>
              <a:rPr lang="en-US" altLang="zh-TW" smtClean="0"/>
              <a:t>Use  posfix to calculate value</a:t>
            </a:r>
          </a:p>
          <a:p>
            <a:pPr eaLnBrk="1" hangingPunct="1">
              <a:buFont typeface="Wingdings" panose="05000000000000000000" pitchFamily="2" charset="2"/>
              <a:buNone/>
            </a:pPr>
            <a:endParaRPr lang="zh-TW" altLang="en-US" smtClean="0"/>
          </a:p>
        </p:txBody>
      </p:sp>
      <p:graphicFrame>
        <p:nvGraphicFramePr>
          <p:cNvPr id="6" name="表格 5"/>
          <p:cNvGraphicFramePr>
            <a:graphicFrameLocks noGrp="1"/>
          </p:cNvGraphicFramePr>
          <p:nvPr/>
        </p:nvGraphicFramePr>
        <p:xfrm>
          <a:off x="2238375" y="3786188"/>
          <a:ext cx="1714500" cy="2925936"/>
        </p:xfrm>
        <a:graphic>
          <a:graphicData uri="http://schemas.openxmlformats.org/drawingml/2006/table">
            <a:tbl>
              <a:tblPr firstRow="1" bandRow="1">
                <a:tableStyleId>{BC89EF96-8CEA-46FF-86C4-4CE0E7609802}</a:tableStyleId>
              </a:tblPr>
              <a:tblGrid>
                <a:gridCol w="1714500">
                  <a:extLst>
                    <a:ext uri="{9D8B030D-6E8A-4147-A177-3AD203B41FA5}">
                      <a16:colId xmlns:a16="http://schemas.microsoft.com/office/drawing/2014/main" val="20000"/>
                    </a:ext>
                  </a:extLst>
                </a:gridCol>
              </a:tblGrid>
              <a:tr h="365720">
                <a:tc>
                  <a:txBody>
                    <a:bodyPr/>
                    <a:lstStyle/>
                    <a:p>
                      <a:endParaRPr lang="zh-TW" altLang="en-US" sz="1800" dirty="0"/>
                    </a:p>
                  </a:txBody>
                  <a:tcPr marL="91439" marR="91439" marT="45711" marB="45711"/>
                </a:tc>
                <a:extLst>
                  <a:ext uri="{0D108BD9-81ED-4DB2-BD59-A6C34878D82A}">
                    <a16:rowId xmlns:a16="http://schemas.microsoft.com/office/drawing/2014/main" val="10000"/>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1"/>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2"/>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3"/>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4"/>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5"/>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6"/>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7"/>
                  </a:ext>
                </a:extLst>
              </a:tr>
            </a:tbl>
          </a:graphicData>
        </a:graphic>
      </p:graphicFrame>
      <p:graphicFrame>
        <p:nvGraphicFramePr>
          <p:cNvPr id="8" name="表格 7"/>
          <p:cNvGraphicFramePr>
            <a:graphicFrameLocks noGrp="1"/>
          </p:cNvGraphicFramePr>
          <p:nvPr/>
        </p:nvGraphicFramePr>
        <p:xfrm>
          <a:off x="3167064" y="3214689"/>
          <a:ext cx="5500690" cy="371475"/>
        </p:xfrm>
        <a:graphic>
          <a:graphicData uri="http://schemas.openxmlformats.org/drawingml/2006/table">
            <a:tbl>
              <a:tblPr firstRow="1" bandRow="1">
                <a:tableStyleId>{5C22544A-7EE6-4342-B048-85BDC9FD1C3A}</a:tableStyleId>
              </a:tblPr>
              <a:tblGrid>
                <a:gridCol w="423130">
                  <a:extLst>
                    <a:ext uri="{9D8B030D-6E8A-4147-A177-3AD203B41FA5}">
                      <a16:colId xmlns:a16="http://schemas.microsoft.com/office/drawing/2014/main" val="20000"/>
                    </a:ext>
                  </a:extLst>
                </a:gridCol>
                <a:gridCol w="423130">
                  <a:extLst>
                    <a:ext uri="{9D8B030D-6E8A-4147-A177-3AD203B41FA5}">
                      <a16:colId xmlns:a16="http://schemas.microsoft.com/office/drawing/2014/main" val="20001"/>
                    </a:ext>
                  </a:extLst>
                </a:gridCol>
                <a:gridCol w="423130">
                  <a:extLst>
                    <a:ext uri="{9D8B030D-6E8A-4147-A177-3AD203B41FA5}">
                      <a16:colId xmlns:a16="http://schemas.microsoft.com/office/drawing/2014/main" val="20002"/>
                    </a:ext>
                  </a:extLst>
                </a:gridCol>
                <a:gridCol w="423130">
                  <a:extLst>
                    <a:ext uri="{9D8B030D-6E8A-4147-A177-3AD203B41FA5}">
                      <a16:colId xmlns:a16="http://schemas.microsoft.com/office/drawing/2014/main" val="20003"/>
                    </a:ext>
                  </a:extLst>
                </a:gridCol>
                <a:gridCol w="423130">
                  <a:extLst>
                    <a:ext uri="{9D8B030D-6E8A-4147-A177-3AD203B41FA5}">
                      <a16:colId xmlns:a16="http://schemas.microsoft.com/office/drawing/2014/main" val="20004"/>
                    </a:ext>
                  </a:extLst>
                </a:gridCol>
                <a:gridCol w="423130">
                  <a:extLst>
                    <a:ext uri="{9D8B030D-6E8A-4147-A177-3AD203B41FA5}">
                      <a16:colId xmlns:a16="http://schemas.microsoft.com/office/drawing/2014/main" val="20005"/>
                    </a:ext>
                  </a:extLst>
                </a:gridCol>
                <a:gridCol w="423130">
                  <a:extLst>
                    <a:ext uri="{9D8B030D-6E8A-4147-A177-3AD203B41FA5}">
                      <a16:colId xmlns:a16="http://schemas.microsoft.com/office/drawing/2014/main" val="20006"/>
                    </a:ext>
                  </a:extLst>
                </a:gridCol>
                <a:gridCol w="423130">
                  <a:extLst>
                    <a:ext uri="{9D8B030D-6E8A-4147-A177-3AD203B41FA5}">
                      <a16:colId xmlns:a16="http://schemas.microsoft.com/office/drawing/2014/main" val="20007"/>
                    </a:ext>
                  </a:extLst>
                </a:gridCol>
                <a:gridCol w="423130">
                  <a:extLst>
                    <a:ext uri="{9D8B030D-6E8A-4147-A177-3AD203B41FA5}">
                      <a16:colId xmlns:a16="http://schemas.microsoft.com/office/drawing/2014/main" val="20008"/>
                    </a:ext>
                  </a:extLst>
                </a:gridCol>
                <a:gridCol w="423130">
                  <a:extLst>
                    <a:ext uri="{9D8B030D-6E8A-4147-A177-3AD203B41FA5}">
                      <a16:colId xmlns:a16="http://schemas.microsoft.com/office/drawing/2014/main" val="20009"/>
                    </a:ext>
                  </a:extLst>
                </a:gridCol>
                <a:gridCol w="423130">
                  <a:extLst>
                    <a:ext uri="{9D8B030D-6E8A-4147-A177-3AD203B41FA5}">
                      <a16:colId xmlns:a16="http://schemas.microsoft.com/office/drawing/2014/main" val="20010"/>
                    </a:ext>
                  </a:extLst>
                </a:gridCol>
                <a:gridCol w="423130">
                  <a:extLst>
                    <a:ext uri="{9D8B030D-6E8A-4147-A177-3AD203B41FA5}">
                      <a16:colId xmlns:a16="http://schemas.microsoft.com/office/drawing/2014/main" val="20011"/>
                    </a:ext>
                  </a:extLst>
                </a:gridCol>
                <a:gridCol w="423130">
                  <a:extLst>
                    <a:ext uri="{9D8B030D-6E8A-4147-A177-3AD203B41FA5}">
                      <a16:colId xmlns:a16="http://schemas.microsoft.com/office/drawing/2014/main" val="20012"/>
                    </a:ext>
                  </a:extLst>
                </a:gridCol>
              </a:tblGrid>
              <a:tr h="371475">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extLst>
                  <a:ext uri="{0D108BD9-81ED-4DB2-BD59-A6C34878D82A}">
                    <a16:rowId xmlns:a16="http://schemas.microsoft.com/office/drawing/2014/main" val="10000"/>
                  </a:ext>
                </a:extLst>
              </a:tr>
            </a:tbl>
          </a:graphicData>
        </a:graphic>
      </p:graphicFrame>
      <p:sp>
        <p:nvSpPr>
          <p:cNvPr id="22" name="文字方塊 21"/>
          <p:cNvSpPr txBox="1">
            <a:spLocks noChangeArrowheads="1"/>
          </p:cNvSpPr>
          <p:nvPr/>
        </p:nvSpPr>
        <p:spPr bwMode="auto">
          <a:xfrm>
            <a:off x="7450138" y="321468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20535" name="文字方塊 22"/>
          <p:cNvSpPr txBox="1">
            <a:spLocks noChangeArrowheads="1"/>
          </p:cNvSpPr>
          <p:nvPr/>
        </p:nvSpPr>
        <p:spPr bwMode="auto">
          <a:xfrm>
            <a:off x="8316913" y="321468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30" name="文字方塊 29"/>
          <p:cNvSpPr txBox="1">
            <a:spLocks noChangeArrowheads="1"/>
          </p:cNvSpPr>
          <p:nvPr/>
        </p:nvSpPr>
        <p:spPr bwMode="auto">
          <a:xfrm>
            <a:off x="7885113" y="321468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7</a:t>
            </a:r>
            <a:endParaRPr kumimoji="0" lang="zh-TW" altLang="en-US" sz="1800"/>
          </a:p>
        </p:txBody>
      </p:sp>
      <p:sp>
        <p:nvSpPr>
          <p:cNvPr id="20537" name="文字方塊 19"/>
          <p:cNvSpPr txBox="1">
            <a:spLocks noChangeArrowheads="1"/>
          </p:cNvSpPr>
          <p:nvPr/>
        </p:nvSpPr>
        <p:spPr bwMode="auto">
          <a:xfrm>
            <a:off x="4310063" y="3786189"/>
            <a:ext cx="3390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Push the item of array to stack</a:t>
            </a:r>
            <a:endParaRPr kumimoji="0" lang="zh-TW" altLang="en-US" sz="1800"/>
          </a:p>
        </p:txBody>
      </p:sp>
      <p:sp>
        <p:nvSpPr>
          <p:cNvPr id="20538" name="文字方塊 23"/>
          <p:cNvSpPr txBox="1">
            <a:spLocks noChangeArrowheads="1"/>
          </p:cNvSpPr>
          <p:nvPr/>
        </p:nvSpPr>
        <p:spPr bwMode="auto">
          <a:xfrm>
            <a:off x="4310064" y="4071938"/>
            <a:ext cx="5610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If the item is operator, operating the two top of stack</a:t>
            </a:r>
          </a:p>
          <a:p>
            <a:pPr eaLnBrk="1" hangingPunct="1">
              <a:spcBef>
                <a:spcPct val="0"/>
              </a:spcBef>
              <a:buClrTx/>
              <a:buSzTx/>
              <a:buFontTx/>
              <a:buNone/>
            </a:pPr>
            <a:r>
              <a:rPr kumimoji="0" lang="en-US" altLang="zh-TW" sz="1800"/>
              <a:t>with this token and push to stack.</a:t>
            </a:r>
            <a:endParaRPr kumimoji="0" lang="zh-TW" altLang="en-US" sz="1800"/>
          </a:p>
        </p:txBody>
      </p:sp>
      <p:sp>
        <p:nvSpPr>
          <p:cNvPr id="25" name="文字方塊 24"/>
          <p:cNvSpPr txBox="1">
            <a:spLocks noChangeArrowheads="1"/>
          </p:cNvSpPr>
          <p:nvPr/>
        </p:nvSpPr>
        <p:spPr bwMode="auto">
          <a:xfrm>
            <a:off x="2940050" y="633095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1</a:t>
            </a:r>
            <a:endParaRPr kumimoji="0" lang="zh-TW" altLang="en-US" sz="1800"/>
          </a:p>
        </p:txBody>
      </p:sp>
      <p:sp>
        <p:nvSpPr>
          <p:cNvPr id="31" name="文字方塊 30"/>
          <p:cNvSpPr txBox="1">
            <a:spLocks noChangeArrowheads="1"/>
          </p:cNvSpPr>
          <p:nvPr/>
        </p:nvSpPr>
        <p:spPr bwMode="auto">
          <a:xfrm>
            <a:off x="2884488" y="5988050"/>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10</a:t>
            </a:r>
            <a:endParaRPr kumimoji="0" lang="zh-TW" altLang="en-US" sz="1800"/>
          </a:p>
        </p:txBody>
      </p:sp>
      <p:sp>
        <p:nvSpPr>
          <p:cNvPr id="17" name="文字方塊 16"/>
          <p:cNvSpPr txBox="1">
            <a:spLocks noChangeArrowheads="1"/>
          </p:cNvSpPr>
          <p:nvPr/>
        </p:nvSpPr>
        <p:spPr bwMode="auto">
          <a:xfrm>
            <a:off x="5495926" y="4791075"/>
            <a:ext cx="352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8" name="文字方塊 17"/>
          <p:cNvSpPr txBox="1">
            <a:spLocks noChangeArrowheads="1"/>
          </p:cNvSpPr>
          <p:nvPr/>
        </p:nvSpPr>
        <p:spPr bwMode="auto">
          <a:xfrm>
            <a:off x="5689600" y="48085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10</a:t>
            </a:r>
            <a:endParaRPr kumimoji="0" lang="zh-TW" altLang="en-US" sz="1800"/>
          </a:p>
        </p:txBody>
      </p:sp>
    </p:spTree>
    <p:extLst>
      <p:ext uri="{BB962C8B-B14F-4D97-AF65-F5344CB8AC3E}">
        <p14:creationId xmlns:p14="http://schemas.microsoft.com/office/powerpoint/2010/main" val="19764007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accel="50000" decel="50000" fill="hold" grpId="0" nodeType="withEffect">
                                  <p:stCondLst>
                                    <p:cond delay="0"/>
                                  </p:stCondLst>
                                  <p:childTnLst>
                                    <p:animMotion origin="layout" path="M -4.16667E-6 -1.85185E-6 L -0.25954 0.23542 " pathEditMode="relative" rAng="0" ptsTypes="AA">
                                      <p:cBhvr>
                                        <p:cTn id="6" dur="2000" fill="hold"/>
                                        <p:tgtEl>
                                          <p:spTgt spid="22"/>
                                        </p:tgtEl>
                                        <p:attrNameLst>
                                          <p:attrName>ppt_x</p:attrName>
                                          <p:attrName>ppt_y</p:attrName>
                                        </p:attrNameLst>
                                      </p:cBhvr>
                                      <p:rCtr x="-13000" y="11800"/>
                                    </p:animMotion>
                                  </p:childTnLst>
                                </p:cTn>
                              </p:par>
                              <p:par>
                                <p:cTn id="7" presetID="0" presetClass="path" presetSubtype="0" accel="50000" decel="50000" fill="hold" grpId="0" nodeType="withEffect">
                                  <p:stCondLst>
                                    <p:cond delay="0"/>
                                  </p:stCondLst>
                                  <p:childTnLst>
                                    <p:animMotion origin="layout" path="M 2.22222E-6 -4.07407E-6 L 0.20469 -0.16805 " pathEditMode="relative" ptsTypes="AA">
                                      <p:cBhvr>
                                        <p:cTn id="8" dur="2000" fill="hold"/>
                                        <p:tgtEl>
                                          <p:spTgt spid="31"/>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5E-6 0 L 0.2573 -0.21898 " pathEditMode="relative" rAng="0" ptsTypes="AA">
                                      <p:cBhvr>
                                        <p:cTn id="10" dur="2000" fill="hold"/>
                                        <p:tgtEl>
                                          <p:spTgt spid="25"/>
                                        </p:tgtEl>
                                        <p:attrNameLst>
                                          <p:attrName>ppt_x</p:attrName>
                                          <p:attrName>ppt_y</p:attrName>
                                        </p:attrNameLst>
                                      </p:cBhvr>
                                      <p:rCtr x="12900" y="-10900"/>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31"/>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5"/>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2"/>
                                        </p:tgtEl>
                                        <p:attrNameLst>
                                          <p:attrName>style.visibility</p:attrName>
                                        </p:attrNameLst>
                                      </p:cBhvr>
                                      <p:to>
                                        <p:strVal val="hidden"/>
                                      </p:to>
                                    </p:set>
                                  </p:childTnLst>
                                </p:cTn>
                              </p:par>
                              <p:par>
                                <p:cTn id="25" presetID="0" presetClass="path" presetSubtype="0" accel="50000" decel="50000" fill="hold" grpId="1" nodeType="withEffect">
                                  <p:stCondLst>
                                    <p:cond delay="0"/>
                                  </p:stCondLst>
                                  <p:childTnLst>
                                    <p:animMotion origin="layout" path="M 0 0 L -0.30712 0.22037 " pathEditMode="relative" ptsTypes="AA">
                                      <p:cBhvr>
                                        <p:cTn id="26" dur="2000" fill="hold"/>
                                        <p:tgtEl>
                                          <p:spTgt spid="18"/>
                                        </p:tgtEl>
                                        <p:attrNameLst>
                                          <p:attrName>ppt_x</p:attrName>
                                          <p:attrName>ppt_y</p:attrName>
                                        </p:attrNameLst>
                                      </p:cBhvr>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0" presetClass="path" presetSubtype="0" accel="50000" decel="50000" fill="hold" grpId="0" nodeType="clickEffect">
                                  <p:stCondLst>
                                    <p:cond delay="0"/>
                                  </p:stCondLst>
                                  <p:childTnLst>
                                    <p:animMotion origin="layout" path="M -3.61111E-6 1.85185E-6 L -0.5434 0.39907 " pathEditMode="relative" ptsTypes="AA">
                                      <p:cBhvr>
                                        <p:cTn id="30" dur="2000" fill="hold"/>
                                        <p:tgtEl>
                                          <p:spTgt spid="3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30" grpId="0"/>
      <p:bldP spid="25" grpId="0"/>
      <p:bldP spid="25" grpId="1"/>
      <p:bldP spid="31" grpId="0"/>
      <p:bldP spid="31" grpId="1"/>
      <p:bldP spid="17" grpId="0"/>
      <p:bldP spid="18" grpId="0"/>
      <p:bldP spid="18"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1"/>
          <p:cNvSpPr>
            <a:spLocks noGrp="1"/>
          </p:cNvSpPr>
          <p:nvPr>
            <p:ph type="title"/>
          </p:nvPr>
        </p:nvSpPr>
        <p:spPr/>
        <p:txBody>
          <a:bodyPr/>
          <a:lstStyle/>
          <a:p>
            <a:pPr eaLnBrk="1" hangingPunct="1"/>
            <a:r>
              <a:rPr lang="en-US" altLang="zh-TW" smtClean="0"/>
              <a:t>Evaluation of Expressions</a:t>
            </a:r>
            <a:endParaRPr lang="zh-TW" altLang="en-US" smtClean="0"/>
          </a:p>
        </p:txBody>
      </p:sp>
      <p:sp>
        <p:nvSpPr>
          <p:cNvPr id="21507" name="內容版面配置區 2"/>
          <p:cNvSpPr>
            <a:spLocks noGrp="1"/>
          </p:cNvSpPr>
          <p:nvPr>
            <p:ph idx="1"/>
          </p:nvPr>
        </p:nvSpPr>
        <p:spPr>
          <a:xfrm>
            <a:off x="2708275" y="1957388"/>
            <a:ext cx="7772400" cy="4114800"/>
          </a:xfrm>
        </p:spPr>
        <p:txBody>
          <a:bodyPr/>
          <a:lstStyle/>
          <a:p>
            <a:pPr eaLnBrk="1" hangingPunct="1"/>
            <a:r>
              <a:rPr lang="en-US" altLang="zh-TW" smtClean="0"/>
              <a:t>Infix to Posfix</a:t>
            </a:r>
          </a:p>
          <a:p>
            <a:pPr eaLnBrk="1" hangingPunct="1"/>
            <a:r>
              <a:rPr lang="en-US" altLang="zh-TW" smtClean="0"/>
              <a:t>Use  posfix to calculate value</a:t>
            </a:r>
          </a:p>
          <a:p>
            <a:pPr eaLnBrk="1" hangingPunct="1">
              <a:buFont typeface="Wingdings" panose="05000000000000000000" pitchFamily="2" charset="2"/>
              <a:buNone/>
            </a:pPr>
            <a:endParaRPr lang="zh-TW" altLang="en-US" smtClean="0"/>
          </a:p>
        </p:txBody>
      </p:sp>
      <p:graphicFrame>
        <p:nvGraphicFramePr>
          <p:cNvPr id="6" name="表格 5"/>
          <p:cNvGraphicFramePr>
            <a:graphicFrameLocks noGrp="1"/>
          </p:cNvGraphicFramePr>
          <p:nvPr/>
        </p:nvGraphicFramePr>
        <p:xfrm>
          <a:off x="2238375" y="3786188"/>
          <a:ext cx="1714500" cy="2925936"/>
        </p:xfrm>
        <a:graphic>
          <a:graphicData uri="http://schemas.openxmlformats.org/drawingml/2006/table">
            <a:tbl>
              <a:tblPr firstRow="1" bandRow="1">
                <a:tableStyleId>{BC89EF96-8CEA-46FF-86C4-4CE0E7609802}</a:tableStyleId>
              </a:tblPr>
              <a:tblGrid>
                <a:gridCol w="1714500">
                  <a:extLst>
                    <a:ext uri="{9D8B030D-6E8A-4147-A177-3AD203B41FA5}">
                      <a16:colId xmlns:a16="http://schemas.microsoft.com/office/drawing/2014/main" val="20000"/>
                    </a:ext>
                  </a:extLst>
                </a:gridCol>
              </a:tblGrid>
              <a:tr h="365720">
                <a:tc>
                  <a:txBody>
                    <a:bodyPr/>
                    <a:lstStyle/>
                    <a:p>
                      <a:endParaRPr lang="zh-TW" altLang="en-US" sz="1800" dirty="0"/>
                    </a:p>
                  </a:txBody>
                  <a:tcPr marL="91439" marR="91439" marT="45711" marB="45711"/>
                </a:tc>
                <a:extLst>
                  <a:ext uri="{0D108BD9-81ED-4DB2-BD59-A6C34878D82A}">
                    <a16:rowId xmlns:a16="http://schemas.microsoft.com/office/drawing/2014/main" val="10000"/>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1"/>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2"/>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3"/>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4"/>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5"/>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6"/>
                  </a:ext>
                </a:extLst>
              </a:tr>
              <a:tr h="365720">
                <a:tc>
                  <a:txBody>
                    <a:bodyPr/>
                    <a:lstStyle/>
                    <a:p>
                      <a:endParaRPr lang="zh-TW" altLang="en-US" sz="1800" dirty="0"/>
                    </a:p>
                  </a:txBody>
                  <a:tcPr marL="91439" marR="91439" marT="45711" marB="45711"/>
                </a:tc>
                <a:extLst>
                  <a:ext uri="{0D108BD9-81ED-4DB2-BD59-A6C34878D82A}">
                    <a16:rowId xmlns:a16="http://schemas.microsoft.com/office/drawing/2014/main" val="10007"/>
                  </a:ext>
                </a:extLst>
              </a:tr>
            </a:tbl>
          </a:graphicData>
        </a:graphic>
      </p:graphicFrame>
      <p:graphicFrame>
        <p:nvGraphicFramePr>
          <p:cNvPr id="8" name="表格 7"/>
          <p:cNvGraphicFramePr>
            <a:graphicFrameLocks noGrp="1"/>
          </p:cNvGraphicFramePr>
          <p:nvPr/>
        </p:nvGraphicFramePr>
        <p:xfrm>
          <a:off x="3167064" y="3214689"/>
          <a:ext cx="5500690" cy="371475"/>
        </p:xfrm>
        <a:graphic>
          <a:graphicData uri="http://schemas.openxmlformats.org/drawingml/2006/table">
            <a:tbl>
              <a:tblPr firstRow="1" bandRow="1">
                <a:tableStyleId>{5C22544A-7EE6-4342-B048-85BDC9FD1C3A}</a:tableStyleId>
              </a:tblPr>
              <a:tblGrid>
                <a:gridCol w="423130">
                  <a:extLst>
                    <a:ext uri="{9D8B030D-6E8A-4147-A177-3AD203B41FA5}">
                      <a16:colId xmlns:a16="http://schemas.microsoft.com/office/drawing/2014/main" val="20000"/>
                    </a:ext>
                  </a:extLst>
                </a:gridCol>
                <a:gridCol w="423130">
                  <a:extLst>
                    <a:ext uri="{9D8B030D-6E8A-4147-A177-3AD203B41FA5}">
                      <a16:colId xmlns:a16="http://schemas.microsoft.com/office/drawing/2014/main" val="20001"/>
                    </a:ext>
                  </a:extLst>
                </a:gridCol>
                <a:gridCol w="423130">
                  <a:extLst>
                    <a:ext uri="{9D8B030D-6E8A-4147-A177-3AD203B41FA5}">
                      <a16:colId xmlns:a16="http://schemas.microsoft.com/office/drawing/2014/main" val="20002"/>
                    </a:ext>
                  </a:extLst>
                </a:gridCol>
                <a:gridCol w="423130">
                  <a:extLst>
                    <a:ext uri="{9D8B030D-6E8A-4147-A177-3AD203B41FA5}">
                      <a16:colId xmlns:a16="http://schemas.microsoft.com/office/drawing/2014/main" val="20003"/>
                    </a:ext>
                  </a:extLst>
                </a:gridCol>
                <a:gridCol w="423130">
                  <a:extLst>
                    <a:ext uri="{9D8B030D-6E8A-4147-A177-3AD203B41FA5}">
                      <a16:colId xmlns:a16="http://schemas.microsoft.com/office/drawing/2014/main" val="20004"/>
                    </a:ext>
                  </a:extLst>
                </a:gridCol>
                <a:gridCol w="423130">
                  <a:extLst>
                    <a:ext uri="{9D8B030D-6E8A-4147-A177-3AD203B41FA5}">
                      <a16:colId xmlns:a16="http://schemas.microsoft.com/office/drawing/2014/main" val="20005"/>
                    </a:ext>
                  </a:extLst>
                </a:gridCol>
                <a:gridCol w="423130">
                  <a:extLst>
                    <a:ext uri="{9D8B030D-6E8A-4147-A177-3AD203B41FA5}">
                      <a16:colId xmlns:a16="http://schemas.microsoft.com/office/drawing/2014/main" val="20006"/>
                    </a:ext>
                  </a:extLst>
                </a:gridCol>
                <a:gridCol w="423130">
                  <a:extLst>
                    <a:ext uri="{9D8B030D-6E8A-4147-A177-3AD203B41FA5}">
                      <a16:colId xmlns:a16="http://schemas.microsoft.com/office/drawing/2014/main" val="20007"/>
                    </a:ext>
                  </a:extLst>
                </a:gridCol>
                <a:gridCol w="423130">
                  <a:extLst>
                    <a:ext uri="{9D8B030D-6E8A-4147-A177-3AD203B41FA5}">
                      <a16:colId xmlns:a16="http://schemas.microsoft.com/office/drawing/2014/main" val="20008"/>
                    </a:ext>
                  </a:extLst>
                </a:gridCol>
                <a:gridCol w="423130">
                  <a:extLst>
                    <a:ext uri="{9D8B030D-6E8A-4147-A177-3AD203B41FA5}">
                      <a16:colId xmlns:a16="http://schemas.microsoft.com/office/drawing/2014/main" val="20009"/>
                    </a:ext>
                  </a:extLst>
                </a:gridCol>
                <a:gridCol w="423130">
                  <a:extLst>
                    <a:ext uri="{9D8B030D-6E8A-4147-A177-3AD203B41FA5}">
                      <a16:colId xmlns:a16="http://schemas.microsoft.com/office/drawing/2014/main" val="20010"/>
                    </a:ext>
                  </a:extLst>
                </a:gridCol>
                <a:gridCol w="423130">
                  <a:extLst>
                    <a:ext uri="{9D8B030D-6E8A-4147-A177-3AD203B41FA5}">
                      <a16:colId xmlns:a16="http://schemas.microsoft.com/office/drawing/2014/main" val="20011"/>
                    </a:ext>
                  </a:extLst>
                </a:gridCol>
                <a:gridCol w="423130">
                  <a:extLst>
                    <a:ext uri="{9D8B030D-6E8A-4147-A177-3AD203B41FA5}">
                      <a16:colId xmlns:a16="http://schemas.microsoft.com/office/drawing/2014/main" val="20012"/>
                    </a:ext>
                  </a:extLst>
                </a:gridCol>
              </a:tblGrid>
              <a:tr h="371475">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endParaRPr lang="zh-TW" altLang="en-US" sz="1800" dirty="0">
                        <a:solidFill>
                          <a:schemeClr val="tx1"/>
                        </a:solidFill>
                      </a:endParaRPr>
                    </a:p>
                  </a:txBody>
                  <a:tcPr marL="91439" marR="91439"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extLst>
                  <a:ext uri="{0D108BD9-81ED-4DB2-BD59-A6C34878D82A}">
                    <a16:rowId xmlns:a16="http://schemas.microsoft.com/office/drawing/2014/main" val="10000"/>
                  </a:ext>
                </a:extLst>
              </a:tr>
            </a:tbl>
          </a:graphicData>
        </a:graphic>
      </p:graphicFrame>
      <p:sp>
        <p:nvSpPr>
          <p:cNvPr id="23" name="文字方塊 22"/>
          <p:cNvSpPr txBox="1">
            <a:spLocks noChangeArrowheads="1"/>
          </p:cNvSpPr>
          <p:nvPr/>
        </p:nvSpPr>
        <p:spPr bwMode="auto">
          <a:xfrm>
            <a:off x="8316913" y="321468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30" name="文字方塊 29"/>
          <p:cNvSpPr txBox="1">
            <a:spLocks noChangeArrowheads="1"/>
          </p:cNvSpPr>
          <p:nvPr/>
        </p:nvSpPr>
        <p:spPr bwMode="auto">
          <a:xfrm>
            <a:off x="2894013" y="5986463"/>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7</a:t>
            </a:r>
            <a:endParaRPr kumimoji="0" lang="zh-TW" altLang="en-US" sz="1800"/>
          </a:p>
        </p:txBody>
      </p:sp>
      <p:sp>
        <p:nvSpPr>
          <p:cNvPr id="21560" name="文字方塊 19"/>
          <p:cNvSpPr txBox="1">
            <a:spLocks noChangeArrowheads="1"/>
          </p:cNvSpPr>
          <p:nvPr/>
        </p:nvSpPr>
        <p:spPr bwMode="auto">
          <a:xfrm>
            <a:off x="4310063" y="3786189"/>
            <a:ext cx="3390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Push the item of array to stack</a:t>
            </a:r>
            <a:endParaRPr kumimoji="0" lang="zh-TW" altLang="en-US" sz="1800"/>
          </a:p>
        </p:txBody>
      </p:sp>
      <p:sp>
        <p:nvSpPr>
          <p:cNvPr id="21561" name="文字方塊 23"/>
          <p:cNvSpPr txBox="1">
            <a:spLocks noChangeArrowheads="1"/>
          </p:cNvSpPr>
          <p:nvPr/>
        </p:nvSpPr>
        <p:spPr bwMode="auto">
          <a:xfrm>
            <a:off x="4310064" y="4071938"/>
            <a:ext cx="5610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If the item is operator, operating the two top of stack</a:t>
            </a:r>
          </a:p>
          <a:p>
            <a:pPr eaLnBrk="1" hangingPunct="1">
              <a:spcBef>
                <a:spcPct val="0"/>
              </a:spcBef>
              <a:buClrTx/>
              <a:buSzTx/>
              <a:buFontTx/>
              <a:buNone/>
            </a:pPr>
            <a:r>
              <a:rPr kumimoji="0" lang="en-US" altLang="zh-TW" sz="1800"/>
              <a:t>with this token and push to stack.</a:t>
            </a:r>
            <a:endParaRPr kumimoji="0" lang="zh-TW" altLang="en-US" sz="1800"/>
          </a:p>
        </p:txBody>
      </p:sp>
      <p:sp>
        <p:nvSpPr>
          <p:cNvPr id="18" name="文字方塊 17"/>
          <p:cNvSpPr txBox="1">
            <a:spLocks noChangeArrowheads="1"/>
          </p:cNvSpPr>
          <p:nvPr/>
        </p:nvSpPr>
        <p:spPr bwMode="auto">
          <a:xfrm>
            <a:off x="2854325" y="6338888"/>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10</a:t>
            </a:r>
            <a:endParaRPr kumimoji="0" lang="zh-TW" altLang="en-US" sz="1800"/>
          </a:p>
        </p:txBody>
      </p:sp>
      <p:sp>
        <p:nvSpPr>
          <p:cNvPr id="15" name="文字方塊 14"/>
          <p:cNvSpPr txBox="1">
            <a:spLocks noChangeArrowheads="1"/>
          </p:cNvSpPr>
          <p:nvPr/>
        </p:nvSpPr>
        <p:spPr bwMode="auto">
          <a:xfrm>
            <a:off x="5492751" y="4878388"/>
            <a:ext cx="3540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a:t>
            </a:r>
            <a:endParaRPr kumimoji="0" lang="zh-TW" altLang="en-US" sz="1800"/>
          </a:p>
        </p:txBody>
      </p:sp>
      <p:sp>
        <p:nvSpPr>
          <p:cNvPr id="16" name="文字方塊 15"/>
          <p:cNvSpPr txBox="1">
            <a:spLocks noChangeArrowheads="1"/>
          </p:cNvSpPr>
          <p:nvPr/>
        </p:nvSpPr>
        <p:spPr bwMode="auto">
          <a:xfrm>
            <a:off x="5692775" y="4892675"/>
            <a:ext cx="438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t>70</a:t>
            </a:r>
            <a:endParaRPr kumimoji="0" lang="zh-TW" altLang="en-US" sz="1800"/>
          </a:p>
        </p:txBody>
      </p:sp>
      <p:sp>
        <p:nvSpPr>
          <p:cNvPr id="19" name="文字方塊 18"/>
          <p:cNvSpPr txBox="1">
            <a:spLocks noChangeArrowheads="1"/>
          </p:cNvSpPr>
          <p:nvPr/>
        </p:nvSpPr>
        <p:spPr bwMode="auto">
          <a:xfrm>
            <a:off x="6043614" y="4916489"/>
            <a:ext cx="2909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spcBef>
                <a:spcPct val="0"/>
              </a:spcBef>
              <a:buClrTx/>
              <a:buSzTx/>
              <a:buFontTx/>
              <a:buNone/>
            </a:pPr>
            <a:r>
              <a:rPr kumimoji="0" lang="en-US" altLang="zh-TW" sz="1800">
                <a:solidFill>
                  <a:srgbClr val="FF0000"/>
                </a:solidFill>
              </a:rPr>
              <a:t>answer of the expressions</a:t>
            </a:r>
            <a:endParaRPr kumimoji="0" lang="zh-TW" altLang="en-US" sz="1800">
              <a:solidFill>
                <a:srgbClr val="FF0000"/>
              </a:solidFill>
            </a:endParaRPr>
          </a:p>
        </p:txBody>
      </p:sp>
    </p:spTree>
    <p:extLst>
      <p:ext uri="{BB962C8B-B14F-4D97-AF65-F5344CB8AC3E}">
        <p14:creationId xmlns:p14="http://schemas.microsoft.com/office/powerpoint/2010/main" val="25892573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accel="50000" decel="50000" fill="hold" grpId="0" nodeType="withEffect">
                                  <p:stCondLst>
                                    <p:cond delay="0"/>
                                  </p:stCondLst>
                                  <p:childTnLst>
                                    <p:animMotion origin="layout" path="M 4.16667E-6 -1.85185E-6 L -0.36233 0.24584 " pathEditMode="relative" rAng="0" ptsTypes="AA">
                                      <p:cBhvr>
                                        <p:cTn id="6" dur="2000" fill="hold"/>
                                        <p:tgtEl>
                                          <p:spTgt spid="23"/>
                                        </p:tgtEl>
                                        <p:attrNameLst>
                                          <p:attrName>ppt_x</p:attrName>
                                          <p:attrName>ppt_y</p:attrName>
                                        </p:attrNameLst>
                                      </p:cBhvr>
                                      <p:rCtr x="-18100" y="12300"/>
                                    </p:animMotion>
                                  </p:childTnLst>
                                </p:cTn>
                              </p:par>
                              <p:par>
                                <p:cTn id="7" presetID="0" presetClass="path" presetSubtype="0" accel="50000" decel="50000" fill="hold" grpId="0" nodeType="withEffect">
                                  <p:stCondLst>
                                    <p:cond delay="0"/>
                                  </p:stCondLst>
                                  <p:childTnLst>
                                    <p:animMotion origin="layout" path="M -5.55556E-7 -5.55556E-6 L 0.2599 -0.15764 " pathEditMode="relative" ptsTypes="AA">
                                      <p:cBhvr>
                                        <p:cTn id="8" dur="2000" fill="hold"/>
                                        <p:tgtEl>
                                          <p:spTgt spid="30"/>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00017 0.00023 L 0.20452 -0.20972 " pathEditMode="relative" ptsTypes="AA">
                                      <p:cBhvr>
                                        <p:cTn id="10" dur="2000" fill="hold"/>
                                        <p:tgtEl>
                                          <p:spTgt spid="18"/>
                                        </p:tgtEl>
                                        <p:attrNameLst>
                                          <p:attrName>ppt_x</p:attrName>
                                          <p:attrName>ppt_y</p:attrName>
                                        </p:attrNameLst>
                                      </p:cBhvr>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30"/>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3"/>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30" grpId="0"/>
      <p:bldP spid="30" grpId="1"/>
      <p:bldP spid="18" grpId="0"/>
      <p:bldP spid="18" grpId="1"/>
      <p:bldP spid="15" grpId="0"/>
      <p:bldP spid="16" grpId="0"/>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55766" y="99220"/>
            <a:ext cx="10515600" cy="1325563"/>
          </a:xfrm>
          <a:noFill/>
          <a:ln/>
        </p:spPr>
        <p:txBody>
          <a:bodyPr/>
          <a:lstStyle/>
          <a:p>
            <a:r>
              <a:rPr lang="en-US" altLang="zh-TW" dirty="0" smtClean="0">
                <a:ea typeface="新細明體" pitchFamily="18" charset="-120"/>
              </a:rPr>
              <a:t>Example: Tower </a:t>
            </a:r>
            <a:r>
              <a:rPr lang="en-US" altLang="zh-TW" dirty="0">
                <a:ea typeface="新細明體" pitchFamily="18" charset="-120"/>
              </a:rPr>
              <a:t>Of </a:t>
            </a:r>
            <a:r>
              <a:rPr lang="en-US" altLang="zh-TW" dirty="0" smtClean="0">
                <a:ea typeface="新細明體" pitchFamily="18" charset="-120"/>
              </a:rPr>
              <a:t>Hanoi</a:t>
            </a:r>
            <a:endParaRPr lang="en-US" altLang="zh-TW" dirty="0">
              <a:ea typeface="新細明體" pitchFamily="18" charset="-120"/>
            </a:endParaRPr>
          </a:p>
        </p:txBody>
      </p:sp>
      <p:grpSp>
        <p:nvGrpSpPr>
          <p:cNvPr id="14343" name="Group 7"/>
          <p:cNvGrpSpPr>
            <a:grpSpLocks/>
          </p:cNvGrpSpPr>
          <p:nvPr/>
        </p:nvGrpSpPr>
        <p:grpSpPr bwMode="auto">
          <a:xfrm>
            <a:off x="2216150" y="1073151"/>
            <a:ext cx="1816100" cy="4475163"/>
            <a:chOff x="436" y="676"/>
            <a:chExt cx="1144" cy="2819"/>
          </a:xfrm>
          <a:noFill/>
        </p:grpSpPr>
        <p:grpSp>
          <p:nvGrpSpPr>
            <p:cNvPr id="14341" name="Group 5"/>
            <p:cNvGrpSpPr>
              <a:grpSpLocks/>
            </p:cNvGrpSpPr>
            <p:nvPr/>
          </p:nvGrpSpPr>
          <p:grpSpPr bwMode="auto">
            <a:xfrm>
              <a:off x="436" y="676"/>
              <a:ext cx="1144" cy="2536"/>
              <a:chOff x="436" y="676"/>
              <a:chExt cx="1144" cy="2536"/>
            </a:xfrm>
            <a:grpFill/>
          </p:grpSpPr>
          <p:sp>
            <p:nvSpPr>
              <p:cNvPr id="14339" name="Rectangle 3"/>
              <p:cNvSpPr>
                <a:spLocks noChangeArrowheads="1"/>
              </p:cNvSpPr>
              <p:nvPr/>
            </p:nvSpPr>
            <p:spPr bwMode="auto">
              <a:xfrm>
                <a:off x="436"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40" name="Rectangle 4"/>
              <p:cNvSpPr>
                <a:spLocks noChangeArrowheads="1"/>
              </p:cNvSpPr>
              <p:nvPr/>
            </p:nvSpPr>
            <p:spPr bwMode="auto">
              <a:xfrm>
                <a:off x="916"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4342" name="Rectangle 6"/>
            <p:cNvSpPr>
              <a:spLocks noChangeArrowheads="1"/>
            </p:cNvSpPr>
            <p:nvPr/>
          </p:nvSpPr>
          <p:spPr bwMode="auto">
            <a:xfrm>
              <a:off x="864" y="3168"/>
              <a:ext cx="57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800">
                  <a:ea typeface="新細明體" pitchFamily="18" charset="-120"/>
                </a:rPr>
                <a:t>A</a:t>
              </a:r>
            </a:p>
          </p:txBody>
        </p:sp>
      </p:grpSp>
      <p:grpSp>
        <p:nvGrpSpPr>
          <p:cNvPr id="14347" name="Group 11"/>
          <p:cNvGrpSpPr>
            <a:grpSpLocks/>
          </p:cNvGrpSpPr>
          <p:nvPr/>
        </p:nvGrpSpPr>
        <p:grpSpPr bwMode="auto">
          <a:xfrm>
            <a:off x="4806950" y="1073151"/>
            <a:ext cx="1816100" cy="4475163"/>
            <a:chOff x="2068" y="676"/>
            <a:chExt cx="1144" cy="2819"/>
          </a:xfrm>
          <a:noFill/>
        </p:grpSpPr>
        <p:sp>
          <p:nvSpPr>
            <p:cNvPr id="14344" name="Rectangle 8"/>
            <p:cNvSpPr>
              <a:spLocks noChangeArrowheads="1"/>
            </p:cNvSpPr>
            <p:nvPr/>
          </p:nvSpPr>
          <p:spPr bwMode="auto">
            <a:xfrm>
              <a:off x="2068"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45" name="Rectangle 9"/>
            <p:cNvSpPr>
              <a:spLocks noChangeArrowheads="1"/>
            </p:cNvSpPr>
            <p:nvPr/>
          </p:nvSpPr>
          <p:spPr bwMode="auto">
            <a:xfrm>
              <a:off x="2548"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46" name="Rectangle 10"/>
            <p:cNvSpPr>
              <a:spLocks noChangeArrowheads="1"/>
            </p:cNvSpPr>
            <p:nvPr/>
          </p:nvSpPr>
          <p:spPr bwMode="auto">
            <a:xfrm>
              <a:off x="2496" y="3168"/>
              <a:ext cx="57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800">
                  <a:ea typeface="新細明體" pitchFamily="18" charset="-120"/>
                </a:rPr>
                <a:t>B</a:t>
              </a:r>
            </a:p>
          </p:txBody>
        </p:sp>
      </p:grpSp>
      <p:grpSp>
        <p:nvGrpSpPr>
          <p:cNvPr id="14351" name="Group 15"/>
          <p:cNvGrpSpPr>
            <a:grpSpLocks/>
          </p:cNvGrpSpPr>
          <p:nvPr/>
        </p:nvGrpSpPr>
        <p:grpSpPr bwMode="auto">
          <a:xfrm>
            <a:off x="7397750" y="1073151"/>
            <a:ext cx="1816100" cy="4475163"/>
            <a:chOff x="3700" y="676"/>
            <a:chExt cx="1144" cy="2819"/>
          </a:xfrm>
          <a:noFill/>
        </p:grpSpPr>
        <p:sp>
          <p:nvSpPr>
            <p:cNvPr id="14348" name="Rectangle 12"/>
            <p:cNvSpPr>
              <a:spLocks noChangeArrowheads="1"/>
            </p:cNvSpPr>
            <p:nvPr/>
          </p:nvSpPr>
          <p:spPr bwMode="auto">
            <a:xfrm>
              <a:off x="3700"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49" name="Rectangle 13"/>
            <p:cNvSpPr>
              <a:spLocks noChangeArrowheads="1"/>
            </p:cNvSpPr>
            <p:nvPr/>
          </p:nvSpPr>
          <p:spPr bwMode="auto">
            <a:xfrm>
              <a:off x="4180"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50" name="Rectangle 14"/>
            <p:cNvSpPr>
              <a:spLocks noChangeArrowheads="1"/>
            </p:cNvSpPr>
            <p:nvPr/>
          </p:nvSpPr>
          <p:spPr bwMode="auto">
            <a:xfrm>
              <a:off x="4128" y="3168"/>
              <a:ext cx="57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800">
                  <a:ea typeface="新細明體" pitchFamily="18" charset="-120"/>
                </a:rPr>
                <a:t>C</a:t>
              </a:r>
            </a:p>
          </p:txBody>
        </p:sp>
      </p:grpSp>
      <p:grpSp>
        <p:nvGrpSpPr>
          <p:cNvPr id="14354" name="Group 18"/>
          <p:cNvGrpSpPr>
            <a:grpSpLocks/>
          </p:cNvGrpSpPr>
          <p:nvPr/>
        </p:nvGrpSpPr>
        <p:grpSpPr bwMode="auto">
          <a:xfrm>
            <a:off x="2292350" y="4572000"/>
            <a:ext cx="1663700" cy="400050"/>
            <a:chOff x="484" y="2880"/>
            <a:chExt cx="1048" cy="252"/>
          </a:xfrm>
          <a:noFill/>
        </p:grpSpPr>
        <p:sp>
          <p:nvSpPr>
            <p:cNvPr id="14352" name="AutoShape 16"/>
            <p:cNvSpPr>
              <a:spLocks noChangeArrowheads="1"/>
            </p:cNvSpPr>
            <p:nvPr/>
          </p:nvSpPr>
          <p:spPr bwMode="auto">
            <a:xfrm>
              <a:off x="484" y="2932"/>
              <a:ext cx="1048" cy="136"/>
            </a:xfrm>
            <a:prstGeom prst="roundRect">
              <a:avLst>
                <a:gd name="adj" fmla="val 12495"/>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53" name="Rectangle 17"/>
            <p:cNvSpPr>
              <a:spLocks noChangeArrowheads="1"/>
            </p:cNvSpPr>
            <p:nvPr/>
          </p:nvSpPr>
          <p:spPr bwMode="auto">
            <a:xfrm>
              <a:off x="912" y="2880"/>
              <a:ext cx="43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1</a:t>
              </a:r>
            </a:p>
          </p:txBody>
        </p:sp>
      </p:grpSp>
      <p:grpSp>
        <p:nvGrpSpPr>
          <p:cNvPr id="14357" name="Group 21"/>
          <p:cNvGrpSpPr>
            <a:grpSpLocks/>
          </p:cNvGrpSpPr>
          <p:nvPr/>
        </p:nvGrpSpPr>
        <p:grpSpPr bwMode="auto">
          <a:xfrm>
            <a:off x="2368550" y="4343400"/>
            <a:ext cx="1511300" cy="400050"/>
            <a:chOff x="532" y="2736"/>
            <a:chExt cx="952" cy="252"/>
          </a:xfrm>
          <a:noFill/>
        </p:grpSpPr>
        <p:sp>
          <p:nvSpPr>
            <p:cNvPr id="14355" name="AutoShape 19"/>
            <p:cNvSpPr>
              <a:spLocks noChangeArrowheads="1"/>
            </p:cNvSpPr>
            <p:nvPr/>
          </p:nvSpPr>
          <p:spPr bwMode="auto">
            <a:xfrm>
              <a:off x="532" y="2788"/>
              <a:ext cx="952" cy="136"/>
            </a:xfrm>
            <a:prstGeom prst="roundRect">
              <a:avLst>
                <a:gd name="adj" fmla="val 12495"/>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56" name="Rectangle 20"/>
            <p:cNvSpPr>
              <a:spLocks noChangeArrowheads="1"/>
            </p:cNvSpPr>
            <p:nvPr/>
          </p:nvSpPr>
          <p:spPr bwMode="auto">
            <a:xfrm>
              <a:off x="912" y="2736"/>
              <a:ext cx="43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2</a:t>
              </a:r>
            </a:p>
          </p:txBody>
        </p:sp>
      </p:grpSp>
      <p:grpSp>
        <p:nvGrpSpPr>
          <p:cNvPr id="14360" name="Group 24"/>
          <p:cNvGrpSpPr>
            <a:grpSpLocks/>
          </p:cNvGrpSpPr>
          <p:nvPr/>
        </p:nvGrpSpPr>
        <p:grpSpPr bwMode="auto">
          <a:xfrm>
            <a:off x="2444750" y="4114800"/>
            <a:ext cx="1358900" cy="400050"/>
            <a:chOff x="580" y="2592"/>
            <a:chExt cx="856" cy="252"/>
          </a:xfrm>
          <a:noFill/>
        </p:grpSpPr>
        <p:sp>
          <p:nvSpPr>
            <p:cNvPr id="14358" name="AutoShape 22"/>
            <p:cNvSpPr>
              <a:spLocks noChangeArrowheads="1"/>
            </p:cNvSpPr>
            <p:nvPr/>
          </p:nvSpPr>
          <p:spPr bwMode="auto">
            <a:xfrm>
              <a:off x="580" y="2644"/>
              <a:ext cx="856" cy="136"/>
            </a:xfrm>
            <a:prstGeom prst="roundRect">
              <a:avLst>
                <a:gd name="adj" fmla="val 12495"/>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59" name="Rectangle 23"/>
            <p:cNvSpPr>
              <a:spLocks noChangeArrowheads="1"/>
            </p:cNvSpPr>
            <p:nvPr/>
          </p:nvSpPr>
          <p:spPr bwMode="auto">
            <a:xfrm>
              <a:off x="912" y="2592"/>
              <a:ext cx="43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3</a:t>
              </a:r>
            </a:p>
          </p:txBody>
        </p:sp>
      </p:grpSp>
      <p:grpSp>
        <p:nvGrpSpPr>
          <p:cNvPr id="14363" name="Group 27"/>
          <p:cNvGrpSpPr>
            <a:grpSpLocks/>
          </p:cNvGrpSpPr>
          <p:nvPr/>
        </p:nvGrpSpPr>
        <p:grpSpPr bwMode="auto">
          <a:xfrm>
            <a:off x="2520950" y="3886200"/>
            <a:ext cx="1206500" cy="400050"/>
            <a:chOff x="628" y="2448"/>
            <a:chExt cx="760" cy="252"/>
          </a:xfrm>
          <a:noFill/>
        </p:grpSpPr>
        <p:sp>
          <p:nvSpPr>
            <p:cNvPr id="14361" name="AutoShape 25"/>
            <p:cNvSpPr>
              <a:spLocks noChangeArrowheads="1"/>
            </p:cNvSpPr>
            <p:nvPr/>
          </p:nvSpPr>
          <p:spPr bwMode="auto">
            <a:xfrm>
              <a:off x="628" y="2500"/>
              <a:ext cx="760" cy="136"/>
            </a:xfrm>
            <a:prstGeom prst="roundRect">
              <a:avLst>
                <a:gd name="adj" fmla="val 12495"/>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62" name="Rectangle 26"/>
            <p:cNvSpPr>
              <a:spLocks noChangeArrowheads="1"/>
            </p:cNvSpPr>
            <p:nvPr/>
          </p:nvSpPr>
          <p:spPr bwMode="auto">
            <a:xfrm>
              <a:off x="912" y="2448"/>
              <a:ext cx="43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4</a:t>
              </a:r>
            </a:p>
          </p:txBody>
        </p:sp>
      </p:grpSp>
      <p:sp>
        <p:nvSpPr>
          <p:cNvPr id="14365" name="Rectangle 29"/>
          <p:cNvSpPr>
            <a:spLocks noGrp="1" noChangeArrowheads="1"/>
          </p:cNvSpPr>
          <p:nvPr>
            <p:ph type="body" idx="1"/>
          </p:nvPr>
        </p:nvSpPr>
        <p:spPr>
          <a:xfrm>
            <a:off x="1524000" y="5410200"/>
            <a:ext cx="9067800" cy="1447800"/>
          </a:xfrm>
          <a:noFill/>
          <a:ln/>
        </p:spPr>
        <p:txBody>
          <a:bodyPr>
            <a:normAutofit lnSpcReduction="10000"/>
          </a:bodyPr>
          <a:lstStyle/>
          <a:p>
            <a:pPr>
              <a:lnSpc>
                <a:spcPct val="90000"/>
              </a:lnSpc>
            </a:pPr>
            <a:r>
              <a:rPr lang="en-US" altLang="zh-TW" dirty="0" smtClean="0">
                <a:ea typeface="新細明體" pitchFamily="18" charset="-120"/>
              </a:rPr>
              <a:t>4 disks </a:t>
            </a:r>
            <a:r>
              <a:rPr lang="en-US" altLang="zh-TW" dirty="0">
                <a:ea typeface="新細明體" pitchFamily="18" charset="-120"/>
              </a:rPr>
              <a:t>to be moved from tower A to tower C</a:t>
            </a:r>
          </a:p>
          <a:p>
            <a:pPr>
              <a:lnSpc>
                <a:spcPct val="90000"/>
              </a:lnSpc>
            </a:pPr>
            <a:r>
              <a:rPr lang="en-US" altLang="zh-TW" dirty="0">
                <a:ea typeface="新細明體" pitchFamily="18" charset="-120"/>
              </a:rPr>
              <a:t>each tower operates as a stack</a:t>
            </a:r>
          </a:p>
          <a:p>
            <a:pPr>
              <a:lnSpc>
                <a:spcPct val="90000"/>
              </a:lnSpc>
            </a:pPr>
            <a:r>
              <a:rPr lang="en-US" altLang="zh-TW" dirty="0">
                <a:ea typeface="新細明體" pitchFamily="18" charset="-120"/>
              </a:rPr>
              <a:t>cannot place big disk on top of a smaller one</a:t>
            </a:r>
          </a:p>
        </p:txBody>
      </p:sp>
    </p:spTree>
    <p:extLst>
      <p:ext uri="{BB962C8B-B14F-4D97-AF65-F5344CB8AC3E}">
        <p14:creationId xmlns:p14="http://schemas.microsoft.com/office/powerpoint/2010/main" val="11910233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3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3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435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435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435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436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436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4365">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4365">
                                            <p:txEl>
                                              <p:pRg st="1" end="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436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5"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a:lstStyle/>
          <a:p>
            <a:r>
              <a:rPr lang="en-US" altLang="zh-TW" dirty="0">
                <a:ea typeface="新細明體" pitchFamily="18" charset="-120"/>
              </a:rPr>
              <a:t>Tower Of Hanoi</a:t>
            </a:r>
          </a:p>
        </p:txBody>
      </p:sp>
      <p:sp>
        <p:nvSpPr>
          <p:cNvPr id="16387" name="Rectangle 3"/>
          <p:cNvSpPr>
            <a:spLocks noGrp="1" noChangeArrowheads="1"/>
          </p:cNvSpPr>
          <p:nvPr>
            <p:ph type="body" idx="1"/>
          </p:nvPr>
        </p:nvSpPr>
        <p:spPr>
          <a:xfrm>
            <a:off x="1524000" y="5613400"/>
            <a:ext cx="9067800" cy="558800"/>
          </a:xfrm>
          <a:noFill/>
          <a:ln/>
        </p:spPr>
        <p:txBody>
          <a:bodyPr/>
          <a:lstStyle/>
          <a:p>
            <a:pPr>
              <a:lnSpc>
                <a:spcPct val="90000"/>
              </a:lnSpc>
            </a:pPr>
            <a:r>
              <a:rPr lang="en-US" altLang="zh-TW" dirty="0">
                <a:ea typeface="新細明體" pitchFamily="18" charset="-120"/>
              </a:rPr>
              <a:t>3-disk Towers Of </a:t>
            </a:r>
            <a:r>
              <a:rPr lang="en-US" altLang="zh-TW" dirty="0" smtClean="0">
                <a:ea typeface="新細明體" pitchFamily="18" charset="-120"/>
              </a:rPr>
              <a:t>Hanoi</a:t>
            </a:r>
            <a:endParaRPr lang="en-US" altLang="zh-TW" dirty="0">
              <a:ea typeface="新細明體" pitchFamily="18" charset="-120"/>
            </a:endParaRPr>
          </a:p>
        </p:txBody>
      </p:sp>
      <p:grpSp>
        <p:nvGrpSpPr>
          <p:cNvPr id="16390" name="Group 6"/>
          <p:cNvGrpSpPr>
            <a:grpSpLocks/>
          </p:cNvGrpSpPr>
          <p:nvPr/>
        </p:nvGrpSpPr>
        <p:grpSpPr bwMode="auto">
          <a:xfrm>
            <a:off x="2216150" y="1073150"/>
            <a:ext cx="1816100" cy="4025900"/>
            <a:chOff x="436" y="676"/>
            <a:chExt cx="1144" cy="2536"/>
          </a:xfrm>
          <a:noFill/>
        </p:grpSpPr>
        <p:sp>
          <p:nvSpPr>
            <p:cNvPr id="16388" name="Rectangle 4"/>
            <p:cNvSpPr>
              <a:spLocks noChangeArrowheads="1"/>
            </p:cNvSpPr>
            <p:nvPr/>
          </p:nvSpPr>
          <p:spPr bwMode="auto">
            <a:xfrm>
              <a:off x="436"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389" name="Rectangle 5"/>
            <p:cNvSpPr>
              <a:spLocks noChangeArrowheads="1"/>
            </p:cNvSpPr>
            <p:nvPr/>
          </p:nvSpPr>
          <p:spPr bwMode="auto">
            <a:xfrm>
              <a:off x="916"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6391" name="Rectangle 7"/>
          <p:cNvSpPr>
            <a:spLocks noChangeArrowheads="1"/>
          </p:cNvSpPr>
          <p:nvPr/>
        </p:nvSpPr>
        <p:spPr bwMode="auto">
          <a:xfrm>
            <a:off x="2895600" y="5029201"/>
            <a:ext cx="914400" cy="519113"/>
          </a:xfrm>
          <a:prstGeom prst="rect">
            <a:avLst/>
          </a:prstGeom>
          <a:noFill/>
          <a:ln>
            <a:noFill/>
          </a:ln>
          <a:effectLst/>
        </p:spPr>
        <p:txBody>
          <a:bodyPr lIns="92075" tIns="46038" rIns="92075" bIns="46038">
            <a:spAutoFit/>
          </a:bodyPr>
          <a:lstStyle/>
          <a:p>
            <a:pPr>
              <a:spcBef>
                <a:spcPct val="50000"/>
              </a:spcBef>
            </a:pPr>
            <a:r>
              <a:rPr lang="en-US" altLang="zh-TW" sz="2800">
                <a:ea typeface="新細明體" pitchFamily="18" charset="-120"/>
              </a:rPr>
              <a:t>A</a:t>
            </a:r>
          </a:p>
        </p:txBody>
      </p:sp>
      <p:grpSp>
        <p:nvGrpSpPr>
          <p:cNvPr id="16395" name="Group 11"/>
          <p:cNvGrpSpPr>
            <a:grpSpLocks/>
          </p:cNvGrpSpPr>
          <p:nvPr/>
        </p:nvGrpSpPr>
        <p:grpSpPr bwMode="auto">
          <a:xfrm>
            <a:off x="4806950" y="1073151"/>
            <a:ext cx="1816100" cy="4475163"/>
            <a:chOff x="2068" y="676"/>
            <a:chExt cx="1144" cy="2819"/>
          </a:xfrm>
          <a:noFill/>
        </p:grpSpPr>
        <p:sp>
          <p:nvSpPr>
            <p:cNvPr id="16392" name="Rectangle 8"/>
            <p:cNvSpPr>
              <a:spLocks noChangeArrowheads="1"/>
            </p:cNvSpPr>
            <p:nvPr/>
          </p:nvSpPr>
          <p:spPr bwMode="auto">
            <a:xfrm>
              <a:off x="2068"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393" name="Rectangle 9"/>
            <p:cNvSpPr>
              <a:spLocks noChangeArrowheads="1"/>
            </p:cNvSpPr>
            <p:nvPr/>
          </p:nvSpPr>
          <p:spPr bwMode="auto">
            <a:xfrm>
              <a:off x="2548"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394" name="Rectangle 10"/>
            <p:cNvSpPr>
              <a:spLocks noChangeArrowheads="1"/>
            </p:cNvSpPr>
            <p:nvPr/>
          </p:nvSpPr>
          <p:spPr bwMode="auto">
            <a:xfrm>
              <a:off x="2496" y="3168"/>
              <a:ext cx="57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800">
                  <a:ea typeface="新細明體" pitchFamily="18" charset="-120"/>
                </a:rPr>
                <a:t>B</a:t>
              </a:r>
            </a:p>
          </p:txBody>
        </p:sp>
      </p:grpSp>
      <p:grpSp>
        <p:nvGrpSpPr>
          <p:cNvPr id="16399" name="Group 15"/>
          <p:cNvGrpSpPr>
            <a:grpSpLocks/>
          </p:cNvGrpSpPr>
          <p:nvPr/>
        </p:nvGrpSpPr>
        <p:grpSpPr bwMode="auto">
          <a:xfrm>
            <a:off x="7397750" y="1073151"/>
            <a:ext cx="1816100" cy="4475163"/>
            <a:chOff x="3700" y="676"/>
            <a:chExt cx="1144" cy="2819"/>
          </a:xfrm>
          <a:noFill/>
        </p:grpSpPr>
        <p:sp>
          <p:nvSpPr>
            <p:cNvPr id="16396" name="Rectangle 12"/>
            <p:cNvSpPr>
              <a:spLocks noChangeArrowheads="1"/>
            </p:cNvSpPr>
            <p:nvPr/>
          </p:nvSpPr>
          <p:spPr bwMode="auto">
            <a:xfrm>
              <a:off x="3700"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397" name="Rectangle 13"/>
            <p:cNvSpPr>
              <a:spLocks noChangeArrowheads="1"/>
            </p:cNvSpPr>
            <p:nvPr/>
          </p:nvSpPr>
          <p:spPr bwMode="auto">
            <a:xfrm>
              <a:off x="4180"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398" name="Rectangle 14"/>
            <p:cNvSpPr>
              <a:spLocks noChangeArrowheads="1"/>
            </p:cNvSpPr>
            <p:nvPr/>
          </p:nvSpPr>
          <p:spPr bwMode="auto">
            <a:xfrm>
              <a:off x="4128" y="3168"/>
              <a:ext cx="57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800">
                  <a:ea typeface="新細明體" pitchFamily="18" charset="-120"/>
                </a:rPr>
                <a:t>C</a:t>
              </a:r>
            </a:p>
          </p:txBody>
        </p:sp>
      </p:grpSp>
      <p:grpSp>
        <p:nvGrpSpPr>
          <p:cNvPr id="16402" name="Group 18"/>
          <p:cNvGrpSpPr>
            <a:grpSpLocks/>
          </p:cNvGrpSpPr>
          <p:nvPr/>
        </p:nvGrpSpPr>
        <p:grpSpPr bwMode="auto">
          <a:xfrm>
            <a:off x="2292350" y="4572000"/>
            <a:ext cx="1663700" cy="400050"/>
            <a:chOff x="484" y="2880"/>
            <a:chExt cx="1048" cy="252"/>
          </a:xfrm>
          <a:noFill/>
        </p:grpSpPr>
        <p:sp>
          <p:nvSpPr>
            <p:cNvPr id="16400" name="AutoShape 16"/>
            <p:cNvSpPr>
              <a:spLocks noChangeArrowheads="1"/>
            </p:cNvSpPr>
            <p:nvPr/>
          </p:nvSpPr>
          <p:spPr bwMode="auto">
            <a:xfrm>
              <a:off x="484" y="2932"/>
              <a:ext cx="1048" cy="136"/>
            </a:xfrm>
            <a:prstGeom prst="roundRect">
              <a:avLst>
                <a:gd name="adj" fmla="val 12495"/>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401" name="Rectangle 17"/>
            <p:cNvSpPr>
              <a:spLocks noChangeArrowheads="1"/>
            </p:cNvSpPr>
            <p:nvPr/>
          </p:nvSpPr>
          <p:spPr bwMode="auto">
            <a:xfrm>
              <a:off x="912" y="2880"/>
              <a:ext cx="43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1</a:t>
              </a:r>
            </a:p>
          </p:txBody>
        </p:sp>
      </p:grpSp>
      <p:grpSp>
        <p:nvGrpSpPr>
          <p:cNvPr id="16405" name="Group 21"/>
          <p:cNvGrpSpPr>
            <a:grpSpLocks/>
          </p:cNvGrpSpPr>
          <p:nvPr/>
        </p:nvGrpSpPr>
        <p:grpSpPr bwMode="auto">
          <a:xfrm>
            <a:off x="2368550" y="4343400"/>
            <a:ext cx="1511300" cy="400050"/>
            <a:chOff x="532" y="2736"/>
            <a:chExt cx="952" cy="252"/>
          </a:xfrm>
          <a:noFill/>
        </p:grpSpPr>
        <p:sp>
          <p:nvSpPr>
            <p:cNvPr id="16403" name="AutoShape 19"/>
            <p:cNvSpPr>
              <a:spLocks noChangeArrowheads="1"/>
            </p:cNvSpPr>
            <p:nvPr/>
          </p:nvSpPr>
          <p:spPr bwMode="auto">
            <a:xfrm>
              <a:off x="532" y="2788"/>
              <a:ext cx="952" cy="136"/>
            </a:xfrm>
            <a:prstGeom prst="roundRect">
              <a:avLst>
                <a:gd name="adj" fmla="val 12495"/>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404" name="Rectangle 20"/>
            <p:cNvSpPr>
              <a:spLocks noChangeArrowheads="1"/>
            </p:cNvSpPr>
            <p:nvPr/>
          </p:nvSpPr>
          <p:spPr bwMode="auto">
            <a:xfrm>
              <a:off x="912" y="2736"/>
              <a:ext cx="43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2</a:t>
              </a:r>
            </a:p>
          </p:txBody>
        </p:sp>
      </p:grpSp>
      <p:grpSp>
        <p:nvGrpSpPr>
          <p:cNvPr id="16408" name="Group 24"/>
          <p:cNvGrpSpPr>
            <a:grpSpLocks/>
          </p:cNvGrpSpPr>
          <p:nvPr/>
        </p:nvGrpSpPr>
        <p:grpSpPr bwMode="auto">
          <a:xfrm>
            <a:off x="2444750" y="4114800"/>
            <a:ext cx="1358900" cy="400050"/>
            <a:chOff x="580" y="2592"/>
            <a:chExt cx="856" cy="252"/>
          </a:xfrm>
          <a:noFill/>
        </p:grpSpPr>
        <p:sp>
          <p:nvSpPr>
            <p:cNvPr id="16406" name="AutoShape 22"/>
            <p:cNvSpPr>
              <a:spLocks noChangeArrowheads="1"/>
            </p:cNvSpPr>
            <p:nvPr/>
          </p:nvSpPr>
          <p:spPr bwMode="auto">
            <a:xfrm>
              <a:off x="580" y="2644"/>
              <a:ext cx="856" cy="136"/>
            </a:xfrm>
            <a:prstGeom prst="roundRect">
              <a:avLst>
                <a:gd name="adj" fmla="val 12495"/>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407" name="Rectangle 23"/>
            <p:cNvSpPr>
              <a:spLocks noChangeArrowheads="1"/>
            </p:cNvSpPr>
            <p:nvPr/>
          </p:nvSpPr>
          <p:spPr bwMode="auto">
            <a:xfrm>
              <a:off x="912" y="2592"/>
              <a:ext cx="43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3</a:t>
              </a:r>
            </a:p>
          </p:txBody>
        </p:sp>
      </p:grpSp>
    </p:spTree>
    <p:extLst>
      <p:ext uri="{BB962C8B-B14F-4D97-AF65-F5344CB8AC3E}">
        <p14:creationId xmlns:p14="http://schemas.microsoft.com/office/powerpoint/2010/main" val="964546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r>
              <a:rPr lang="en-US" altLang="zh-TW" dirty="0">
                <a:ea typeface="新細明體" pitchFamily="18" charset="-120"/>
              </a:rPr>
              <a:t>Tower Of Hanoi</a:t>
            </a:r>
          </a:p>
        </p:txBody>
      </p:sp>
      <p:sp>
        <p:nvSpPr>
          <p:cNvPr id="17411" name="Rectangle 3"/>
          <p:cNvSpPr>
            <a:spLocks noGrp="1" noChangeArrowheads="1"/>
          </p:cNvSpPr>
          <p:nvPr>
            <p:ph type="body" idx="1"/>
          </p:nvPr>
        </p:nvSpPr>
        <p:spPr>
          <a:xfrm>
            <a:off x="1524000" y="5613400"/>
            <a:ext cx="9067800" cy="558800"/>
          </a:xfrm>
          <a:noFill/>
          <a:ln/>
        </p:spPr>
        <p:txBody>
          <a:bodyPr/>
          <a:lstStyle/>
          <a:p>
            <a:pPr>
              <a:lnSpc>
                <a:spcPct val="90000"/>
              </a:lnSpc>
            </a:pPr>
            <a:r>
              <a:rPr lang="en-US" altLang="zh-TW" dirty="0">
                <a:ea typeface="新細明體" pitchFamily="18" charset="-120"/>
              </a:rPr>
              <a:t>3-disk Towers Of </a:t>
            </a:r>
            <a:r>
              <a:rPr lang="en-US" altLang="zh-TW" dirty="0" smtClean="0">
                <a:ea typeface="新細明體" pitchFamily="18" charset="-120"/>
              </a:rPr>
              <a:t>Hanoi</a:t>
            </a:r>
            <a:endParaRPr lang="en-US" altLang="zh-TW" dirty="0">
              <a:ea typeface="新細明體" pitchFamily="18" charset="-120"/>
            </a:endParaRPr>
          </a:p>
        </p:txBody>
      </p:sp>
      <p:grpSp>
        <p:nvGrpSpPr>
          <p:cNvPr id="17414" name="Group 6"/>
          <p:cNvGrpSpPr>
            <a:grpSpLocks/>
          </p:cNvGrpSpPr>
          <p:nvPr/>
        </p:nvGrpSpPr>
        <p:grpSpPr bwMode="auto">
          <a:xfrm>
            <a:off x="2216150" y="1073150"/>
            <a:ext cx="1816100" cy="4025900"/>
            <a:chOff x="436" y="676"/>
            <a:chExt cx="1144" cy="2536"/>
          </a:xfrm>
          <a:noFill/>
        </p:grpSpPr>
        <p:sp>
          <p:nvSpPr>
            <p:cNvPr id="17412" name="Rectangle 4"/>
            <p:cNvSpPr>
              <a:spLocks noChangeArrowheads="1"/>
            </p:cNvSpPr>
            <p:nvPr/>
          </p:nvSpPr>
          <p:spPr bwMode="auto">
            <a:xfrm>
              <a:off x="436"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13" name="Rectangle 5"/>
            <p:cNvSpPr>
              <a:spLocks noChangeArrowheads="1"/>
            </p:cNvSpPr>
            <p:nvPr/>
          </p:nvSpPr>
          <p:spPr bwMode="auto">
            <a:xfrm>
              <a:off x="916"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7415" name="Rectangle 7"/>
          <p:cNvSpPr>
            <a:spLocks noChangeArrowheads="1"/>
          </p:cNvSpPr>
          <p:nvPr/>
        </p:nvSpPr>
        <p:spPr bwMode="auto">
          <a:xfrm>
            <a:off x="2895600" y="5029201"/>
            <a:ext cx="914400" cy="519113"/>
          </a:xfrm>
          <a:prstGeom prst="rect">
            <a:avLst/>
          </a:prstGeom>
          <a:noFill/>
          <a:ln>
            <a:noFill/>
          </a:ln>
          <a:effectLst/>
        </p:spPr>
        <p:txBody>
          <a:bodyPr lIns="92075" tIns="46038" rIns="92075" bIns="46038">
            <a:spAutoFit/>
          </a:bodyPr>
          <a:lstStyle/>
          <a:p>
            <a:pPr>
              <a:spcBef>
                <a:spcPct val="50000"/>
              </a:spcBef>
            </a:pPr>
            <a:r>
              <a:rPr lang="en-US" altLang="zh-TW" sz="2800">
                <a:ea typeface="新細明體" pitchFamily="18" charset="-120"/>
              </a:rPr>
              <a:t>A</a:t>
            </a:r>
          </a:p>
        </p:txBody>
      </p:sp>
      <p:grpSp>
        <p:nvGrpSpPr>
          <p:cNvPr id="17419" name="Group 11"/>
          <p:cNvGrpSpPr>
            <a:grpSpLocks/>
          </p:cNvGrpSpPr>
          <p:nvPr/>
        </p:nvGrpSpPr>
        <p:grpSpPr bwMode="auto">
          <a:xfrm>
            <a:off x="4806950" y="1073151"/>
            <a:ext cx="1816100" cy="4475163"/>
            <a:chOff x="2068" y="676"/>
            <a:chExt cx="1144" cy="2819"/>
          </a:xfrm>
          <a:noFill/>
        </p:grpSpPr>
        <p:sp>
          <p:nvSpPr>
            <p:cNvPr id="17416" name="Rectangle 8"/>
            <p:cNvSpPr>
              <a:spLocks noChangeArrowheads="1"/>
            </p:cNvSpPr>
            <p:nvPr/>
          </p:nvSpPr>
          <p:spPr bwMode="auto">
            <a:xfrm>
              <a:off x="2068"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17" name="Rectangle 9"/>
            <p:cNvSpPr>
              <a:spLocks noChangeArrowheads="1"/>
            </p:cNvSpPr>
            <p:nvPr/>
          </p:nvSpPr>
          <p:spPr bwMode="auto">
            <a:xfrm>
              <a:off x="2548"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18" name="Rectangle 10"/>
            <p:cNvSpPr>
              <a:spLocks noChangeArrowheads="1"/>
            </p:cNvSpPr>
            <p:nvPr/>
          </p:nvSpPr>
          <p:spPr bwMode="auto">
            <a:xfrm>
              <a:off x="2496" y="3168"/>
              <a:ext cx="57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800">
                  <a:ea typeface="新細明體" pitchFamily="18" charset="-120"/>
                </a:rPr>
                <a:t>B</a:t>
              </a:r>
            </a:p>
          </p:txBody>
        </p:sp>
      </p:grpSp>
      <p:grpSp>
        <p:nvGrpSpPr>
          <p:cNvPr id="17423" name="Group 15"/>
          <p:cNvGrpSpPr>
            <a:grpSpLocks/>
          </p:cNvGrpSpPr>
          <p:nvPr/>
        </p:nvGrpSpPr>
        <p:grpSpPr bwMode="auto">
          <a:xfrm>
            <a:off x="7397750" y="1073151"/>
            <a:ext cx="1816100" cy="4475163"/>
            <a:chOff x="3700" y="676"/>
            <a:chExt cx="1144" cy="2819"/>
          </a:xfrm>
          <a:noFill/>
        </p:grpSpPr>
        <p:sp>
          <p:nvSpPr>
            <p:cNvPr id="17420" name="Rectangle 12"/>
            <p:cNvSpPr>
              <a:spLocks noChangeArrowheads="1"/>
            </p:cNvSpPr>
            <p:nvPr/>
          </p:nvSpPr>
          <p:spPr bwMode="auto">
            <a:xfrm>
              <a:off x="3700"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21" name="Rectangle 13"/>
            <p:cNvSpPr>
              <a:spLocks noChangeArrowheads="1"/>
            </p:cNvSpPr>
            <p:nvPr/>
          </p:nvSpPr>
          <p:spPr bwMode="auto">
            <a:xfrm>
              <a:off x="4180"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22" name="Rectangle 14"/>
            <p:cNvSpPr>
              <a:spLocks noChangeArrowheads="1"/>
            </p:cNvSpPr>
            <p:nvPr/>
          </p:nvSpPr>
          <p:spPr bwMode="auto">
            <a:xfrm>
              <a:off x="4128" y="3168"/>
              <a:ext cx="57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800">
                  <a:ea typeface="新細明體" pitchFamily="18" charset="-120"/>
                </a:rPr>
                <a:t>C</a:t>
              </a:r>
            </a:p>
          </p:txBody>
        </p:sp>
      </p:grpSp>
      <p:grpSp>
        <p:nvGrpSpPr>
          <p:cNvPr id="17426" name="Group 18"/>
          <p:cNvGrpSpPr>
            <a:grpSpLocks/>
          </p:cNvGrpSpPr>
          <p:nvPr/>
        </p:nvGrpSpPr>
        <p:grpSpPr bwMode="auto">
          <a:xfrm>
            <a:off x="2292350" y="4572000"/>
            <a:ext cx="1663700" cy="400050"/>
            <a:chOff x="484" y="2880"/>
            <a:chExt cx="1048" cy="252"/>
          </a:xfrm>
          <a:noFill/>
        </p:grpSpPr>
        <p:sp>
          <p:nvSpPr>
            <p:cNvPr id="17424" name="AutoShape 16"/>
            <p:cNvSpPr>
              <a:spLocks noChangeArrowheads="1"/>
            </p:cNvSpPr>
            <p:nvPr/>
          </p:nvSpPr>
          <p:spPr bwMode="auto">
            <a:xfrm>
              <a:off x="484" y="2932"/>
              <a:ext cx="1048" cy="136"/>
            </a:xfrm>
            <a:prstGeom prst="roundRect">
              <a:avLst>
                <a:gd name="adj" fmla="val 12495"/>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25" name="Rectangle 17"/>
            <p:cNvSpPr>
              <a:spLocks noChangeArrowheads="1"/>
            </p:cNvSpPr>
            <p:nvPr/>
          </p:nvSpPr>
          <p:spPr bwMode="auto">
            <a:xfrm>
              <a:off x="912" y="2880"/>
              <a:ext cx="43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1</a:t>
              </a:r>
            </a:p>
          </p:txBody>
        </p:sp>
      </p:grpSp>
      <p:grpSp>
        <p:nvGrpSpPr>
          <p:cNvPr id="17429" name="Group 21"/>
          <p:cNvGrpSpPr>
            <a:grpSpLocks/>
          </p:cNvGrpSpPr>
          <p:nvPr/>
        </p:nvGrpSpPr>
        <p:grpSpPr bwMode="auto">
          <a:xfrm>
            <a:off x="2368550" y="4343400"/>
            <a:ext cx="1511300" cy="400050"/>
            <a:chOff x="532" y="2736"/>
            <a:chExt cx="952" cy="252"/>
          </a:xfrm>
          <a:noFill/>
        </p:grpSpPr>
        <p:sp>
          <p:nvSpPr>
            <p:cNvPr id="17427" name="AutoShape 19"/>
            <p:cNvSpPr>
              <a:spLocks noChangeArrowheads="1"/>
            </p:cNvSpPr>
            <p:nvPr/>
          </p:nvSpPr>
          <p:spPr bwMode="auto">
            <a:xfrm>
              <a:off x="532" y="2788"/>
              <a:ext cx="952" cy="136"/>
            </a:xfrm>
            <a:prstGeom prst="roundRect">
              <a:avLst>
                <a:gd name="adj" fmla="val 12495"/>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28" name="Rectangle 20"/>
            <p:cNvSpPr>
              <a:spLocks noChangeArrowheads="1"/>
            </p:cNvSpPr>
            <p:nvPr/>
          </p:nvSpPr>
          <p:spPr bwMode="auto">
            <a:xfrm>
              <a:off x="912" y="2736"/>
              <a:ext cx="43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2</a:t>
              </a:r>
            </a:p>
          </p:txBody>
        </p:sp>
      </p:grpSp>
      <p:grpSp>
        <p:nvGrpSpPr>
          <p:cNvPr id="17432" name="Group 24"/>
          <p:cNvGrpSpPr>
            <a:grpSpLocks/>
          </p:cNvGrpSpPr>
          <p:nvPr/>
        </p:nvGrpSpPr>
        <p:grpSpPr bwMode="auto">
          <a:xfrm>
            <a:off x="7626350" y="4572000"/>
            <a:ext cx="1358900" cy="400050"/>
            <a:chOff x="3844" y="2880"/>
            <a:chExt cx="856" cy="252"/>
          </a:xfrm>
          <a:noFill/>
        </p:grpSpPr>
        <p:sp>
          <p:nvSpPr>
            <p:cNvPr id="17430" name="AutoShape 22"/>
            <p:cNvSpPr>
              <a:spLocks noChangeArrowheads="1"/>
            </p:cNvSpPr>
            <p:nvPr/>
          </p:nvSpPr>
          <p:spPr bwMode="auto">
            <a:xfrm>
              <a:off x="3844" y="2932"/>
              <a:ext cx="856" cy="136"/>
            </a:xfrm>
            <a:prstGeom prst="roundRect">
              <a:avLst>
                <a:gd name="adj" fmla="val 12495"/>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31" name="Rectangle 23"/>
            <p:cNvSpPr>
              <a:spLocks noChangeArrowheads="1"/>
            </p:cNvSpPr>
            <p:nvPr/>
          </p:nvSpPr>
          <p:spPr bwMode="auto">
            <a:xfrm>
              <a:off x="4176" y="2880"/>
              <a:ext cx="43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3</a:t>
              </a:r>
            </a:p>
          </p:txBody>
        </p:sp>
      </p:grpSp>
    </p:spTree>
    <p:extLst>
      <p:ext uri="{BB962C8B-B14F-4D97-AF65-F5344CB8AC3E}">
        <p14:creationId xmlns:p14="http://schemas.microsoft.com/office/powerpoint/2010/main" val="720588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a:lstStyle/>
          <a:p>
            <a:r>
              <a:rPr lang="en-US" altLang="zh-TW" dirty="0">
                <a:ea typeface="新細明體" pitchFamily="18" charset="-120"/>
              </a:rPr>
              <a:t>Tower Of Hanoi</a:t>
            </a:r>
          </a:p>
        </p:txBody>
      </p:sp>
      <p:sp>
        <p:nvSpPr>
          <p:cNvPr id="18435" name="Rectangle 3"/>
          <p:cNvSpPr>
            <a:spLocks noGrp="1" noChangeArrowheads="1"/>
          </p:cNvSpPr>
          <p:nvPr>
            <p:ph type="body" idx="1"/>
          </p:nvPr>
        </p:nvSpPr>
        <p:spPr>
          <a:xfrm>
            <a:off x="1524000" y="5613400"/>
            <a:ext cx="9067800" cy="558800"/>
          </a:xfrm>
          <a:noFill/>
          <a:ln/>
        </p:spPr>
        <p:txBody>
          <a:bodyPr/>
          <a:lstStyle/>
          <a:p>
            <a:pPr>
              <a:lnSpc>
                <a:spcPct val="90000"/>
              </a:lnSpc>
            </a:pPr>
            <a:r>
              <a:rPr lang="en-US" altLang="zh-TW" dirty="0">
                <a:ea typeface="新細明體" pitchFamily="18" charset="-120"/>
              </a:rPr>
              <a:t>3-disk Towers Of </a:t>
            </a:r>
            <a:r>
              <a:rPr lang="en-US" altLang="zh-TW" dirty="0" smtClean="0">
                <a:ea typeface="新細明體" pitchFamily="18" charset="-120"/>
              </a:rPr>
              <a:t>Hanoi</a:t>
            </a:r>
            <a:endParaRPr lang="en-US" altLang="zh-TW" dirty="0">
              <a:ea typeface="新細明體" pitchFamily="18" charset="-120"/>
            </a:endParaRPr>
          </a:p>
        </p:txBody>
      </p:sp>
      <p:grpSp>
        <p:nvGrpSpPr>
          <p:cNvPr id="18438" name="Group 6"/>
          <p:cNvGrpSpPr>
            <a:grpSpLocks/>
          </p:cNvGrpSpPr>
          <p:nvPr/>
        </p:nvGrpSpPr>
        <p:grpSpPr bwMode="auto">
          <a:xfrm>
            <a:off x="2216150" y="1073150"/>
            <a:ext cx="1816100" cy="4025900"/>
            <a:chOff x="436" y="676"/>
            <a:chExt cx="1144" cy="2536"/>
          </a:xfrm>
          <a:noFill/>
        </p:grpSpPr>
        <p:sp>
          <p:nvSpPr>
            <p:cNvPr id="18436" name="Rectangle 4"/>
            <p:cNvSpPr>
              <a:spLocks noChangeArrowheads="1"/>
            </p:cNvSpPr>
            <p:nvPr/>
          </p:nvSpPr>
          <p:spPr bwMode="auto">
            <a:xfrm>
              <a:off x="436"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37" name="Rectangle 5"/>
            <p:cNvSpPr>
              <a:spLocks noChangeArrowheads="1"/>
            </p:cNvSpPr>
            <p:nvPr/>
          </p:nvSpPr>
          <p:spPr bwMode="auto">
            <a:xfrm>
              <a:off x="916"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8439" name="Rectangle 7"/>
          <p:cNvSpPr>
            <a:spLocks noChangeArrowheads="1"/>
          </p:cNvSpPr>
          <p:nvPr/>
        </p:nvSpPr>
        <p:spPr bwMode="auto">
          <a:xfrm>
            <a:off x="2895600" y="5029201"/>
            <a:ext cx="914400" cy="519113"/>
          </a:xfrm>
          <a:prstGeom prst="rect">
            <a:avLst/>
          </a:prstGeom>
          <a:noFill/>
          <a:ln>
            <a:noFill/>
          </a:ln>
          <a:effectLst/>
        </p:spPr>
        <p:txBody>
          <a:bodyPr lIns="92075" tIns="46038" rIns="92075" bIns="46038">
            <a:spAutoFit/>
          </a:bodyPr>
          <a:lstStyle/>
          <a:p>
            <a:pPr>
              <a:spcBef>
                <a:spcPct val="50000"/>
              </a:spcBef>
            </a:pPr>
            <a:r>
              <a:rPr lang="en-US" altLang="zh-TW" sz="2800">
                <a:ea typeface="新細明體" pitchFamily="18" charset="-120"/>
              </a:rPr>
              <a:t>A</a:t>
            </a:r>
          </a:p>
        </p:txBody>
      </p:sp>
      <p:grpSp>
        <p:nvGrpSpPr>
          <p:cNvPr id="18443" name="Group 11"/>
          <p:cNvGrpSpPr>
            <a:grpSpLocks/>
          </p:cNvGrpSpPr>
          <p:nvPr/>
        </p:nvGrpSpPr>
        <p:grpSpPr bwMode="auto">
          <a:xfrm>
            <a:off x="4806950" y="1073151"/>
            <a:ext cx="1816100" cy="4475163"/>
            <a:chOff x="2068" y="676"/>
            <a:chExt cx="1144" cy="2819"/>
          </a:xfrm>
          <a:noFill/>
        </p:grpSpPr>
        <p:sp>
          <p:nvSpPr>
            <p:cNvPr id="18440" name="Rectangle 8"/>
            <p:cNvSpPr>
              <a:spLocks noChangeArrowheads="1"/>
            </p:cNvSpPr>
            <p:nvPr/>
          </p:nvSpPr>
          <p:spPr bwMode="auto">
            <a:xfrm>
              <a:off x="2068"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41" name="Rectangle 9"/>
            <p:cNvSpPr>
              <a:spLocks noChangeArrowheads="1"/>
            </p:cNvSpPr>
            <p:nvPr/>
          </p:nvSpPr>
          <p:spPr bwMode="auto">
            <a:xfrm>
              <a:off x="2548"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42" name="Rectangle 10"/>
            <p:cNvSpPr>
              <a:spLocks noChangeArrowheads="1"/>
            </p:cNvSpPr>
            <p:nvPr/>
          </p:nvSpPr>
          <p:spPr bwMode="auto">
            <a:xfrm>
              <a:off x="2496" y="3168"/>
              <a:ext cx="57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800">
                  <a:ea typeface="新細明體" pitchFamily="18" charset="-120"/>
                </a:rPr>
                <a:t>B</a:t>
              </a:r>
            </a:p>
          </p:txBody>
        </p:sp>
      </p:grpSp>
      <p:grpSp>
        <p:nvGrpSpPr>
          <p:cNvPr id="18447" name="Group 15"/>
          <p:cNvGrpSpPr>
            <a:grpSpLocks/>
          </p:cNvGrpSpPr>
          <p:nvPr/>
        </p:nvGrpSpPr>
        <p:grpSpPr bwMode="auto">
          <a:xfrm>
            <a:off x="7397750" y="1073151"/>
            <a:ext cx="1816100" cy="4475163"/>
            <a:chOff x="3700" y="676"/>
            <a:chExt cx="1144" cy="2819"/>
          </a:xfrm>
          <a:noFill/>
        </p:grpSpPr>
        <p:sp>
          <p:nvSpPr>
            <p:cNvPr id="18444" name="Rectangle 12"/>
            <p:cNvSpPr>
              <a:spLocks noChangeArrowheads="1"/>
            </p:cNvSpPr>
            <p:nvPr/>
          </p:nvSpPr>
          <p:spPr bwMode="auto">
            <a:xfrm>
              <a:off x="3700"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45" name="Rectangle 13"/>
            <p:cNvSpPr>
              <a:spLocks noChangeArrowheads="1"/>
            </p:cNvSpPr>
            <p:nvPr/>
          </p:nvSpPr>
          <p:spPr bwMode="auto">
            <a:xfrm>
              <a:off x="4180"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46" name="Rectangle 14"/>
            <p:cNvSpPr>
              <a:spLocks noChangeArrowheads="1"/>
            </p:cNvSpPr>
            <p:nvPr/>
          </p:nvSpPr>
          <p:spPr bwMode="auto">
            <a:xfrm>
              <a:off x="4128" y="3168"/>
              <a:ext cx="57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800">
                  <a:ea typeface="新細明體" pitchFamily="18" charset="-120"/>
                </a:rPr>
                <a:t>C</a:t>
              </a:r>
            </a:p>
          </p:txBody>
        </p:sp>
      </p:grpSp>
      <p:grpSp>
        <p:nvGrpSpPr>
          <p:cNvPr id="18450" name="Group 18"/>
          <p:cNvGrpSpPr>
            <a:grpSpLocks/>
          </p:cNvGrpSpPr>
          <p:nvPr/>
        </p:nvGrpSpPr>
        <p:grpSpPr bwMode="auto">
          <a:xfrm>
            <a:off x="2292350" y="4572000"/>
            <a:ext cx="1663700" cy="400050"/>
            <a:chOff x="484" y="2880"/>
            <a:chExt cx="1048" cy="252"/>
          </a:xfrm>
          <a:noFill/>
        </p:grpSpPr>
        <p:sp>
          <p:nvSpPr>
            <p:cNvPr id="18448" name="AutoShape 16"/>
            <p:cNvSpPr>
              <a:spLocks noChangeArrowheads="1"/>
            </p:cNvSpPr>
            <p:nvPr/>
          </p:nvSpPr>
          <p:spPr bwMode="auto">
            <a:xfrm>
              <a:off x="484" y="2932"/>
              <a:ext cx="1048" cy="136"/>
            </a:xfrm>
            <a:prstGeom prst="roundRect">
              <a:avLst>
                <a:gd name="adj" fmla="val 12495"/>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49" name="Rectangle 17"/>
            <p:cNvSpPr>
              <a:spLocks noChangeArrowheads="1"/>
            </p:cNvSpPr>
            <p:nvPr/>
          </p:nvSpPr>
          <p:spPr bwMode="auto">
            <a:xfrm>
              <a:off x="912" y="2880"/>
              <a:ext cx="43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1</a:t>
              </a:r>
            </a:p>
          </p:txBody>
        </p:sp>
      </p:grpSp>
      <p:grpSp>
        <p:nvGrpSpPr>
          <p:cNvPr id="18453" name="Group 21"/>
          <p:cNvGrpSpPr>
            <a:grpSpLocks/>
          </p:cNvGrpSpPr>
          <p:nvPr/>
        </p:nvGrpSpPr>
        <p:grpSpPr bwMode="auto">
          <a:xfrm>
            <a:off x="4959350" y="4572000"/>
            <a:ext cx="1511300" cy="400050"/>
            <a:chOff x="2164" y="2880"/>
            <a:chExt cx="952" cy="252"/>
          </a:xfrm>
          <a:noFill/>
        </p:grpSpPr>
        <p:sp>
          <p:nvSpPr>
            <p:cNvPr id="18451" name="AutoShape 19"/>
            <p:cNvSpPr>
              <a:spLocks noChangeArrowheads="1"/>
            </p:cNvSpPr>
            <p:nvPr/>
          </p:nvSpPr>
          <p:spPr bwMode="auto">
            <a:xfrm>
              <a:off x="2164" y="2932"/>
              <a:ext cx="952" cy="136"/>
            </a:xfrm>
            <a:prstGeom prst="roundRect">
              <a:avLst>
                <a:gd name="adj" fmla="val 12495"/>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52" name="Rectangle 20"/>
            <p:cNvSpPr>
              <a:spLocks noChangeArrowheads="1"/>
            </p:cNvSpPr>
            <p:nvPr/>
          </p:nvSpPr>
          <p:spPr bwMode="auto">
            <a:xfrm>
              <a:off x="2544" y="2880"/>
              <a:ext cx="43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2</a:t>
              </a:r>
            </a:p>
          </p:txBody>
        </p:sp>
      </p:grpSp>
      <p:grpSp>
        <p:nvGrpSpPr>
          <p:cNvPr id="18456" name="Group 24"/>
          <p:cNvGrpSpPr>
            <a:grpSpLocks/>
          </p:cNvGrpSpPr>
          <p:nvPr/>
        </p:nvGrpSpPr>
        <p:grpSpPr bwMode="auto">
          <a:xfrm>
            <a:off x="7626350" y="4572000"/>
            <a:ext cx="1358900" cy="400050"/>
            <a:chOff x="3844" y="2880"/>
            <a:chExt cx="856" cy="252"/>
          </a:xfrm>
          <a:noFill/>
        </p:grpSpPr>
        <p:sp>
          <p:nvSpPr>
            <p:cNvPr id="18454" name="AutoShape 22"/>
            <p:cNvSpPr>
              <a:spLocks noChangeArrowheads="1"/>
            </p:cNvSpPr>
            <p:nvPr/>
          </p:nvSpPr>
          <p:spPr bwMode="auto">
            <a:xfrm>
              <a:off x="3844" y="2932"/>
              <a:ext cx="856" cy="136"/>
            </a:xfrm>
            <a:prstGeom prst="roundRect">
              <a:avLst>
                <a:gd name="adj" fmla="val 12495"/>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55" name="Rectangle 23"/>
            <p:cNvSpPr>
              <a:spLocks noChangeArrowheads="1"/>
            </p:cNvSpPr>
            <p:nvPr/>
          </p:nvSpPr>
          <p:spPr bwMode="auto">
            <a:xfrm>
              <a:off x="4176" y="2880"/>
              <a:ext cx="43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3</a:t>
              </a:r>
            </a:p>
          </p:txBody>
        </p:sp>
      </p:grpSp>
    </p:spTree>
    <p:extLst>
      <p:ext uri="{BB962C8B-B14F-4D97-AF65-F5344CB8AC3E}">
        <p14:creationId xmlns:p14="http://schemas.microsoft.com/office/powerpoint/2010/main" val="20529767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84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r>
              <a:rPr lang="en-US" altLang="zh-TW" dirty="0">
                <a:ea typeface="新細明體" pitchFamily="18" charset="-120"/>
              </a:rPr>
              <a:t>Tower Of Hanoi</a:t>
            </a:r>
          </a:p>
        </p:txBody>
      </p:sp>
      <p:sp>
        <p:nvSpPr>
          <p:cNvPr id="19459" name="Rectangle 3"/>
          <p:cNvSpPr>
            <a:spLocks noGrp="1" noChangeArrowheads="1"/>
          </p:cNvSpPr>
          <p:nvPr>
            <p:ph type="body" idx="1"/>
          </p:nvPr>
        </p:nvSpPr>
        <p:spPr>
          <a:xfrm>
            <a:off x="1524000" y="5613400"/>
            <a:ext cx="9067800" cy="558800"/>
          </a:xfrm>
          <a:noFill/>
          <a:ln/>
        </p:spPr>
        <p:txBody>
          <a:bodyPr/>
          <a:lstStyle/>
          <a:p>
            <a:pPr>
              <a:lnSpc>
                <a:spcPct val="90000"/>
              </a:lnSpc>
            </a:pPr>
            <a:r>
              <a:rPr lang="en-US" altLang="zh-TW" dirty="0">
                <a:ea typeface="新細明體" pitchFamily="18" charset="-120"/>
              </a:rPr>
              <a:t>3-disk Towers Of </a:t>
            </a:r>
            <a:r>
              <a:rPr lang="en-US" altLang="zh-TW" dirty="0" smtClean="0">
                <a:ea typeface="新細明體" pitchFamily="18" charset="-120"/>
              </a:rPr>
              <a:t>Hanoi</a:t>
            </a:r>
            <a:endParaRPr lang="en-US" altLang="zh-TW" dirty="0">
              <a:ea typeface="新細明體" pitchFamily="18" charset="-120"/>
            </a:endParaRPr>
          </a:p>
        </p:txBody>
      </p:sp>
      <p:grpSp>
        <p:nvGrpSpPr>
          <p:cNvPr id="19462" name="Group 6"/>
          <p:cNvGrpSpPr>
            <a:grpSpLocks/>
          </p:cNvGrpSpPr>
          <p:nvPr/>
        </p:nvGrpSpPr>
        <p:grpSpPr bwMode="auto">
          <a:xfrm>
            <a:off x="2216150" y="1073150"/>
            <a:ext cx="1816100" cy="4025900"/>
            <a:chOff x="436" y="676"/>
            <a:chExt cx="1144" cy="2536"/>
          </a:xfrm>
          <a:noFill/>
        </p:grpSpPr>
        <p:sp>
          <p:nvSpPr>
            <p:cNvPr id="19460" name="Rectangle 4"/>
            <p:cNvSpPr>
              <a:spLocks noChangeArrowheads="1"/>
            </p:cNvSpPr>
            <p:nvPr/>
          </p:nvSpPr>
          <p:spPr bwMode="auto">
            <a:xfrm>
              <a:off x="436"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461" name="Rectangle 5"/>
            <p:cNvSpPr>
              <a:spLocks noChangeArrowheads="1"/>
            </p:cNvSpPr>
            <p:nvPr/>
          </p:nvSpPr>
          <p:spPr bwMode="auto">
            <a:xfrm>
              <a:off x="916"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9463" name="Rectangle 7"/>
          <p:cNvSpPr>
            <a:spLocks noChangeArrowheads="1"/>
          </p:cNvSpPr>
          <p:nvPr/>
        </p:nvSpPr>
        <p:spPr bwMode="auto">
          <a:xfrm>
            <a:off x="2895600" y="5029201"/>
            <a:ext cx="914400" cy="519113"/>
          </a:xfrm>
          <a:prstGeom prst="rect">
            <a:avLst/>
          </a:prstGeom>
          <a:noFill/>
          <a:ln>
            <a:noFill/>
          </a:ln>
          <a:effectLst/>
        </p:spPr>
        <p:txBody>
          <a:bodyPr lIns="92075" tIns="46038" rIns="92075" bIns="46038">
            <a:spAutoFit/>
          </a:bodyPr>
          <a:lstStyle/>
          <a:p>
            <a:pPr>
              <a:spcBef>
                <a:spcPct val="50000"/>
              </a:spcBef>
            </a:pPr>
            <a:r>
              <a:rPr lang="en-US" altLang="zh-TW" sz="2800">
                <a:ea typeface="新細明體" pitchFamily="18" charset="-120"/>
              </a:rPr>
              <a:t>A</a:t>
            </a:r>
          </a:p>
        </p:txBody>
      </p:sp>
      <p:grpSp>
        <p:nvGrpSpPr>
          <p:cNvPr id="19467" name="Group 11"/>
          <p:cNvGrpSpPr>
            <a:grpSpLocks/>
          </p:cNvGrpSpPr>
          <p:nvPr/>
        </p:nvGrpSpPr>
        <p:grpSpPr bwMode="auto">
          <a:xfrm>
            <a:off x="4806950" y="1073151"/>
            <a:ext cx="1816100" cy="4475163"/>
            <a:chOff x="2068" y="676"/>
            <a:chExt cx="1144" cy="2819"/>
          </a:xfrm>
          <a:noFill/>
        </p:grpSpPr>
        <p:sp>
          <p:nvSpPr>
            <p:cNvPr id="19464" name="Rectangle 8"/>
            <p:cNvSpPr>
              <a:spLocks noChangeArrowheads="1"/>
            </p:cNvSpPr>
            <p:nvPr/>
          </p:nvSpPr>
          <p:spPr bwMode="auto">
            <a:xfrm>
              <a:off x="2068"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465" name="Rectangle 9"/>
            <p:cNvSpPr>
              <a:spLocks noChangeArrowheads="1"/>
            </p:cNvSpPr>
            <p:nvPr/>
          </p:nvSpPr>
          <p:spPr bwMode="auto">
            <a:xfrm>
              <a:off x="2548"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466" name="Rectangle 10"/>
            <p:cNvSpPr>
              <a:spLocks noChangeArrowheads="1"/>
            </p:cNvSpPr>
            <p:nvPr/>
          </p:nvSpPr>
          <p:spPr bwMode="auto">
            <a:xfrm>
              <a:off x="2496" y="3168"/>
              <a:ext cx="57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800">
                  <a:ea typeface="新細明體" pitchFamily="18" charset="-120"/>
                </a:rPr>
                <a:t>B</a:t>
              </a:r>
            </a:p>
          </p:txBody>
        </p:sp>
      </p:grpSp>
      <p:grpSp>
        <p:nvGrpSpPr>
          <p:cNvPr id="19471" name="Group 15"/>
          <p:cNvGrpSpPr>
            <a:grpSpLocks/>
          </p:cNvGrpSpPr>
          <p:nvPr/>
        </p:nvGrpSpPr>
        <p:grpSpPr bwMode="auto">
          <a:xfrm>
            <a:off x="7397750" y="1073151"/>
            <a:ext cx="1816100" cy="4475163"/>
            <a:chOff x="3700" y="676"/>
            <a:chExt cx="1144" cy="2819"/>
          </a:xfrm>
          <a:noFill/>
        </p:grpSpPr>
        <p:sp>
          <p:nvSpPr>
            <p:cNvPr id="19468" name="Rectangle 12"/>
            <p:cNvSpPr>
              <a:spLocks noChangeArrowheads="1"/>
            </p:cNvSpPr>
            <p:nvPr/>
          </p:nvSpPr>
          <p:spPr bwMode="auto">
            <a:xfrm>
              <a:off x="3700"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469" name="Rectangle 13"/>
            <p:cNvSpPr>
              <a:spLocks noChangeArrowheads="1"/>
            </p:cNvSpPr>
            <p:nvPr/>
          </p:nvSpPr>
          <p:spPr bwMode="auto">
            <a:xfrm>
              <a:off x="4180"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470" name="Rectangle 14"/>
            <p:cNvSpPr>
              <a:spLocks noChangeArrowheads="1"/>
            </p:cNvSpPr>
            <p:nvPr/>
          </p:nvSpPr>
          <p:spPr bwMode="auto">
            <a:xfrm>
              <a:off x="4128" y="3168"/>
              <a:ext cx="57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800">
                  <a:ea typeface="新細明體" pitchFamily="18" charset="-120"/>
                </a:rPr>
                <a:t>C</a:t>
              </a:r>
            </a:p>
          </p:txBody>
        </p:sp>
      </p:grpSp>
      <p:grpSp>
        <p:nvGrpSpPr>
          <p:cNvPr id="19474" name="Group 18"/>
          <p:cNvGrpSpPr>
            <a:grpSpLocks/>
          </p:cNvGrpSpPr>
          <p:nvPr/>
        </p:nvGrpSpPr>
        <p:grpSpPr bwMode="auto">
          <a:xfrm>
            <a:off x="2292350" y="4572000"/>
            <a:ext cx="1663700" cy="400050"/>
            <a:chOff x="484" y="2880"/>
            <a:chExt cx="1048" cy="252"/>
          </a:xfrm>
          <a:noFill/>
        </p:grpSpPr>
        <p:sp>
          <p:nvSpPr>
            <p:cNvPr id="19472" name="AutoShape 16"/>
            <p:cNvSpPr>
              <a:spLocks noChangeArrowheads="1"/>
            </p:cNvSpPr>
            <p:nvPr/>
          </p:nvSpPr>
          <p:spPr bwMode="auto">
            <a:xfrm>
              <a:off x="484" y="2932"/>
              <a:ext cx="1048" cy="136"/>
            </a:xfrm>
            <a:prstGeom prst="roundRect">
              <a:avLst>
                <a:gd name="adj" fmla="val 12495"/>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473" name="Rectangle 17"/>
            <p:cNvSpPr>
              <a:spLocks noChangeArrowheads="1"/>
            </p:cNvSpPr>
            <p:nvPr/>
          </p:nvSpPr>
          <p:spPr bwMode="auto">
            <a:xfrm>
              <a:off x="912" y="2880"/>
              <a:ext cx="43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1</a:t>
              </a:r>
            </a:p>
          </p:txBody>
        </p:sp>
      </p:grpSp>
      <p:grpSp>
        <p:nvGrpSpPr>
          <p:cNvPr id="19477" name="Group 21"/>
          <p:cNvGrpSpPr>
            <a:grpSpLocks/>
          </p:cNvGrpSpPr>
          <p:nvPr/>
        </p:nvGrpSpPr>
        <p:grpSpPr bwMode="auto">
          <a:xfrm>
            <a:off x="4959350" y="4572000"/>
            <a:ext cx="1511300" cy="400050"/>
            <a:chOff x="2164" y="2880"/>
            <a:chExt cx="952" cy="252"/>
          </a:xfrm>
          <a:noFill/>
        </p:grpSpPr>
        <p:sp>
          <p:nvSpPr>
            <p:cNvPr id="19475" name="AutoShape 19"/>
            <p:cNvSpPr>
              <a:spLocks noChangeArrowheads="1"/>
            </p:cNvSpPr>
            <p:nvPr/>
          </p:nvSpPr>
          <p:spPr bwMode="auto">
            <a:xfrm>
              <a:off x="2164" y="2932"/>
              <a:ext cx="952" cy="136"/>
            </a:xfrm>
            <a:prstGeom prst="roundRect">
              <a:avLst>
                <a:gd name="adj" fmla="val 12495"/>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476" name="Rectangle 20"/>
            <p:cNvSpPr>
              <a:spLocks noChangeArrowheads="1"/>
            </p:cNvSpPr>
            <p:nvPr/>
          </p:nvSpPr>
          <p:spPr bwMode="auto">
            <a:xfrm>
              <a:off x="2544" y="2880"/>
              <a:ext cx="43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2</a:t>
              </a:r>
            </a:p>
          </p:txBody>
        </p:sp>
      </p:grpSp>
      <p:grpSp>
        <p:nvGrpSpPr>
          <p:cNvPr id="19480" name="Group 24"/>
          <p:cNvGrpSpPr>
            <a:grpSpLocks/>
          </p:cNvGrpSpPr>
          <p:nvPr/>
        </p:nvGrpSpPr>
        <p:grpSpPr bwMode="auto">
          <a:xfrm>
            <a:off x="5035550" y="4343400"/>
            <a:ext cx="1358900" cy="400050"/>
            <a:chOff x="2212" y="2736"/>
            <a:chExt cx="856" cy="252"/>
          </a:xfrm>
          <a:noFill/>
        </p:grpSpPr>
        <p:sp>
          <p:nvSpPr>
            <p:cNvPr id="19478" name="AutoShape 22"/>
            <p:cNvSpPr>
              <a:spLocks noChangeArrowheads="1"/>
            </p:cNvSpPr>
            <p:nvPr/>
          </p:nvSpPr>
          <p:spPr bwMode="auto">
            <a:xfrm>
              <a:off x="2212" y="2788"/>
              <a:ext cx="856" cy="136"/>
            </a:xfrm>
            <a:prstGeom prst="roundRect">
              <a:avLst>
                <a:gd name="adj" fmla="val 12495"/>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479" name="Rectangle 23"/>
            <p:cNvSpPr>
              <a:spLocks noChangeArrowheads="1"/>
            </p:cNvSpPr>
            <p:nvPr/>
          </p:nvSpPr>
          <p:spPr bwMode="auto">
            <a:xfrm>
              <a:off x="2544" y="2736"/>
              <a:ext cx="43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3</a:t>
              </a:r>
            </a:p>
          </p:txBody>
        </p:sp>
      </p:grpSp>
    </p:spTree>
    <p:extLst>
      <p:ext uri="{BB962C8B-B14F-4D97-AF65-F5344CB8AC3E}">
        <p14:creationId xmlns:p14="http://schemas.microsoft.com/office/powerpoint/2010/main" val="2266789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94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p:spPr>
        <p:txBody>
          <a:bodyPr/>
          <a:lstStyle/>
          <a:p>
            <a:r>
              <a:rPr lang="en-US" altLang="zh-TW" dirty="0">
                <a:ea typeface="新細明體" pitchFamily="18" charset="-120"/>
              </a:rPr>
              <a:t>Tower Of Hanoi</a:t>
            </a:r>
          </a:p>
        </p:txBody>
      </p:sp>
      <p:sp>
        <p:nvSpPr>
          <p:cNvPr id="20483" name="Rectangle 3"/>
          <p:cNvSpPr>
            <a:spLocks noGrp="1" noChangeArrowheads="1"/>
          </p:cNvSpPr>
          <p:nvPr>
            <p:ph type="body" idx="1"/>
          </p:nvPr>
        </p:nvSpPr>
        <p:spPr>
          <a:xfrm>
            <a:off x="1524000" y="5613400"/>
            <a:ext cx="9067800" cy="558800"/>
          </a:xfrm>
          <a:noFill/>
          <a:ln/>
        </p:spPr>
        <p:txBody>
          <a:bodyPr/>
          <a:lstStyle/>
          <a:p>
            <a:pPr>
              <a:lnSpc>
                <a:spcPct val="90000"/>
              </a:lnSpc>
            </a:pPr>
            <a:r>
              <a:rPr lang="en-US" altLang="zh-TW" dirty="0">
                <a:ea typeface="新細明體" pitchFamily="18" charset="-120"/>
              </a:rPr>
              <a:t>3-disk Towers Of </a:t>
            </a:r>
            <a:r>
              <a:rPr lang="en-US" altLang="zh-TW" dirty="0" smtClean="0">
                <a:ea typeface="新細明體" pitchFamily="18" charset="-120"/>
              </a:rPr>
              <a:t>Hanoi</a:t>
            </a:r>
            <a:endParaRPr lang="en-US" altLang="zh-TW" dirty="0">
              <a:ea typeface="新細明體" pitchFamily="18" charset="-120"/>
            </a:endParaRPr>
          </a:p>
        </p:txBody>
      </p:sp>
      <p:grpSp>
        <p:nvGrpSpPr>
          <p:cNvPr id="20486" name="Group 6"/>
          <p:cNvGrpSpPr>
            <a:grpSpLocks/>
          </p:cNvGrpSpPr>
          <p:nvPr/>
        </p:nvGrpSpPr>
        <p:grpSpPr bwMode="auto">
          <a:xfrm>
            <a:off x="2216150" y="1073150"/>
            <a:ext cx="1816100" cy="4025900"/>
            <a:chOff x="436" y="676"/>
            <a:chExt cx="1144" cy="2536"/>
          </a:xfrm>
          <a:noFill/>
        </p:grpSpPr>
        <p:sp>
          <p:nvSpPr>
            <p:cNvPr id="20484" name="Rectangle 4"/>
            <p:cNvSpPr>
              <a:spLocks noChangeArrowheads="1"/>
            </p:cNvSpPr>
            <p:nvPr/>
          </p:nvSpPr>
          <p:spPr bwMode="auto">
            <a:xfrm>
              <a:off x="436"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485" name="Rectangle 5"/>
            <p:cNvSpPr>
              <a:spLocks noChangeArrowheads="1"/>
            </p:cNvSpPr>
            <p:nvPr/>
          </p:nvSpPr>
          <p:spPr bwMode="auto">
            <a:xfrm>
              <a:off x="916"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20487" name="Rectangle 7"/>
          <p:cNvSpPr>
            <a:spLocks noChangeArrowheads="1"/>
          </p:cNvSpPr>
          <p:nvPr/>
        </p:nvSpPr>
        <p:spPr bwMode="auto">
          <a:xfrm>
            <a:off x="2895600" y="5029201"/>
            <a:ext cx="914400" cy="519113"/>
          </a:xfrm>
          <a:prstGeom prst="rect">
            <a:avLst/>
          </a:prstGeom>
          <a:noFill/>
          <a:ln>
            <a:noFill/>
          </a:ln>
          <a:effectLst/>
        </p:spPr>
        <p:txBody>
          <a:bodyPr lIns="92075" tIns="46038" rIns="92075" bIns="46038">
            <a:spAutoFit/>
          </a:bodyPr>
          <a:lstStyle/>
          <a:p>
            <a:pPr>
              <a:spcBef>
                <a:spcPct val="50000"/>
              </a:spcBef>
            </a:pPr>
            <a:r>
              <a:rPr lang="en-US" altLang="zh-TW" sz="2800">
                <a:ea typeface="新細明體" pitchFamily="18" charset="-120"/>
              </a:rPr>
              <a:t>A</a:t>
            </a:r>
          </a:p>
        </p:txBody>
      </p:sp>
      <p:grpSp>
        <p:nvGrpSpPr>
          <p:cNvPr id="20491" name="Group 11"/>
          <p:cNvGrpSpPr>
            <a:grpSpLocks/>
          </p:cNvGrpSpPr>
          <p:nvPr/>
        </p:nvGrpSpPr>
        <p:grpSpPr bwMode="auto">
          <a:xfrm>
            <a:off x="4806950" y="1073151"/>
            <a:ext cx="1816100" cy="4475163"/>
            <a:chOff x="2068" y="676"/>
            <a:chExt cx="1144" cy="2819"/>
          </a:xfrm>
          <a:noFill/>
        </p:grpSpPr>
        <p:sp>
          <p:nvSpPr>
            <p:cNvPr id="20488" name="Rectangle 8"/>
            <p:cNvSpPr>
              <a:spLocks noChangeArrowheads="1"/>
            </p:cNvSpPr>
            <p:nvPr/>
          </p:nvSpPr>
          <p:spPr bwMode="auto">
            <a:xfrm>
              <a:off x="2068"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489" name="Rectangle 9"/>
            <p:cNvSpPr>
              <a:spLocks noChangeArrowheads="1"/>
            </p:cNvSpPr>
            <p:nvPr/>
          </p:nvSpPr>
          <p:spPr bwMode="auto">
            <a:xfrm>
              <a:off x="2548"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490" name="Rectangle 10"/>
            <p:cNvSpPr>
              <a:spLocks noChangeArrowheads="1"/>
            </p:cNvSpPr>
            <p:nvPr/>
          </p:nvSpPr>
          <p:spPr bwMode="auto">
            <a:xfrm>
              <a:off x="2496" y="3168"/>
              <a:ext cx="57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800">
                  <a:ea typeface="新細明體" pitchFamily="18" charset="-120"/>
                </a:rPr>
                <a:t>B</a:t>
              </a:r>
            </a:p>
          </p:txBody>
        </p:sp>
      </p:grpSp>
      <p:grpSp>
        <p:nvGrpSpPr>
          <p:cNvPr id="20495" name="Group 15"/>
          <p:cNvGrpSpPr>
            <a:grpSpLocks/>
          </p:cNvGrpSpPr>
          <p:nvPr/>
        </p:nvGrpSpPr>
        <p:grpSpPr bwMode="auto">
          <a:xfrm>
            <a:off x="7397750" y="1073151"/>
            <a:ext cx="1816100" cy="4475163"/>
            <a:chOff x="3700" y="676"/>
            <a:chExt cx="1144" cy="2819"/>
          </a:xfrm>
          <a:noFill/>
        </p:grpSpPr>
        <p:sp>
          <p:nvSpPr>
            <p:cNvPr id="20492" name="Rectangle 12"/>
            <p:cNvSpPr>
              <a:spLocks noChangeArrowheads="1"/>
            </p:cNvSpPr>
            <p:nvPr/>
          </p:nvSpPr>
          <p:spPr bwMode="auto">
            <a:xfrm>
              <a:off x="3700"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493" name="Rectangle 13"/>
            <p:cNvSpPr>
              <a:spLocks noChangeArrowheads="1"/>
            </p:cNvSpPr>
            <p:nvPr/>
          </p:nvSpPr>
          <p:spPr bwMode="auto">
            <a:xfrm>
              <a:off x="4180"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494" name="Rectangle 14"/>
            <p:cNvSpPr>
              <a:spLocks noChangeArrowheads="1"/>
            </p:cNvSpPr>
            <p:nvPr/>
          </p:nvSpPr>
          <p:spPr bwMode="auto">
            <a:xfrm>
              <a:off x="4128" y="3168"/>
              <a:ext cx="57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800">
                  <a:ea typeface="新細明體" pitchFamily="18" charset="-120"/>
                </a:rPr>
                <a:t>C</a:t>
              </a:r>
            </a:p>
          </p:txBody>
        </p:sp>
      </p:grpSp>
      <p:grpSp>
        <p:nvGrpSpPr>
          <p:cNvPr id="20498" name="Group 18"/>
          <p:cNvGrpSpPr>
            <a:grpSpLocks/>
          </p:cNvGrpSpPr>
          <p:nvPr/>
        </p:nvGrpSpPr>
        <p:grpSpPr bwMode="auto">
          <a:xfrm>
            <a:off x="7473950" y="4572000"/>
            <a:ext cx="1663700" cy="400050"/>
            <a:chOff x="3748" y="2880"/>
            <a:chExt cx="1048" cy="252"/>
          </a:xfrm>
          <a:noFill/>
        </p:grpSpPr>
        <p:sp>
          <p:nvSpPr>
            <p:cNvPr id="20496" name="AutoShape 16"/>
            <p:cNvSpPr>
              <a:spLocks noChangeArrowheads="1"/>
            </p:cNvSpPr>
            <p:nvPr/>
          </p:nvSpPr>
          <p:spPr bwMode="auto">
            <a:xfrm>
              <a:off x="3748" y="2932"/>
              <a:ext cx="1048" cy="136"/>
            </a:xfrm>
            <a:prstGeom prst="roundRect">
              <a:avLst>
                <a:gd name="adj" fmla="val 12495"/>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497" name="Rectangle 17"/>
            <p:cNvSpPr>
              <a:spLocks noChangeArrowheads="1"/>
            </p:cNvSpPr>
            <p:nvPr/>
          </p:nvSpPr>
          <p:spPr bwMode="auto">
            <a:xfrm>
              <a:off x="4176" y="2880"/>
              <a:ext cx="43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1</a:t>
              </a:r>
            </a:p>
          </p:txBody>
        </p:sp>
      </p:grpSp>
      <p:grpSp>
        <p:nvGrpSpPr>
          <p:cNvPr id="20501" name="Group 21"/>
          <p:cNvGrpSpPr>
            <a:grpSpLocks/>
          </p:cNvGrpSpPr>
          <p:nvPr/>
        </p:nvGrpSpPr>
        <p:grpSpPr bwMode="auto">
          <a:xfrm>
            <a:off x="4959350" y="4572000"/>
            <a:ext cx="1511300" cy="400050"/>
            <a:chOff x="2164" y="2880"/>
            <a:chExt cx="952" cy="252"/>
          </a:xfrm>
          <a:noFill/>
        </p:grpSpPr>
        <p:sp>
          <p:nvSpPr>
            <p:cNvPr id="20499" name="AutoShape 19"/>
            <p:cNvSpPr>
              <a:spLocks noChangeArrowheads="1"/>
            </p:cNvSpPr>
            <p:nvPr/>
          </p:nvSpPr>
          <p:spPr bwMode="auto">
            <a:xfrm>
              <a:off x="2164" y="2932"/>
              <a:ext cx="952" cy="136"/>
            </a:xfrm>
            <a:prstGeom prst="roundRect">
              <a:avLst>
                <a:gd name="adj" fmla="val 12495"/>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500" name="Rectangle 20"/>
            <p:cNvSpPr>
              <a:spLocks noChangeArrowheads="1"/>
            </p:cNvSpPr>
            <p:nvPr/>
          </p:nvSpPr>
          <p:spPr bwMode="auto">
            <a:xfrm>
              <a:off x="2544" y="2880"/>
              <a:ext cx="43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2</a:t>
              </a:r>
            </a:p>
          </p:txBody>
        </p:sp>
      </p:grpSp>
      <p:grpSp>
        <p:nvGrpSpPr>
          <p:cNvPr id="20504" name="Group 24"/>
          <p:cNvGrpSpPr>
            <a:grpSpLocks/>
          </p:cNvGrpSpPr>
          <p:nvPr/>
        </p:nvGrpSpPr>
        <p:grpSpPr bwMode="auto">
          <a:xfrm>
            <a:off x="5035550" y="4343400"/>
            <a:ext cx="1358900" cy="400050"/>
            <a:chOff x="2212" y="2736"/>
            <a:chExt cx="856" cy="252"/>
          </a:xfrm>
          <a:noFill/>
        </p:grpSpPr>
        <p:sp>
          <p:nvSpPr>
            <p:cNvPr id="20502" name="AutoShape 22"/>
            <p:cNvSpPr>
              <a:spLocks noChangeArrowheads="1"/>
            </p:cNvSpPr>
            <p:nvPr/>
          </p:nvSpPr>
          <p:spPr bwMode="auto">
            <a:xfrm>
              <a:off x="2212" y="2788"/>
              <a:ext cx="856" cy="136"/>
            </a:xfrm>
            <a:prstGeom prst="roundRect">
              <a:avLst>
                <a:gd name="adj" fmla="val 12495"/>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503" name="Rectangle 23"/>
            <p:cNvSpPr>
              <a:spLocks noChangeArrowheads="1"/>
            </p:cNvSpPr>
            <p:nvPr/>
          </p:nvSpPr>
          <p:spPr bwMode="auto">
            <a:xfrm>
              <a:off x="2544" y="2736"/>
              <a:ext cx="43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3</a:t>
              </a:r>
            </a:p>
          </p:txBody>
        </p:sp>
      </p:grpSp>
    </p:spTree>
    <p:extLst>
      <p:ext uri="{BB962C8B-B14F-4D97-AF65-F5344CB8AC3E}">
        <p14:creationId xmlns:p14="http://schemas.microsoft.com/office/powerpoint/2010/main" val="5546895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4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r>
              <a:rPr lang="en-US" altLang="zh-TW" dirty="0">
                <a:ea typeface="新細明體" pitchFamily="18" charset="-120"/>
              </a:rPr>
              <a:t>Tower Of Hanoi</a:t>
            </a:r>
          </a:p>
        </p:txBody>
      </p:sp>
      <p:sp>
        <p:nvSpPr>
          <p:cNvPr id="21507" name="Rectangle 3"/>
          <p:cNvSpPr>
            <a:spLocks noGrp="1" noChangeArrowheads="1"/>
          </p:cNvSpPr>
          <p:nvPr>
            <p:ph type="body" idx="1"/>
          </p:nvPr>
        </p:nvSpPr>
        <p:spPr>
          <a:xfrm>
            <a:off x="1524000" y="5613400"/>
            <a:ext cx="9067800" cy="558800"/>
          </a:xfrm>
          <a:noFill/>
          <a:ln/>
        </p:spPr>
        <p:txBody>
          <a:bodyPr/>
          <a:lstStyle/>
          <a:p>
            <a:pPr>
              <a:lnSpc>
                <a:spcPct val="90000"/>
              </a:lnSpc>
            </a:pPr>
            <a:r>
              <a:rPr lang="en-US" altLang="zh-TW" dirty="0">
                <a:ea typeface="新細明體" pitchFamily="18" charset="-120"/>
              </a:rPr>
              <a:t>3-disk Towers Of </a:t>
            </a:r>
            <a:r>
              <a:rPr lang="en-US" altLang="zh-TW" dirty="0" smtClean="0">
                <a:ea typeface="新細明體" pitchFamily="18" charset="-120"/>
              </a:rPr>
              <a:t>Hanoi</a:t>
            </a:r>
            <a:endParaRPr lang="en-US" altLang="zh-TW" dirty="0">
              <a:ea typeface="新細明體" pitchFamily="18" charset="-120"/>
            </a:endParaRPr>
          </a:p>
        </p:txBody>
      </p:sp>
      <p:grpSp>
        <p:nvGrpSpPr>
          <p:cNvPr id="21510" name="Group 6"/>
          <p:cNvGrpSpPr>
            <a:grpSpLocks/>
          </p:cNvGrpSpPr>
          <p:nvPr/>
        </p:nvGrpSpPr>
        <p:grpSpPr bwMode="auto">
          <a:xfrm>
            <a:off x="2216150" y="1073150"/>
            <a:ext cx="1816100" cy="4025900"/>
            <a:chOff x="436" y="676"/>
            <a:chExt cx="1144" cy="2536"/>
          </a:xfrm>
          <a:noFill/>
        </p:grpSpPr>
        <p:sp>
          <p:nvSpPr>
            <p:cNvPr id="21508" name="Rectangle 4"/>
            <p:cNvSpPr>
              <a:spLocks noChangeArrowheads="1"/>
            </p:cNvSpPr>
            <p:nvPr/>
          </p:nvSpPr>
          <p:spPr bwMode="auto">
            <a:xfrm>
              <a:off x="436"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509" name="Rectangle 5"/>
            <p:cNvSpPr>
              <a:spLocks noChangeArrowheads="1"/>
            </p:cNvSpPr>
            <p:nvPr/>
          </p:nvSpPr>
          <p:spPr bwMode="auto">
            <a:xfrm>
              <a:off x="916"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21511" name="Rectangle 7"/>
          <p:cNvSpPr>
            <a:spLocks noChangeArrowheads="1"/>
          </p:cNvSpPr>
          <p:nvPr/>
        </p:nvSpPr>
        <p:spPr bwMode="auto">
          <a:xfrm>
            <a:off x="2895600" y="5029201"/>
            <a:ext cx="914400" cy="519113"/>
          </a:xfrm>
          <a:prstGeom prst="rect">
            <a:avLst/>
          </a:prstGeom>
          <a:noFill/>
          <a:ln>
            <a:noFill/>
          </a:ln>
          <a:effectLst/>
        </p:spPr>
        <p:txBody>
          <a:bodyPr lIns="92075" tIns="46038" rIns="92075" bIns="46038">
            <a:spAutoFit/>
          </a:bodyPr>
          <a:lstStyle/>
          <a:p>
            <a:pPr>
              <a:spcBef>
                <a:spcPct val="50000"/>
              </a:spcBef>
            </a:pPr>
            <a:r>
              <a:rPr lang="en-US" altLang="zh-TW" sz="2800">
                <a:ea typeface="新細明體" pitchFamily="18" charset="-120"/>
              </a:rPr>
              <a:t>A</a:t>
            </a:r>
          </a:p>
        </p:txBody>
      </p:sp>
      <p:grpSp>
        <p:nvGrpSpPr>
          <p:cNvPr id="21515" name="Group 11"/>
          <p:cNvGrpSpPr>
            <a:grpSpLocks/>
          </p:cNvGrpSpPr>
          <p:nvPr/>
        </p:nvGrpSpPr>
        <p:grpSpPr bwMode="auto">
          <a:xfrm>
            <a:off x="4806950" y="1073151"/>
            <a:ext cx="1816100" cy="4475163"/>
            <a:chOff x="2068" y="676"/>
            <a:chExt cx="1144" cy="2819"/>
          </a:xfrm>
          <a:noFill/>
        </p:grpSpPr>
        <p:sp>
          <p:nvSpPr>
            <p:cNvPr id="21512" name="Rectangle 8"/>
            <p:cNvSpPr>
              <a:spLocks noChangeArrowheads="1"/>
            </p:cNvSpPr>
            <p:nvPr/>
          </p:nvSpPr>
          <p:spPr bwMode="auto">
            <a:xfrm>
              <a:off x="2068"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513" name="Rectangle 9"/>
            <p:cNvSpPr>
              <a:spLocks noChangeArrowheads="1"/>
            </p:cNvSpPr>
            <p:nvPr/>
          </p:nvSpPr>
          <p:spPr bwMode="auto">
            <a:xfrm>
              <a:off x="2548"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514" name="Rectangle 10"/>
            <p:cNvSpPr>
              <a:spLocks noChangeArrowheads="1"/>
            </p:cNvSpPr>
            <p:nvPr/>
          </p:nvSpPr>
          <p:spPr bwMode="auto">
            <a:xfrm>
              <a:off x="2496" y="3168"/>
              <a:ext cx="57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800">
                  <a:ea typeface="新細明體" pitchFamily="18" charset="-120"/>
                </a:rPr>
                <a:t>B</a:t>
              </a:r>
            </a:p>
          </p:txBody>
        </p:sp>
      </p:grpSp>
      <p:grpSp>
        <p:nvGrpSpPr>
          <p:cNvPr id="21519" name="Group 15"/>
          <p:cNvGrpSpPr>
            <a:grpSpLocks/>
          </p:cNvGrpSpPr>
          <p:nvPr/>
        </p:nvGrpSpPr>
        <p:grpSpPr bwMode="auto">
          <a:xfrm>
            <a:off x="7397750" y="1073151"/>
            <a:ext cx="1816100" cy="4475163"/>
            <a:chOff x="3700" y="676"/>
            <a:chExt cx="1144" cy="2819"/>
          </a:xfrm>
          <a:noFill/>
        </p:grpSpPr>
        <p:sp>
          <p:nvSpPr>
            <p:cNvPr id="21516" name="Rectangle 12"/>
            <p:cNvSpPr>
              <a:spLocks noChangeArrowheads="1"/>
            </p:cNvSpPr>
            <p:nvPr/>
          </p:nvSpPr>
          <p:spPr bwMode="auto">
            <a:xfrm>
              <a:off x="3700"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517" name="Rectangle 13"/>
            <p:cNvSpPr>
              <a:spLocks noChangeArrowheads="1"/>
            </p:cNvSpPr>
            <p:nvPr/>
          </p:nvSpPr>
          <p:spPr bwMode="auto">
            <a:xfrm>
              <a:off x="4180"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518" name="Rectangle 14"/>
            <p:cNvSpPr>
              <a:spLocks noChangeArrowheads="1"/>
            </p:cNvSpPr>
            <p:nvPr/>
          </p:nvSpPr>
          <p:spPr bwMode="auto">
            <a:xfrm>
              <a:off x="4128" y="3168"/>
              <a:ext cx="57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800">
                  <a:ea typeface="新細明體" pitchFamily="18" charset="-120"/>
                </a:rPr>
                <a:t>C</a:t>
              </a:r>
            </a:p>
          </p:txBody>
        </p:sp>
      </p:grpSp>
      <p:grpSp>
        <p:nvGrpSpPr>
          <p:cNvPr id="21522" name="Group 18"/>
          <p:cNvGrpSpPr>
            <a:grpSpLocks/>
          </p:cNvGrpSpPr>
          <p:nvPr/>
        </p:nvGrpSpPr>
        <p:grpSpPr bwMode="auto">
          <a:xfrm>
            <a:off x="7473950" y="4572000"/>
            <a:ext cx="1663700" cy="400050"/>
            <a:chOff x="3748" y="2880"/>
            <a:chExt cx="1048" cy="252"/>
          </a:xfrm>
          <a:noFill/>
        </p:grpSpPr>
        <p:sp>
          <p:nvSpPr>
            <p:cNvPr id="21520" name="AutoShape 16"/>
            <p:cNvSpPr>
              <a:spLocks noChangeArrowheads="1"/>
            </p:cNvSpPr>
            <p:nvPr/>
          </p:nvSpPr>
          <p:spPr bwMode="auto">
            <a:xfrm>
              <a:off x="3748" y="2932"/>
              <a:ext cx="1048" cy="136"/>
            </a:xfrm>
            <a:prstGeom prst="roundRect">
              <a:avLst>
                <a:gd name="adj" fmla="val 12495"/>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521" name="Rectangle 17"/>
            <p:cNvSpPr>
              <a:spLocks noChangeArrowheads="1"/>
            </p:cNvSpPr>
            <p:nvPr/>
          </p:nvSpPr>
          <p:spPr bwMode="auto">
            <a:xfrm>
              <a:off x="4176" y="2880"/>
              <a:ext cx="43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1</a:t>
              </a:r>
            </a:p>
          </p:txBody>
        </p:sp>
      </p:grpSp>
      <p:grpSp>
        <p:nvGrpSpPr>
          <p:cNvPr id="21525" name="Group 21"/>
          <p:cNvGrpSpPr>
            <a:grpSpLocks/>
          </p:cNvGrpSpPr>
          <p:nvPr/>
        </p:nvGrpSpPr>
        <p:grpSpPr bwMode="auto">
          <a:xfrm>
            <a:off x="4959350" y="4572000"/>
            <a:ext cx="1511300" cy="400050"/>
            <a:chOff x="2164" y="2880"/>
            <a:chExt cx="952" cy="252"/>
          </a:xfrm>
          <a:noFill/>
        </p:grpSpPr>
        <p:sp>
          <p:nvSpPr>
            <p:cNvPr id="21523" name="AutoShape 19"/>
            <p:cNvSpPr>
              <a:spLocks noChangeArrowheads="1"/>
            </p:cNvSpPr>
            <p:nvPr/>
          </p:nvSpPr>
          <p:spPr bwMode="auto">
            <a:xfrm>
              <a:off x="2164" y="2932"/>
              <a:ext cx="952" cy="136"/>
            </a:xfrm>
            <a:prstGeom prst="roundRect">
              <a:avLst>
                <a:gd name="adj" fmla="val 12495"/>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524" name="Rectangle 20"/>
            <p:cNvSpPr>
              <a:spLocks noChangeArrowheads="1"/>
            </p:cNvSpPr>
            <p:nvPr/>
          </p:nvSpPr>
          <p:spPr bwMode="auto">
            <a:xfrm>
              <a:off x="2544" y="2880"/>
              <a:ext cx="43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2</a:t>
              </a:r>
            </a:p>
          </p:txBody>
        </p:sp>
      </p:grpSp>
      <p:grpSp>
        <p:nvGrpSpPr>
          <p:cNvPr id="21528" name="Group 24"/>
          <p:cNvGrpSpPr>
            <a:grpSpLocks/>
          </p:cNvGrpSpPr>
          <p:nvPr/>
        </p:nvGrpSpPr>
        <p:grpSpPr bwMode="auto">
          <a:xfrm>
            <a:off x="2444750" y="4572000"/>
            <a:ext cx="1358900" cy="400050"/>
            <a:chOff x="580" y="2880"/>
            <a:chExt cx="856" cy="252"/>
          </a:xfrm>
          <a:noFill/>
        </p:grpSpPr>
        <p:sp>
          <p:nvSpPr>
            <p:cNvPr id="21526" name="AutoShape 22"/>
            <p:cNvSpPr>
              <a:spLocks noChangeArrowheads="1"/>
            </p:cNvSpPr>
            <p:nvPr/>
          </p:nvSpPr>
          <p:spPr bwMode="auto">
            <a:xfrm>
              <a:off x="580" y="2932"/>
              <a:ext cx="856" cy="136"/>
            </a:xfrm>
            <a:prstGeom prst="roundRect">
              <a:avLst>
                <a:gd name="adj" fmla="val 12495"/>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527" name="Rectangle 23"/>
            <p:cNvSpPr>
              <a:spLocks noChangeArrowheads="1"/>
            </p:cNvSpPr>
            <p:nvPr/>
          </p:nvSpPr>
          <p:spPr bwMode="auto">
            <a:xfrm>
              <a:off x="912" y="2880"/>
              <a:ext cx="43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3</a:t>
              </a:r>
            </a:p>
          </p:txBody>
        </p:sp>
      </p:grpSp>
    </p:spTree>
    <p:extLst>
      <p:ext uri="{BB962C8B-B14F-4D97-AF65-F5344CB8AC3E}">
        <p14:creationId xmlns:p14="http://schemas.microsoft.com/office/powerpoint/2010/main" val="2476630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15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p:spPr>
        <p:txBody>
          <a:bodyPr/>
          <a:lstStyle/>
          <a:p>
            <a:r>
              <a:rPr lang="en-US" altLang="zh-TW" dirty="0">
                <a:ea typeface="新細明體" pitchFamily="18" charset="-120"/>
              </a:rPr>
              <a:t>Tower Of Hanoi</a:t>
            </a:r>
          </a:p>
        </p:txBody>
      </p:sp>
      <p:sp>
        <p:nvSpPr>
          <p:cNvPr id="22531" name="Rectangle 3"/>
          <p:cNvSpPr>
            <a:spLocks noGrp="1" noChangeArrowheads="1"/>
          </p:cNvSpPr>
          <p:nvPr>
            <p:ph type="body" idx="1"/>
          </p:nvPr>
        </p:nvSpPr>
        <p:spPr>
          <a:xfrm>
            <a:off x="1524000" y="5613400"/>
            <a:ext cx="9067800" cy="558800"/>
          </a:xfrm>
          <a:noFill/>
          <a:ln/>
        </p:spPr>
        <p:txBody>
          <a:bodyPr/>
          <a:lstStyle/>
          <a:p>
            <a:pPr>
              <a:lnSpc>
                <a:spcPct val="90000"/>
              </a:lnSpc>
            </a:pPr>
            <a:r>
              <a:rPr lang="en-US" altLang="zh-TW" dirty="0">
                <a:ea typeface="新細明體" pitchFamily="18" charset="-120"/>
              </a:rPr>
              <a:t>3-disk Towers Of </a:t>
            </a:r>
            <a:r>
              <a:rPr lang="en-US" altLang="zh-TW" dirty="0" smtClean="0">
                <a:ea typeface="新細明體" pitchFamily="18" charset="-120"/>
              </a:rPr>
              <a:t>Hanoi</a:t>
            </a:r>
            <a:endParaRPr lang="en-US" altLang="zh-TW" dirty="0">
              <a:ea typeface="新細明體" pitchFamily="18" charset="-120"/>
            </a:endParaRPr>
          </a:p>
        </p:txBody>
      </p:sp>
      <p:grpSp>
        <p:nvGrpSpPr>
          <p:cNvPr id="22534" name="Group 6"/>
          <p:cNvGrpSpPr>
            <a:grpSpLocks/>
          </p:cNvGrpSpPr>
          <p:nvPr/>
        </p:nvGrpSpPr>
        <p:grpSpPr bwMode="auto">
          <a:xfrm>
            <a:off x="2216150" y="1073150"/>
            <a:ext cx="1816100" cy="4025900"/>
            <a:chOff x="436" y="676"/>
            <a:chExt cx="1144" cy="2536"/>
          </a:xfrm>
          <a:noFill/>
        </p:grpSpPr>
        <p:sp>
          <p:nvSpPr>
            <p:cNvPr id="22532" name="Rectangle 4"/>
            <p:cNvSpPr>
              <a:spLocks noChangeArrowheads="1"/>
            </p:cNvSpPr>
            <p:nvPr/>
          </p:nvSpPr>
          <p:spPr bwMode="auto">
            <a:xfrm>
              <a:off x="436"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2533" name="Rectangle 5"/>
            <p:cNvSpPr>
              <a:spLocks noChangeArrowheads="1"/>
            </p:cNvSpPr>
            <p:nvPr/>
          </p:nvSpPr>
          <p:spPr bwMode="auto">
            <a:xfrm>
              <a:off x="916"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22535" name="Rectangle 7"/>
          <p:cNvSpPr>
            <a:spLocks noChangeArrowheads="1"/>
          </p:cNvSpPr>
          <p:nvPr/>
        </p:nvSpPr>
        <p:spPr bwMode="auto">
          <a:xfrm>
            <a:off x="2895600" y="5029201"/>
            <a:ext cx="914400" cy="519113"/>
          </a:xfrm>
          <a:prstGeom prst="rect">
            <a:avLst/>
          </a:prstGeom>
          <a:noFill/>
          <a:ln>
            <a:noFill/>
          </a:ln>
          <a:effectLst/>
        </p:spPr>
        <p:txBody>
          <a:bodyPr lIns="92075" tIns="46038" rIns="92075" bIns="46038">
            <a:spAutoFit/>
          </a:bodyPr>
          <a:lstStyle/>
          <a:p>
            <a:pPr>
              <a:spcBef>
                <a:spcPct val="50000"/>
              </a:spcBef>
            </a:pPr>
            <a:r>
              <a:rPr lang="en-US" altLang="zh-TW" sz="2800">
                <a:ea typeface="新細明體" pitchFamily="18" charset="-120"/>
              </a:rPr>
              <a:t>A</a:t>
            </a:r>
          </a:p>
        </p:txBody>
      </p:sp>
      <p:grpSp>
        <p:nvGrpSpPr>
          <p:cNvPr id="22539" name="Group 11"/>
          <p:cNvGrpSpPr>
            <a:grpSpLocks/>
          </p:cNvGrpSpPr>
          <p:nvPr/>
        </p:nvGrpSpPr>
        <p:grpSpPr bwMode="auto">
          <a:xfrm>
            <a:off x="4806950" y="1073151"/>
            <a:ext cx="1816100" cy="4475163"/>
            <a:chOff x="2068" y="676"/>
            <a:chExt cx="1144" cy="2819"/>
          </a:xfrm>
          <a:noFill/>
        </p:grpSpPr>
        <p:sp>
          <p:nvSpPr>
            <p:cNvPr id="22536" name="Rectangle 8"/>
            <p:cNvSpPr>
              <a:spLocks noChangeArrowheads="1"/>
            </p:cNvSpPr>
            <p:nvPr/>
          </p:nvSpPr>
          <p:spPr bwMode="auto">
            <a:xfrm>
              <a:off x="2068"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2537" name="Rectangle 9"/>
            <p:cNvSpPr>
              <a:spLocks noChangeArrowheads="1"/>
            </p:cNvSpPr>
            <p:nvPr/>
          </p:nvSpPr>
          <p:spPr bwMode="auto">
            <a:xfrm>
              <a:off x="2548"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2538" name="Rectangle 10"/>
            <p:cNvSpPr>
              <a:spLocks noChangeArrowheads="1"/>
            </p:cNvSpPr>
            <p:nvPr/>
          </p:nvSpPr>
          <p:spPr bwMode="auto">
            <a:xfrm>
              <a:off x="2496" y="3168"/>
              <a:ext cx="57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800">
                  <a:ea typeface="新細明體" pitchFamily="18" charset="-120"/>
                </a:rPr>
                <a:t>B</a:t>
              </a:r>
            </a:p>
          </p:txBody>
        </p:sp>
      </p:grpSp>
      <p:grpSp>
        <p:nvGrpSpPr>
          <p:cNvPr id="22543" name="Group 15"/>
          <p:cNvGrpSpPr>
            <a:grpSpLocks/>
          </p:cNvGrpSpPr>
          <p:nvPr/>
        </p:nvGrpSpPr>
        <p:grpSpPr bwMode="auto">
          <a:xfrm>
            <a:off x="7397750" y="1073151"/>
            <a:ext cx="1816100" cy="4475163"/>
            <a:chOff x="3700" y="676"/>
            <a:chExt cx="1144" cy="2819"/>
          </a:xfrm>
          <a:noFill/>
        </p:grpSpPr>
        <p:sp>
          <p:nvSpPr>
            <p:cNvPr id="22540" name="Rectangle 12"/>
            <p:cNvSpPr>
              <a:spLocks noChangeArrowheads="1"/>
            </p:cNvSpPr>
            <p:nvPr/>
          </p:nvSpPr>
          <p:spPr bwMode="auto">
            <a:xfrm>
              <a:off x="3700"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2541" name="Rectangle 13"/>
            <p:cNvSpPr>
              <a:spLocks noChangeArrowheads="1"/>
            </p:cNvSpPr>
            <p:nvPr/>
          </p:nvSpPr>
          <p:spPr bwMode="auto">
            <a:xfrm>
              <a:off x="4180"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2542" name="Rectangle 14"/>
            <p:cNvSpPr>
              <a:spLocks noChangeArrowheads="1"/>
            </p:cNvSpPr>
            <p:nvPr/>
          </p:nvSpPr>
          <p:spPr bwMode="auto">
            <a:xfrm>
              <a:off x="4128" y="3168"/>
              <a:ext cx="57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800">
                  <a:ea typeface="新細明體" pitchFamily="18" charset="-120"/>
                </a:rPr>
                <a:t>C</a:t>
              </a:r>
            </a:p>
          </p:txBody>
        </p:sp>
      </p:grpSp>
      <p:grpSp>
        <p:nvGrpSpPr>
          <p:cNvPr id="22546" name="Group 18"/>
          <p:cNvGrpSpPr>
            <a:grpSpLocks/>
          </p:cNvGrpSpPr>
          <p:nvPr/>
        </p:nvGrpSpPr>
        <p:grpSpPr bwMode="auto">
          <a:xfrm>
            <a:off x="7473950" y="4572000"/>
            <a:ext cx="1663700" cy="400050"/>
            <a:chOff x="3748" y="2880"/>
            <a:chExt cx="1048" cy="252"/>
          </a:xfrm>
          <a:noFill/>
        </p:grpSpPr>
        <p:sp>
          <p:nvSpPr>
            <p:cNvPr id="22544" name="AutoShape 16"/>
            <p:cNvSpPr>
              <a:spLocks noChangeArrowheads="1"/>
            </p:cNvSpPr>
            <p:nvPr/>
          </p:nvSpPr>
          <p:spPr bwMode="auto">
            <a:xfrm>
              <a:off x="3748" y="2932"/>
              <a:ext cx="1048" cy="136"/>
            </a:xfrm>
            <a:prstGeom prst="roundRect">
              <a:avLst>
                <a:gd name="adj" fmla="val 12495"/>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2545" name="Rectangle 17"/>
            <p:cNvSpPr>
              <a:spLocks noChangeArrowheads="1"/>
            </p:cNvSpPr>
            <p:nvPr/>
          </p:nvSpPr>
          <p:spPr bwMode="auto">
            <a:xfrm>
              <a:off x="4176" y="2880"/>
              <a:ext cx="43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1</a:t>
              </a:r>
            </a:p>
          </p:txBody>
        </p:sp>
      </p:grpSp>
      <p:grpSp>
        <p:nvGrpSpPr>
          <p:cNvPr id="22549" name="Group 21"/>
          <p:cNvGrpSpPr>
            <a:grpSpLocks/>
          </p:cNvGrpSpPr>
          <p:nvPr/>
        </p:nvGrpSpPr>
        <p:grpSpPr bwMode="auto">
          <a:xfrm>
            <a:off x="7550150" y="4343400"/>
            <a:ext cx="1511300" cy="400050"/>
            <a:chOff x="3796" y="2736"/>
            <a:chExt cx="952" cy="252"/>
          </a:xfrm>
          <a:noFill/>
        </p:grpSpPr>
        <p:sp>
          <p:nvSpPr>
            <p:cNvPr id="22547" name="AutoShape 19"/>
            <p:cNvSpPr>
              <a:spLocks noChangeArrowheads="1"/>
            </p:cNvSpPr>
            <p:nvPr/>
          </p:nvSpPr>
          <p:spPr bwMode="auto">
            <a:xfrm>
              <a:off x="3796" y="2788"/>
              <a:ext cx="952" cy="136"/>
            </a:xfrm>
            <a:prstGeom prst="roundRect">
              <a:avLst>
                <a:gd name="adj" fmla="val 12495"/>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2548" name="Rectangle 20"/>
            <p:cNvSpPr>
              <a:spLocks noChangeArrowheads="1"/>
            </p:cNvSpPr>
            <p:nvPr/>
          </p:nvSpPr>
          <p:spPr bwMode="auto">
            <a:xfrm>
              <a:off x="4176" y="2736"/>
              <a:ext cx="43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2</a:t>
              </a:r>
            </a:p>
          </p:txBody>
        </p:sp>
      </p:grpSp>
      <p:grpSp>
        <p:nvGrpSpPr>
          <p:cNvPr id="22552" name="Group 24"/>
          <p:cNvGrpSpPr>
            <a:grpSpLocks/>
          </p:cNvGrpSpPr>
          <p:nvPr/>
        </p:nvGrpSpPr>
        <p:grpSpPr bwMode="auto">
          <a:xfrm>
            <a:off x="2444750" y="4572000"/>
            <a:ext cx="1358900" cy="400050"/>
            <a:chOff x="580" y="2880"/>
            <a:chExt cx="856" cy="252"/>
          </a:xfrm>
          <a:noFill/>
        </p:grpSpPr>
        <p:sp>
          <p:nvSpPr>
            <p:cNvPr id="22550" name="AutoShape 22"/>
            <p:cNvSpPr>
              <a:spLocks noChangeArrowheads="1"/>
            </p:cNvSpPr>
            <p:nvPr/>
          </p:nvSpPr>
          <p:spPr bwMode="auto">
            <a:xfrm>
              <a:off x="580" y="2932"/>
              <a:ext cx="856" cy="136"/>
            </a:xfrm>
            <a:prstGeom prst="roundRect">
              <a:avLst>
                <a:gd name="adj" fmla="val 12495"/>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2551" name="Rectangle 23"/>
            <p:cNvSpPr>
              <a:spLocks noChangeArrowheads="1"/>
            </p:cNvSpPr>
            <p:nvPr/>
          </p:nvSpPr>
          <p:spPr bwMode="auto">
            <a:xfrm>
              <a:off x="912" y="2880"/>
              <a:ext cx="43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3</a:t>
              </a:r>
            </a:p>
          </p:txBody>
        </p:sp>
      </p:grpSp>
    </p:spTree>
    <p:extLst>
      <p:ext uri="{BB962C8B-B14F-4D97-AF65-F5344CB8AC3E}">
        <p14:creationId xmlns:p14="http://schemas.microsoft.com/office/powerpoint/2010/main" val="1518621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39" y="206800"/>
            <a:ext cx="10935789" cy="1015229"/>
          </a:xfrm>
        </p:spPr>
        <p:txBody>
          <a:bodyPr>
            <a:normAutofit/>
          </a:bodyPr>
          <a:lstStyle/>
          <a:p>
            <a:pPr lvl="1" algn="l" rtl="0">
              <a:lnSpc>
                <a:spcPct val="90000"/>
              </a:lnSpc>
              <a:spcBef>
                <a:spcPct val="0"/>
              </a:spcBef>
            </a:pPr>
            <a:r>
              <a:rPr lang="en-US" sz="3600" dirty="0" smtClean="0">
                <a:latin typeface="Arial" charset="0"/>
                <a:cs typeface="Arial" charset="0"/>
              </a:rPr>
              <a:t>Stack</a:t>
            </a:r>
            <a:endParaRPr lang="en-GB" sz="3600" dirty="0"/>
          </a:p>
        </p:txBody>
      </p:sp>
      <p:sp>
        <p:nvSpPr>
          <p:cNvPr id="3" name="Content Placeholder 2"/>
          <p:cNvSpPr>
            <a:spLocks noGrp="1"/>
          </p:cNvSpPr>
          <p:nvPr>
            <p:ph idx="1"/>
          </p:nvPr>
        </p:nvSpPr>
        <p:spPr>
          <a:xfrm>
            <a:off x="375139" y="1381489"/>
            <a:ext cx="1244655" cy="5476511"/>
          </a:xfrm>
        </p:spPr>
        <p:txBody>
          <a:bodyPr>
            <a:normAutofit/>
          </a:bodyPr>
          <a:lstStyle/>
          <a:p>
            <a:r>
              <a:rPr lang="en-GB" altLang="en-US" sz="2000" u="sng" dirty="0" smtClean="0">
                <a:latin typeface="+mj-lt"/>
              </a:rPr>
              <a:t>Push</a:t>
            </a:r>
          </a:p>
          <a:p>
            <a:endParaRPr lang="en-US" altLang="en-US" sz="2000" dirty="0">
              <a:latin typeface="+mj-lt"/>
            </a:endParaRPr>
          </a:p>
          <a:p>
            <a:endParaRPr lang="en-US" altLang="en-US" sz="2000" dirty="0" smtClean="0">
              <a:latin typeface="+mj-lt"/>
            </a:endParaRPr>
          </a:p>
          <a:p>
            <a:endParaRPr lang="en-US" altLang="en-US" sz="2000" dirty="0">
              <a:latin typeface="+mj-lt"/>
            </a:endParaRPr>
          </a:p>
          <a:p>
            <a:endParaRPr lang="en-US" altLang="en-US" sz="2000" dirty="0" smtClean="0">
              <a:latin typeface="+mj-lt"/>
            </a:endParaRPr>
          </a:p>
          <a:p>
            <a:endParaRPr lang="en-US" altLang="en-US" sz="2000" dirty="0">
              <a:latin typeface="+mj-lt"/>
            </a:endParaRPr>
          </a:p>
          <a:p>
            <a:endParaRPr lang="en-US" altLang="en-US" sz="2000" dirty="0" smtClean="0">
              <a:latin typeface="+mj-lt"/>
            </a:endParaRPr>
          </a:p>
          <a:p>
            <a:r>
              <a:rPr lang="en-US" altLang="en-US" sz="2000" u="sng" dirty="0">
                <a:latin typeface="+mj-lt"/>
              </a:rPr>
              <a:t>Pop</a:t>
            </a:r>
            <a:endParaRPr lang="en-GB" altLang="en-US" sz="2000" u="sng" dirty="0">
              <a:latin typeface="+mj-lt"/>
            </a:endParaRPr>
          </a:p>
          <a:p>
            <a:endParaRPr lang="en-US" altLang="en-US" dirty="0">
              <a:latin typeface="+mj-lt"/>
            </a:endParaRPr>
          </a:p>
        </p:txBody>
      </p:sp>
      <p:graphicFrame>
        <p:nvGraphicFramePr>
          <p:cNvPr id="5" name="Table 4"/>
          <p:cNvGraphicFramePr>
            <a:graphicFrameLocks noGrp="1"/>
          </p:cNvGraphicFramePr>
          <p:nvPr/>
        </p:nvGraphicFramePr>
        <p:xfrm>
          <a:off x="8945099" y="1404441"/>
          <a:ext cx="881017" cy="2194560"/>
        </p:xfrm>
        <a:graphic>
          <a:graphicData uri="http://schemas.openxmlformats.org/drawingml/2006/table">
            <a:tbl>
              <a:tblPr firstRow="1" bandRow="1">
                <a:tableStyleId>{35758FB7-9AC5-4552-8A53-C91805E547FA}</a:tableStyleId>
              </a:tblPr>
              <a:tblGrid>
                <a:gridCol w="881017">
                  <a:extLst>
                    <a:ext uri="{9D8B030D-6E8A-4147-A177-3AD203B41FA5}">
                      <a16:colId xmlns:a16="http://schemas.microsoft.com/office/drawing/2014/main" val="2267233956"/>
                    </a:ext>
                  </a:extLst>
                </a:gridCol>
              </a:tblGrid>
              <a:tr h="274147">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2811500174"/>
                  </a:ext>
                </a:extLst>
              </a:tr>
              <a:tr h="274147">
                <a:tc>
                  <a:txBody>
                    <a:bodyPr/>
                    <a:lstStyle/>
                    <a:p>
                      <a:pPr algn="ct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526226861"/>
                  </a:ext>
                </a:extLst>
              </a:tr>
              <a:tr h="274147">
                <a:tc>
                  <a:txBody>
                    <a:bodyPr/>
                    <a:lstStyle/>
                    <a:p>
                      <a:pPr algn="ctr"/>
                      <a:r>
                        <a:rPr lang="en-US" b="1" dirty="0" smtClean="0">
                          <a:solidFill>
                            <a:schemeClr val="bg1"/>
                          </a:solidFill>
                        </a:rPr>
                        <a:t>4</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612041120"/>
                  </a:ext>
                </a:extLst>
              </a:tr>
              <a:tr h="274147">
                <a:tc>
                  <a:txBody>
                    <a:bodyPr/>
                    <a:lstStyle/>
                    <a:p>
                      <a:pPr algn="ctr"/>
                      <a:r>
                        <a:rPr lang="en-US" b="1" dirty="0" smtClean="0">
                          <a:solidFill>
                            <a:schemeClr val="bg1"/>
                          </a:solidFill>
                        </a:rPr>
                        <a:t>3</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980561908"/>
                  </a:ext>
                </a:extLst>
              </a:tr>
              <a:tr h="274147">
                <a:tc>
                  <a:txBody>
                    <a:bodyPr/>
                    <a:lstStyle/>
                    <a:p>
                      <a:pPr algn="ctr"/>
                      <a:r>
                        <a:rPr lang="en-US" b="1" dirty="0" smtClean="0">
                          <a:solidFill>
                            <a:schemeClr val="bg1"/>
                          </a:solidFill>
                        </a:rPr>
                        <a:t>2</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151446166"/>
                  </a:ext>
                </a:extLst>
              </a:tr>
              <a:tr h="274147">
                <a:tc>
                  <a:txBody>
                    <a:bodyPr/>
                    <a:lstStyle/>
                    <a:p>
                      <a:pPr algn="ctr"/>
                      <a:r>
                        <a:rPr lang="en-US" b="1" dirty="0" smtClean="0">
                          <a:solidFill>
                            <a:schemeClr val="bg1"/>
                          </a:solidFill>
                        </a:rPr>
                        <a:t>1</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2734631046"/>
                  </a:ext>
                </a:extLst>
              </a:tr>
            </a:tbl>
          </a:graphicData>
        </a:graphic>
      </p:graphicFrame>
      <p:graphicFrame>
        <p:nvGraphicFramePr>
          <p:cNvPr id="6" name="Table 5"/>
          <p:cNvGraphicFramePr>
            <a:graphicFrameLocks noGrp="1"/>
          </p:cNvGraphicFramePr>
          <p:nvPr/>
        </p:nvGraphicFramePr>
        <p:xfrm>
          <a:off x="10870419" y="1381489"/>
          <a:ext cx="881017" cy="2194560"/>
        </p:xfrm>
        <a:graphic>
          <a:graphicData uri="http://schemas.openxmlformats.org/drawingml/2006/table">
            <a:tbl>
              <a:tblPr firstRow="1" bandRow="1">
                <a:tableStyleId>{35758FB7-9AC5-4552-8A53-C91805E547FA}</a:tableStyleId>
              </a:tblPr>
              <a:tblGrid>
                <a:gridCol w="881017">
                  <a:extLst>
                    <a:ext uri="{9D8B030D-6E8A-4147-A177-3AD203B41FA5}">
                      <a16:colId xmlns:a16="http://schemas.microsoft.com/office/drawing/2014/main" val="2267233956"/>
                    </a:ext>
                  </a:extLst>
                </a:gridCol>
              </a:tblGrid>
              <a:tr h="274147">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811500174"/>
                  </a:ext>
                </a:extLst>
              </a:tr>
              <a:tr h="274147">
                <a:tc>
                  <a:txBody>
                    <a:bodyPr/>
                    <a:lstStyle/>
                    <a:p>
                      <a:pPr algn="ctr"/>
                      <a:r>
                        <a:rPr lang="en-US" b="1" dirty="0" smtClean="0">
                          <a:solidFill>
                            <a:schemeClr val="bg1"/>
                          </a:solidFill>
                        </a:rPr>
                        <a:t>5</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526226861"/>
                  </a:ext>
                </a:extLst>
              </a:tr>
              <a:tr h="274147">
                <a:tc>
                  <a:txBody>
                    <a:bodyPr/>
                    <a:lstStyle/>
                    <a:p>
                      <a:pPr algn="ctr"/>
                      <a:r>
                        <a:rPr lang="en-US" b="1" dirty="0" smtClean="0">
                          <a:solidFill>
                            <a:schemeClr val="bg1"/>
                          </a:solidFill>
                        </a:rPr>
                        <a:t>4</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612041120"/>
                  </a:ext>
                </a:extLst>
              </a:tr>
              <a:tr h="274147">
                <a:tc>
                  <a:txBody>
                    <a:bodyPr/>
                    <a:lstStyle/>
                    <a:p>
                      <a:pPr algn="ctr"/>
                      <a:r>
                        <a:rPr lang="en-US" b="1" dirty="0" smtClean="0">
                          <a:solidFill>
                            <a:schemeClr val="bg1"/>
                          </a:solidFill>
                        </a:rPr>
                        <a:t>3</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980561908"/>
                  </a:ext>
                </a:extLst>
              </a:tr>
              <a:tr h="274147">
                <a:tc>
                  <a:txBody>
                    <a:bodyPr/>
                    <a:lstStyle/>
                    <a:p>
                      <a:pPr algn="ctr"/>
                      <a:r>
                        <a:rPr lang="en-US" b="1" dirty="0" smtClean="0">
                          <a:solidFill>
                            <a:schemeClr val="bg1"/>
                          </a:solidFill>
                        </a:rPr>
                        <a:t>2</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151446166"/>
                  </a:ext>
                </a:extLst>
              </a:tr>
              <a:tr h="274147">
                <a:tc>
                  <a:txBody>
                    <a:bodyPr/>
                    <a:lstStyle/>
                    <a:p>
                      <a:pPr algn="ctr"/>
                      <a:r>
                        <a:rPr lang="en-US" b="1" dirty="0" smtClean="0">
                          <a:solidFill>
                            <a:schemeClr val="bg1"/>
                          </a:solidFill>
                        </a:rPr>
                        <a:t>1</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2734631046"/>
                  </a:ext>
                </a:extLst>
              </a:tr>
            </a:tbl>
          </a:graphicData>
        </a:graphic>
      </p:graphicFrame>
      <p:sp>
        <p:nvSpPr>
          <p:cNvPr id="7" name="TextBox 6"/>
          <p:cNvSpPr txBox="1"/>
          <p:nvPr/>
        </p:nvSpPr>
        <p:spPr>
          <a:xfrm>
            <a:off x="8021590" y="1721124"/>
            <a:ext cx="561244" cy="369332"/>
          </a:xfrm>
          <a:prstGeom prst="rect">
            <a:avLst/>
          </a:prstGeom>
          <a:noFill/>
        </p:spPr>
        <p:txBody>
          <a:bodyPr wrap="none" rtlCol="0">
            <a:spAutoFit/>
          </a:bodyPr>
          <a:lstStyle/>
          <a:p>
            <a:r>
              <a:rPr lang="en-US" dirty="0" smtClean="0"/>
              <a:t>TOP</a:t>
            </a:r>
            <a:endParaRPr lang="en-GB" dirty="0"/>
          </a:p>
        </p:txBody>
      </p:sp>
      <p:cxnSp>
        <p:nvCxnSpPr>
          <p:cNvPr id="9" name="Straight Arrow Connector 8"/>
          <p:cNvCxnSpPr/>
          <p:nvPr/>
        </p:nvCxnSpPr>
        <p:spPr>
          <a:xfrm>
            <a:off x="8609956" y="1905790"/>
            <a:ext cx="33514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nvGraphicFramePr>
        <p:xfrm>
          <a:off x="8945098" y="4119744"/>
          <a:ext cx="881017" cy="2194560"/>
        </p:xfrm>
        <a:graphic>
          <a:graphicData uri="http://schemas.openxmlformats.org/drawingml/2006/table">
            <a:tbl>
              <a:tblPr firstRow="1" bandRow="1">
                <a:tableStyleId>{35758FB7-9AC5-4552-8A53-C91805E547FA}</a:tableStyleId>
              </a:tblPr>
              <a:tblGrid>
                <a:gridCol w="881017">
                  <a:extLst>
                    <a:ext uri="{9D8B030D-6E8A-4147-A177-3AD203B41FA5}">
                      <a16:colId xmlns:a16="http://schemas.microsoft.com/office/drawing/2014/main" val="2267233956"/>
                    </a:ext>
                  </a:extLst>
                </a:gridCol>
              </a:tblGrid>
              <a:tr h="274147">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811500174"/>
                  </a:ext>
                </a:extLst>
              </a:tr>
              <a:tr h="274147">
                <a:tc>
                  <a:txBody>
                    <a:bodyPr/>
                    <a:lstStyle/>
                    <a:p>
                      <a:pPr algn="ctr"/>
                      <a:r>
                        <a:rPr lang="en-US" b="1" dirty="0" smtClean="0">
                          <a:solidFill>
                            <a:schemeClr val="bg1"/>
                          </a:solidFill>
                        </a:rPr>
                        <a:t>5</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526226861"/>
                  </a:ext>
                </a:extLst>
              </a:tr>
              <a:tr h="274147">
                <a:tc>
                  <a:txBody>
                    <a:bodyPr/>
                    <a:lstStyle/>
                    <a:p>
                      <a:pPr algn="ctr"/>
                      <a:r>
                        <a:rPr lang="en-US" b="1" dirty="0" smtClean="0">
                          <a:solidFill>
                            <a:schemeClr val="bg1"/>
                          </a:solidFill>
                        </a:rPr>
                        <a:t>4</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612041120"/>
                  </a:ext>
                </a:extLst>
              </a:tr>
              <a:tr h="274147">
                <a:tc>
                  <a:txBody>
                    <a:bodyPr/>
                    <a:lstStyle/>
                    <a:p>
                      <a:pPr algn="ctr"/>
                      <a:r>
                        <a:rPr lang="en-US" b="1" dirty="0" smtClean="0">
                          <a:solidFill>
                            <a:schemeClr val="bg1"/>
                          </a:solidFill>
                        </a:rPr>
                        <a:t>3</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980561908"/>
                  </a:ext>
                </a:extLst>
              </a:tr>
              <a:tr h="274147">
                <a:tc>
                  <a:txBody>
                    <a:bodyPr/>
                    <a:lstStyle/>
                    <a:p>
                      <a:pPr algn="ctr"/>
                      <a:r>
                        <a:rPr lang="en-US" b="1" dirty="0" smtClean="0">
                          <a:solidFill>
                            <a:schemeClr val="bg1"/>
                          </a:solidFill>
                        </a:rPr>
                        <a:t>2</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151446166"/>
                  </a:ext>
                </a:extLst>
              </a:tr>
              <a:tr h="274147">
                <a:tc>
                  <a:txBody>
                    <a:bodyPr/>
                    <a:lstStyle/>
                    <a:p>
                      <a:pPr algn="ctr"/>
                      <a:r>
                        <a:rPr lang="en-US" b="1" dirty="0" smtClean="0">
                          <a:solidFill>
                            <a:schemeClr val="bg1"/>
                          </a:solidFill>
                        </a:rPr>
                        <a:t>1</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2734631046"/>
                  </a:ext>
                </a:extLst>
              </a:tr>
            </a:tbl>
          </a:graphicData>
        </a:graphic>
      </p:graphicFrame>
      <p:sp>
        <p:nvSpPr>
          <p:cNvPr id="15" name="TextBox 14"/>
          <p:cNvSpPr txBox="1"/>
          <p:nvPr/>
        </p:nvSpPr>
        <p:spPr>
          <a:xfrm>
            <a:off x="10625983" y="783109"/>
            <a:ext cx="561244" cy="369332"/>
          </a:xfrm>
          <a:prstGeom prst="rect">
            <a:avLst/>
          </a:prstGeom>
          <a:noFill/>
        </p:spPr>
        <p:txBody>
          <a:bodyPr wrap="none" rtlCol="0">
            <a:spAutoFit/>
          </a:bodyPr>
          <a:lstStyle/>
          <a:p>
            <a:r>
              <a:rPr lang="en-US" dirty="0" smtClean="0"/>
              <a:t>TOP</a:t>
            </a:r>
            <a:endParaRPr lang="en-GB" dirty="0"/>
          </a:p>
        </p:txBody>
      </p:sp>
      <p:cxnSp>
        <p:nvCxnSpPr>
          <p:cNvPr id="16" name="Straight Arrow Connector 15"/>
          <p:cNvCxnSpPr/>
          <p:nvPr/>
        </p:nvCxnSpPr>
        <p:spPr>
          <a:xfrm rot="5400000">
            <a:off x="10852096" y="1320013"/>
            <a:ext cx="33514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nvGraphicFramePr>
        <p:xfrm>
          <a:off x="11019667" y="4119744"/>
          <a:ext cx="881017" cy="2194560"/>
        </p:xfrm>
        <a:graphic>
          <a:graphicData uri="http://schemas.openxmlformats.org/drawingml/2006/table">
            <a:tbl>
              <a:tblPr firstRow="1" bandRow="1">
                <a:tableStyleId>{35758FB7-9AC5-4552-8A53-C91805E547FA}</a:tableStyleId>
              </a:tblPr>
              <a:tblGrid>
                <a:gridCol w="881017">
                  <a:extLst>
                    <a:ext uri="{9D8B030D-6E8A-4147-A177-3AD203B41FA5}">
                      <a16:colId xmlns:a16="http://schemas.microsoft.com/office/drawing/2014/main" val="2267233956"/>
                    </a:ext>
                  </a:extLst>
                </a:gridCol>
              </a:tblGrid>
              <a:tr h="274147">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2811500174"/>
                  </a:ext>
                </a:extLst>
              </a:tr>
              <a:tr h="274147">
                <a:tc>
                  <a:txBody>
                    <a:bodyPr/>
                    <a:lstStyle/>
                    <a:p>
                      <a:pPr algn="ct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526226861"/>
                  </a:ext>
                </a:extLst>
              </a:tr>
              <a:tr h="274147">
                <a:tc>
                  <a:txBody>
                    <a:bodyPr/>
                    <a:lstStyle/>
                    <a:p>
                      <a:pPr algn="ctr"/>
                      <a:r>
                        <a:rPr lang="en-US" b="1" dirty="0" smtClean="0">
                          <a:solidFill>
                            <a:schemeClr val="bg1"/>
                          </a:solidFill>
                        </a:rPr>
                        <a:t>4</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612041120"/>
                  </a:ext>
                </a:extLst>
              </a:tr>
              <a:tr h="274147">
                <a:tc>
                  <a:txBody>
                    <a:bodyPr/>
                    <a:lstStyle/>
                    <a:p>
                      <a:pPr algn="ctr"/>
                      <a:r>
                        <a:rPr lang="en-US" b="1" dirty="0" smtClean="0">
                          <a:solidFill>
                            <a:schemeClr val="bg1"/>
                          </a:solidFill>
                        </a:rPr>
                        <a:t>3</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980561908"/>
                  </a:ext>
                </a:extLst>
              </a:tr>
              <a:tr h="274147">
                <a:tc>
                  <a:txBody>
                    <a:bodyPr/>
                    <a:lstStyle/>
                    <a:p>
                      <a:pPr algn="ctr"/>
                      <a:r>
                        <a:rPr lang="en-US" b="1" dirty="0" smtClean="0">
                          <a:solidFill>
                            <a:schemeClr val="bg1"/>
                          </a:solidFill>
                        </a:rPr>
                        <a:t>2</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151446166"/>
                  </a:ext>
                </a:extLst>
              </a:tr>
              <a:tr h="274147">
                <a:tc>
                  <a:txBody>
                    <a:bodyPr/>
                    <a:lstStyle/>
                    <a:p>
                      <a:pPr algn="ctr"/>
                      <a:r>
                        <a:rPr lang="en-US" b="1" dirty="0" smtClean="0">
                          <a:solidFill>
                            <a:schemeClr val="bg1"/>
                          </a:solidFill>
                        </a:rPr>
                        <a:t>1</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2734631046"/>
                  </a:ext>
                </a:extLst>
              </a:tr>
            </a:tbl>
          </a:graphicData>
        </a:graphic>
      </p:graphicFrame>
      <p:sp>
        <p:nvSpPr>
          <p:cNvPr id="18" name="TextBox 17"/>
          <p:cNvSpPr txBox="1"/>
          <p:nvPr/>
        </p:nvSpPr>
        <p:spPr>
          <a:xfrm>
            <a:off x="9921776" y="1487585"/>
            <a:ext cx="708848" cy="369332"/>
          </a:xfrm>
          <a:prstGeom prst="rect">
            <a:avLst/>
          </a:prstGeom>
          <a:noFill/>
        </p:spPr>
        <p:txBody>
          <a:bodyPr wrap="none" rtlCol="0">
            <a:spAutoFit/>
          </a:bodyPr>
          <a:lstStyle/>
          <a:p>
            <a:r>
              <a:rPr lang="en-US" dirty="0" smtClean="0"/>
              <a:t>add 5</a:t>
            </a:r>
            <a:endParaRPr lang="en-GB" dirty="0"/>
          </a:p>
        </p:txBody>
      </p:sp>
      <p:sp>
        <p:nvSpPr>
          <p:cNvPr id="19" name="TextBox 18"/>
          <p:cNvSpPr txBox="1"/>
          <p:nvPr/>
        </p:nvSpPr>
        <p:spPr>
          <a:xfrm>
            <a:off x="10066768" y="4304808"/>
            <a:ext cx="948786" cy="369332"/>
          </a:xfrm>
          <a:prstGeom prst="rect">
            <a:avLst/>
          </a:prstGeom>
          <a:noFill/>
        </p:spPr>
        <p:txBody>
          <a:bodyPr wrap="none" rtlCol="0">
            <a:spAutoFit/>
          </a:bodyPr>
          <a:lstStyle/>
          <a:p>
            <a:r>
              <a:rPr lang="en-US" dirty="0" smtClean="0"/>
              <a:t>delete 5</a:t>
            </a:r>
            <a:endParaRPr lang="en-GB" dirty="0"/>
          </a:p>
        </p:txBody>
      </p:sp>
      <p:sp>
        <p:nvSpPr>
          <p:cNvPr id="4" name="TextBox 3"/>
          <p:cNvSpPr txBox="1"/>
          <p:nvPr/>
        </p:nvSpPr>
        <p:spPr>
          <a:xfrm>
            <a:off x="1801739" y="1369091"/>
            <a:ext cx="3189078" cy="1754326"/>
          </a:xfrm>
          <a:prstGeom prst="rect">
            <a:avLst/>
          </a:prstGeom>
          <a:noFill/>
        </p:spPr>
        <p:txBody>
          <a:bodyPr wrap="none" rtlCol="0">
            <a:spAutoFit/>
          </a:bodyPr>
          <a:lstStyle/>
          <a:p>
            <a:r>
              <a:rPr lang="en-GB" dirty="0"/>
              <a:t>Step 1: IF TOP = MAX-1</a:t>
            </a:r>
          </a:p>
          <a:p>
            <a:r>
              <a:rPr lang="en-GB" dirty="0"/>
              <a:t>PRINT OVERFLOW</a:t>
            </a:r>
          </a:p>
          <a:p>
            <a:r>
              <a:rPr lang="en-GB" dirty="0"/>
              <a:t>[END OF IF]</a:t>
            </a:r>
          </a:p>
          <a:p>
            <a:r>
              <a:rPr lang="en-GB" dirty="0"/>
              <a:t>Step 2: SET TOP = TOP + 1</a:t>
            </a:r>
          </a:p>
          <a:p>
            <a:r>
              <a:rPr lang="en-GB" dirty="0"/>
              <a:t>Step 3: SET STACK[TOP] = VALUE</a:t>
            </a:r>
          </a:p>
          <a:p>
            <a:r>
              <a:rPr lang="en-GB" dirty="0"/>
              <a:t>Step 4: END</a:t>
            </a:r>
          </a:p>
        </p:txBody>
      </p:sp>
      <p:sp>
        <p:nvSpPr>
          <p:cNvPr id="8" name="TextBox 7"/>
          <p:cNvSpPr txBox="1"/>
          <p:nvPr/>
        </p:nvSpPr>
        <p:spPr>
          <a:xfrm>
            <a:off x="1619794" y="4119744"/>
            <a:ext cx="2934329" cy="1754326"/>
          </a:xfrm>
          <a:prstGeom prst="rect">
            <a:avLst/>
          </a:prstGeom>
          <a:noFill/>
        </p:spPr>
        <p:txBody>
          <a:bodyPr wrap="none" rtlCol="0">
            <a:spAutoFit/>
          </a:bodyPr>
          <a:lstStyle/>
          <a:p>
            <a:r>
              <a:rPr lang="en-GB" dirty="0"/>
              <a:t>Step 1: IF TOP = NULL</a:t>
            </a:r>
          </a:p>
          <a:p>
            <a:r>
              <a:rPr lang="en-GB" dirty="0"/>
              <a:t>PRINT UNDERFLOW</a:t>
            </a:r>
          </a:p>
          <a:p>
            <a:r>
              <a:rPr lang="en-GB" dirty="0"/>
              <a:t>[END OF IF]</a:t>
            </a:r>
          </a:p>
          <a:p>
            <a:r>
              <a:rPr lang="en-GB" dirty="0"/>
              <a:t>Step 2: SET VAL = STACK[TOP]</a:t>
            </a:r>
          </a:p>
          <a:p>
            <a:r>
              <a:rPr lang="en-GB" dirty="0"/>
              <a:t>Step 3: SET TOP = TOP - 1</a:t>
            </a:r>
          </a:p>
          <a:p>
            <a:r>
              <a:rPr lang="en-GB" dirty="0"/>
              <a:t>Step 4: END</a:t>
            </a:r>
          </a:p>
        </p:txBody>
      </p:sp>
      <p:pic>
        <p:nvPicPr>
          <p:cNvPr id="11" name="Picture 10"/>
          <p:cNvPicPr>
            <a:picLocks noChangeAspect="1"/>
          </p:cNvPicPr>
          <p:nvPr/>
        </p:nvPicPr>
        <p:blipFill>
          <a:blip r:embed="rId2"/>
          <a:stretch>
            <a:fillRect/>
          </a:stretch>
        </p:blipFill>
        <p:spPr>
          <a:xfrm>
            <a:off x="5037889" y="1222029"/>
            <a:ext cx="2936628" cy="1513227"/>
          </a:xfrm>
          <a:prstGeom prst="rect">
            <a:avLst/>
          </a:prstGeom>
        </p:spPr>
      </p:pic>
      <p:pic>
        <p:nvPicPr>
          <p:cNvPr id="12" name="Picture 11"/>
          <p:cNvPicPr>
            <a:picLocks noChangeAspect="1"/>
          </p:cNvPicPr>
          <p:nvPr/>
        </p:nvPicPr>
        <p:blipFill>
          <a:blip r:embed="rId3"/>
          <a:stretch>
            <a:fillRect/>
          </a:stretch>
        </p:blipFill>
        <p:spPr>
          <a:xfrm>
            <a:off x="5269593" y="4088810"/>
            <a:ext cx="2800266" cy="1785260"/>
          </a:xfrm>
          <a:prstGeom prst="rect">
            <a:avLst/>
          </a:prstGeom>
        </p:spPr>
      </p:pic>
      <p:sp>
        <p:nvSpPr>
          <p:cNvPr id="13" name="TextBox 12"/>
          <p:cNvSpPr txBox="1"/>
          <p:nvPr/>
        </p:nvSpPr>
        <p:spPr>
          <a:xfrm>
            <a:off x="1515291" y="3252651"/>
            <a:ext cx="2914067" cy="369332"/>
          </a:xfrm>
          <a:prstGeom prst="rect">
            <a:avLst/>
          </a:prstGeom>
          <a:noFill/>
        </p:spPr>
        <p:txBody>
          <a:bodyPr wrap="none" rtlCol="0">
            <a:spAutoFit/>
          </a:bodyPr>
          <a:lstStyle/>
          <a:p>
            <a:r>
              <a:rPr lang="en-US" dirty="0" smtClean="0"/>
              <a:t>Algorithm for push operation</a:t>
            </a:r>
            <a:endParaRPr lang="en-GB" dirty="0"/>
          </a:p>
        </p:txBody>
      </p:sp>
      <p:sp>
        <p:nvSpPr>
          <p:cNvPr id="20" name="TextBox 19"/>
          <p:cNvSpPr txBox="1"/>
          <p:nvPr/>
        </p:nvSpPr>
        <p:spPr>
          <a:xfrm>
            <a:off x="1303516" y="5944972"/>
            <a:ext cx="2824299" cy="369332"/>
          </a:xfrm>
          <a:prstGeom prst="rect">
            <a:avLst/>
          </a:prstGeom>
          <a:noFill/>
        </p:spPr>
        <p:txBody>
          <a:bodyPr wrap="none" rtlCol="0">
            <a:spAutoFit/>
          </a:bodyPr>
          <a:lstStyle/>
          <a:p>
            <a:r>
              <a:rPr lang="en-US" dirty="0" smtClean="0"/>
              <a:t>Algorithm for pop operation</a:t>
            </a:r>
            <a:endParaRPr lang="en-GB" dirty="0"/>
          </a:p>
        </p:txBody>
      </p:sp>
      <p:sp>
        <p:nvSpPr>
          <p:cNvPr id="21" name="TextBox 20"/>
          <p:cNvSpPr txBox="1"/>
          <p:nvPr/>
        </p:nvSpPr>
        <p:spPr>
          <a:xfrm>
            <a:off x="4862697" y="3270479"/>
            <a:ext cx="3181448" cy="369332"/>
          </a:xfrm>
          <a:prstGeom prst="rect">
            <a:avLst/>
          </a:prstGeom>
          <a:noFill/>
        </p:spPr>
        <p:txBody>
          <a:bodyPr wrap="none" rtlCol="0">
            <a:spAutoFit/>
          </a:bodyPr>
          <a:lstStyle/>
          <a:p>
            <a:r>
              <a:rPr lang="en-US" dirty="0" smtClean="0"/>
              <a:t>Sample code for push operation</a:t>
            </a:r>
            <a:endParaRPr lang="en-GB" dirty="0"/>
          </a:p>
        </p:txBody>
      </p:sp>
      <p:sp>
        <p:nvSpPr>
          <p:cNvPr id="22" name="TextBox 21"/>
          <p:cNvSpPr txBox="1"/>
          <p:nvPr/>
        </p:nvSpPr>
        <p:spPr>
          <a:xfrm>
            <a:off x="5056192" y="6129638"/>
            <a:ext cx="3091680" cy="369332"/>
          </a:xfrm>
          <a:prstGeom prst="rect">
            <a:avLst/>
          </a:prstGeom>
          <a:noFill/>
        </p:spPr>
        <p:txBody>
          <a:bodyPr wrap="none" rtlCol="0">
            <a:spAutoFit/>
          </a:bodyPr>
          <a:lstStyle/>
          <a:p>
            <a:r>
              <a:rPr lang="en-US" dirty="0" smtClean="0"/>
              <a:t>Sample code for pop operation</a:t>
            </a:r>
            <a:endParaRPr lang="en-GB" dirty="0"/>
          </a:p>
        </p:txBody>
      </p:sp>
      <p:sp>
        <p:nvSpPr>
          <p:cNvPr id="23" name="TextBox 22"/>
          <p:cNvSpPr txBox="1"/>
          <p:nvPr/>
        </p:nvSpPr>
        <p:spPr>
          <a:xfrm>
            <a:off x="10041674" y="3485254"/>
            <a:ext cx="1609287" cy="369332"/>
          </a:xfrm>
          <a:prstGeom prst="rect">
            <a:avLst/>
          </a:prstGeom>
          <a:noFill/>
        </p:spPr>
        <p:txBody>
          <a:bodyPr wrap="none" rtlCol="0">
            <a:spAutoFit/>
          </a:bodyPr>
          <a:lstStyle/>
          <a:p>
            <a:r>
              <a:rPr lang="en-US" dirty="0" smtClean="0"/>
              <a:t>push operation</a:t>
            </a:r>
            <a:endParaRPr lang="en-GB" dirty="0"/>
          </a:p>
        </p:txBody>
      </p:sp>
      <p:sp>
        <p:nvSpPr>
          <p:cNvPr id="24" name="TextBox 23"/>
          <p:cNvSpPr txBox="1"/>
          <p:nvPr/>
        </p:nvSpPr>
        <p:spPr>
          <a:xfrm>
            <a:off x="9820300" y="6314304"/>
            <a:ext cx="1519519" cy="369332"/>
          </a:xfrm>
          <a:prstGeom prst="rect">
            <a:avLst/>
          </a:prstGeom>
          <a:noFill/>
        </p:spPr>
        <p:txBody>
          <a:bodyPr wrap="none" rtlCol="0">
            <a:spAutoFit/>
          </a:bodyPr>
          <a:lstStyle/>
          <a:p>
            <a:r>
              <a:rPr lang="en-US" dirty="0" smtClean="0"/>
              <a:t>pop operation</a:t>
            </a:r>
            <a:endParaRPr lang="en-GB" dirty="0"/>
          </a:p>
        </p:txBody>
      </p:sp>
    </p:spTree>
    <p:extLst>
      <p:ext uri="{BB962C8B-B14F-4D97-AF65-F5344CB8AC3E}">
        <p14:creationId xmlns:p14="http://schemas.microsoft.com/office/powerpoint/2010/main" val="15780133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p:spPr>
        <p:txBody>
          <a:bodyPr/>
          <a:lstStyle/>
          <a:p>
            <a:r>
              <a:rPr lang="en-US" altLang="zh-TW" dirty="0">
                <a:ea typeface="新細明體" pitchFamily="18" charset="-120"/>
              </a:rPr>
              <a:t>Tower Of Hanoi</a:t>
            </a:r>
          </a:p>
        </p:txBody>
      </p:sp>
      <p:sp>
        <p:nvSpPr>
          <p:cNvPr id="23555" name="Rectangle 3"/>
          <p:cNvSpPr>
            <a:spLocks noGrp="1" noChangeArrowheads="1"/>
          </p:cNvSpPr>
          <p:nvPr>
            <p:ph type="body" idx="1"/>
          </p:nvPr>
        </p:nvSpPr>
        <p:spPr>
          <a:xfrm>
            <a:off x="1524000" y="5613400"/>
            <a:ext cx="9067800" cy="558800"/>
          </a:xfrm>
          <a:noFill/>
          <a:ln/>
        </p:spPr>
        <p:txBody>
          <a:bodyPr/>
          <a:lstStyle/>
          <a:p>
            <a:pPr>
              <a:lnSpc>
                <a:spcPct val="90000"/>
              </a:lnSpc>
            </a:pPr>
            <a:r>
              <a:rPr lang="en-US" altLang="zh-TW" dirty="0">
                <a:ea typeface="新細明體" pitchFamily="18" charset="-120"/>
              </a:rPr>
              <a:t>3-disk Towers Of </a:t>
            </a:r>
            <a:r>
              <a:rPr lang="en-US" altLang="zh-TW" dirty="0" smtClean="0">
                <a:ea typeface="新細明體" pitchFamily="18" charset="-120"/>
              </a:rPr>
              <a:t>Hanoi</a:t>
            </a:r>
            <a:endParaRPr lang="en-US" altLang="zh-TW" dirty="0">
              <a:ea typeface="新細明體" pitchFamily="18" charset="-120"/>
            </a:endParaRPr>
          </a:p>
        </p:txBody>
      </p:sp>
      <p:grpSp>
        <p:nvGrpSpPr>
          <p:cNvPr id="23558" name="Group 6"/>
          <p:cNvGrpSpPr>
            <a:grpSpLocks/>
          </p:cNvGrpSpPr>
          <p:nvPr/>
        </p:nvGrpSpPr>
        <p:grpSpPr bwMode="auto">
          <a:xfrm>
            <a:off x="2216150" y="1073150"/>
            <a:ext cx="1816100" cy="4025900"/>
            <a:chOff x="436" y="676"/>
            <a:chExt cx="1144" cy="2536"/>
          </a:xfrm>
          <a:noFill/>
        </p:grpSpPr>
        <p:sp>
          <p:nvSpPr>
            <p:cNvPr id="23556" name="Rectangle 4"/>
            <p:cNvSpPr>
              <a:spLocks noChangeArrowheads="1"/>
            </p:cNvSpPr>
            <p:nvPr/>
          </p:nvSpPr>
          <p:spPr bwMode="auto">
            <a:xfrm>
              <a:off x="436"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557" name="Rectangle 5"/>
            <p:cNvSpPr>
              <a:spLocks noChangeArrowheads="1"/>
            </p:cNvSpPr>
            <p:nvPr/>
          </p:nvSpPr>
          <p:spPr bwMode="auto">
            <a:xfrm>
              <a:off x="916"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23559" name="Rectangle 7"/>
          <p:cNvSpPr>
            <a:spLocks noChangeArrowheads="1"/>
          </p:cNvSpPr>
          <p:nvPr/>
        </p:nvSpPr>
        <p:spPr bwMode="auto">
          <a:xfrm>
            <a:off x="2895600" y="5029201"/>
            <a:ext cx="914400" cy="519113"/>
          </a:xfrm>
          <a:prstGeom prst="rect">
            <a:avLst/>
          </a:prstGeom>
          <a:noFill/>
          <a:ln>
            <a:noFill/>
          </a:ln>
          <a:effectLst/>
        </p:spPr>
        <p:txBody>
          <a:bodyPr lIns="92075" tIns="46038" rIns="92075" bIns="46038">
            <a:spAutoFit/>
          </a:bodyPr>
          <a:lstStyle/>
          <a:p>
            <a:pPr>
              <a:spcBef>
                <a:spcPct val="50000"/>
              </a:spcBef>
            </a:pPr>
            <a:r>
              <a:rPr lang="en-US" altLang="zh-TW" sz="2800">
                <a:ea typeface="新細明體" pitchFamily="18" charset="-120"/>
              </a:rPr>
              <a:t>A</a:t>
            </a:r>
          </a:p>
        </p:txBody>
      </p:sp>
      <p:grpSp>
        <p:nvGrpSpPr>
          <p:cNvPr id="23563" name="Group 11"/>
          <p:cNvGrpSpPr>
            <a:grpSpLocks/>
          </p:cNvGrpSpPr>
          <p:nvPr/>
        </p:nvGrpSpPr>
        <p:grpSpPr bwMode="auto">
          <a:xfrm>
            <a:off x="4806950" y="1073151"/>
            <a:ext cx="1816100" cy="4475163"/>
            <a:chOff x="2068" y="676"/>
            <a:chExt cx="1144" cy="2819"/>
          </a:xfrm>
          <a:noFill/>
        </p:grpSpPr>
        <p:sp>
          <p:nvSpPr>
            <p:cNvPr id="23560" name="Rectangle 8"/>
            <p:cNvSpPr>
              <a:spLocks noChangeArrowheads="1"/>
            </p:cNvSpPr>
            <p:nvPr/>
          </p:nvSpPr>
          <p:spPr bwMode="auto">
            <a:xfrm>
              <a:off x="2068"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561" name="Rectangle 9"/>
            <p:cNvSpPr>
              <a:spLocks noChangeArrowheads="1"/>
            </p:cNvSpPr>
            <p:nvPr/>
          </p:nvSpPr>
          <p:spPr bwMode="auto">
            <a:xfrm>
              <a:off x="2548"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562" name="Rectangle 10"/>
            <p:cNvSpPr>
              <a:spLocks noChangeArrowheads="1"/>
            </p:cNvSpPr>
            <p:nvPr/>
          </p:nvSpPr>
          <p:spPr bwMode="auto">
            <a:xfrm>
              <a:off x="2496" y="3168"/>
              <a:ext cx="57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800">
                  <a:ea typeface="新細明體" pitchFamily="18" charset="-120"/>
                </a:rPr>
                <a:t>B</a:t>
              </a:r>
            </a:p>
          </p:txBody>
        </p:sp>
      </p:grpSp>
      <p:grpSp>
        <p:nvGrpSpPr>
          <p:cNvPr id="23567" name="Group 15"/>
          <p:cNvGrpSpPr>
            <a:grpSpLocks/>
          </p:cNvGrpSpPr>
          <p:nvPr/>
        </p:nvGrpSpPr>
        <p:grpSpPr bwMode="auto">
          <a:xfrm>
            <a:off x="7397750" y="1073151"/>
            <a:ext cx="1816100" cy="4475163"/>
            <a:chOff x="3700" y="676"/>
            <a:chExt cx="1144" cy="2819"/>
          </a:xfrm>
          <a:noFill/>
        </p:grpSpPr>
        <p:sp>
          <p:nvSpPr>
            <p:cNvPr id="23564" name="Rectangle 12"/>
            <p:cNvSpPr>
              <a:spLocks noChangeArrowheads="1"/>
            </p:cNvSpPr>
            <p:nvPr/>
          </p:nvSpPr>
          <p:spPr bwMode="auto">
            <a:xfrm>
              <a:off x="3700"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565" name="Rectangle 13"/>
            <p:cNvSpPr>
              <a:spLocks noChangeArrowheads="1"/>
            </p:cNvSpPr>
            <p:nvPr/>
          </p:nvSpPr>
          <p:spPr bwMode="auto">
            <a:xfrm>
              <a:off x="4180"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566" name="Rectangle 14"/>
            <p:cNvSpPr>
              <a:spLocks noChangeArrowheads="1"/>
            </p:cNvSpPr>
            <p:nvPr/>
          </p:nvSpPr>
          <p:spPr bwMode="auto">
            <a:xfrm>
              <a:off x="4128" y="3168"/>
              <a:ext cx="57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800">
                  <a:ea typeface="新細明體" pitchFamily="18" charset="-120"/>
                </a:rPr>
                <a:t>C</a:t>
              </a:r>
            </a:p>
          </p:txBody>
        </p:sp>
      </p:grpSp>
      <p:grpSp>
        <p:nvGrpSpPr>
          <p:cNvPr id="23570" name="Group 18"/>
          <p:cNvGrpSpPr>
            <a:grpSpLocks/>
          </p:cNvGrpSpPr>
          <p:nvPr/>
        </p:nvGrpSpPr>
        <p:grpSpPr bwMode="auto">
          <a:xfrm>
            <a:off x="7473950" y="4572000"/>
            <a:ext cx="1663700" cy="400050"/>
            <a:chOff x="3748" y="2880"/>
            <a:chExt cx="1048" cy="252"/>
          </a:xfrm>
          <a:noFill/>
        </p:grpSpPr>
        <p:sp>
          <p:nvSpPr>
            <p:cNvPr id="23568" name="AutoShape 16"/>
            <p:cNvSpPr>
              <a:spLocks noChangeArrowheads="1"/>
            </p:cNvSpPr>
            <p:nvPr/>
          </p:nvSpPr>
          <p:spPr bwMode="auto">
            <a:xfrm>
              <a:off x="3748" y="2932"/>
              <a:ext cx="1048" cy="136"/>
            </a:xfrm>
            <a:prstGeom prst="roundRect">
              <a:avLst>
                <a:gd name="adj" fmla="val 12495"/>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569" name="Rectangle 17"/>
            <p:cNvSpPr>
              <a:spLocks noChangeArrowheads="1"/>
            </p:cNvSpPr>
            <p:nvPr/>
          </p:nvSpPr>
          <p:spPr bwMode="auto">
            <a:xfrm>
              <a:off x="4176" y="2880"/>
              <a:ext cx="43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1</a:t>
              </a:r>
            </a:p>
          </p:txBody>
        </p:sp>
      </p:grpSp>
      <p:grpSp>
        <p:nvGrpSpPr>
          <p:cNvPr id="23573" name="Group 21"/>
          <p:cNvGrpSpPr>
            <a:grpSpLocks/>
          </p:cNvGrpSpPr>
          <p:nvPr/>
        </p:nvGrpSpPr>
        <p:grpSpPr bwMode="auto">
          <a:xfrm>
            <a:off x="7550150" y="4343400"/>
            <a:ext cx="1511300" cy="400050"/>
            <a:chOff x="3796" y="2736"/>
            <a:chExt cx="952" cy="252"/>
          </a:xfrm>
          <a:noFill/>
        </p:grpSpPr>
        <p:sp>
          <p:nvSpPr>
            <p:cNvPr id="23571" name="AutoShape 19"/>
            <p:cNvSpPr>
              <a:spLocks noChangeArrowheads="1"/>
            </p:cNvSpPr>
            <p:nvPr/>
          </p:nvSpPr>
          <p:spPr bwMode="auto">
            <a:xfrm>
              <a:off x="3796" y="2788"/>
              <a:ext cx="952" cy="136"/>
            </a:xfrm>
            <a:prstGeom prst="roundRect">
              <a:avLst>
                <a:gd name="adj" fmla="val 12495"/>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572" name="Rectangle 20"/>
            <p:cNvSpPr>
              <a:spLocks noChangeArrowheads="1"/>
            </p:cNvSpPr>
            <p:nvPr/>
          </p:nvSpPr>
          <p:spPr bwMode="auto">
            <a:xfrm>
              <a:off x="4176" y="2736"/>
              <a:ext cx="43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2</a:t>
              </a:r>
            </a:p>
          </p:txBody>
        </p:sp>
      </p:grpSp>
      <p:grpSp>
        <p:nvGrpSpPr>
          <p:cNvPr id="23576" name="Group 24"/>
          <p:cNvGrpSpPr>
            <a:grpSpLocks/>
          </p:cNvGrpSpPr>
          <p:nvPr/>
        </p:nvGrpSpPr>
        <p:grpSpPr bwMode="auto">
          <a:xfrm>
            <a:off x="7626350" y="4114800"/>
            <a:ext cx="1358900" cy="400050"/>
            <a:chOff x="3844" y="2592"/>
            <a:chExt cx="856" cy="252"/>
          </a:xfrm>
          <a:noFill/>
        </p:grpSpPr>
        <p:sp>
          <p:nvSpPr>
            <p:cNvPr id="23574" name="AutoShape 22"/>
            <p:cNvSpPr>
              <a:spLocks noChangeArrowheads="1"/>
            </p:cNvSpPr>
            <p:nvPr/>
          </p:nvSpPr>
          <p:spPr bwMode="auto">
            <a:xfrm>
              <a:off x="3844" y="2644"/>
              <a:ext cx="856" cy="136"/>
            </a:xfrm>
            <a:prstGeom prst="roundRect">
              <a:avLst>
                <a:gd name="adj" fmla="val 12495"/>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575" name="Rectangle 23"/>
            <p:cNvSpPr>
              <a:spLocks noChangeArrowheads="1"/>
            </p:cNvSpPr>
            <p:nvPr/>
          </p:nvSpPr>
          <p:spPr bwMode="auto">
            <a:xfrm>
              <a:off x="4176" y="2592"/>
              <a:ext cx="43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3</a:t>
              </a:r>
            </a:p>
          </p:txBody>
        </p:sp>
      </p:grpSp>
      <p:sp>
        <p:nvSpPr>
          <p:cNvPr id="23577" name="Rectangle 25"/>
          <p:cNvSpPr>
            <a:spLocks noChangeArrowheads="1"/>
          </p:cNvSpPr>
          <p:nvPr/>
        </p:nvSpPr>
        <p:spPr bwMode="auto">
          <a:xfrm>
            <a:off x="1525588" y="6146800"/>
            <a:ext cx="9067800" cy="558800"/>
          </a:xfrm>
          <a:prstGeom prst="rect">
            <a:avLst/>
          </a:prstGeom>
          <a:noFill/>
          <a:ln>
            <a:noFill/>
          </a:ln>
          <a:effec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FontTx/>
              <a:buChar char="•"/>
            </a:pPr>
            <a:r>
              <a:rPr lang="en-US" altLang="zh-TW" sz="3200">
                <a:ea typeface="新細明體" pitchFamily="18" charset="-120"/>
              </a:rPr>
              <a:t>7 disk moves</a:t>
            </a:r>
          </a:p>
        </p:txBody>
      </p:sp>
    </p:spTree>
    <p:extLst>
      <p:ext uri="{BB962C8B-B14F-4D97-AF65-F5344CB8AC3E}">
        <p14:creationId xmlns:p14="http://schemas.microsoft.com/office/powerpoint/2010/main" val="1697032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35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7"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a:lstStyle/>
          <a:p>
            <a:r>
              <a:rPr lang="en-US" altLang="zh-TW" dirty="0" smtClean="0">
                <a:ea typeface="新細明體" pitchFamily="18" charset="-120"/>
              </a:rPr>
              <a:t>Recursive Solution for Tower of Hanoi</a:t>
            </a:r>
            <a:endParaRPr lang="en-US" altLang="zh-TW" dirty="0">
              <a:ea typeface="新細明體" pitchFamily="18" charset="-120"/>
            </a:endParaRPr>
          </a:p>
        </p:txBody>
      </p:sp>
      <p:grpSp>
        <p:nvGrpSpPr>
          <p:cNvPr id="24595" name="Group 19"/>
          <p:cNvGrpSpPr>
            <a:grpSpLocks/>
          </p:cNvGrpSpPr>
          <p:nvPr/>
        </p:nvGrpSpPr>
        <p:grpSpPr bwMode="auto">
          <a:xfrm>
            <a:off x="2216150" y="1073151"/>
            <a:ext cx="6997700" cy="4475163"/>
            <a:chOff x="436" y="676"/>
            <a:chExt cx="4408" cy="2819"/>
          </a:xfrm>
          <a:noFill/>
        </p:grpSpPr>
        <p:grpSp>
          <p:nvGrpSpPr>
            <p:cNvPr id="24581" name="Group 5"/>
            <p:cNvGrpSpPr>
              <a:grpSpLocks/>
            </p:cNvGrpSpPr>
            <p:nvPr/>
          </p:nvGrpSpPr>
          <p:grpSpPr bwMode="auto">
            <a:xfrm>
              <a:off x="436" y="676"/>
              <a:ext cx="1144" cy="2536"/>
              <a:chOff x="436" y="676"/>
              <a:chExt cx="1144" cy="2536"/>
            </a:xfrm>
            <a:grpFill/>
          </p:grpSpPr>
          <p:sp>
            <p:nvSpPr>
              <p:cNvPr id="24579" name="Rectangle 3"/>
              <p:cNvSpPr>
                <a:spLocks noChangeArrowheads="1"/>
              </p:cNvSpPr>
              <p:nvPr/>
            </p:nvSpPr>
            <p:spPr bwMode="auto">
              <a:xfrm>
                <a:off x="436"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80" name="Rectangle 4"/>
              <p:cNvSpPr>
                <a:spLocks noChangeArrowheads="1"/>
              </p:cNvSpPr>
              <p:nvPr/>
            </p:nvSpPr>
            <p:spPr bwMode="auto">
              <a:xfrm>
                <a:off x="916"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24582" name="Rectangle 6"/>
            <p:cNvSpPr>
              <a:spLocks noChangeArrowheads="1"/>
            </p:cNvSpPr>
            <p:nvPr/>
          </p:nvSpPr>
          <p:spPr bwMode="auto">
            <a:xfrm>
              <a:off x="864" y="3168"/>
              <a:ext cx="57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800">
                  <a:ea typeface="新細明體" pitchFamily="18" charset="-120"/>
                </a:rPr>
                <a:t>A</a:t>
              </a:r>
            </a:p>
          </p:txBody>
        </p:sp>
        <p:grpSp>
          <p:nvGrpSpPr>
            <p:cNvPr id="24586" name="Group 10"/>
            <p:cNvGrpSpPr>
              <a:grpSpLocks/>
            </p:cNvGrpSpPr>
            <p:nvPr/>
          </p:nvGrpSpPr>
          <p:grpSpPr bwMode="auto">
            <a:xfrm>
              <a:off x="2068" y="676"/>
              <a:ext cx="1144" cy="2819"/>
              <a:chOff x="2068" y="676"/>
              <a:chExt cx="1144" cy="2819"/>
            </a:xfrm>
            <a:grpFill/>
          </p:grpSpPr>
          <p:sp>
            <p:nvSpPr>
              <p:cNvPr id="24583" name="Rectangle 7"/>
              <p:cNvSpPr>
                <a:spLocks noChangeArrowheads="1"/>
              </p:cNvSpPr>
              <p:nvPr/>
            </p:nvSpPr>
            <p:spPr bwMode="auto">
              <a:xfrm>
                <a:off x="2068"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84" name="Rectangle 8"/>
              <p:cNvSpPr>
                <a:spLocks noChangeArrowheads="1"/>
              </p:cNvSpPr>
              <p:nvPr/>
            </p:nvSpPr>
            <p:spPr bwMode="auto">
              <a:xfrm>
                <a:off x="2548"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85" name="Rectangle 9"/>
              <p:cNvSpPr>
                <a:spLocks noChangeArrowheads="1"/>
              </p:cNvSpPr>
              <p:nvPr/>
            </p:nvSpPr>
            <p:spPr bwMode="auto">
              <a:xfrm>
                <a:off x="2496" y="3168"/>
                <a:ext cx="57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800">
                    <a:ea typeface="新細明體" pitchFamily="18" charset="-120"/>
                  </a:rPr>
                  <a:t>B</a:t>
                </a:r>
              </a:p>
            </p:txBody>
          </p:sp>
        </p:grpSp>
        <p:grpSp>
          <p:nvGrpSpPr>
            <p:cNvPr id="24590" name="Group 14"/>
            <p:cNvGrpSpPr>
              <a:grpSpLocks/>
            </p:cNvGrpSpPr>
            <p:nvPr/>
          </p:nvGrpSpPr>
          <p:grpSpPr bwMode="auto">
            <a:xfrm>
              <a:off x="3700" y="676"/>
              <a:ext cx="1144" cy="2819"/>
              <a:chOff x="3700" y="676"/>
              <a:chExt cx="1144" cy="2819"/>
            </a:xfrm>
            <a:grpFill/>
          </p:grpSpPr>
          <p:sp>
            <p:nvSpPr>
              <p:cNvPr id="24587" name="Rectangle 11"/>
              <p:cNvSpPr>
                <a:spLocks noChangeArrowheads="1"/>
              </p:cNvSpPr>
              <p:nvPr/>
            </p:nvSpPr>
            <p:spPr bwMode="auto">
              <a:xfrm>
                <a:off x="3700"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88" name="Rectangle 12"/>
              <p:cNvSpPr>
                <a:spLocks noChangeArrowheads="1"/>
              </p:cNvSpPr>
              <p:nvPr/>
            </p:nvSpPr>
            <p:spPr bwMode="auto">
              <a:xfrm>
                <a:off x="4180"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89" name="Rectangle 13"/>
              <p:cNvSpPr>
                <a:spLocks noChangeArrowheads="1"/>
              </p:cNvSpPr>
              <p:nvPr/>
            </p:nvSpPr>
            <p:spPr bwMode="auto">
              <a:xfrm>
                <a:off x="4128" y="3168"/>
                <a:ext cx="57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800">
                    <a:ea typeface="新細明體" pitchFamily="18" charset="-120"/>
                  </a:rPr>
                  <a:t>C</a:t>
                </a:r>
              </a:p>
            </p:txBody>
          </p:sp>
        </p:grpSp>
        <p:grpSp>
          <p:nvGrpSpPr>
            <p:cNvPr id="24593" name="Group 17"/>
            <p:cNvGrpSpPr>
              <a:grpSpLocks/>
            </p:cNvGrpSpPr>
            <p:nvPr/>
          </p:nvGrpSpPr>
          <p:grpSpPr bwMode="auto">
            <a:xfrm>
              <a:off x="484" y="2880"/>
              <a:ext cx="1048" cy="252"/>
              <a:chOff x="484" y="2880"/>
              <a:chExt cx="1048" cy="252"/>
            </a:xfrm>
            <a:grpFill/>
          </p:grpSpPr>
          <p:sp>
            <p:nvSpPr>
              <p:cNvPr id="24591" name="AutoShape 15"/>
              <p:cNvSpPr>
                <a:spLocks noChangeArrowheads="1"/>
              </p:cNvSpPr>
              <p:nvPr/>
            </p:nvSpPr>
            <p:spPr bwMode="auto">
              <a:xfrm>
                <a:off x="484" y="2932"/>
                <a:ext cx="1048" cy="136"/>
              </a:xfrm>
              <a:prstGeom prst="roundRect">
                <a:avLst>
                  <a:gd name="adj" fmla="val 12495"/>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92" name="Rectangle 16"/>
              <p:cNvSpPr>
                <a:spLocks noChangeArrowheads="1"/>
              </p:cNvSpPr>
              <p:nvPr/>
            </p:nvSpPr>
            <p:spPr bwMode="auto">
              <a:xfrm>
                <a:off x="912" y="2880"/>
                <a:ext cx="43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1</a:t>
                </a:r>
              </a:p>
            </p:txBody>
          </p:sp>
        </p:grpSp>
        <p:sp>
          <p:nvSpPr>
            <p:cNvPr id="24594" name="AutoShape 18"/>
            <p:cNvSpPr>
              <a:spLocks noChangeArrowheads="1"/>
            </p:cNvSpPr>
            <p:nvPr/>
          </p:nvSpPr>
          <p:spPr bwMode="auto">
            <a:xfrm>
              <a:off x="628" y="1156"/>
              <a:ext cx="760" cy="1768"/>
            </a:xfrm>
            <a:prstGeom prst="triangle">
              <a:avLst>
                <a:gd name="adj" fmla="val 49995"/>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24596" name="Rectangle 20"/>
          <p:cNvSpPr>
            <a:spLocks noGrp="1" noChangeArrowheads="1"/>
          </p:cNvSpPr>
          <p:nvPr>
            <p:ph type="body" idx="1"/>
          </p:nvPr>
        </p:nvSpPr>
        <p:spPr>
          <a:xfrm>
            <a:off x="1524000" y="5613400"/>
            <a:ext cx="9067800" cy="558800"/>
          </a:xfrm>
          <a:noFill/>
          <a:ln/>
        </p:spPr>
        <p:txBody>
          <a:bodyPr>
            <a:noAutofit/>
          </a:bodyPr>
          <a:lstStyle/>
          <a:p>
            <a:r>
              <a:rPr lang="en-US" altLang="zh-TW" sz="2000" dirty="0">
                <a:ea typeface="新細明體" pitchFamily="18" charset="-120"/>
              </a:rPr>
              <a:t>n &gt; 0 gold disks to be moved from A to C using B</a:t>
            </a:r>
          </a:p>
          <a:p>
            <a:r>
              <a:rPr lang="en-US" altLang="zh-TW" sz="2000" dirty="0">
                <a:ea typeface="新細明體" pitchFamily="18" charset="-120"/>
              </a:rPr>
              <a:t>move top n-1 disks from A to B using C</a:t>
            </a:r>
          </a:p>
        </p:txBody>
      </p:sp>
    </p:spTree>
    <p:extLst>
      <p:ext uri="{BB962C8B-B14F-4D97-AF65-F5344CB8AC3E}">
        <p14:creationId xmlns:p14="http://schemas.microsoft.com/office/powerpoint/2010/main" val="1710492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45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96">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9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6"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a:lstStyle/>
          <a:p>
            <a:r>
              <a:rPr lang="en-US" altLang="zh-TW" dirty="0">
                <a:ea typeface="新細明體" pitchFamily="18" charset="-120"/>
              </a:rPr>
              <a:t>Recursive Solution for Tower of Hanoi</a:t>
            </a:r>
          </a:p>
        </p:txBody>
      </p:sp>
      <p:grpSp>
        <p:nvGrpSpPr>
          <p:cNvPr id="25605" name="Group 5"/>
          <p:cNvGrpSpPr>
            <a:grpSpLocks/>
          </p:cNvGrpSpPr>
          <p:nvPr/>
        </p:nvGrpSpPr>
        <p:grpSpPr bwMode="auto">
          <a:xfrm>
            <a:off x="2216150" y="1073150"/>
            <a:ext cx="1816100" cy="4025900"/>
            <a:chOff x="436" y="676"/>
            <a:chExt cx="1144" cy="2536"/>
          </a:xfrm>
          <a:noFill/>
        </p:grpSpPr>
        <p:sp>
          <p:nvSpPr>
            <p:cNvPr id="25603" name="Rectangle 3"/>
            <p:cNvSpPr>
              <a:spLocks noChangeArrowheads="1"/>
            </p:cNvSpPr>
            <p:nvPr/>
          </p:nvSpPr>
          <p:spPr bwMode="auto">
            <a:xfrm>
              <a:off x="436"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04" name="Rectangle 4"/>
            <p:cNvSpPr>
              <a:spLocks noChangeArrowheads="1"/>
            </p:cNvSpPr>
            <p:nvPr/>
          </p:nvSpPr>
          <p:spPr bwMode="auto">
            <a:xfrm>
              <a:off x="916"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25606" name="Rectangle 6"/>
          <p:cNvSpPr>
            <a:spLocks noChangeArrowheads="1"/>
          </p:cNvSpPr>
          <p:nvPr/>
        </p:nvSpPr>
        <p:spPr bwMode="auto">
          <a:xfrm>
            <a:off x="2895600" y="5029201"/>
            <a:ext cx="914400" cy="519113"/>
          </a:xfrm>
          <a:prstGeom prst="rect">
            <a:avLst/>
          </a:prstGeom>
          <a:noFill/>
          <a:ln>
            <a:noFill/>
          </a:ln>
          <a:effectLst/>
        </p:spPr>
        <p:txBody>
          <a:bodyPr lIns="92075" tIns="46038" rIns="92075" bIns="46038">
            <a:spAutoFit/>
          </a:bodyPr>
          <a:lstStyle/>
          <a:p>
            <a:pPr>
              <a:spcBef>
                <a:spcPct val="50000"/>
              </a:spcBef>
            </a:pPr>
            <a:r>
              <a:rPr lang="en-US" altLang="zh-TW" sz="2800">
                <a:ea typeface="新細明體" pitchFamily="18" charset="-120"/>
              </a:rPr>
              <a:t>A</a:t>
            </a:r>
          </a:p>
        </p:txBody>
      </p:sp>
      <p:grpSp>
        <p:nvGrpSpPr>
          <p:cNvPr id="25610" name="Group 10"/>
          <p:cNvGrpSpPr>
            <a:grpSpLocks/>
          </p:cNvGrpSpPr>
          <p:nvPr/>
        </p:nvGrpSpPr>
        <p:grpSpPr bwMode="auto">
          <a:xfrm>
            <a:off x="4806950" y="1073151"/>
            <a:ext cx="1816100" cy="4475163"/>
            <a:chOff x="2068" y="676"/>
            <a:chExt cx="1144" cy="2819"/>
          </a:xfrm>
          <a:noFill/>
        </p:grpSpPr>
        <p:sp>
          <p:nvSpPr>
            <p:cNvPr id="25607" name="Rectangle 7"/>
            <p:cNvSpPr>
              <a:spLocks noChangeArrowheads="1"/>
            </p:cNvSpPr>
            <p:nvPr/>
          </p:nvSpPr>
          <p:spPr bwMode="auto">
            <a:xfrm>
              <a:off x="2068"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08" name="Rectangle 8"/>
            <p:cNvSpPr>
              <a:spLocks noChangeArrowheads="1"/>
            </p:cNvSpPr>
            <p:nvPr/>
          </p:nvSpPr>
          <p:spPr bwMode="auto">
            <a:xfrm>
              <a:off x="2548"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09" name="Rectangle 9"/>
            <p:cNvSpPr>
              <a:spLocks noChangeArrowheads="1"/>
            </p:cNvSpPr>
            <p:nvPr/>
          </p:nvSpPr>
          <p:spPr bwMode="auto">
            <a:xfrm>
              <a:off x="2496" y="3168"/>
              <a:ext cx="57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800">
                  <a:ea typeface="新細明體" pitchFamily="18" charset="-120"/>
                </a:rPr>
                <a:t>B</a:t>
              </a:r>
            </a:p>
          </p:txBody>
        </p:sp>
      </p:grpSp>
      <p:grpSp>
        <p:nvGrpSpPr>
          <p:cNvPr id="25614" name="Group 14"/>
          <p:cNvGrpSpPr>
            <a:grpSpLocks/>
          </p:cNvGrpSpPr>
          <p:nvPr/>
        </p:nvGrpSpPr>
        <p:grpSpPr bwMode="auto">
          <a:xfrm>
            <a:off x="7397750" y="1073151"/>
            <a:ext cx="1816100" cy="4475163"/>
            <a:chOff x="3700" y="676"/>
            <a:chExt cx="1144" cy="2819"/>
          </a:xfrm>
          <a:noFill/>
        </p:grpSpPr>
        <p:sp>
          <p:nvSpPr>
            <p:cNvPr id="25611" name="Rectangle 11"/>
            <p:cNvSpPr>
              <a:spLocks noChangeArrowheads="1"/>
            </p:cNvSpPr>
            <p:nvPr/>
          </p:nvSpPr>
          <p:spPr bwMode="auto">
            <a:xfrm>
              <a:off x="3700"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12" name="Rectangle 12"/>
            <p:cNvSpPr>
              <a:spLocks noChangeArrowheads="1"/>
            </p:cNvSpPr>
            <p:nvPr/>
          </p:nvSpPr>
          <p:spPr bwMode="auto">
            <a:xfrm>
              <a:off x="4180"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13" name="Rectangle 13"/>
            <p:cNvSpPr>
              <a:spLocks noChangeArrowheads="1"/>
            </p:cNvSpPr>
            <p:nvPr/>
          </p:nvSpPr>
          <p:spPr bwMode="auto">
            <a:xfrm>
              <a:off x="4128" y="3168"/>
              <a:ext cx="57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800">
                  <a:ea typeface="新細明體" pitchFamily="18" charset="-120"/>
                </a:rPr>
                <a:t>C</a:t>
              </a:r>
            </a:p>
          </p:txBody>
        </p:sp>
      </p:grpSp>
      <p:grpSp>
        <p:nvGrpSpPr>
          <p:cNvPr id="25617" name="Group 17"/>
          <p:cNvGrpSpPr>
            <a:grpSpLocks/>
          </p:cNvGrpSpPr>
          <p:nvPr/>
        </p:nvGrpSpPr>
        <p:grpSpPr bwMode="auto">
          <a:xfrm>
            <a:off x="2292350" y="4572000"/>
            <a:ext cx="1663700" cy="400050"/>
            <a:chOff x="484" y="2880"/>
            <a:chExt cx="1048" cy="252"/>
          </a:xfrm>
          <a:noFill/>
        </p:grpSpPr>
        <p:sp>
          <p:nvSpPr>
            <p:cNvPr id="25615" name="AutoShape 15"/>
            <p:cNvSpPr>
              <a:spLocks noChangeArrowheads="1"/>
            </p:cNvSpPr>
            <p:nvPr/>
          </p:nvSpPr>
          <p:spPr bwMode="auto">
            <a:xfrm>
              <a:off x="484" y="2932"/>
              <a:ext cx="1048" cy="136"/>
            </a:xfrm>
            <a:prstGeom prst="roundRect">
              <a:avLst>
                <a:gd name="adj" fmla="val 12495"/>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16" name="Rectangle 16"/>
            <p:cNvSpPr>
              <a:spLocks noChangeArrowheads="1"/>
            </p:cNvSpPr>
            <p:nvPr/>
          </p:nvSpPr>
          <p:spPr bwMode="auto">
            <a:xfrm>
              <a:off x="912" y="2880"/>
              <a:ext cx="43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1</a:t>
              </a:r>
            </a:p>
          </p:txBody>
        </p:sp>
      </p:grpSp>
      <p:sp>
        <p:nvSpPr>
          <p:cNvPr id="25618" name="AutoShape 18"/>
          <p:cNvSpPr>
            <a:spLocks noChangeArrowheads="1"/>
          </p:cNvSpPr>
          <p:nvPr/>
        </p:nvSpPr>
        <p:spPr bwMode="auto">
          <a:xfrm>
            <a:off x="5111750" y="2063750"/>
            <a:ext cx="1206500" cy="2806700"/>
          </a:xfrm>
          <a:prstGeom prst="triangle">
            <a:avLst>
              <a:gd name="adj" fmla="val 49995"/>
            </a:avLst>
          </a:prstGeom>
          <a:noFill/>
          <a:ln w="12700">
            <a:solidFill>
              <a:schemeClr val="tx1"/>
            </a:solidFill>
            <a:miter lim="800000"/>
            <a:headEnd/>
            <a:tailEnd/>
          </a:ln>
          <a:effectLst/>
        </p:spPr>
        <p:txBody>
          <a:bodyPr wrap="none" anchor="ctr"/>
          <a:lstStyle/>
          <a:p>
            <a:endParaRPr lang="en-GB"/>
          </a:p>
        </p:txBody>
      </p:sp>
      <p:sp>
        <p:nvSpPr>
          <p:cNvPr id="25619" name="Rectangle 19"/>
          <p:cNvSpPr>
            <a:spLocks noGrp="1" noChangeArrowheads="1"/>
          </p:cNvSpPr>
          <p:nvPr>
            <p:ph type="body" idx="1"/>
          </p:nvPr>
        </p:nvSpPr>
        <p:spPr>
          <a:xfrm>
            <a:off x="1524000" y="5613400"/>
            <a:ext cx="9067800" cy="558800"/>
          </a:xfrm>
          <a:noFill/>
          <a:ln/>
        </p:spPr>
        <p:txBody>
          <a:bodyPr>
            <a:normAutofit/>
          </a:bodyPr>
          <a:lstStyle/>
          <a:p>
            <a:r>
              <a:rPr lang="en-US" altLang="zh-TW" sz="2000" dirty="0">
                <a:ea typeface="新細明體" pitchFamily="18" charset="-120"/>
              </a:rPr>
              <a:t>move top disk from A to C</a:t>
            </a:r>
          </a:p>
        </p:txBody>
      </p:sp>
    </p:spTree>
    <p:extLst>
      <p:ext uri="{BB962C8B-B14F-4D97-AF65-F5344CB8AC3E}">
        <p14:creationId xmlns:p14="http://schemas.microsoft.com/office/powerpoint/2010/main" val="11627449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9"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a:lstStyle/>
          <a:p>
            <a:r>
              <a:rPr lang="en-US" altLang="zh-TW" dirty="0">
                <a:ea typeface="新細明體" pitchFamily="18" charset="-120"/>
              </a:rPr>
              <a:t>Recursive Solution for Tower of Hanoi</a:t>
            </a:r>
          </a:p>
        </p:txBody>
      </p:sp>
      <p:grpSp>
        <p:nvGrpSpPr>
          <p:cNvPr id="26629" name="Group 5"/>
          <p:cNvGrpSpPr>
            <a:grpSpLocks/>
          </p:cNvGrpSpPr>
          <p:nvPr/>
        </p:nvGrpSpPr>
        <p:grpSpPr bwMode="auto">
          <a:xfrm>
            <a:off x="2216150" y="1073150"/>
            <a:ext cx="1816100" cy="4025900"/>
            <a:chOff x="436" y="676"/>
            <a:chExt cx="1144" cy="2536"/>
          </a:xfrm>
          <a:noFill/>
        </p:grpSpPr>
        <p:sp>
          <p:nvSpPr>
            <p:cNvPr id="26627" name="Rectangle 3"/>
            <p:cNvSpPr>
              <a:spLocks noChangeArrowheads="1"/>
            </p:cNvSpPr>
            <p:nvPr/>
          </p:nvSpPr>
          <p:spPr bwMode="auto">
            <a:xfrm>
              <a:off x="436"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28" name="Rectangle 4"/>
            <p:cNvSpPr>
              <a:spLocks noChangeArrowheads="1"/>
            </p:cNvSpPr>
            <p:nvPr/>
          </p:nvSpPr>
          <p:spPr bwMode="auto">
            <a:xfrm>
              <a:off x="916"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26630" name="Rectangle 6"/>
          <p:cNvSpPr>
            <a:spLocks noChangeArrowheads="1"/>
          </p:cNvSpPr>
          <p:nvPr/>
        </p:nvSpPr>
        <p:spPr bwMode="auto">
          <a:xfrm>
            <a:off x="2895600" y="5029201"/>
            <a:ext cx="914400" cy="519113"/>
          </a:xfrm>
          <a:prstGeom prst="rect">
            <a:avLst/>
          </a:prstGeom>
          <a:noFill/>
          <a:ln>
            <a:noFill/>
          </a:ln>
          <a:effectLst/>
        </p:spPr>
        <p:txBody>
          <a:bodyPr lIns="92075" tIns="46038" rIns="92075" bIns="46038">
            <a:spAutoFit/>
          </a:bodyPr>
          <a:lstStyle/>
          <a:p>
            <a:pPr>
              <a:spcBef>
                <a:spcPct val="50000"/>
              </a:spcBef>
            </a:pPr>
            <a:r>
              <a:rPr lang="en-US" altLang="zh-TW" sz="2800">
                <a:ea typeface="新細明體" pitchFamily="18" charset="-120"/>
              </a:rPr>
              <a:t>A</a:t>
            </a:r>
          </a:p>
        </p:txBody>
      </p:sp>
      <p:grpSp>
        <p:nvGrpSpPr>
          <p:cNvPr id="26634" name="Group 10"/>
          <p:cNvGrpSpPr>
            <a:grpSpLocks/>
          </p:cNvGrpSpPr>
          <p:nvPr/>
        </p:nvGrpSpPr>
        <p:grpSpPr bwMode="auto">
          <a:xfrm>
            <a:off x="4806950" y="1073151"/>
            <a:ext cx="1816100" cy="4475163"/>
            <a:chOff x="2068" y="676"/>
            <a:chExt cx="1144" cy="2819"/>
          </a:xfrm>
          <a:noFill/>
        </p:grpSpPr>
        <p:sp>
          <p:nvSpPr>
            <p:cNvPr id="26631" name="Rectangle 7"/>
            <p:cNvSpPr>
              <a:spLocks noChangeArrowheads="1"/>
            </p:cNvSpPr>
            <p:nvPr/>
          </p:nvSpPr>
          <p:spPr bwMode="auto">
            <a:xfrm>
              <a:off x="2068"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32" name="Rectangle 8"/>
            <p:cNvSpPr>
              <a:spLocks noChangeArrowheads="1"/>
            </p:cNvSpPr>
            <p:nvPr/>
          </p:nvSpPr>
          <p:spPr bwMode="auto">
            <a:xfrm>
              <a:off x="2548"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33" name="Rectangle 9"/>
            <p:cNvSpPr>
              <a:spLocks noChangeArrowheads="1"/>
            </p:cNvSpPr>
            <p:nvPr/>
          </p:nvSpPr>
          <p:spPr bwMode="auto">
            <a:xfrm>
              <a:off x="2496" y="3168"/>
              <a:ext cx="57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800">
                  <a:ea typeface="新細明體" pitchFamily="18" charset="-120"/>
                </a:rPr>
                <a:t>B</a:t>
              </a:r>
            </a:p>
          </p:txBody>
        </p:sp>
      </p:grpSp>
      <p:grpSp>
        <p:nvGrpSpPr>
          <p:cNvPr id="26638" name="Group 14"/>
          <p:cNvGrpSpPr>
            <a:grpSpLocks/>
          </p:cNvGrpSpPr>
          <p:nvPr/>
        </p:nvGrpSpPr>
        <p:grpSpPr bwMode="auto">
          <a:xfrm>
            <a:off x="7397750" y="1073151"/>
            <a:ext cx="1816100" cy="4475163"/>
            <a:chOff x="3700" y="676"/>
            <a:chExt cx="1144" cy="2819"/>
          </a:xfrm>
          <a:noFill/>
        </p:grpSpPr>
        <p:sp>
          <p:nvSpPr>
            <p:cNvPr id="26635" name="Rectangle 11"/>
            <p:cNvSpPr>
              <a:spLocks noChangeArrowheads="1"/>
            </p:cNvSpPr>
            <p:nvPr/>
          </p:nvSpPr>
          <p:spPr bwMode="auto">
            <a:xfrm>
              <a:off x="3700"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36" name="Rectangle 12"/>
            <p:cNvSpPr>
              <a:spLocks noChangeArrowheads="1"/>
            </p:cNvSpPr>
            <p:nvPr/>
          </p:nvSpPr>
          <p:spPr bwMode="auto">
            <a:xfrm>
              <a:off x="4180"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37" name="Rectangle 13"/>
            <p:cNvSpPr>
              <a:spLocks noChangeArrowheads="1"/>
            </p:cNvSpPr>
            <p:nvPr/>
          </p:nvSpPr>
          <p:spPr bwMode="auto">
            <a:xfrm>
              <a:off x="4128" y="3168"/>
              <a:ext cx="57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800">
                  <a:ea typeface="新細明體" pitchFamily="18" charset="-120"/>
                </a:rPr>
                <a:t>C</a:t>
              </a:r>
            </a:p>
          </p:txBody>
        </p:sp>
      </p:grpSp>
      <p:grpSp>
        <p:nvGrpSpPr>
          <p:cNvPr id="26641" name="Group 17"/>
          <p:cNvGrpSpPr>
            <a:grpSpLocks/>
          </p:cNvGrpSpPr>
          <p:nvPr/>
        </p:nvGrpSpPr>
        <p:grpSpPr bwMode="auto">
          <a:xfrm>
            <a:off x="7473950" y="4572000"/>
            <a:ext cx="1663700" cy="400050"/>
            <a:chOff x="3748" y="2880"/>
            <a:chExt cx="1048" cy="252"/>
          </a:xfrm>
          <a:noFill/>
        </p:grpSpPr>
        <p:sp>
          <p:nvSpPr>
            <p:cNvPr id="26639" name="AutoShape 15"/>
            <p:cNvSpPr>
              <a:spLocks noChangeArrowheads="1"/>
            </p:cNvSpPr>
            <p:nvPr/>
          </p:nvSpPr>
          <p:spPr bwMode="auto">
            <a:xfrm>
              <a:off x="3748" y="2932"/>
              <a:ext cx="1048" cy="136"/>
            </a:xfrm>
            <a:prstGeom prst="roundRect">
              <a:avLst>
                <a:gd name="adj" fmla="val 12495"/>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40" name="Rectangle 16"/>
            <p:cNvSpPr>
              <a:spLocks noChangeArrowheads="1"/>
            </p:cNvSpPr>
            <p:nvPr/>
          </p:nvSpPr>
          <p:spPr bwMode="auto">
            <a:xfrm>
              <a:off x="4176" y="2880"/>
              <a:ext cx="43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1</a:t>
              </a:r>
            </a:p>
          </p:txBody>
        </p:sp>
      </p:grpSp>
      <p:sp>
        <p:nvSpPr>
          <p:cNvPr id="26642" name="AutoShape 18"/>
          <p:cNvSpPr>
            <a:spLocks noChangeArrowheads="1"/>
          </p:cNvSpPr>
          <p:nvPr/>
        </p:nvSpPr>
        <p:spPr bwMode="auto">
          <a:xfrm>
            <a:off x="5111750" y="2063750"/>
            <a:ext cx="1206500" cy="2806700"/>
          </a:xfrm>
          <a:prstGeom prst="triangle">
            <a:avLst>
              <a:gd name="adj" fmla="val 49995"/>
            </a:avLst>
          </a:prstGeom>
          <a:noFill/>
          <a:ln w="12700">
            <a:solidFill>
              <a:schemeClr val="tx1"/>
            </a:solidFill>
            <a:miter lim="800000"/>
            <a:headEnd/>
            <a:tailEnd/>
          </a:ln>
          <a:effectLst/>
        </p:spPr>
        <p:txBody>
          <a:bodyPr wrap="none" anchor="ctr"/>
          <a:lstStyle/>
          <a:p>
            <a:endParaRPr lang="en-GB"/>
          </a:p>
        </p:txBody>
      </p:sp>
      <p:sp>
        <p:nvSpPr>
          <p:cNvPr id="26643" name="Rectangle 19"/>
          <p:cNvSpPr>
            <a:spLocks noGrp="1" noChangeArrowheads="1"/>
          </p:cNvSpPr>
          <p:nvPr>
            <p:ph type="body" idx="1"/>
          </p:nvPr>
        </p:nvSpPr>
        <p:spPr>
          <a:xfrm>
            <a:off x="1524000" y="5613400"/>
            <a:ext cx="9067800" cy="558800"/>
          </a:xfrm>
          <a:noFill/>
          <a:ln/>
        </p:spPr>
        <p:txBody>
          <a:bodyPr/>
          <a:lstStyle/>
          <a:p>
            <a:r>
              <a:rPr lang="en-US" altLang="zh-TW" dirty="0">
                <a:ea typeface="新細明體" pitchFamily="18" charset="-120"/>
              </a:rPr>
              <a:t>move top n-1 disks from B to C using A</a:t>
            </a:r>
          </a:p>
        </p:txBody>
      </p:sp>
    </p:spTree>
    <p:extLst>
      <p:ext uri="{BB962C8B-B14F-4D97-AF65-F5344CB8AC3E}">
        <p14:creationId xmlns:p14="http://schemas.microsoft.com/office/powerpoint/2010/main" val="80152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p:spPr>
        <p:txBody>
          <a:bodyPr vert="horz" lIns="91440" tIns="45720" rIns="91440" bIns="45720" rtlCol="0" anchor="ctr">
            <a:normAutofit/>
          </a:bodyPr>
          <a:lstStyle/>
          <a:p>
            <a:r>
              <a:rPr lang="en-US" altLang="zh-TW">
                <a:ea typeface="新細明體" pitchFamily="18" charset="-120"/>
              </a:rPr>
              <a:t>Recursive Solution</a:t>
            </a:r>
          </a:p>
        </p:txBody>
      </p:sp>
      <p:grpSp>
        <p:nvGrpSpPr>
          <p:cNvPr id="27653" name="Group 5"/>
          <p:cNvGrpSpPr>
            <a:grpSpLocks/>
          </p:cNvGrpSpPr>
          <p:nvPr/>
        </p:nvGrpSpPr>
        <p:grpSpPr bwMode="auto">
          <a:xfrm>
            <a:off x="2216150" y="1073150"/>
            <a:ext cx="1816100" cy="4025900"/>
            <a:chOff x="436" y="676"/>
            <a:chExt cx="1144" cy="2536"/>
          </a:xfrm>
          <a:noFill/>
        </p:grpSpPr>
        <p:sp>
          <p:nvSpPr>
            <p:cNvPr id="27651" name="Rectangle 3"/>
            <p:cNvSpPr>
              <a:spLocks noChangeArrowheads="1"/>
            </p:cNvSpPr>
            <p:nvPr/>
          </p:nvSpPr>
          <p:spPr bwMode="auto">
            <a:xfrm>
              <a:off x="436"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2000"/>
            </a:p>
          </p:txBody>
        </p:sp>
        <p:sp>
          <p:nvSpPr>
            <p:cNvPr id="27652" name="Rectangle 4"/>
            <p:cNvSpPr>
              <a:spLocks noChangeArrowheads="1"/>
            </p:cNvSpPr>
            <p:nvPr/>
          </p:nvSpPr>
          <p:spPr bwMode="auto">
            <a:xfrm>
              <a:off x="916"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2000"/>
            </a:p>
          </p:txBody>
        </p:sp>
      </p:grpSp>
      <p:sp>
        <p:nvSpPr>
          <p:cNvPr id="27654" name="Rectangle 6"/>
          <p:cNvSpPr>
            <a:spLocks noChangeArrowheads="1"/>
          </p:cNvSpPr>
          <p:nvPr/>
        </p:nvSpPr>
        <p:spPr bwMode="auto">
          <a:xfrm>
            <a:off x="2895600" y="5029201"/>
            <a:ext cx="914400" cy="400752"/>
          </a:xfrm>
          <a:prstGeom prst="rect">
            <a:avLst/>
          </a:prstGeom>
          <a:noFill/>
          <a:ln>
            <a:noFill/>
          </a:ln>
          <a:effectLst/>
        </p:spPr>
        <p:txBody>
          <a:bodyPr lIns="92075" tIns="46038" rIns="92075" bIns="46038">
            <a:spAutoFit/>
          </a:bodyPr>
          <a:lstStyle/>
          <a:p>
            <a:pPr>
              <a:spcBef>
                <a:spcPct val="50000"/>
              </a:spcBef>
            </a:pPr>
            <a:r>
              <a:rPr lang="en-US" altLang="zh-TW" sz="2000">
                <a:ea typeface="新細明體" pitchFamily="18" charset="-120"/>
              </a:rPr>
              <a:t>A</a:t>
            </a:r>
          </a:p>
        </p:txBody>
      </p:sp>
      <p:grpSp>
        <p:nvGrpSpPr>
          <p:cNvPr id="27658" name="Group 10"/>
          <p:cNvGrpSpPr>
            <a:grpSpLocks/>
          </p:cNvGrpSpPr>
          <p:nvPr/>
        </p:nvGrpSpPr>
        <p:grpSpPr bwMode="auto">
          <a:xfrm>
            <a:off x="4806950" y="1073151"/>
            <a:ext cx="1816100" cy="4356100"/>
            <a:chOff x="2068" y="676"/>
            <a:chExt cx="1144" cy="2744"/>
          </a:xfrm>
          <a:noFill/>
        </p:grpSpPr>
        <p:sp>
          <p:nvSpPr>
            <p:cNvPr id="27655" name="Rectangle 7"/>
            <p:cNvSpPr>
              <a:spLocks noChangeArrowheads="1"/>
            </p:cNvSpPr>
            <p:nvPr/>
          </p:nvSpPr>
          <p:spPr bwMode="auto">
            <a:xfrm>
              <a:off x="2068"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2000"/>
            </a:p>
          </p:txBody>
        </p:sp>
        <p:sp>
          <p:nvSpPr>
            <p:cNvPr id="27656" name="Rectangle 8"/>
            <p:cNvSpPr>
              <a:spLocks noChangeArrowheads="1"/>
            </p:cNvSpPr>
            <p:nvPr/>
          </p:nvSpPr>
          <p:spPr bwMode="auto">
            <a:xfrm>
              <a:off x="2548"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2000"/>
            </a:p>
          </p:txBody>
        </p:sp>
        <p:sp>
          <p:nvSpPr>
            <p:cNvPr id="27657" name="Rectangle 9"/>
            <p:cNvSpPr>
              <a:spLocks noChangeArrowheads="1"/>
            </p:cNvSpPr>
            <p:nvPr/>
          </p:nvSpPr>
          <p:spPr bwMode="auto">
            <a:xfrm>
              <a:off x="2496" y="3168"/>
              <a:ext cx="57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B</a:t>
              </a:r>
            </a:p>
          </p:txBody>
        </p:sp>
      </p:grpSp>
      <p:grpSp>
        <p:nvGrpSpPr>
          <p:cNvPr id="27662" name="Group 14"/>
          <p:cNvGrpSpPr>
            <a:grpSpLocks/>
          </p:cNvGrpSpPr>
          <p:nvPr/>
        </p:nvGrpSpPr>
        <p:grpSpPr bwMode="auto">
          <a:xfrm>
            <a:off x="7397750" y="1073151"/>
            <a:ext cx="1816100" cy="4356100"/>
            <a:chOff x="3700" y="676"/>
            <a:chExt cx="1144" cy="2744"/>
          </a:xfrm>
          <a:noFill/>
        </p:grpSpPr>
        <p:sp>
          <p:nvSpPr>
            <p:cNvPr id="27659" name="Rectangle 11"/>
            <p:cNvSpPr>
              <a:spLocks noChangeArrowheads="1"/>
            </p:cNvSpPr>
            <p:nvPr/>
          </p:nvSpPr>
          <p:spPr bwMode="auto">
            <a:xfrm>
              <a:off x="3700" y="3076"/>
              <a:ext cx="1144" cy="13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2000"/>
            </a:p>
          </p:txBody>
        </p:sp>
        <p:sp>
          <p:nvSpPr>
            <p:cNvPr id="27660" name="Rectangle 12"/>
            <p:cNvSpPr>
              <a:spLocks noChangeArrowheads="1"/>
            </p:cNvSpPr>
            <p:nvPr/>
          </p:nvSpPr>
          <p:spPr bwMode="auto">
            <a:xfrm>
              <a:off x="4180" y="676"/>
              <a:ext cx="136" cy="239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2000"/>
            </a:p>
          </p:txBody>
        </p:sp>
        <p:sp>
          <p:nvSpPr>
            <p:cNvPr id="27661" name="Rectangle 13"/>
            <p:cNvSpPr>
              <a:spLocks noChangeArrowheads="1"/>
            </p:cNvSpPr>
            <p:nvPr/>
          </p:nvSpPr>
          <p:spPr bwMode="auto">
            <a:xfrm>
              <a:off x="4128" y="3168"/>
              <a:ext cx="57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C</a:t>
              </a:r>
            </a:p>
          </p:txBody>
        </p:sp>
      </p:grpSp>
      <p:grpSp>
        <p:nvGrpSpPr>
          <p:cNvPr id="27665" name="Group 17"/>
          <p:cNvGrpSpPr>
            <a:grpSpLocks/>
          </p:cNvGrpSpPr>
          <p:nvPr/>
        </p:nvGrpSpPr>
        <p:grpSpPr bwMode="auto">
          <a:xfrm>
            <a:off x="7473950" y="4572000"/>
            <a:ext cx="1663700" cy="400050"/>
            <a:chOff x="3748" y="2880"/>
            <a:chExt cx="1048" cy="252"/>
          </a:xfrm>
          <a:noFill/>
        </p:grpSpPr>
        <p:sp>
          <p:nvSpPr>
            <p:cNvPr id="27663" name="AutoShape 15"/>
            <p:cNvSpPr>
              <a:spLocks noChangeArrowheads="1"/>
            </p:cNvSpPr>
            <p:nvPr/>
          </p:nvSpPr>
          <p:spPr bwMode="auto">
            <a:xfrm>
              <a:off x="3748" y="2932"/>
              <a:ext cx="1048" cy="136"/>
            </a:xfrm>
            <a:prstGeom prst="roundRect">
              <a:avLst>
                <a:gd name="adj" fmla="val 12495"/>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2000"/>
            </a:p>
          </p:txBody>
        </p:sp>
        <p:sp>
          <p:nvSpPr>
            <p:cNvPr id="27664" name="Rectangle 16"/>
            <p:cNvSpPr>
              <a:spLocks noChangeArrowheads="1"/>
            </p:cNvSpPr>
            <p:nvPr/>
          </p:nvSpPr>
          <p:spPr bwMode="auto">
            <a:xfrm>
              <a:off x="4176" y="2880"/>
              <a:ext cx="43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TW" sz="2000">
                  <a:ea typeface="新細明體" pitchFamily="18" charset="-120"/>
                </a:rPr>
                <a:t>1</a:t>
              </a:r>
            </a:p>
          </p:txBody>
        </p:sp>
      </p:grpSp>
      <p:sp>
        <p:nvSpPr>
          <p:cNvPr id="27666" name="AutoShape 18"/>
          <p:cNvSpPr>
            <a:spLocks noChangeArrowheads="1"/>
          </p:cNvSpPr>
          <p:nvPr/>
        </p:nvSpPr>
        <p:spPr bwMode="auto">
          <a:xfrm>
            <a:off x="7702550" y="1835150"/>
            <a:ext cx="1206500" cy="2806700"/>
          </a:xfrm>
          <a:prstGeom prst="triangle">
            <a:avLst>
              <a:gd name="adj" fmla="val 49995"/>
            </a:avLst>
          </a:prstGeom>
          <a:noFill/>
          <a:ln w="12700">
            <a:solidFill>
              <a:schemeClr val="tx1"/>
            </a:solidFill>
            <a:miter lim="800000"/>
            <a:headEnd/>
            <a:tailEnd/>
          </a:ln>
          <a:effectLst/>
        </p:spPr>
        <p:txBody>
          <a:bodyPr wrap="none" anchor="ctr"/>
          <a:lstStyle/>
          <a:p>
            <a:endParaRPr lang="en-GB" sz="2000"/>
          </a:p>
        </p:txBody>
      </p:sp>
      <p:sp>
        <p:nvSpPr>
          <p:cNvPr id="27667" name="Rectangle 19"/>
          <p:cNvSpPr>
            <a:spLocks noGrp="1" noChangeArrowheads="1"/>
          </p:cNvSpPr>
          <p:nvPr>
            <p:ph type="body" idx="1"/>
          </p:nvPr>
        </p:nvSpPr>
        <p:spPr>
          <a:xfrm>
            <a:off x="1524000" y="5613400"/>
            <a:ext cx="9067800" cy="558800"/>
          </a:xfrm>
          <a:noFill/>
          <a:ln/>
        </p:spPr>
        <p:txBody>
          <a:bodyPr>
            <a:noAutofit/>
          </a:bodyPr>
          <a:lstStyle/>
          <a:p>
            <a:r>
              <a:rPr lang="en-US" altLang="zh-TW" sz="2000">
                <a:ea typeface="新細明體" pitchFamily="18" charset="-120"/>
              </a:rPr>
              <a:t>moves(n) = 0 when n = 0</a:t>
            </a:r>
          </a:p>
          <a:p>
            <a:r>
              <a:rPr lang="en-US" altLang="zh-TW" sz="2000">
                <a:ea typeface="新細明體" pitchFamily="18" charset="-120"/>
              </a:rPr>
              <a:t>moves(n) = 2*moves(n-1) + 1 = 2</a:t>
            </a:r>
            <a:r>
              <a:rPr lang="en-US" altLang="zh-TW" sz="2000" baseline="30000">
                <a:ea typeface="新細明體" pitchFamily="18" charset="-120"/>
              </a:rPr>
              <a:t>n</a:t>
            </a:r>
            <a:r>
              <a:rPr lang="en-US" altLang="zh-TW" sz="2000">
                <a:ea typeface="新細明體" pitchFamily="18" charset="-120"/>
              </a:rPr>
              <a:t>-1 when n &gt; 0</a:t>
            </a:r>
          </a:p>
        </p:txBody>
      </p:sp>
    </p:spTree>
    <p:extLst>
      <p:ext uri="{BB962C8B-B14F-4D97-AF65-F5344CB8AC3E}">
        <p14:creationId xmlns:p14="http://schemas.microsoft.com/office/powerpoint/2010/main" val="3698283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Representation of Stacks</a:t>
            </a:r>
            <a:endParaRPr lang="en-GB" dirty="0"/>
          </a:p>
        </p:txBody>
      </p:sp>
      <p:sp>
        <p:nvSpPr>
          <p:cNvPr id="3" name="Content Placeholder 2"/>
          <p:cNvSpPr>
            <a:spLocks noGrp="1"/>
          </p:cNvSpPr>
          <p:nvPr>
            <p:ph idx="1"/>
          </p:nvPr>
        </p:nvSpPr>
        <p:spPr>
          <a:xfrm>
            <a:off x="838200" y="1581785"/>
            <a:ext cx="10515600" cy="4351338"/>
          </a:xfrm>
        </p:spPr>
        <p:txBody>
          <a:bodyPr>
            <a:normAutofit/>
          </a:bodyPr>
          <a:lstStyle/>
          <a:p>
            <a:r>
              <a:rPr lang="en-US" sz="2000" dirty="0" smtClean="0"/>
              <a:t>The array representation of stack has the following drawback</a:t>
            </a:r>
          </a:p>
          <a:p>
            <a:pPr lvl="1"/>
            <a:r>
              <a:rPr lang="en-GB" sz="2000" dirty="0"/>
              <a:t>array </a:t>
            </a:r>
            <a:r>
              <a:rPr lang="en-GB" sz="2000" dirty="0" smtClean="0"/>
              <a:t>must </a:t>
            </a:r>
            <a:r>
              <a:rPr lang="en-GB" sz="2000" dirty="0"/>
              <a:t>be declared to have some fixed </a:t>
            </a:r>
            <a:r>
              <a:rPr lang="en-GB" sz="2000" dirty="0" smtClean="0"/>
              <a:t>size</a:t>
            </a:r>
          </a:p>
          <a:p>
            <a:pPr lvl="1"/>
            <a:r>
              <a:rPr lang="en-US" sz="2000" dirty="0" smtClean="0"/>
              <a:t>If the stack very small or the size should be known in advance the array representation of stack is very efficient, </a:t>
            </a:r>
          </a:p>
          <a:p>
            <a:r>
              <a:rPr lang="en-US" sz="2000" dirty="0" smtClean="0"/>
              <a:t>If the size is not known then linked representation is used.</a:t>
            </a:r>
          </a:p>
          <a:p>
            <a:r>
              <a:rPr lang="en-GB" sz="2000" dirty="0"/>
              <a:t>In a linked stack, every node has two parts—one that stores data and another that stores </a:t>
            </a:r>
            <a:r>
              <a:rPr lang="en-GB" sz="2000" dirty="0" smtClean="0"/>
              <a:t>the address </a:t>
            </a:r>
            <a:r>
              <a:rPr lang="en-GB" sz="2000" dirty="0"/>
              <a:t>of the next node. </a:t>
            </a:r>
            <a:endParaRPr lang="en-GB" sz="2000" dirty="0" smtClean="0"/>
          </a:p>
          <a:p>
            <a:r>
              <a:rPr lang="en-GB" sz="2000" dirty="0" smtClean="0"/>
              <a:t>The </a:t>
            </a:r>
            <a:r>
              <a:rPr lang="en-GB" sz="2000" dirty="0"/>
              <a:t>START pointer of the linked list is used as TOP. All insertions </a:t>
            </a:r>
            <a:r>
              <a:rPr lang="en-GB" sz="2000" dirty="0" smtClean="0"/>
              <a:t>and deletions </a:t>
            </a:r>
            <a:r>
              <a:rPr lang="en-GB" sz="2000" dirty="0"/>
              <a:t>are done at the node pointed by TOP. </a:t>
            </a:r>
          </a:p>
        </p:txBody>
      </p:sp>
      <p:graphicFrame>
        <p:nvGraphicFramePr>
          <p:cNvPr id="4" name="Table 3"/>
          <p:cNvGraphicFramePr>
            <a:graphicFrameLocks noGrp="1"/>
          </p:cNvGraphicFramePr>
          <p:nvPr>
            <p:extLst>
              <p:ext uri="{D42A27DB-BD31-4B8C-83A1-F6EECF244321}">
                <p14:modId xmlns:p14="http://schemas.microsoft.com/office/powerpoint/2010/main" val="3513095177"/>
              </p:ext>
            </p:extLst>
          </p:nvPr>
        </p:nvGraphicFramePr>
        <p:xfrm>
          <a:off x="1473830" y="5328242"/>
          <a:ext cx="994745" cy="370840"/>
        </p:xfrm>
        <a:graphic>
          <a:graphicData uri="http://schemas.openxmlformats.org/drawingml/2006/table">
            <a:tbl>
              <a:tblPr firstRow="1" bandRow="1">
                <a:tableStyleId>{5C22544A-7EE6-4342-B048-85BDC9FD1C3A}</a:tableStyleId>
              </a:tblPr>
              <a:tblGrid>
                <a:gridCol w="516128">
                  <a:extLst>
                    <a:ext uri="{9D8B030D-6E8A-4147-A177-3AD203B41FA5}">
                      <a16:colId xmlns:a16="http://schemas.microsoft.com/office/drawing/2014/main" val="2880333184"/>
                    </a:ext>
                  </a:extLst>
                </a:gridCol>
                <a:gridCol w="478617">
                  <a:extLst>
                    <a:ext uri="{9D8B030D-6E8A-4147-A177-3AD203B41FA5}">
                      <a16:colId xmlns:a16="http://schemas.microsoft.com/office/drawing/2014/main" val="4017471135"/>
                    </a:ext>
                  </a:extLst>
                </a:gridCol>
              </a:tblGrid>
              <a:tr h="370840">
                <a:tc>
                  <a:txBody>
                    <a:bodyPr/>
                    <a:lstStyle/>
                    <a:p>
                      <a:r>
                        <a:rPr lang="en-US" dirty="0" smtClean="0">
                          <a:solidFill>
                            <a:schemeClr val="tx1"/>
                          </a:solidFill>
                        </a:rPr>
                        <a:t>9</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950116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8049799"/>
              </p:ext>
            </p:extLst>
          </p:nvPr>
        </p:nvGraphicFramePr>
        <p:xfrm>
          <a:off x="2827375" y="5328242"/>
          <a:ext cx="994745" cy="370840"/>
        </p:xfrm>
        <a:graphic>
          <a:graphicData uri="http://schemas.openxmlformats.org/drawingml/2006/table">
            <a:tbl>
              <a:tblPr firstRow="1" bandRow="1">
                <a:tableStyleId>{5C22544A-7EE6-4342-B048-85BDC9FD1C3A}</a:tableStyleId>
              </a:tblPr>
              <a:tblGrid>
                <a:gridCol w="516128">
                  <a:extLst>
                    <a:ext uri="{9D8B030D-6E8A-4147-A177-3AD203B41FA5}">
                      <a16:colId xmlns:a16="http://schemas.microsoft.com/office/drawing/2014/main" val="2880333184"/>
                    </a:ext>
                  </a:extLst>
                </a:gridCol>
                <a:gridCol w="478617">
                  <a:extLst>
                    <a:ext uri="{9D8B030D-6E8A-4147-A177-3AD203B41FA5}">
                      <a16:colId xmlns:a16="http://schemas.microsoft.com/office/drawing/2014/main" val="4017471135"/>
                    </a:ext>
                  </a:extLst>
                </a:gridCol>
              </a:tblGrid>
              <a:tr h="370840">
                <a:tc>
                  <a:txBody>
                    <a:bodyPr/>
                    <a:lstStyle/>
                    <a:p>
                      <a:r>
                        <a:rPr lang="en-US" dirty="0" smtClean="0">
                          <a:solidFill>
                            <a:schemeClr val="tx1"/>
                          </a:solidFill>
                        </a:rPr>
                        <a:t>1</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950116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25324160"/>
              </p:ext>
            </p:extLst>
          </p:nvPr>
        </p:nvGraphicFramePr>
        <p:xfrm>
          <a:off x="4180921" y="5328242"/>
          <a:ext cx="994745" cy="370840"/>
        </p:xfrm>
        <a:graphic>
          <a:graphicData uri="http://schemas.openxmlformats.org/drawingml/2006/table">
            <a:tbl>
              <a:tblPr firstRow="1" bandRow="1">
                <a:tableStyleId>{5C22544A-7EE6-4342-B048-85BDC9FD1C3A}</a:tableStyleId>
              </a:tblPr>
              <a:tblGrid>
                <a:gridCol w="516128">
                  <a:extLst>
                    <a:ext uri="{9D8B030D-6E8A-4147-A177-3AD203B41FA5}">
                      <a16:colId xmlns:a16="http://schemas.microsoft.com/office/drawing/2014/main" val="2880333184"/>
                    </a:ext>
                  </a:extLst>
                </a:gridCol>
                <a:gridCol w="478617">
                  <a:extLst>
                    <a:ext uri="{9D8B030D-6E8A-4147-A177-3AD203B41FA5}">
                      <a16:colId xmlns:a16="http://schemas.microsoft.com/office/drawing/2014/main" val="4017471135"/>
                    </a:ext>
                  </a:extLst>
                </a:gridCol>
              </a:tblGrid>
              <a:tr h="370840">
                <a:tc>
                  <a:txBody>
                    <a:bodyPr/>
                    <a:lstStyle/>
                    <a:p>
                      <a:r>
                        <a:rPr lang="en-US" dirty="0" smtClean="0">
                          <a:solidFill>
                            <a:schemeClr val="tx1"/>
                          </a:solidFill>
                        </a:rPr>
                        <a:t>7</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950116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87496892"/>
              </p:ext>
            </p:extLst>
          </p:nvPr>
        </p:nvGraphicFramePr>
        <p:xfrm>
          <a:off x="5464515" y="5316050"/>
          <a:ext cx="994745" cy="370840"/>
        </p:xfrm>
        <a:graphic>
          <a:graphicData uri="http://schemas.openxmlformats.org/drawingml/2006/table">
            <a:tbl>
              <a:tblPr firstRow="1" bandRow="1">
                <a:tableStyleId>{5C22544A-7EE6-4342-B048-85BDC9FD1C3A}</a:tableStyleId>
              </a:tblPr>
              <a:tblGrid>
                <a:gridCol w="516128">
                  <a:extLst>
                    <a:ext uri="{9D8B030D-6E8A-4147-A177-3AD203B41FA5}">
                      <a16:colId xmlns:a16="http://schemas.microsoft.com/office/drawing/2014/main" val="2880333184"/>
                    </a:ext>
                  </a:extLst>
                </a:gridCol>
                <a:gridCol w="478617">
                  <a:extLst>
                    <a:ext uri="{9D8B030D-6E8A-4147-A177-3AD203B41FA5}">
                      <a16:colId xmlns:a16="http://schemas.microsoft.com/office/drawing/2014/main" val="4017471135"/>
                    </a:ext>
                  </a:extLst>
                </a:gridCol>
              </a:tblGrid>
              <a:tr h="370840">
                <a:tc>
                  <a:txBody>
                    <a:bodyPr/>
                    <a:lstStyle/>
                    <a:p>
                      <a:r>
                        <a:rPr lang="en-US" dirty="0" smtClean="0">
                          <a:solidFill>
                            <a:schemeClr val="tx1"/>
                          </a:solidFill>
                        </a:rPr>
                        <a:t>3</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950116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53052908"/>
              </p:ext>
            </p:extLst>
          </p:nvPr>
        </p:nvGraphicFramePr>
        <p:xfrm>
          <a:off x="6765899" y="5291666"/>
          <a:ext cx="994745" cy="370840"/>
        </p:xfrm>
        <a:graphic>
          <a:graphicData uri="http://schemas.openxmlformats.org/drawingml/2006/table">
            <a:tbl>
              <a:tblPr firstRow="1" bandRow="1">
                <a:tableStyleId>{5C22544A-7EE6-4342-B048-85BDC9FD1C3A}</a:tableStyleId>
              </a:tblPr>
              <a:tblGrid>
                <a:gridCol w="516128">
                  <a:extLst>
                    <a:ext uri="{9D8B030D-6E8A-4147-A177-3AD203B41FA5}">
                      <a16:colId xmlns:a16="http://schemas.microsoft.com/office/drawing/2014/main" val="2880333184"/>
                    </a:ext>
                  </a:extLst>
                </a:gridCol>
                <a:gridCol w="478617">
                  <a:extLst>
                    <a:ext uri="{9D8B030D-6E8A-4147-A177-3AD203B41FA5}">
                      <a16:colId xmlns:a16="http://schemas.microsoft.com/office/drawing/2014/main" val="4017471135"/>
                    </a:ext>
                  </a:extLst>
                </a:gridCol>
              </a:tblGrid>
              <a:tr h="370840">
                <a:tc>
                  <a:txBody>
                    <a:bodyPr/>
                    <a:lstStyle/>
                    <a:p>
                      <a:r>
                        <a:rPr lang="en-US" dirty="0" smtClean="0">
                          <a:solidFill>
                            <a:schemeClr val="tx1"/>
                          </a:solidFill>
                        </a:rPr>
                        <a:t>4</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95011601"/>
                  </a:ext>
                </a:extLst>
              </a:tr>
            </a:tbl>
          </a:graphicData>
        </a:graphic>
      </p:graphicFrame>
      <p:cxnSp>
        <p:nvCxnSpPr>
          <p:cNvPr id="10" name="Straight Arrow Connector 9"/>
          <p:cNvCxnSpPr/>
          <p:nvPr/>
        </p:nvCxnSpPr>
        <p:spPr>
          <a:xfrm flipV="1">
            <a:off x="2330003" y="5513662"/>
            <a:ext cx="4973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683549" y="5513662"/>
            <a:ext cx="4973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951445" y="5513662"/>
            <a:ext cx="4973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235039" y="5473868"/>
            <a:ext cx="4973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2206097860"/>
              </p:ext>
            </p:extLst>
          </p:nvPr>
        </p:nvGraphicFramePr>
        <p:xfrm>
          <a:off x="8021014" y="5300640"/>
          <a:ext cx="994745" cy="370840"/>
        </p:xfrm>
        <a:graphic>
          <a:graphicData uri="http://schemas.openxmlformats.org/drawingml/2006/table">
            <a:tbl>
              <a:tblPr firstRow="1" bandRow="1">
                <a:tableStyleId>{5C22544A-7EE6-4342-B048-85BDC9FD1C3A}</a:tableStyleId>
              </a:tblPr>
              <a:tblGrid>
                <a:gridCol w="516128">
                  <a:extLst>
                    <a:ext uri="{9D8B030D-6E8A-4147-A177-3AD203B41FA5}">
                      <a16:colId xmlns:a16="http://schemas.microsoft.com/office/drawing/2014/main" val="2880333184"/>
                    </a:ext>
                  </a:extLst>
                </a:gridCol>
                <a:gridCol w="478617">
                  <a:extLst>
                    <a:ext uri="{9D8B030D-6E8A-4147-A177-3AD203B41FA5}">
                      <a16:colId xmlns:a16="http://schemas.microsoft.com/office/drawing/2014/main" val="4017471135"/>
                    </a:ext>
                  </a:extLst>
                </a:gridCol>
              </a:tblGrid>
              <a:tr h="370840">
                <a:tc>
                  <a:txBody>
                    <a:bodyPr/>
                    <a:lstStyle/>
                    <a:p>
                      <a:r>
                        <a:rPr lang="en-US" dirty="0" smtClean="0">
                          <a:solidFill>
                            <a:schemeClr val="tx1"/>
                          </a:solidFill>
                        </a:rPr>
                        <a:t>2</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9501160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037851477"/>
              </p:ext>
            </p:extLst>
          </p:nvPr>
        </p:nvGraphicFramePr>
        <p:xfrm>
          <a:off x="9304608" y="5288448"/>
          <a:ext cx="994745" cy="370840"/>
        </p:xfrm>
        <a:graphic>
          <a:graphicData uri="http://schemas.openxmlformats.org/drawingml/2006/table">
            <a:tbl>
              <a:tblPr firstRow="1" bandRow="1">
                <a:tableStyleId>{5C22544A-7EE6-4342-B048-85BDC9FD1C3A}</a:tableStyleId>
              </a:tblPr>
              <a:tblGrid>
                <a:gridCol w="516128">
                  <a:extLst>
                    <a:ext uri="{9D8B030D-6E8A-4147-A177-3AD203B41FA5}">
                      <a16:colId xmlns:a16="http://schemas.microsoft.com/office/drawing/2014/main" val="2880333184"/>
                    </a:ext>
                  </a:extLst>
                </a:gridCol>
                <a:gridCol w="478617">
                  <a:extLst>
                    <a:ext uri="{9D8B030D-6E8A-4147-A177-3AD203B41FA5}">
                      <a16:colId xmlns:a16="http://schemas.microsoft.com/office/drawing/2014/main" val="4017471135"/>
                    </a:ext>
                  </a:extLst>
                </a:gridCol>
              </a:tblGrid>
              <a:tr h="370840">
                <a:tc>
                  <a:txBody>
                    <a:bodyPr/>
                    <a:lstStyle/>
                    <a:p>
                      <a:r>
                        <a:rPr lang="en-US" dirty="0" smtClean="0">
                          <a:solidFill>
                            <a:schemeClr val="tx1"/>
                          </a:solidFill>
                        </a:rPr>
                        <a:t>6</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95011601"/>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350455365"/>
              </p:ext>
            </p:extLst>
          </p:nvPr>
        </p:nvGraphicFramePr>
        <p:xfrm>
          <a:off x="10605992" y="5264064"/>
          <a:ext cx="994745" cy="370840"/>
        </p:xfrm>
        <a:graphic>
          <a:graphicData uri="http://schemas.openxmlformats.org/drawingml/2006/table">
            <a:tbl>
              <a:tblPr firstRow="1" bandRow="1">
                <a:tableStyleId>{5C22544A-7EE6-4342-B048-85BDC9FD1C3A}</a:tableStyleId>
              </a:tblPr>
              <a:tblGrid>
                <a:gridCol w="516128">
                  <a:extLst>
                    <a:ext uri="{9D8B030D-6E8A-4147-A177-3AD203B41FA5}">
                      <a16:colId xmlns:a16="http://schemas.microsoft.com/office/drawing/2014/main" val="2880333184"/>
                    </a:ext>
                  </a:extLst>
                </a:gridCol>
                <a:gridCol w="478617">
                  <a:extLst>
                    <a:ext uri="{9D8B030D-6E8A-4147-A177-3AD203B41FA5}">
                      <a16:colId xmlns:a16="http://schemas.microsoft.com/office/drawing/2014/main" val="4017471135"/>
                    </a:ext>
                  </a:extLst>
                </a:gridCol>
              </a:tblGrid>
              <a:tr h="370840">
                <a:tc>
                  <a:txBody>
                    <a:bodyPr/>
                    <a:lstStyle/>
                    <a:p>
                      <a:r>
                        <a:rPr lang="en-US" dirty="0" smtClean="0">
                          <a:solidFill>
                            <a:schemeClr val="tx1"/>
                          </a:solidFill>
                        </a:rPr>
                        <a:t>5</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dirty="0" smtClean="0">
                          <a:solidFill>
                            <a:schemeClr val="tx1"/>
                          </a:solidFill>
                        </a:rPr>
                        <a:t>x</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95011601"/>
                  </a:ext>
                </a:extLst>
              </a:tr>
            </a:tbl>
          </a:graphicData>
        </a:graphic>
      </p:graphicFrame>
      <p:cxnSp>
        <p:nvCxnSpPr>
          <p:cNvPr id="17" name="Straight Arrow Connector 16"/>
          <p:cNvCxnSpPr/>
          <p:nvPr/>
        </p:nvCxnSpPr>
        <p:spPr>
          <a:xfrm flipV="1">
            <a:off x="7523642" y="5486060"/>
            <a:ext cx="4973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8791538" y="5486060"/>
            <a:ext cx="4973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0075132" y="5446266"/>
            <a:ext cx="4973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97152" y="5933123"/>
            <a:ext cx="520014" cy="369332"/>
          </a:xfrm>
          <a:prstGeom prst="rect">
            <a:avLst/>
          </a:prstGeom>
          <a:noFill/>
        </p:spPr>
        <p:txBody>
          <a:bodyPr wrap="none" rtlCol="0">
            <a:spAutoFit/>
          </a:bodyPr>
          <a:lstStyle/>
          <a:p>
            <a:r>
              <a:rPr lang="en-US" dirty="0" smtClean="0"/>
              <a:t>Top</a:t>
            </a:r>
            <a:endParaRPr lang="en-GB" dirty="0"/>
          </a:p>
        </p:txBody>
      </p:sp>
      <p:sp>
        <p:nvSpPr>
          <p:cNvPr id="21" name="Rectangle 20"/>
          <p:cNvSpPr/>
          <p:nvPr/>
        </p:nvSpPr>
        <p:spPr>
          <a:xfrm>
            <a:off x="5298831" y="5978084"/>
            <a:ext cx="1467068" cy="369332"/>
          </a:xfrm>
          <a:prstGeom prst="rect">
            <a:avLst/>
          </a:prstGeom>
        </p:spPr>
        <p:txBody>
          <a:bodyPr wrap="none">
            <a:spAutoFit/>
          </a:bodyPr>
          <a:lstStyle/>
          <a:p>
            <a:r>
              <a:rPr lang="en-GB" dirty="0">
                <a:solidFill>
                  <a:srgbClr val="231F20"/>
                </a:solidFill>
                <a:latin typeface="Helvetica-Condensed"/>
              </a:rPr>
              <a:t>Linked stack</a:t>
            </a:r>
            <a:endParaRPr lang="en-GB" dirty="0"/>
          </a:p>
        </p:txBody>
      </p:sp>
    </p:spTree>
    <p:extLst>
      <p:ext uri="{BB962C8B-B14F-4D97-AF65-F5344CB8AC3E}">
        <p14:creationId xmlns:p14="http://schemas.microsoft.com/office/powerpoint/2010/main" val="29524865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Operations on a linked stack</a:t>
            </a:r>
            <a:endParaRPr lang="en-GB" dirty="0"/>
          </a:p>
        </p:txBody>
      </p:sp>
      <p:sp>
        <p:nvSpPr>
          <p:cNvPr id="3" name="Content Placeholder 2"/>
          <p:cNvSpPr>
            <a:spLocks noGrp="1"/>
          </p:cNvSpPr>
          <p:nvPr>
            <p:ph idx="1"/>
          </p:nvPr>
        </p:nvSpPr>
        <p:spPr/>
        <p:txBody>
          <a:bodyPr>
            <a:normAutofit/>
          </a:bodyPr>
          <a:lstStyle/>
          <a:p>
            <a:r>
              <a:rPr lang="en-GB" sz="2000" dirty="0"/>
              <a:t>Push </a:t>
            </a:r>
            <a:r>
              <a:rPr lang="en-GB" sz="2000" dirty="0" smtClean="0"/>
              <a:t>Operation: </a:t>
            </a:r>
            <a:r>
              <a:rPr lang="en-GB" sz="2000" dirty="0"/>
              <a:t>The push operation is used to insert an element into the stack. The new element is added at </a:t>
            </a:r>
            <a:r>
              <a:rPr lang="en-GB" sz="2000" dirty="0" smtClean="0"/>
              <a:t>the topmost </a:t>
            </a:r>
            <a:r>
              <a:rPr lang="en-GB" sz="2000" dirty="0"/>
              <a:t>position of the stack.</a:t>
            </a:r>
          </a:p>
        </p:txBody>
      </p:sp>
      <p:graphicFrame>
        <p:nvGraphicFramePr>
          <p:cNvPr id="8" name="Table 7"/>
          <p:cNvGraphicFramePr>
            <a:graphicFrameLocks noGrp="1"/>
          </p:cNvGraphicFramePr>
          <p:nvPr>
            <p:extLst>
              <p:ext uri="{D42A27DB-BD31-4B8C-83A1-F6EECF244321}">
                <p14:modId xmlns:p14="http://schemas.microsoft.com/office/powerpoint/2010/main" val="3928622074"/>
              </p:ext>
            </p:extLst>
          </p:nvPr>
        </p:nvGraphicFramePr>
        <p:xfrm>
          <a:off x="6936587" y="2280242"/>
          <a:ext cx="994745" cy="370840"/>
        </p:xfrm>
        <a:graphic>
          <a:graphicData uri="http://schemas.openxmlformats.org/drawingml/2006/table">
            <a:tbl>
              <a:tblPr firstRow="1" bandRow="1">
                <a:tableStyleId>{5C22544A-7EE6-4342-B048-85BDC9FD1C3A}</a:tableStyleId>
              </a:tblPr>
              <a:tblGrid>
                <a:gridCol w="516128">
                  <a:extLst>
                    <a:ext uri="{9D8B030D-6E8A-4147-A177-3AD203B41FA5}">
                      <a16:colId xmlns:a16="http://schemas.microsoft.com/office/drawing/2014/main" val="2880333184"/>
                    </a:ext>
                  </a:extLst>
                </a:gridCol>
                <a:gridCol w="478617">
                  <a:extLst>
                    <a:ext uri="{9D8B030D-6E8A-4147-A177-3AD203B41FA5}">
                      <a16:colId xmlns:a16="http://schemas.microsoft.com/office/drawing/2014/main" val="4017471135"/>
                    </a:ext>
                  </a:extLst>
                </a:gridCol>
              </a:tblGrid>
              <a:tr h="370840">
                <a:tc>
                  <a:txBody>
                    <a:bodyPr/>
                    <a:lstStyle/>
                    <a:p>
                      <a:r>
                        <a:rPr lang="en-US" dirty="0" smtClean="0">
                          <a:solidFill>
                            <a:schemeClr val="tx1"/>
                          </a:solidFill>
                        </a:rPr>
                        <a:t>4</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950116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524803210"/>
              </p:ext>
            </p:extLst>
          </p:nvPr>
        </p:nvGraphicFramePr>
        <p:xfrm>
          <a:off x="8191702" y="2289216"/>
          <a:ext cx="994745" cy="370840"/>
        </p:xfrm>
        <a:graphic>
          <a:graphicData uri="http://schemas.openxmlformats.org/drawingml/2006/table">
            <a:tbl>
              <a:tblPr firstRow="1" bandRow="1">
                <a:tableStyleId>{5C22544A-7EE6-4342-B048-85BDC9FD1C3A}</a:tableStyleId>
              </a:tblPr>
              <a:tblGrid>
                <a:gridCol w="516128">
                  <a:extLst>
                    <a:ext uri="{9D8B030D-6E8A-4147-A177-3AD203B41FA5}">
                      <a16:colId xmlns:a16="http://schemas.microsoft.com/office/drawing/2014/main" val="2880333184"/>
                    </a:ext>
                  </a:extLst>
                </a:gridCol>
                <a:gridCol w="478617">
                  <a:extLst>
                    <a:ext uri="{9D8B030D-6E8A-4147-A177-3AD203B41FA5}">
                      <a16:colId xmlns:a16="http://schemas.microsoft.com/office/drawing/2014/main" val="4017471135"/>
                    </a:ext>
                  </a:extLst>
                </a:gridCol>
              </a:tblGrid>
              <a:tr h="370840">
                <a:tc>
                  <a:txBody>
                    <a:bodyPr/>
                    <a:lstStyle/>
                    <a:p>
                      <a:r>
                        <a:rPr lang="en-US" dirty="0" smtClean="0">
                          <a:solidFill>
                            <a:schemeClr val="tx1"/>
                          </a:solidFill>
                        </a:rPr>
                        <a:t>2</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950116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218907186"/>
              </p:ext>
            </p:extLst>
          </p:nvPr>
        </p:nvGraphicFramePr>
        <p:xfrm>
          <a:off x="9475296" y="2277024"/>
          <a:ext cx="994745" cy="370840"/>
        </p:xfrm>
        <a:graphic>
          <a:graphicData uri="http://schemas.openxmlformats.org/drawingml/2006/table">
            <a:tbl>
              <a:tblPr firstRow="1" bandRow="1">
                <a:tableStyleId>{5C22544A-7EE6-4342-B048-85BDC9FD1C3A}</a:tableStyleId>
              </a:tblPr>
              <a:tblGrid>
                <a:gridCol w="516128">
                  <a:extLst>
                    <a:ext uri="{9D8B030D-6E8A-4147-A177-3AD203B41FA5}">
                      <a16:colId xmlns:a16="http://schemas.microsoft.com/office/drawing/2014/main" val="2880333184"/>
                    </a:ext>
                  </a:extLst>
                </a:gridCol>
                <a:gridCol w="478617">
                  <a:extLst>
                    <a:ext uri="{9D8B030D-6E8A-4147-A177-3AD203B41FA5}">
                      <a16:colId xmlns:a16="http://schemas.microsoft.com/office/drawing/2014/main" val="4017471135"/>
                    </a:ext>
                  </a:extLst>
                </a:gridCol>
              </a:tblGrid>
              <a:tr h="370840">
                <a:tc>
                  <a:txBody>
                    <a:bodyPr/>
                    <a:lstStyle/>
                    <a:p>
                      <a:r>
                        <a:rPr lang="en-US" dirty="0" smtClean="0">
                          <a:solidFill>
                            <a:schemeClr val="tx1"/>
                          </a:solidFill>
                        </a:rPr>
                        <a:t>6</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9501160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157065932"/>
              </p:ext>
            </p:extLst>
          </p:nvPr>
        </p:nvGraphicFramePr>
        <p:xfrm>
          <a:off x="10776680" y="2252640"/>
          <a:ext cx="994745" cy="370840"/>
        </p:xfrm>
        <a:graphic>
          <a:graphicData uri="http://schemas.openxmlformats.org/drawingml/2006/table">
            <a:tbl>
              <a:tblPr firstRow="1" bandRow="1">
                <a:tableStyleId>{5C22544A-7EE6-4342-B048-85BDC9FD1C3A}</a:tableStyleId>
              </a:tblPr>
              <a:tblGrid>
                <a:gridCol w="516128">
                  <a:extLst>
                    <a:ext uri="{9D8B030D-6E8A-4147-A177-3AD203B41FA5}">
                      <a16:colId xmlns:a16="http://schemas.microsoft.com/office/drawing/2014/main" val="2880333184"/>
                    </a:ext>
                  </a:extLst>
                </a:gridCol>
                <a:gridCol w="478617">
                  <a:extLst>
                    <a:ext uri="{9D8B030D-6E8A-4147-A177-3AD203B41FA5}">
                      <a16:colId xmlns:a16="http://schemas.microsoft.com/office/drawing/2014/main" val="4017471135"/>
                    </a:ext>
                  </a:extLst>
                </a:gridCol>
              </a:tblGrid>
              <a:tr h="370840">
                <a:tc>
                  <a:txBody>
                    <a:bodyPr/>
                    <a:lstStyle/>
                    <a:p>
                      <a:r>
                        <a:rPr lang="en-US" dirty="0" smtClean="0">
                          <a:solidFill>
                            <a:schemeClr val="tx1"/>
                          </a:solidFill>
                        </a:rPr>
                        <a:t>5</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dirty="0" smtClean="0">
                          <a:solidFill>
                            <a:schemeClr val="tx1"/>
                          </a:solidFill>
                        </a:rPr>
                        <a:t>x</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95011601"/>
                  </a:ext>
                </a:extLst>
              </a:tr>
            </a:tbl>
          </a:graphicData>
        </a:graphic>
      </p:graphicFrame>
      <p:cxnSp>
        <p:nvCxnSpPr>
          <p:cNvPr id="16" name="Straight Arrow Connector 15"/>
          <p:cNvCxnSpPr/>
          <p:nvPr/>
        </p:nvCxnSpPr>
        <p:spPr>
          <a:xfrm flipV="1">
            <a:off x="7694330" y="2474636"/>
            <a:ext cx="4973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8962226" y="2474636"/>
            <a:ext cx="4973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0245820" y="2434842"/>
            <a:ext cx="4973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302270782"/>
              </p:ext>
            </p:extLst>
          </p:nvPr>
        </p:nvGraphicFramePr>
        <p:xfrm>
          <a:off x="5635203" y="3228412"/>
          <a:ext cx="994745" cy="370840"/>
        </p:xfrm>
        <a:graphic>
          <a:graphicData uri="http://schemas.openxmlformats.org/drawingml/2006/table">
            <a:tbl>
              <a:tblPr firstRow="1" bandRow="1">
                <a:tableStyleId>{5C22544A-7EE6-4342-B048-85BDC9FD1C3A}</a:tableStyleId>
              </a:tblPr>
              <a:tblGrid>
                <a:gridCol w="516128">
                  <a:extLst>
                    <a:ext uri="{9D8B030D-6E8A-4147-A177-3AD203B41FA5}">
                      <a16:colId xmlns:a16="http://schemas.microsoft.com/office/drawing/2014/main" val="2880333184"/>
                    </a:ext>
                  </a:extLst>
                </a:gridCol>
                <a:gridCol w="478617">
                  <a:extLst>
                    <a:ext uri="{9D8B030D-6E8A-4147-A177-3AD203B41FA5}">
                      <a16:colId xmlns:a16="http://schemas.microsoft.com/office/drawing/2014/main" val="4017471135"/>
                    </a:ext>
                  </a:extLst>
                </a:gridCol>
              </a:tblGrid>
              <a:tr h="370840">
                <a:tc>
                  <a:txBody>
                    <a:bodyPr/>
                    <a:lstStyle/>
                    <a:p>
                      <a:r>
                        <a:rPr lang="en-US" dirty="0" smtClean="0">
                          <a:solidFill>
                            <a:schemeClr val="tx1"/>
                          </a:solidFill>
                        </a:rPr>
                        <a:t>3</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95011601"/>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623866557"/>
              </p:ext>
            </p:extLst>
          </p:nvPr>
        </p:nvGraphicFramePr>
        <p:xfrm>
          <a:off x="6936587" y="3204028"/>
          <a:ext cx="994745" cy="370840"/>
        </p:xfrm>
        <a:graphic>
          <a:graphicData uri="http://schemas.openxmlformats.org/drawingml/2006/table">
            <a:tbl>
              <a:tblPr firstRow="1" bandRow="1">
                <a:tableStyleId>{5C22544A-7EE6-4342-B048-85BDC9FD1C3A}</a:tableStyleId>
              </a:tblPr>
              <a:tblGrid>
                <a:gridCol w="516128">
                  <a:extLst>
                    <a:ext uri="{9D8B030D-6E8A-4147-A177-3AD203B41FA5}">
                      <a16:colId xmlns:a16="http://schemas.microsoft.com/office/drawing/2014/main" val="2880333184"/>
                    </a:ext>
                  </a:extLst>
                </a:gridCol>
                <a:gridCol w="478617">
                  <a:extLst>
                    <a:ext uri="{9D8B030D-6E8A-4147-A177-3AD203B41FA5}">
                      <a16:colId xmlns:a16="http://schemas.microsoft.com/office/drawing/2014/main" val="4017471135"/>
                    </a:ext>
                  </a:extLst>
                </a:gridCol>
              </a:tblGrid>
              <a:tr h="370840">
                <a:tc>
                  <a:txBody>
                    <a:bodyPr/>
                    <a:lstStyle/>
                    <a:p>
                      <a:r>
                        <a:rPr lang="en-US" dirty="0" smtClean="0">
                          <a:solidFill>
                            <a:schemeClr val="tx1"/>
                          </a:solidFill>
                        </a:rPr>
                        <a:t>4</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95011601"/>
                  </a:ext>
                </a:extLst>
              </a:tr>
            </a:tbl>
          </a:graphicData>
        </a:graphic>
      </p:graphicFrame>
      <p:cxnSp>
        <p:nvCxnSpPr>
          <p:cNvPr id="21" name="Straight Arrow Connector 20"/>
          <p:cNvCxnSpPr/>
          <p:nvPr/>
        </p:nvCxnSpPr>
        <p:spPr>
          <a:xfrm flipV="1">
            <a:off x="6405727" y="3386230"/>
            <a:ext cx="4973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3429688039"/>
              </p:ext>
            </p:extLst>
          </p:nvPr>
        </p:nvGraphicFramePr>
        <p:xfrm>
          <a:off x="8191702" y="3213002"/>
          <a:ext cx="994745" cy="370840"/>
        </p:xfrm>
        <a:graphic>
          <a:graphicData uri="http://schemas.openxmlformats.org/drawingml/2006/table">
            <a:tbl>
              <a:tblPr firstRow="1" bandRow="1">
                <a:tableStyleId>{5C22544A-7EE6-4342-B048-85BDC9FD1C3A}</a:tableStyleId>
              </a:tblPr>
              <a:tblGrid>
                <a:gridCol w="516128">
                  <a:extLst>
                    <a:ext uri="{9D8B030D-6E8A-4147-A177-3AD203B41FA5}">
                      <a16:colId xmlns:a16="http://schemas.microsoft.com/office/drawing/2014/main" val="2880333184"/>
                    </a:ext>
                  </a:extLst>
                </a:gridCol>
                <a:gridCol w="478617">
                  <a:extLst>
                    <a:ext uri="{9D8B030D-6E8A-4147-A177-3AD203B41FA5}">
                      <a16:colId xmlns:a16="http://schemas.microsoft.com/office/drawing/2014/main" val="4017471135"/>
                    </a:ext>
                  </a:extLst>
                </a:gridCol>
              </a:tblGrid>
              <a:tr h="370840">
                <a:tc>
                  <a:txBody>
                    <a:bodyPr/>
                    <a:lstStyle/>
                    <a:p>
                      <a:r>
                        <a:rPr lang="en-US" dirty="0" smtClean="0">
                          <a:solidFill>
                            <a:schemeClr val="tx1"/>
                          </a:solidFill>
                        </a:rPr>
                        <a:t>2</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95011601"/>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879105291"/>
              </p:ext>
            </p:extLst>
          </p:nvPr>
        </p:nvGraphicFramePr>
        <p:xfrm>
          <a:off x="9475296" y="3200810"/>
          <a:ext cx="994745" cy="370840"/>
        </p:xfrm>
        <a:graphic>
          <a:graphicData uri="http://schemas.openxmlformats.org/drawingml/2006/table">
            <a:tbl>
              <a:tblPr firstRow="1" bandRow="1">
                <a:tableStyleId>{5C22544A-7EE6-4342-B048-85BDC9FD1C3A}</a:tableStyleId>
              </a:tblPr>
              <a:tblGrid>
                <a:gridCol w="516128">
                  <a:extLst>
                    <a:ext uri="{9D8B030D-6E8A-4147-A177-3AD203B41FA5}">
                      <a16:colId xmlns:a16="http://schemas.microsoft.com/office/drawing/2014/main" val="2880333184"/>
                    </a:ext>
                  </a:extLst>
                </a:gridCol>
                <a:gridCol w="478617">
                  <a:extLst>
                    <a:ext uri="{9D8B030D-6E8A-4147-A177-3AD203B41FA5}">
                      <a16:colId xmlns:a16="http://schemas.microsoft.com/office/drawing/2014/main" val="4017471135"/>
                    </a:ext>
                  </a:extLst>
                </a:gridCol>
              </a:tblGrid>
              <a:tr h="370840">
                <a:tc>
                  <a:txBody>
                    <a:bodyPr/>
                    <a:lstStyle/>
                    <a:p>
                      <a:r>
                        <a:rPr lang="en-US" dirty="0" smtClean="0">
                          <a:solidFill>
                            <a:schemeClr val="tx1"/>
                          </a:solidFill>
                        </a:rPr>
                        <a:t>6</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95011601"/>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2039002787"/>
              </p:ext>
            </p:extLst>
          </p:nvPr>
        </p:nvGraphicFramePr>
        <p:xfrm>
          <a:off x="10776680" y="3176426"/>
          <a:ext cx="994745" cy="370840"/>
        </p:xfrm>
        <a:graphic>
          <a:graphicData uri="http://schemas.openxmlformats.org/drawingml/2006/table">
            <a:tbl>
              <a:tblPr firstRow="1" bandRow="1">
                <a:tableStyleId>{5C22544A-7EE6-4342-B048-85BDC9FD1C3A}</a:tableStyleId>
              </a:tblPr>
              <a:tblGrid>
                <a:gridCol w="516128">
                  <a:extLst>
                    <a:ext uri="{9D8B030D-6E8A-4147-A177-3AD203B41FA5}">
                      <a16:colId xmlns:a16="http://schemas.microsoft.com/office/drawing/2014/main" val="2880333184"/>
                    </a:ext>
                  </a:extLst>
                </a:gridCol>
                <a:gridCol w="478617">
                  <a:extLst>
                    <a:ext uri="{9D8B030D-6E8A-4147-A177-3AD203B41FA5}">
                      <a16:colId xmlns:a16="http://schemas.microsoft.com/office/drawing/2014/main" val="4017471135"/>
                    </a:ext>
                  </a:extLst>
                </a:gridCol>
              </a:tblGrid>
              <a:tr h="370840">
                <a:tc>
                  <a:txBody>
                    <a:bodyPr/>
                    <a:lstStyle/>
                    <a:p>
                      <a:r>
                        <a:rPr lang="en-US" dirty="0" smtClean="0">
                          <a:solidFill>
                            <a:schemeClr val="tx1"/>
                          </a:solidFill>
                        </a:rPr>
                        <a:t>5</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dirty="0" smtClean="0">
                          <a:solidFill>
                            <a:schemeClr val="tx1"/>
                          </a:solidFill>
                        </a:rPr>
                        <a:t>x</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95011601"/>
                  </a:ext>
                </a:extLst>
              </a:tr>
            </a:tbl>
          </a:graphicData>
        </a:graphic>
      </p:graphicFrame>
      <p:cxnSp>
        <p:nvCxnSpPr>
          <p:cNvPr id="25" name="Straight Arrow Connector 24"/>
          <p:cNvCxnSpPr/>
          <p:nvPr/>
        </p:nvCxnSpPr>
        <p:spPr>
          <a:xfrm flipV="1">
            <a:off x="7694330" y="3398422"/>
            <a:ext cx="4973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8962226" y="3398422"/>
            <a:ext cx="4973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0245820" y="3358628"/>
            <a:ext cx="4973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169152" y="2742889"/>
            <a:ext cx="806631" cy="369332"/>
          </a:xfrm>
          <a:prstGeom prst="rect">
            <a:avLst/>
          </a:prstGeom>
          <a:noFill/>
        </p:spPr>
        <p:txBody>
          <a:bodyPr wrap="none" rtlCol="0">
            <a:spAutoFit/>
          </a:bodyPr>
          <a:lstStyle/>
          <a:p>
            <a:r>
              <a:rPr lang="en-US" dirty="0" smtClean="0"/>
              <a:t>Push 3</a:t>
            </a:r>
            <a:endParaRPr lang="en-GB" dirty="0"/>
          </a:p>
        </p:txBody>
      </p:sp>
      <p:cxnSp>
        <p:nvCxnSpPr>
          <p:cNvPr id="29" name="Straight Arrow Connector 28"/>
          <p:cNvCxnSpPr/>
          <p:nvPr/>
        </p:nvCxnSpPr>
        <p:spPr>
          <a:xfrm rot="5400000" flipV="1">
            <a:off x="6799427" y="2974525"/>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936587" y="2662256"/>
            <a:ext cx="561244" cy="369332"/>
          </a:xfrm>
          <a:prstGeom prst="rect">
            <a:avLst/>
          </a:prstGeom>
          <a:noFill/>
        </p:spPr>
        <p:txBody>
          <a:bodyPr wrap="none" rtlCol="0">
            <a:spAutoFit/>
          </a:bodyPr>
          <a:lstStyle/>
          <a:p>
            <a:r>
              <a:rPr lang="en-US" dirty="0" smtClean="0"/>
              <a:t>TOP</a:t>
            </a:r>
            <a:endParaRPr lang="en-GB" dirty="0"/>
          </a:p>
        </p:txBody>
      </p:sp>
      <p:sp>
        <p:nvSpPr>
          <p:cNvPr id="31" name="TextBox 30"/>
          <p:cNvSpPr txBox="1"/>
          <p:nvPr/>
        </p:nvSpPr>
        <p:spPr>
          <a:xfrm>
            <a:off x="5635203" y="3599252"/>
            <a:ext cx="561244" cy="369332"/>
          </a:xfrm>
          <a:prstGeom prst="rect">
            <a:avLst/>
          </a:prstGeom>
          <a:noFill/>
        </p:spPr>
        <p:txBody>
          <a:bodyPr wrap="none" rtlCol="0">
            <a:spAutoFit/>
          </a:bodyPr>
          <a:lstStyle/>
          <a:p>
            <a:r>
              <a:rPr lang="en-US" dirty="0" smtClean="0"/>
              <a:t>TOP</a:t>
            </a:r>
            <a:endParaRPr lang="en-GB" dirty="0"/>
          </a:p>
        </p:txBody>
      </p:sp>
      <p:sp>
        <p:nvSpPr>
          <p:cNvPr id="33" name="TextBox 32"/>
          <p:cNvSpPr txBox="1"/>
          <p:nvPr/>
        </p:nvSpPr>
        <p:spPr>
          <a:xfrm>
            <a:off x="838200" y="3872445"/>
            <a:ext cx="4828438" cy="2031325"/>
          </a:xfrm>
          <a:prstGeom prst="rect">
            <a:avLst/>
          </a:prstGeom>
          <a:noFill/>
          <a:ln>
            <a:solidFill>
              <a:schemeClr val="tx1"/>
            </a:solidFill>
          </a:ln>
        </p:spPr>
        <p:txBody>
          <a:bodyPr wrap="none" rtlCol="0">
            <a:spAutoFit/>
          </a:bodyPr>
          <a:lstStyle/>
          <a:p>
            <a:r>
              <a:rPr lang="en-US" sz="1400" dirty="0" smtClean="0"/>
              <a:t>1. Allocate memory for the new node and name it as </a:t>
            </a:r>
            <a:r>
              <a:rPr lang="en-US" sz="1400" dirty="0" err="1" smtClean="0"/>
              <a:t>new_node</a:t>
            </a:r>
            <a:endParaRPr lang="en-US" sz="1400" dirty="0" smtClean="0"/>
          </a:p>
          <a:p>
            <a:r>
              <a:rPr lang="en-US" sz="1400" dirty="0" smtClean="0"/>
              <a:t>2. Set </a:t>
            </a:r>
            <a:r>
              <a:rPr lang="en-US" sz="1400" dirty="0" err="1" smtClean="0"/>
              <a:t>new_node</a:t>
            </a:r>
            <a:r>
              <a:rPr lang="en-US" sz="1400" dirty="0" smtClean="0"/>
              <a:t>-&gt;data=</a:t>
            </a:r>
            <a:r>
              <a:rPr lang="en-US" sz="1400" dirty="0" err="1" smtClean="0"/>
              <a:t>val</a:t>
            </a:r>
            <a:endParaRPr lang="en-US" sz="1400" dirty="0" smtClean="0"/>
          </a:p>
          <a:p>
            <a:r>
              <a:rPr lang="en-US" sz="1400" dirty="0" smtClean="0"/>
              <a:t>3. If top=NULL</a:t>
            </a:r>
          </a:p>
          <a:p>
            <a:r>
              <a:rPr lang="en-US" sz="1400" dirty="0"/>
              <a:t>	</a:t>
            </a:r>
            <a:r>
              <a:rPr lang="en-US" sz="1400" dirty="0" smtClean="0"/>
              <a:t>set </a:t>
            </a:r>
            <a:r>
              <a:rPr lang="en-US" sz="1400" dirty="0" err="1" smtClean="0"/>
              <a:t>new_node</a:t>
            </a:r>
            <a:r>
              <a:rPr lang="en-US" sz="1400" dirty="0" smtClean="0"/>
              <a:t>-&gt;Next=NULL</a:t>
            </a:r>
          </a:p>
          <a:p>
            <a:r>
              <a:rPr lang="en-US" sz="1400" dirty="0"/>
              <a:t>	</a:t>
            </a:r>
            <a:r>
              <a:rPr lang="en-US" sz="1400" dirty="0" smtClean="0"/>
              <a:t>set top=</a:t>
            </a:r>
            <a:r>
              <a:rPr lang="en-US" sz="1400" dirty="0" err="1" smtClean="0"/>
              <a:t>new_node</a:t>
            </a:r>
            <a:endParaRPr lang="en-US" sz="1400" dirty="0" smtClean="0"/>
          </a:p>
          <a:p>
            <a:r>
              <a:rPr lang="en-US" sz="1400" dirty="0" smtClean="0"/>
              <a:t>   else</a:t>
            </a:r>
          </a:p>
          <a:p>
            <a:r>
              <a:rPr lang="en-US" sz="1400" dirty="0"/>
              <a:t>	</a:t>
            </a:r>
            <a:r>
              <a:rPr lang="en-US" sz="1400" dirty="0" smtClean="0"/>
              <a:t>set </a:t>
            </a:r>
            <a:r>
              <a:rPr lang="en-US" sz="1400" dirty="0" err="1" smtClean="0"/>
              <a:t>new_node</a:t>
            </a:r>
            <a:r>
              <a:rPr lang="en-US" sz="1400" dirty="0" smtClean="0"/>
              <a:t>-&gt;Next=top</a:t>
            </a:r>
          </a:p>
          <a:p>
            <a:r>
              <a:rPr lang="en-US" sz="1400" dirty="0"/>
              <a:t>	</a:t>
            </a:r>
            <a:r>
              <a:rPr lang="en-US" sz="1400" dirty="0" smtClean="0"/>
              <a:t>set top=</a:t>
            </a:r>
            <a:r>
              <a:rPr lang="en-US" sz="1400" dirty="0" err="1" smtClean="0"/>
              <a:t>new_node</a:t>
            </a:r>
            <a:endParaRPr lang="en-US" sz="1400" dirty="0" smtClean="0"/>
          </a:p>
          <a:p>
            <a:r>
              <a:rPr lang="en-US" sz="1400" dirty="0" smtClean="0"/>
              <a:t>   end</a:t>
            </a:r>
            <a:endParaRPr lang="en-GB" sz="1400" dirty="0"/>
          </a:p>
        </p:txBody>
      </p:sp>
      <p:sp>
        <p:nvSpPr>
          <p:cNvPr id="34" name="TextBox 33"/>
          <p:cNvSpPr txBox="1"/>
          <p:nvPr/>
        </p:nvSpPr>
        <p:spPr>
          <a:xfrm>
            <a:off x="1072896" y="5887197"/>
            <a:ext cx="4637103" cy="369332"/>
          </a:xfrm>
          <a:prstGeom prst="rect">
            <a:avLst/>
          </a:prstGeom>
          <a:noFill/>
        </p:spPr>
        <p:txBody>
          <a:bodyPr wrap="none" rtlCol="0">
            <a:spAutoFit/>
          </a:bodyPr>
          <a:lstStyle/>
          <a:p>
            <a:r>
              <a:rPr lang="en-US" dirty="0" smtClean="0"/>
              <a:t>Algorithm to insert an element into linked stack</a:t>
            </a:r>
            <a:endParaRPr lang="en-GB" dirty="0"/>
          </a:p>
        </p:txBody>
      </p:sp>
      <p:pic>
        <p:nvPicPr>
          <p:cNvPr id="35" name="Picture 34"/>
          <p:cNvPicPr>
            <a:picLocks noChangeAspect="1"/>
          </p:cNvPicPr>
          <p:nvPr/>
        </p:nvPicPr>
        <p:blipFill>
          <a:blip r:embed="rId2"/>
          <a:stretch>
            <a:fillRect/>
          </a:stretch>
        </p:blipFill>
        <p:spPr>
          <a:xfrm>
            <a:off x="5962650" y="4050651"/>
            <a:ext cx="5391150" cy="2571750"/>
          </a:xfrm>
          <a:prstGeom prst="rect">
            <a:avLst/>
          </a:prstGeom>
        </p:spPr>
      </p:pic>
    </p:spTree>
    <p:extLst>
      <p:ext uri="{BB962C8B-B14F-4D97-AF65-F5344CB8AC3E}">
        <p14:creationId xmlns:p14="http://schemas.microsoft.com/office/powerpoint/2010/main" val="39461620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Operations on a linked stack</a:t>
            </a:r>
            <a:endParaRPr lang="en-GB" dirty="0"/>
          </a:p>
        </p:txBody>
      </p:sp>
      <p:sp>
        <p:nvSpPr>
          <p:cNvPr id="3" name="Content Placeholder 2"/>
          <p:cNvSpPr>
            <a:spLocks noGrp="1"/>
          </p:cNvSpPr>
          <p:nvPr>
            <p:ph idx="1"/>
          </p:nvPr>
        </p:nvSpPr>
        <p:spPr>
          <a:xfrm>
            <a:off x="621792" y="1825625"/>
            <a:ext cx="10732008" cy="4351338"/>
          </a:xfrm>
        </p:spPr>
        <p:txBody>
          <a:bodyPr>
            <a:normAutofit/>
          </a:bodyPr>
          <a:lstStyle/>
          <a:p>
            <a:r>
              <a:rPr lang="en-GB" sz="2000" dirty="0" smtClean="0"/>
              <a:t>pop Operation: </a:t>
            </a:r>
            <a:r>
              <a:rPr lang="en-GB" sz="2000" dirty="0"/>
              <a:t>The pop operation is used to delete the topmost element from </a:t>
            </a:r>
            <a:r>
              <a:rPr lang="en-GB" sz="2000" dirty="0" smtClean="0"/>
              <a:t>a stack. </a:t>
            </a:r>
            <a:r>
              <a:rPr lang="en-GB" sz="2000" dirty="0"/>
              <a:t>The </a:t>
            </a:r>
            <a:r>
              <a:rPr lang="en-GB" sz="2000" dirty="0" smtClean="0"/>
              <a:t>element </a:t>
            </a:r>
            <a:r>
              <a:rPr lang="en-GB" sz="2000" dirty="0"/>
              <a:t>is </a:t>
            </a:r>
            <a:r>
              <a:rPr lang="en-GB" sz="2000" dirty="0" smtClean="0"/>
              <a:t>deleted from the topmost </a:t>
            </a:r>
            <a:r>
              <a:rPr lang="en-GB" sz="2000" dirty="0"/>
              <a:t>position of the stack.</a:t>
            </a:r>
          </a:p>
        </p:txBody>
      </p:sp>
      <p:graphicFrame>
        <p:nvGraphicFramePr>
          <p:cNvPr id="8" name="Table 7"/>
          <p:cNvGraphicFramePr>
            <a:graphicFrameLocks noGrp="1"/>
          </p:cNvGraphicFramePr>
          <p:nvPr>
            <p:extLst>
              <p:ext uri="{D42A27DB-BD31-4B8C-83A1-F6EECF244321}">
                <p14:modId xmlns:p14="http://schemas.microsoft.com/office/powerpoint/2010/main" val="2513926014"/>
              </p:ext>
            </p:extLst>
          </p:nvPr>
        </p:nvGraphicFramePr>
        <p:xfrm>
          <a:off x="7175388" y="3274245"/>
          <a:ext cx="994745" cy="370840"/>
        </p:xfrm>
        <a:graphic>
          <a:graphicData uri="http://schemas.openxmlformats.org/drawingml/2006/table">
            <a:tbl>
              <a:tblPr firstRow="1" bandRow="1">
                <a:tableStyleId>{5C22544A-7EE6-4342-B048-85BDC9FD1C3A}</a:tableStyleId>
              </a:tblPr>
              <a:tblGrid>
                <a:gridCol w="516128">
                  <a:extLst>
                    <a:ext uri="{9D8B030D-6E8A-4147-A177-3AD203B41FA5}">
                      <a16:colId xmlns:a16="http://schemas.microsoft.com/office/drawing/2014/main" val="2880333184"/>
                    </a:ext>
                  </a:extLst>
                </a:gridCol>
                <a:gridCol w="478617">
                  <a:extLst>
                    <a:ext uri="{9D8B030D-6E8A-4147-A177-3AD203B41FA5}">
                      <a16:colId xmlns:a16="http://schemas.microsoft.com/office/drawing/2014/main" val="4017471135"/>
                    </a:ext>
                  </a:extLst>
                </a:gridCol>
              </a:tblGrid>
              <a:tr h="370840">
                <a:tc>
                  <a:txBody>
                    <a:bodyPr/>
                    <a:lstStyle/>
                    <a:p>
                      <a:r>
                        <a:rPr lang="en-US" dirty="0" smtClean="0">
                          <a:solidFill>
                            <a:schemeClr val="tx1"/>
                          </a:solidFill>
                        </a:rPr>
                        <a:t>4</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950116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28202395"/>
              </p:ext>
            </p:extLst>
          </p:nvPr>
        </p:nvGraphicFramePr>
        <p:xfrm>
          <a:off x="8430503" y="3283219"/>
          <a:ext cx="994745" cy="370840"/>
        </p:xfrm>
        <a:graphic>
          <a:graphicData uri="http://schemas.openxmlformats.org/drawingml/2006/table">
            <a:tbl>
              <a:tblPr firstRow="1" bandRow="1">
                <a:tableStyleId>{5C22544A-7EE6-4342-B048-85BDC9FD1C3A}</a:tableStyleId>
              </a:tblPr>
              <a:tblGrid>
                <a:gridCol w="516128">
                  <a:extLst>
                    <a:ext uri="{9D8B030D-6E8A-4147-A177-3AD203B41FA5}">
                      <a16:colId xmlns:a16="http://schemas.microsoft.com/office/drawing/2014/main" val="2880333184"/>
                    </a:ext>
                  </a:extLst>
                </a:gridCol>
                <a:gridCol w="478617">
                  <a:extLst>
                    <a:ext uri="{9D8B030D-6E8A-4147-A177-3AD203B41FA5}">
                      <a16:colId xmlns:a16="http://schemas.microsoft.com/office/drawing/2014/main" val="4017471135"/>
                    </a:ext>
                  </a:extLst>
                </a:gridCol>
              </a:tblGrid>
              <a:tr h="370840">
                <a:tc>
                  <a:txBody>
                    <a:bodyPr/>
                    <a:lstStyle/>
                    <a:p>
                      <a:r>
                        <a:rPr lang="en-US" dirty="0" smtClean="0">
                          <a:solidFill>
                            <a:schemeClr val="tx1"/>
                          </a:solidFill>
                        </a:rPr>
                        <a:t>2</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950116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038272124"/>
              </p:ext>
            </p:extLst>
          </p:nvPr>
        </p:nvGraphicFramePr>
        <p:xfrm>
          <a:off x="9714097" y="3271027"/>
          <a:ext cx="994745" cy="370840"/>
        </p:xfrm>
        <a:graphic>
          <a:graphicData uri="http://schemas.openxmlformats.org/drawingml/2006/table">
            <a:tbl>
              <a:tblPr firstRow="1" bandRow="1">
                <a:tableStyleId>{5C22544A-7EE6-4342-B048-85BDC9FD1C3A}</a:tableStyleId>
              </a:tblPr>
              <a:tblGrid>
                <a:gridCol w="516128">
                  <a:extLst>
                    <a:ext uri="{9D8B030D-6E8A-4147-A177-3AD203B41FA5}">
                      <a16:colId xmlns:a16="http://schemas.microsoft.com/office/drawing/2014/main" val="2880333184"/>
                    </a:ext>
                  </a:extLst>
                </a:gridCol>
                <a:gridCol w="478617">
                  <a:extLst>
                    <a:ext uri="{9D8B030D-6E8A-4147-A177-3AD203B41FA5}">
                      <a16:colId xmlns:a16="http://schemas.microsoft.com/office/drawing/2014/main" val="4017471135"/>
                    </a:ext>
                  </a:extLst>
                </a:gridCol>
              </a:tblGrid>
              <a:tr h="370840">
                <a:tc>
                  <a:txBody>
                    <a:bodyPr/>
                    <a:lstStyle/>
                    <a:p>
                      <a:r>
                        <a:rPr lang="en-US" dirty="0" smtClean="0">
                          <a:solidFill>
                            <a:schemeClr val="tx1"/>
                          </a:solidFill>
                        </a:rPr>
                        <a:t>6</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9501160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278870097"/>
              </p:ext>
            </p:extLst>
          </p:nvPr>
        </p:nvGraphicFramePr>
        <p:xfrm>
          <a:off x="11015481" y="3246643"/>
          <a:ext cx="994745" cy="370840"/>
        </p:xfrm>
        <a:graphic>
          <a:graphicData uri="http://schemas.openxmlformats.org/drawingml/2006/table">
            <a:tbl>
              <a:tblPr firstRow="1" bandRow="1">
                <a:tableStyleId>{5C22544A-7EE6-4342-B048-85BDC9FD1C3A}</a:tableStyleId>
              </a:tblPr>
              <a:tblGrid>
                <a:gridCol w="516128">
                  <a:extLst>
                    <a:ext uri="{9D8B030D-6E8A-4147-A177-3AD203B41FA5}">
                      <a16:colId xmlns:a16="http://schemas.microsoft.com/office/drawing/2014/main" val="2880333184"/>
                    </a:ext>
                  </a:extLst>
                </a:gridCol>
                <a:gridCol w="478617">
                  <a:extLst>
                    <a:ext uri="{9D8B030D-6E8A-4147-A177-3AD203B41FA5}">
                      <a16:colId xmlns:a16="http://schemas.microsoft.com/office/drawing/2014/main" val="4017471135"/>
                    </a:ext>
                  </a:extLst>
                </a:gridCol>
              </a:tblGrid>
              <a:tr h="370840">
                <a:tc>
                  <a:txBody>
                    <a:bodyPr/>
                    <a:lstStyle/>
                    <a:p>
                      <a:r>
                        <a:rPr lang="en-US" dirty="0" smtClean="0">
                          <a:solidFill>
                            <a:schemeClr val="tx1"/>
                          </a:solidFill>
                        </a:rPr>
                        <a:t>5</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dirty="0" smtClean="0">
                          <a:solidFill>
                            <a:schemeClr val="tx1"/>
                          </a:solidFill>
                        </a:rPr>
                        <a:t>x</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95011601"/>
                  </a:ext>
                </a:extLst>
              </a:tr>
            </a:tbl>
          </a:graphicData>
        </a:graphic>
      </p:graphicFrame>
      <p:cxnSp>
        <p:nvCxnSpPr>
          <p:cNvPr id="16" name="Straight Arrow Connector 15"/>
          <p:cNvCxnSpPr/>
          <p:nvPr/>
        </p:nvCxnSpPr>
        <p:spPr>
          <a:xfrm flipV="1">
            <a:off x="7933131" y="3468639"/>
            <a:ext cx="4973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9201027" y="3468639"/>
            <a:ext cx="4973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0484621" y="3428845"/>
            <a:ext cx="4973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3633085158"/>
              </p:ext>
            </p:extLst>
          </p:nvPr>
        </p:nvGraphicFramePr>
        <p:xfrm>
          <a:off x="6020308" y="2346965"/>
          <a:ext cx="994745" cy="370840"/>
        </p:xfrm>
        <a:graphic>
          <a:graphicData uri="http://schemas.openxmlformats.org/drawingml/2006/table">
            <a:tbl>
              <a:tblPr firstRow="1" bandRow="1">
                <a:tableStyleId>{5C22544A-7EE6-4342-B048-85BDC9FD1C3A}</a:tableStyleId>
              </a:tblPr>
              <a:tblGrid>
                <a:gridCol w="516128">
                  <a:extLst>
                    <a:ext uri="{9D8B030D-6E8A-4147-A177-3AD203B41FA5}">
                      <a16:colId xmlns:a16="http://schemas.microsoft.com/office/drawing/2014/main" val="2880333184"/>
                    </a:ext>
                  </a:extLst>
                </a:gridCol>
                <a:gridCol w="478617">
                  <a:extLst>
                    <a:ext uri="{9D8B030D-6E8A-4147-A177-3AD203B41FA5}">
                      <a16:colId xmlns:a16="http://schemas.microsoft.com/office/drawing/2014/main" val="4017471135"/>
                    </a:ext>
                  </a:extLst>
                </a:gridCol>
              </a:tblGrid>
              <a:tr h="370840">
                <a:tc>
                  <a:txBody>
                    <a:bodyPr/>
                    <a:lstStyle/>
                    <a:p>
                      <a:r>
                        <a:rPr lang="en-US" dirty="0" smtClean="0">
                          <a:solidFill>
                            <a:schemeClr val="tx1"/>
                          </a:solidFill>
                        </a:rPr>
                        <a:t>3</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95011601"/>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737080598"/>
              </p:ext>
            </p:extLst>
          </p:nvPr>
        </p:nvGraphicFramePr>
        <p:xfrm>
          <a:off x="7321692" y="2322581"/>
          <a:ext cx="994745" cy="370840"/>
        </p:xfrm>
        <a:graphic>
          <a:graphicData uri="http://schemas.openxmlformats.org/drawingml/2006/table">
            <a:tbl>
              <a:tblPr firstRow="1" bandRow="1">
                <a:tableStyleId>{5C22544A-7EE6-4342-B048-85BDC9FD1C3A}</a:tableStyleId>
              </a:tblPr>
              <a:tblGrid>
                <a:gridCol w="516128">
                  <a:extLst>
                    <a:ext uri="{9D8B030D-6E8A-4147-A177-3AD203B41FA5}">
                      <a16:colId xmlns:a16="http://schemas.microsoft.com/office/drawing/2014/main" val="2880333184"/>
                    </a:ext>
                  </a:extLst>
                </a:gridCol>
                <a:gridCol w="478617">
                  <a:extLst>
                    <a:ext uri="{9D8B030D-6E8A-4147-A177-3AD203B41FA5}">
                      <a16:colId xmlns:a16="http://schemas.microsoft.com/office/drawing/2014/main" val="4017471135"/>
                    </a:ext>
                  </a:extLst>
                </a:gridCol>
              </a:tblGrid>
              <a:tr h="370840">
                <a:tc>
                  <a:txBody>
                    <a:bodyPr/>
                    <a:lstStyle/>
                    <a:p>
                      <a:r>
                        <a:rPr lang="en-US" dirty="0" smtClean="0">
                          <a:solidFill>
                            <a:schemeClr val="tx1"/>
                          </a:solidFill>
                        </a:rPr>
                        <a:t>4</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95011601"/>
                  </a:ext>
                </a:extLst>
              </a:tr>
            </a:tbl>
          </a:graphicData>
        </a:graphic>
      </p:graphicFrame>
      <p:cxnSp>
        <p:nvCxnSpPr>
          <p:cNvPr id="21" name="Straight Arrow Connector 20"/>
          <p:cNvCxnSpPr/>
          <p:nvPr/>
        </p:nvCxnSpPr>
        <p:spPr>
          <a:xfrm flipV="1">
            <a:off x="6790832" y="2504783"/>
            <a:ext cx="4973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2417786986"/>
              </p:ext>
            </p:extLst>
          </p:nvPr>
        </p:nvGraphicFramePr>
        <p:xfrm>
          <a:off x="8576807" y="2331555"/>
          <a:ext cx="994745" cy="370840"/>
        </p:xfrm>
        <a:graphic>
          <a:graphicData uri="http://schemas.openxmlformats.org/drawingml/2006/table">
            <a:tbl>
              <a:tblPr firstRow="1" bandRow="1">
                <a:tableStyleId>{5C22544A-7EE6-4342-B048-85BDC9FD1C3A}</a:tableStyleId>
              </a:tblPr>
              <a:tblGrid>
                <a:gridCol w="516128">
                  <a:extLst>
                    <a:ext uri="{9D8B030D-6E8A-4147-A177-3AD203B41FA5}">
                      <a16:colId xmlns:a16="http://schemas.microsoft.com/office/drawing/2014/main" val="2880333184"/>
                    </a:ext>
                  </a:extLst>
                </a:gridCol>
                <a:gridCol w="478617">
                  <a:extLst>
                    <a:ext uri="{9D8B030D-6E8A-4147-A177-3AD203B41FA5}">
                      <a16:colId xmlns:a16="http://schemas.microsoft.com/office/drawing/2014/main" val="4017471135"/>
                    </a:ext>
                  </a:extLst>
                </a:gridCol>
              </a:tblGrid>
              <a:tr h="370840">
                <a:tc>
                  <a:txBody>
                    <a:bodyPr/>
                    <a:lstStyle/>
                    <a:p>
                      <a:r>
                        <a:rPr lang="en-US" dirty="0" smtClean="0">
                          <a:solidFill>
                            <a:schemeClr val="tx1"/>
                          </a:solidFill>
                        </a:rPr>
                        <a:t>2</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95011601"/>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949050076"/>
              </p:ext>
            </p:extLst>
          </p:nvPr>
        </p:nvGraphicFramePr>
        <p:xfrm>
          <a:off x="9860401" y="2319363"/>
          <a:ext cx="994745" cy="370840"/>
        </p:xfrm>
        <a:graphic>
          <a:graphicData uri="http://schemas.openxmlformats.org/drawingml/2006/table">
            <a:tbl>
              <a:tblPr firstRow="1" bandRow="1">
                <a:tableStyleId>{5C22544A-7EE6-4342-B048-85BDC9FD1C3A}</a:tableStyleId>
              </a:tblPr>
              <a:tblGrid>
                <a:gridCol w="516128">
                  <a:extLst>
                    <a:ext uri="{9D8B030D-6E8A-4147-A177-3AD203B41FA5}">
                      <a16:colId xmlns:a16="http://schemas.microsoft.com/office/drawing/2014/main" val="2880333184"/>
                    </a:ext>
                  </a:extLst>
                </a:gridCol>
                <a:gridCol w="478617">
                  <a:extLst>
                    <a:ext uri="{9D8B030D-6E8A-4147-A177-3AD203B41FA5}">
                      <a16:colId xmlns:a16="http://schemas.microsoft.com/office/drawing/2014/main" val="4017471135"/>
                    </a:ext>
                  </a:extLst>
                </a:gridCol>
              </a:tblGrid>
              <a:tr h="370840">
                <a:tc>
                  <a:txBody>
                    <a:bodyPr/>
                    <a:lstStyle/>
                    <a:p>
                      <a:r>
                        <a:rPr lang="en-US" dirty="0" smtClean="0">
                          <a:solidFill>
                            <a:schemeClr val="tx1"/>
                          </a:solidFill>
                        </a:rPr>
                        <a:t>6</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95011601"/>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3821846385"/>
              </p:ext>
            </p:extLst>
          </p:nvPr>
        </p:nvGraphicFramePr>
        <p:xfrm>
          <a:off x="11161785" y="2294979"/>
          <a:ext cx="994745" cy="370840"/>
        </p:xfrm>
        <a:graphic>
          <a:graphicData uri="http://schemas.openxmlformats.org/drawingml/2006/table">
            <a:tbl>
              <a:tblPr firstRow="1" bandRow="1">
                <a:tableStyleId>{5C22544A-7EE6-4342-B048-85BDC9FD1C3A}</a:tableStyleId>
              </a:tblPr>
              <a:tblGrid>
                <a:gridCol w="516128">
                  <a:extLst>
                    <a:ext uri="{9D8B030D-6E8A-4147-A177-3AD203B41FA5}">
                      <a16:colId xmlns:a16="http://schemas.microsoft.com/office/drawing/2014/main" val="2880333184"/>
                    </a:ext>
                  </a:extLst>
                </a:gridCol>
                <a:gridCol w="478617">
                  <a:extLst>
                    <a:ext uri="{9D8B030D-6E8A-4147-A177-3AD203B41FA5}">
                      <a16:colId xmlns:a16="http://schemas.microsoft.com/office/drawing/2014/main" val="4017471135"/>
                    </a:ext>
                  </a:extLst>
                </a:gridCol>
              </a:tblGrid>
              <a:tr h="370840">
                <a:tc>
                  <a:txBody>
                    <a:bodyPr/>
                    <a:lstStyle/>
                    <a:p>
                      <a:r>
                        <a:rPr lang="en-US" dirty="0" smtClean="0">
                          <a:solidFill>
                            <a:schemeClr val="tx1"/>
                          </a:solidFill>
                        </a:rPr>
                        <a:t>5</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dirty="0" smtClean="0">
                          <a:solidFill>
                            <a:schemeClr val="tx1"/>
                          </a:solidFill>
                        </a:rPr>
                        <a:t>x</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95011601"/>
                  </a:ext>
                </a:extLst>
              </a:tr>
            </a:tbl>
          </a:graphicData>
        </a:graphic>
      </p:graphicFrame>
      <p:cxnSp>
        <p:nvCxnSpPr>
          <p:cNvPr id="25" name="Straight Arrow Connector 24"/>
          <p:cNvCxnSpPr/>
          <p:nvPr/>
        </p:nvCxnSpPr>
        <p:spPr>
          <a:xfrm flipV="1">
            <a:off x="8079435" y="2516975"/>
            <a:ext cx="4973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9347331" y="2516975"/>
            <a:ext cx="4973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0630925" y="2477181"/>
            <a:ext cx="4973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986479" y="2866781"/>
            <a:ext cx="720069" cy="369332"/>
          </a:xfrm>
          <a:prstGeom prst="rect">
            <a:avLst/>
          </a:prstGeom>
          <a:noFill/>
        </p:spPr>
        <p:txBody>
          <a:bodyPr wrap="none" rtlCol="0">
            <a:spAutoFit/>
          </a:bodyPr>
          <a:lstStyle/>
          <a:p>
            <a:r>
              <a:rPr lang="en-US" dirty="0" smtClean="0"/>
              <a:t>pop 3</a:t>
            </a:r>
            <a:endParaRPr lang="en-GB" dirty="0"/>
          </a:p>
        </p:txBody>
      </p:sp>
      <p:cxnSp>
        <p:nvCxnSpPr>
          <p:cNvPr id="29" name="Straight Arrow Connector 28"/>
          <p:cNvCxnSpPr/>
          <p:nvPr/>
        </p:nvCxnSpPr>
        <p:spPr>
          <a:xfrm rot="5400000" flipV="1">
            <a:off x="7637191" y="3002148"/>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175388" y="3656259"/>
            <a:ext cx="561244" cy="369332"/>
          </a:xfrm>
          <a:prstGeom prst="rect">
            <a:avLst/>
          </a:prstGeom>
          <a:noFill/>
        </p:spPr>
        <p:txBody>
          <a:bodyPr wrap="none" rtlCol="0">
            <a:spAutoFit/>
          </a:bodyPr>
          <a:lstStyle/>
          <a:p>
            <a:r>
              <a:rPr lang="en-US" dirty="0" smtClean="0"/>
              <a:t>TOP</a:t>
            </a:r>
            <a:endParaRPr lang="en-GB" dirty="0"/>
          </a:p>
        </p:txBody>
      </p:sp>
      <p:sp>
        <p:nvSpPr>
          <p:cNvPr id="31" name="TextBox 30"/>
          <p:cNvSpPr txBox="1"/>
          <p:nvPr/>
        </p:nvSpPr>
        <p:spPr>
          <a:xfrm>
            <a:off x="6138619" y="2618526"/>
            <a:ext cx="561244" cy="369332"/>
          </a:xfrm>
          <a:prstGeom prst="rect">
            <a:avLst/>
          </a:prstGeom>
          <a:noFill/>
        </p:spPr>
        <p:txBody>
          <a:bodyPr wrap="none" rtlCol="0">
            <a:spAutoFit/>
          </a:bodyPr>
          <a:lstStyle/>
          <a:p>
            <a:r>
              <a:rPr lang="en-US" dirty="0" smtClean="0"/>
              <a:t>TOP</a:t>
            </a:r>
            <a:endParaRPr lang="en-GB" dirty="0"/>
          </a:p>
        </p:txBody>
      </p:sp>
      <p:sp>
        <p:nvSpPr>
          <p:cNvPr id="33" name="TextBox 32"/>
          <p:cNvSpPr txBox="1"/>
          <p:nvPr/>
        </p:nvSpPr>
        <p:spPr>
          <a:xfrm>
            <a:off x="838200" y="3872445"/>
            <a:ext cx="2663486" cy="1169551"/>
          </a:xfrm>
          <a:prstGeom prst="rect">
            <a:avLst/>
          </a:prstGeom>
          <a:noFill/>
          <a:ln>
            <a:solidFill>
              <a:schemeClr val="tx1"/>
            </a:solidFill>
          </a:ln>
        </p:spPr>
        <p:txBody>
          <a:bodyPr wrap="none" rtlCol="0">
            <a:spAutoFit/>
          </a:bodyPr>
          <a:lstStyle/>
          <a:p>
            <a:pPr marL="342900" indent="-342900">
              <a:buAutoNum type="arabicPeriod"/>
            </a:pPr>
            <a:r>
              <a:rPr lang="en-US" sz="1400" dirty="0" smtClean="0"/>
              <a:t>If TOP=NULL print underflow </a:t>
            </a:r>
          </a:p>
          <a:p>
            <a:pPr lvl="1"/>
            <a:r>
              <a:rPr lang="en-US" sz="1400" dirty="0" smtClean="0"/>
              <a:t>End if</a:t>
            </a:r>
          </a:p>
          <a:p>
            <a:r>
              <a:rPr lang="en-US" sz="1400" dirty="0" smtClean="0"/>
              <a:t>2. Set PTR 	=TOP</a:t>
            </a:r>
          </a:p>
          <a:p>
            <a:r>
              <a:rPr lang="en-US" sz="1400" dirty="0" smtClean="0"/>
              <a:t>3. Set TOP=TOP-&gt;NEXT</a:t>
            </a:r>
          </a:p>
          <a:p>
            <a:r>
              <a:rPr lang="en-US" sz="1400" dirty="0" smtClean="0"/>
              <a:t>4. Free PTR</a:t>
            </a:r>
            <a:endParaRPr lang="en-GB" sz="1400" dirty="0"/>
          </a:p>
        </p:txBody>
      </p:sp>
      <p:sp>
        <p:nvSpPr>
          <p:cNvPr id="34" name="TextBox 33"/>
          <p:cNvSpPr txBox="1"/>
          <p:nvPr/>
        </p:nvSpPr>
        <p:spPr>
          <a:xfrm>
            <a:off x="621792" y="5176933"/>
            <a:ext cx="4778296" cy="369332"/>
          </a:xfrm>
          <a:prstGeom prst="rect">
            <a:avLst/>
          </a:prstGeom>
          <a:noFill/>
        </p:spPr>
        <p:txBody>
          <a:bodyPr wrap="none" rtlCol="0">
            <a:spAutoFit/>
          </a:bodyPr>
          <a:lstStyle/>
          <a:p>
            <a:r>
              <a:rPr lang="en-US" dirty="0" smtClean="0"/>
              <a:t>Algorithm to delete an element from linked stack</a:t>
            </a:r>
            <a:endParaRPr lang="en-GB" dirty="0"/>
          </a:p>
        </p:txBody>
      </p:sp>
      <p:pic>
        <p:nvPicPr>
          <p:cNvPr id="4" name="Picture 3"/>
          <p:cNvPicPr>
            <a:picLocks noChangeAspect="1"/>
          </p:cNvPicPr>
          <p:nvPr/>
        </p:nvPicPr>
        <p:blipFill>
          <a:blip r:embed="rId2"/>
          <a:stretch>
            <a:fillRect/>
          </a:stretch>
        </p:blipFill>
        <p:spPr>
          <a:xfrm>
            <a:off x="5616496" y="4412783"/>
            <a:ext cx="6362700" cy="2181225"/>
          </a:xfrm>
          <a:prstGeom prst="rect">
            <a:avLst/>
          </a:prstGeom>
        </p:spPr>
      </p:pic>
    </p:spTree>
    <p:extLst>
      <p:ext uri="{BB962C8B-B14F-4D97-AF65-F5344CB8AC3E}">
        <p14:creationId xmlns:p14="http://schemas.microsoft.com/office/powerpoint/2010/main" val="38533206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Stacks</a:t>
            </a:r>
            <a:endParaRPr lang="en-GB" dirty="0"/>
          </a:p>
        </p:txBody>
      </p:sp>
      <p:sp>
        <p:nvSpPr>
          <p:cNvPr id="3" name="Content Placeholder 2"/>
          <p:cNvSpPr>
            <a:spLocks noGrp="1"/>
          </p:cNvSpPr>
          <p:nvPr>
            <p:ph idx="1"/>
          </p:nvPr>
        </p:nvSpPr>
        <p:spPr>
          <a:xfrm>
            <a:off x="901192" y="1690688"/>
            <a:ext cx="10515600" cy="4351338"/>
          </a:xfrm>
        </p:spPr>
        <p:txBody>
          <a:bodyPr>
            <a:normAutofit/>
          </a:bodyPr>
          <a:lstStyle/>
          <a:p>
            <a:r>
              <a:rPr lang="en-GB" sz="2000" dirty="0" smtClean="0"/>
              <a:t>To overcome the frequent overflow while implementing stack using array and issues to know size in advance we can create multiple stack in same array. This idea can be implemented to create n stack in same array.</a:t>
            </a:r>
            <a:endParaRPr lang="en-GB" sz="2000" dirty="0"/>
          </a:p>
        </p:txBody>
      </p:sp>
      <p:graphicFrame>
        <p:nvGraphicFramePr>
          <p:cNvPr id="4" name="Table 3"/>
          <p:cNvGraphicFramePr>
            <a:graphicFrameLocks noGrp="1"/>
          </p:cNvGraphicFramePr>
          <p:nvPr>
            <p:extLst>
              <p:ext uri="{D42A27DB-BD31-4B8C-83A1-F6EECF244321}">
                <p14:modId xmlns:p14="http://schemas.microsoft.com/office/powerpoint/2010/main" val="268257094"/>
              </p:ext>
            </p:extLst>
          </p:nvPr>
        </p:nvGraphicFramePr>
        <p:xfrm>
          <a:off x="3535680" y="2645411"/>
          <a:ext cx="8127991" cy="370840"/>
        </p:xfrm>
        <a:graphic>
          <a:graphicData uri="http://schemas.openxmlformats.org/drawingml/2006/table">
            <a:tbl>
              <a:tblPr firstRow="1" bandRow="1">
                <a:tableStyleId>{5C22544A-7EE6-4342-B048-85BDC9FD1C3A}</a:tableStyleId>
              </a:tblPr>
              <a:tblGrid>
                <a:gridCol w="427789">
                  <a:extLst>
                    <a:ext uri="{9D8B030D-6E8A-4147-A177-3AD203B41FA5}">
                      <a16:colId xmlns:a16="http://schemas.microsoft.com/office/drawing/2014/main" val="3225439347"/>
                    </a:ext>
                  </a:extLst>
                </a:gridCol>
                <a:gridCol w="427789">
                  <a:extLst>
                    <a:ext uri="{9D8B030D-6E8A-4147-A177-3AD203B41FA5}">
                      <a16:colId xmlns:a16="http://schemas.microsoft.com/office/drawing/2014/main" val="235569528"/>
                    </a:ext>
                  </a:extLst>
                </a:gridCol>
                <a:gridCol w="427789">
                  <a:extLst>
                    <a:ext uri="{9D8B030D-6E8A-4147-A177-3AD203B41FA5}">
                      <a16:colId xmlns:a16="http://schemas.microsoft.com/office/drawing/2014/main" val="2064940553"/>
                    </a:ext>
                  </a:extLst>
                </a:gridCol>
                <a:gridCol w="427789">
                  <a:extLst>
                    <a:ext uri="{9D8B030D-6E8A-4147-A177-3AD203B41FA5}">
                      <a16:colId xmlns:a16="http://schemas.microsoft.com/office/drawing/2014/main" val="323206230"/>
                    </a:ext>
                  </a:extLst>
                </a:gridCol>
                <a:gridCol w="427789">
                  <a:extLst>
                    <a:ext uri="{9D8B030D-6E8A-4147-A177-3AD203B41FA5}">
                      <a16:colId xmlns:a16="http://schemas.microsoft.com/office/drawing/2014/main" val="3679690458"/>
                    </a:ext>
                  </a:extLst>
                </a:gridCol>
                <a:gridCol w="427789">
                  <a:extLst>
                    <a:ext uri="{9D8B030D-6E8A-4147-A177-3AD203B41FA5}">
                      <a16:colId xmlns:a16="http://schemas.microsoft.com/office/drawing/2014/main" val="1896637204"/>
                    </a:ext>
                  </a:extLst>
                </a:gridCol>
                <a:gridCol w="427789">
                  <a:extLst>
                    <a:ext uri="{9D8B030D-6E8A-4147-A177-3AD203B41FA5}">
                      <a16:colId xmlns:a16="http://schemas.microsoft.com/office/drawing/2014/main" val="1778414694"/>
                    </a:ext>
                  </a:extLst>
                </a:gridCol>
                <a:gridCol w="2138945">
                  <a:extLst>
                    <a:ext uri="{9D8B030D-6E8A-4147-A177-3AD203B41FA5}">
                      <a16:colId xmlns:a16="http://schemas.microsoft.com/office/drawing/2014/main" val="1397137126"/>
                    </a:ext>
                  </a:extLst>
                </a:gridCol>
                <a:gridCol w="427789">
                  <a:extLst>
                    <a:ext uri="{9D8B030D-6E8A-4147-A177-3AD203B41FA5}">
                      <a16:colId xmlns:a16="http://schemas.microsoft.com/office/drawing/2014/main" val="4124588305"/>
                    </a:ext>
                  </a:extLst>
                </a:gridCol>
                <a:gridCol w="427789">
                  <a:extLst>
                    <a:ext uri="{9D8B030D-6E8A-4147-A177-3AD203B41FA5}">
                      <a16:colId xmlns:a16="http://schemas.microsoft.com/office/drawing/2014/main" val="3039381688"/>
                    </a:ext>
                  </a:extLst>
                </a:gridCol>
                <a:gridCol w="427789">
                  <a:extLst>
                    <a:ext uri="{9D8B030D-6E8A-4147-A177-3AD203B41FA5}">
                      <a16:colId xmlns:a16="http://schemas.microsoft.com/office/drawing/2014/main" val="723630172"/>
                    </a:ext>
                  </a:extLst>
                </a:gridCol>
                <a:gridCol w="427789">
                  <a:extLst>
                    <a:ext uri="{9D8B030D-6E8A-4147-A177-3AD203B41FA5}">
                      <a16:colId xmlns:a16="http://schemas.microsoft.com/office/drawing/2014/main" val="2796095670"/>
                    </a:ext>
                  </a:extLst>
                </a:gridCol>
                <a:gridCol w="427789">
                  <a:extLst>
                    <a:ext uri="{9D8B030D-6E8A-4147-A177-3AD203B41FA5}">
                      <a16:colId xmlns:a16="http://schemas.microsoft.com/office/drawing/2014/main" val="1232779881"/>
                    </a:ext>
                  </a:extLst>
                </a:gridCol>
                <a:gridCol w="427789">
                  <a:extLst>
                    <a:ext uri="{9D8B030D-6E8A-4147-A177-3AD203B41FA5}">
                      <a16:colId xmlns:a16="http://schemas.microsoft.com/office/drawing/2014/main" val="420675070"/>
                    </a:ext>
                  </a:extLst>
                </a:gridCol>
                <a:gridCol w="427789">
                  <a:extLst>
                    <a:ext uri="{9D8B030D-6E8A-4147-A177-3AD203B41FA5}">
                      <a16:colId xmlns:a16="http://schemas.microsoft.com/office/drawing/2014/main" val="3003375427"/>
                    </a:ext>
                  </a:extLst>
                </a:gridCol>
              </a:tblGrid>
              <a:tr h="3708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9124624"/>
                  </a:ext>
                </a:extLst>
              </a:tr>
            </a:tbl>
          </a:graphicData>
        </a:graphic>
      </p:graphicFrame>
      <p:cxnSp>
        <p:nvCxnSpPr>
          <p:cNvPr id="6" name="Straight Arrow Connector 5"/>
          <p:cNvCxnSpPr/>
          <p:nvPr/>
        </p:nvCxnSpPr>
        <p:spPr>
          <a:xfrm>
            <a:off x="6514592" y="2830831"/>
            <a:ext cx="64617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8014208" y="2830831"/>
            <a:ext cx="64617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535680" y="2276079"/>
            <a:ext cx="359483" cy="276999"/>
          </a:xfrm>
          <a:prstGeom prst="rect">
            <a:avLst/>
          </a:prstGeom>
          <a:noFill/>
        </p:spPr>
        <p:txBody>
          <a:bodyPr wrap="square" rtlCol="0">
            <a:spAutoFit/>
          </a:bodyPr>
          <a:lstStyle/>
          <a:p>
            <a:r>
              <a:rPr lang="en-US" sz="1200" dirty="0" smtClean="0"/>
              <a:t>0</a:t>
            </a:r>
            <a:endParaRPr lang="en-GB" sz="1200" dirty="0"/>
          </a:p>
        </p:txBody>
      </p:sp>
      <p:sp>
        <p:nvSpPr>
          <p:cNvPr id="10" name="TextBox 9"/>
          <p:cNvSpPr txBox="1"/>
          <p:nvPr/>
        </p:nvSpPr>
        <p:spPr>
          <a:xfrm>
            <a:off x="3992880" y="2254573"/>
            <a:ext cx="359483" cy="276999"/>
          </a:xfrm>
          <a:prstGeom prst="rect">
            <a:avLst/>
          </a:prstGeom>
          <a:noFill/>
        </p:spPr>
        <p:txBody>
          <a:bodyPr wrap="square" rtlCol="0">
            <a:spAutoFit/>
          </a:bodyPr>
          <a:lstStyle/>
          <a:p>
            <a:r>
              <a:rPr lang="en-US" sz="1200" dirty="0" smtClean="0"/>
              <a:t>1</a:t>
            </a:r>
            <a:endParaRPr lang="en-GB" sz="1200" dirty="0"/>
          </a:p>
        </p:txBody>
      </p:sp>
      <p:sp>
        <p:nvSpPr>
          <p:cNvPr id="11" name="TextBox 10"/>
          <p:cNvSpPr txBox="1"/>
          <p:nvPr/>
        </p:nvSpPr>
        <p:spPr>
          <a:xfrm>
            <a:off x="4403163" y="2208611"/>
            <a:ext cx="359483" cy="276999"/>
          </a:xfrm>
          <a:prstGeom prst="rect">
            <a:avLst/>
          </a:prstGeom>
          <a:noFill/>
        </p:spPr>
        <p:txBody>
          <a:bodyPr wrap="square" rtlCol="0">
            <a:spAutoFit/>
          </a:bodyPr>
          <a:lstStyle/>
          <a:p>
            <a:r>
              <a:rPr lang="en-US" sz="1200" dirty="0" smtClean="0"/>
              <a:t>2</a:t>
            </a:r>
            <a:endParaRPr lang="en-GB" sz="1200" dirty="0"/>
          </a:p>
        </p:txBody>
      </p:sp>
      <p:sp>
        <p:nvSpPr>
          <p:cNvPr id="12" name="TextBox 11"/>
          <p:cNvSpPr txBox="1"/>
          <p:nvPr/>
        </p:nvSpPr>
        <p:spPr>
          <a:xfrm>
            <a:off x="4813446" y="2242345"/>
            <a:ext cx="359483" cy="276999"/>
          </a:xfrm>
          <a:prstGeom prst="rect">
            <a:avLst/>
          </a:prstGeom>
          <a:noFill/>
        </p:spPr>
        <p:txBody>
          <a:bodyPr wrap="square" rtlCol="0">
            <a:spAutoFit/>
          </a:bodyPr>
          <a:lstStyle/>
          <a:p>
            <a:r>
              <a:rPr lang="en-US" sz="1200" dirty="0" smtClean="0"/>
              <a:t>3</a:t>
            </a:r>
            <a:endParaRPr lang="en-GB" sz="1200" dirty="0"/>
          </a:p>
        </p:txBody>
      </p:sp>
      <p:sp>
        <p:nvSpPr>
          <p:cNvPr id="13" name="TextBox 12"/>
          <p:cNvSpPr txBox="1"/>
          <p:nvPr/>
        </p:nvSpPr>
        <p:spPr>
          <a:xfrm>
            <a:off x="11222736" y="2252033"/>
            <a:ext cx="599612" cy="276999"/>
          </a:xfrm>
          <a:prstGeom prst="rect">
            <a:avLst/>
          </a:prstGeom>
          <a:noFill/>
        </p:spPr>
        <p:txBody>
          <a:bodyPr wrap="square" rtlCol="0">
            <a:spAutoFit/>
          </a:bodyPr>
          <a:lstStyle/>
          <a:p>
            <a:r>
              <a:rPr lang="en-US" sz="1200" dirty="0" smtClean="0"/>
              <a:t>n-1</a:t>
            </a:r>
            <a:endParaRPr lang="en-GB" sz="1200" dirty="0"/>
          </a:p>
        </p:txBody>
      </p:sp>
      <p:sp>
        <p:nvSpPr>
          <p:cNvPr id="14" name="TextBox 13"/>
          <p:cNvSpPr txBox="1"/>
          <p:nvPr/>
        </p:nvSpPr>
        <p:spPr>
          <a:xfrm>
            <a:off x="10751493" y="2263062"/>
            <a:ext cx="408251" cy="276999"/>
          </a:xfrm>
          <a:prstGeom prst="rect">
            <a:avLst/>
          </a:prstGeom>
          <a:noFill/>
        </p:spPr>
        <p:txBody>
          <a:bodyPr wrap="square" rtlCol="0">
            <a:spAutoFit/>
          </a:bodyPr>
          <a:lstStyle/>
          <a:p>
            <a:r>
              <a:rPr lang="en-US" sz="1200" dirty="0"/>
              <a:t>n</a:t>
            </a:r>
            <a:r>
              <a:rPr lang="en-US" sz="1200" dirty="0" smtClean="0"/>
              <a:t>-2</a:t>
            </a:r>
            <a:endParaRPr lang="en-GB" sz="1200" dirty="0"/>
          </a:p>
        </p:txBody>
      </p:sp>
      <p:sp>
        <p:nvSpPr>
          <p:cNvPr id="15" name="TextBox 14"/>
          <p:cNvSpPr txBox="1"/>
          <p:nvPr/>
        </p:nvSpPr>
        <p:spPr>
          <a:xfrm>
            <a:off x="10343062" y="2245525"/>
            <a:ext cx="408432" cy="276999"/>
          </a:xfrm>
          <a:prstGeom prst="rect">
            <a:avLst/>
          </a:prstGeom>
          <a:noFill/>
        </p:spPr>
        <p:txBody>
          <a:bodyPr wrap="square" rtlCol="0">
            <a:spAutoFit/>
          </a:bodyPr>
          <a:lstStyle/>
          <a:p>
            <a:r>
              <a:rPr lang="en-US" sz="1200" dirty="0"/>
              <a:t>n</a:t>
            </a:r>
            <a:r>
              <a:rPr lang="en-US" sz="1200" dirty="0" smtClean="0"/>
              <a:t>-3</a:t>
            </a:r>
            <a:endParaRPr lang="en-GB" sz="1200" dirty="0"/>
          </a:p>
        </p:txBody>
      </p:sp>
      <p:sp>
        <p:nvSpPr>
          <p:cNvPr id="16" name="TextBox 15"/>
          <p:cNvSpPr txBox="1"/>
          <p:nvPr/>
        </p:nvSpPr>
        <p:spPr>
          <a:xfrm>
            <a:off x="4309808" y="3151188"/>
            <a:ext cx="863121" cy="369332"/>
          </a:xfrm>
          <a:prstGeom prst="rect">
            <a:avLst/>
          </a:prstGeom>
          <a:noFill/>
        </p:spPr>
        <p:txBody>
          <a:bodyPr wrap="none" rtlCol="0">
            <a:spAutoFit/>
          </a:bodyPr>
          <a:lstStyle/>
          <a:p>
            <a:r>
              <a:rPr lang="en-US" dirty="0" smtClean="0"/>
              <a:t>Stack A</a:t>
            </a:r>
            <a:endParaRPr lang="en-GB" dirty="0"/>
          </a:p>
        </p:txBody>
      </p:sp>
      <p:sp>
        <p:nvSpPr>
          <p:cNvPr id="17" name="TextBox 16"/>
          <p:cNvSpPr txBox="1"/>
          <p:nvPr/>
        </p:nvSpPr>
        <p:spPr>
          <a:xfrm>
            <a:off x="9692172" y="3092337"/>
            <a:ext cx="855106" cy="369332"/>
          </a:xfrm>
          <a:prstGeom prst="rect">
            <a:avLst/>
          </a:prstGeom>
          <a:noFill/>
        </p:spPr>
        <p:txBody>
          <a:bodyPr wrap="none" rtlCol="0">
            <a:spAutoFit/>
          </a:bodyPr>
          <a:lstStyle/>
          <a:p>
            <a:r>
              <a:rPr lang="en-US" dirty="0" smtClean="0"/>
              <a:t>Stack B</a:t>
            </a:r>
            <a:endParaRPr lang="en-GB" dirty="0"/>
          </a:p>
        </p:txBody>
      </p:sp>
      <p:pic>
        <p:nvPicPr>
          <p:cNvPr id="18" name="Picture 17"/>
          <p:cNvPicPr>
            <a:picLocks noChangeAspect="1"/>
          </p:cNvPicPr>
          <p:nvPr/>
        </p:nvPicPr>
        <p:blipFill>
          <a:blip r:embed="rId2"/>
          <a:stretch>
            <a:fillRect/>
          </a:stretch>
        </p:blipFill>
        <p:spPr>
          <a:xfrm>
            <a:off x="654313" y="3176052"/>
            <a:ext cx="3514725" cy="3543300"/>
          </a:xfrm>
          <a:prstGeom prst="rect">
            <a:avLst/>
          </a:prstGeom>
        </p:spPr>
      </p:pic>
      <p:pic>
        <p:nvPicPr>
          <p:cNvPr id="19" name="Picture 18"/>
          <p:cNvPicPr>
            <a:picLocks noChangeAspect="1"/>
          </p:cNvPicPr>
          <p:nvPr/>
        </p:nvPicPr>
        <p:blipFill>
          <a:blip r:embed="rId3"/>
          <a:stretch>
            <a:fillRect/>
          </a:stretch>
        </p:blipFill>
        <p:spPr>
          <a:xfrm>
            <a:off x="6158992" y="3201671"/>
            <a:ext cx="2789251" cy="3531552"/>
          </a:xfrm>
          <a:prstGeom prst="rect">
            <a:avLst/>
          </a:prstGeom>
        </p:spPr>
      </p:pic>
      <p:sp>
        <p:nvSpPr>
          <p:cNvPr id="20" name="TextBox 19"/>
          <p:cNvSpPr txBox="1"/>
          <p:nvPr/>
        </p:nvSpPr>
        <p:spPr>
          <a:xfrm>
            <a:off x="1804230" y="6480334"/>
            <a:ext cx="1606081" cy="369332"/>
          </a:xfrm>
          <a:prstGeom prst="rect">
            <a:avLst/>
          </a:prstGeom>
          <a:noFill/>
        </p:spPr>
        <p:txBody>
          <a:bodyPr wrap="none" rtlCol="0">
            <a:spAutoFit/>
          </a:bodyPr>
          <a:lstStyle/>
          <a:p>
            <a:r>
              <a:rPr lang="en-US" dirty="0" smtClean="0"/>
              <a:t>Push operation</a:t>
            </a:r>
            <a:endParaRPr lang="en-GB" dirty="0"/>
          </a:p>
        </p:txBody>
      </p:sp>
      <p:sp>
        <p:nvSpPr>
          <p:cNvPr id="22" name="TextBox 21"/>
          <p:cNvSpPr txBox="1"/>
          <p:nvPr/>
        </p:nvSpPr>
        <p:spPr>
          <a:xfrm>
            <a:off x="6731215" y="6475303"/>
            <a:ext cx="1519519" cy="369332"/>
          </a:xfrm>
          <a:prstGeom prst="rect">
            <a:avLst/>
          </a:prstGeom>
          <a:noFill/>
        </p:spPr>
        <p:txBody>
          <a:bodyPr wrap="none" rtlCol="0">
            <a:spAutoFit/>
          </a:bodyPr>
          <a:lstStyle/>
          <a:p>
            <a:r>
              <a:rPr lang="en-US" dirty="0" smtClean="0"/>
              <a:t>pop operation</a:t>
            </a:r>
            <a:endParaRPr lang="en-GB" dirty="0"/>
          </a:p>
        </p:txBody>
      </p:sp>
    </p:spTree>
    <p:extLst>
      <p:ext uri="{BB962C8B-B14F-4D97-AF65-F5344CB8AC3E}">
        <p14:creationId xmlns:p14="http://schemas.microsoft.com/office/powerpoint/2010/main" val="2619435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39" y="206800"/>
            <a:ext cx="10935789" cy="1015229"/>
          </a:xfrm>
        </p:spPr>
        <p:txBody>
          <a:bodyPr>
            <a:normAutofit/>
          </a:bodyPr>
          <a:lstStyle/>
          <a:p>
            <a:pPr lvl="1" algn="l" rtl="0">
              <a:lnSpc>
                <a:spcPct val="90000"/>
              </a:lnSpc>
              <a:spcBef>
                <a:spcPct val="0"/>
              </a:spcBef>
            </a:pPr>
            <a:r>
              <a:rPr lang="en-US" sz="3600" dirty="0" smtClean="0">
                <a:latin typeface="Arial" charset="0"/>
                <a:cs typeface="Arial" charset="0"/>
              </a:rPr>
              <a:t>Stack</a:t>
            </a:r>
            <a:endParaRPr lang="en-GB" sz="3600" dirty="0"/>
          </a:p>
        </p:txBody>
      </p:sp>
      <p:sp>
        <p:nvSpPr>
          <p:cNvPr id="3" name="Content Placeholder 2"/>
          <p:cNvSpPr>
            <a:spLocks noGrp="1"/>
          </p:cNvSpPr>
          <p:nvPr>
            <p:ph idx="1"/>
          </p:nvPr>
        </p:nvSpPr>
        <p:spPr>
          <a:xfrm>
            <a:off x="838200" y="1407614"/>
            <a:ext cx="2828370" cy="5228317"/>
          </a:xfrm>
        </p:spPr>
        <p:txBody>
          <a:bodyPr>
            <a:normAutofit/>
          </a:bodyPr>
          <a:lstStyle/>
          <a:p>
            <a:r>
              <a:rPr lang="en-US" sz="2000" dirty="0" smtClean="0">
                <a:latin typeface="+mj-lt"/>
              </a:rPr>
              <a:t>Write a menu program to show implementation of stack using C</a:t>
            </a:r>
            <a:endParaRPr lang="en-GB" sz="2000" dirty="0">
              <a:latin typeface="+mj-lt"/>
            </a:endParaRPr>
          </a:p>
        </p:txBody>
      </p:sp>
      <p:pic>
        <p:nvPicPr>
          <p:cNvPr id="8" name="Picture 7"/>
          <p:cNvPicPr>
            <a:picLocks noChangeAspect="1"/>
          </p:cNvPicPr>
          <p:nvPr/>
        </p:nvPicPr>
        <p:blipFill>
          <a:blip r:embed="rId3"/>
          <a:stretch>
            <a:fillRect/>
          </a:stretch>
        </p:blipFill>
        <p:spPr>
          <a:xfrm>
            <a:off x="3666570" y="1222029"/>
            <a:ext cx="4352925" cy="5200650"/>
          </a:xfrm>
          <a:prstGeom prst="rect">
            <a:avLst/>
          </a:prstGeom>
        </p:spPr>
      </p:pic>
      <p:pic>
        <p:nvPicPr>
          <p:cNvPr id="9" name="Picture 8"/>
          <p:cNvPicPr>
            <a:picLocks noChangeAspect="1"/>
          </p:cNvPicPr>
          <p:nvPr/>
        </p:nvPicPr>
        <p:blipFill>
          <a:blip r:embed="rId4"/>
          <a:stretch>
            <a:fillRect/>
          </a:stretch>
        </p:blipFill>
        <p:spPr>
          <a:xfrm>
            <a:off x="8098018" y="1407614"/>
            <a:ext cx="3781425" cy="4010025"/>
          </a:xfrm>
          <a:prstGeom prst="rect">
            <a:avLst/>
          </a:prstGeom>
        </p:spPr>
      </p:pic>
    </p:spTree>
    <p:extLst>
      <p:ext uri="{BB962C8B-B14F-4D97-AF65-F5344CB8AC3E}">
        <p14:creationId xmlns:p14="http://schemas.microsoft.com/office/powerpoint/2010/main" val="1003190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39" y="206800"/>
            <a:ext cx="10935789" cy="1015229"/>
          </a:xfrm>
        </p:spPr>
        <p:txBody>
          <a:bodyPr>
            <a:normAutofit/>
          </a:bodyPr>
          <a:lstStyle/>
          <a:p>
            <a:pPr lvl="1" algn="l" rtl="0">
              <a:lnSpc>
                <a:spcPct val="90000"/>
              </a:lnSpc>
              <a:spcBef>
                <a:spcPct val="0"/>
              </a:spcBef>
            </a:pPr>
            <a:r>
              <a:rPr lang="en-US" sz="3600" dirty="0" smtClean="0">
                <a:latin typeface="Arial" charset="0"/>
                <a:cs typeface="Arial" charset="0"/>
              </a:rPr>
              <a:t>Application of Stack</a:t>
            </a:r>
            <a:endParaRPr lang="en-GB" sz="3600" dirty="0"/>
          </a:p>
        </p:txBody>
      </p:sp>
      <p:sp>
        <p:nvSpPr>
          <p:cNvPr id="3" name="Content Placeholder 2"/>
          <p:cNvSpPr>
            <a:spLocks noGrp="1"/>
          </p:cNvSpPr>
          <p:nvPr>
            <p:ph idx="1"/>
          </p:nvPr>
        </p:nvSpPr>
        <p:spPr>
          <a:xfrm>
            <a:off x="838200" y="1407614"/>
            <a:ext cx="2828370" cy="5228317"/>
          </a:xfrm>
        </p:spPr>
        <p:txBody>
          <a:bodyPr>
            <a:normAutofit/>
          </a:bodyPr>
          <a:lstStyle/>
          <a:p>
            <a:r>
              <a:rPr lang="en-GB" sz="2000" dirty="0"/>
              <a:t>Write a program to check nesting of parentheses using a stack.</a:t>
            </a:r>
            <a:endParaRPr lang="en-GB" sz="2000" dirty="0">
              <a:latin typeface="+mj-lt"/>
            </a:endParaRPr>
          </a:p>
        </p:txBody>
      </p:sp>
      <p:pic>
        <p:nvPicPr>
          <p:cNvPr id="5" name="Picture 4"/>
          <p:cNvPicPr>
            <a:picLocks noChangeAspect="1"/>
          </p:cNvPicPr>
          <p:nvPr/>
        </p:nvPicPr>
        <p:blipFill>
          <a:blip r:embed="rId3"/>
          <a:stretch>
            <a:fillRect/>
          </a:stretch>
        </p:blipFill>
        <p:spPr>
          <a:xfrm>
            <a:off x="8818519" y="1183322"/>
            <a:ext cx="3219450" cy="2209800"/>
          </a:xfrm>
          <a:prstGeom prst="rect">
            <a:avLst/>
          </a:prstGeom>
        </p:spPr>
      </p:pic>
      <p:pic>
        <p:nvPicPr>
          <p:cNvPr id="7" name="Picture 6"/>
          <p:cNvPicPr>
            <a:picLocks noChangeAspect="1"/>
          </p:cNvPicPr>
          <p:nvPr/>
        </p:nvPicPr>
        <p:blipFill>
          <a:blip r:embed="rId4"/>
          <a:stretch>
            <a:fillRect/>
          </a:stretch>
        </p:blipFill>
        <p:spPr>
          <a:xfrm>
            <a:off x="3806254" y="1183322"/>
            <a:ext cx="4800600" cy="5638800"/>
          </a:xfrm>
          <a:prstGeom prst="rect">
            <a:avLst/>
          </a:prstGeom>
        </p:spPr>
      </p:pic>
    </p:spTree>
    <p:extLst>
      <p:ext uri="{BB962C8B-B14F-4D97-AF65-F5344CB8AC3E}">
        <p14:creationId xmlns:p14="http://schemas.microsoft.com/office/powerpoint/2010/main" val="160491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smtClean="0"/>
              <a:t>Evaluation </a:t>
            </a:r>
            <a:r>
              <a:rPr lang="en-GB" sz="3600" b="1" dirty="0"/>
              <a:t>of Arithmetic Expressions</a:t>
            </a:r>
            <a:endParaRPr lang="en-GB" sz="3600" dirty="0"/>
          </a:p>
        </p:txBody>
      </p:sp>
      <p:sp>
        <p:nvSpPr>
          <p:cNvPr id="3" name="Content Placeholder 2"/>
          <p:cNvSpPr>
            <a:spLocks noGrp="1"/>
          </p:cNvSpPr>
          <p:nvPr>
            <p:ph idx="1"/>
          </p:nvPr>
        </p:nvSpPr>
        <p:spPr>
          <a:xfrm>
            <a:off x="838199" y="1825625"/>
            <a:ext cx="8867503" cy="1113518"/>
          </a:xfrm>
        </p:spPr>
        <p:txBody>
          <a:bodyPr>
            <a:normAutofit fontScale="92500" lnSpcReduction="10000"/>
          </a:bodyPr>
          <a:lstStyle/>
          <a:p>
            <a:r>
              <a:rPr lang="en-US" sz="2000" dirty="0" smtClean="0"/>
              <a:t>Infix Expression: operator is written between the operand        A+B</a:t>
            </a:r>
          </a:p>
          <a:p>
            <a:r>
              <a:rPr lang="en-US" sz="2000" dirty="0" smtClean="0"/>
              <a:t>Prefix Expression: operator is written before the  operand        +AB</a:t>
            </a:r>
          </a:p>
          <a:p>
            <a:r>
              <a:rPr lang="en-US" sz="2000" dirty="0" smtClean="0"/>
              <a:t>Postfix Expression: operator is written after the operand           AB+</a:t>
            </a:r>
            <a:endParaRPr lang="en-GB" sz="2000" dirty="0" smtClean="0"/>
          </a:p>
        </p:txBody>
      </p:sp>
      <p:sp>
        <p:nvSpPr>
          <p:cNvPr id="6" name="Rectangle 5"/>
          <p:cNvSpPr/>
          <p:nvPr/>
        </p:nvSpPr>
        <p:spPr>
          <a:xfrm>
            <a:off x="855241" y="3272972"/>
            <a:ext cx="3513909" cy="1477328"/>
          </a:xfrm>
          <a:prstGeom prst="rect">
            <a:avLst/>
          </a:prstGeom>
        </p:spPr>
        <p:txBody>
          <a:bodyPr wrap="square">
            <a:spAutoFit/>
          </a:bodyPr>
          <a:lstStyle/>
          <a:p>
            <a:r>
              <a:rPr lang="en-US" altLang="en-US" dirty="0" smtClean="0"/>
              <a:t>For expression 2+3*5</a:t>
            </a:r>
            <a:endParaRPr lang="en-US" altLang="en-US" dirty="0"/>
          </a:p>
          <a:p>
            <a:r>
              <a:rPr lang="en-US" altLang="en-US" dirty="0" smtClean="0"/>
              <a:t>+First</a:t>
            </a:r>
            <a:r>
              <a:rPr lang="en-US" altLang="en-US" dirty="0"/>
              <a:t>: </a:t>
            </a:r>
            <a:r>
              <a:rPr lang="en-US" altLang="en-US" dirty="0" smtClean="0"/>
              <a:t>(</a:t>
            </a:r>
            <a:r>
              <a:rPr lang="en-US" altLang="en-US" dirty="0"/>
              <a:t>2+3)*5 = 5*5 = 25</a:t>
            </a:r>
          </a:p>
          <a:p>
            <a:endParaRPr lang="en-US" altLang="en-US" dirty="0" smtClean="0"/>
          </a:p>
          <a:p>
            <a:r>
              <a:rPr lang="en-US" altLang="en-US" dirty="0" smtClean="0"/>
              <a:t>*First</a:t>
            </a:r>
            <a:r>
              <a:rPr lang="en-US" altLang="en-US" dirty="0"/>
              <a:t>: </a:t>
            </a:r>
            <a:r>
              <a:rPr lang="en-US" altLang="en-US" dirty="0" smtClean="0"/>
              <a:t>2</a:t>
            </a:r>
            <a:r>
              <a:rPr lang="en-US" altLang="en-US" dirty="0"/>
              <a:t>+(3*5) = 2+15 = </a:t>
            </a:r>
            <a:r>
              <a:rPr lang="en-US" altLang="en-US" dirty="0" smtClean="0"/>
              <a:t>17</a:t>
            </a:r>
          </a:p>
          <a:p>
            <a:pPr marL="285750" indent="-285750">
              <a:buFont typeface="Arial" panose="020B0604020202020204" pitchFamily="34" charset="0"/>
              <a:buChar char="•"/>
            </a:pPr>
            <a:r>
              <a:rPr lang="en-US" altLang="en-US" dirty="0" smtClean="0"/>
              <a:t>Parenthesis needed</a:t>
            </a:r>
          </a:p>
        </p:txBody>
      </p:sp>
      <p:sp>
        <p:nvSpPr>
          <p:cNvPr id="7" name="Rectangle 6"/>
          <p:cNvSpPr/>
          <p:nvPr/>
        </p:nvSpPr>
        <p:spPr>
          <a:xfrm>
            <a:off x="4684956" y="3435585"/>
            <a:ext cx="2947851" cy="2031325"/>
          </a:xfrm>
          <a:prstGeom prst="rect">
            <a:avLst/>
          </a:prstGeom>
        </p:spPr>
        <p:txBody>
          <a:bodyPr wrap="square">
            <a:spAutoFit/>
          </a:bodyPr>
          <a:lstStyle/>
          <a:p>
            <a:r>
              <a:rPr lang="en-US" altLang="en-US" dirty="0"/>
              <a:t>+ 2 * 3 5 </a:t>
            </a:r>
            <a:r>
              <a:rPr lang="en-US" altLang="en-US" dirty="0" smtClean="0"/>
              <a:t>=</a:t>
            </a:r>
            <a:endParaRPr lang="en-US" altLang="en-US" dirty="0"/>
          </a:p>
          <a:p>
            <a:pPr>
              <a:buFont typeface="Monotype Sorts" pitchFamily="32" charset="2"/>
              <a:buNone/>
            </a:pPr>
            <a:endParaRPr lang="en-US" altLang="en-US" dirty="0" smtClean="0"/>
          </a:p>
          <a:p>
            <a:pPr>
              <a:buFont typeface="Monotype Sorts" pitchFamily="32" charset="2"/>
              <a:buNone/>
            </a:pPr>
            <a:endParaRPr lang="en-US" altLang="en-US" dirty="0" smtClean="0"/>
          </a:p>
          <a:p>
            <a:pPr>
              <a:buFont typeface="Monotype Sorts" pitchFamily="32" charset="2"/>
              <a:buNone/>
            </a:pPr>
            <a:r>
              <a:rPr lang="en-US" altLang="en-US" dirty="0" smtClean="0"/>
              <a:t> </a:t>
            </a:r>
            <a:r>
              <a:rPr lang="en-US" altLang="en-US" dirty="0"/>
              <a:t>* + 2 3 5 =</a:t>
            </a:r>
          </a:p>
          <a:p>
            <a:pPr>
              <a:buFont typeface="Monotype Sorts" pitchFamily="32" charset="2"/>
              <a:buNone/>
            </a:pPr>
            <a:endParaRPr lang="en-US" altLang="en-US" dirty="0" smtClean="0"/>
          </a:p>
          <a:p>
            <a:pPr>
              <a:buFont typeface="Monotype Sorts" pitchFamily="32" charset="2"/>
              <a:buNone/>
            </a:pPr>
            <a:endParaRPr lang="en-US" altLang="en-US" dirty="0" smtClean="0"/>
          </a:p>
          <a:p>
            <a:pPr>
              <a:buFont typeface="Monotype Sorts" pitchFamily="32" charset="2"/>
              <a:buNone/>
            </a:pPr>
            <a:r>
              <a:rPr lang="en-US" altLang="en-US" dirty="0" smtClean="0"/>
              <a:t>No </a:t>
            </a:r>
            <a:r>
              <a:rPr lang="en-US" altLang="en-US" dirty="0"/>
              <a:t>parentheses needed!</a:t>
            </a:r>
          </a:p>
        </p:txBody>
      </p:sp>
      <p:sp>
        <p:nvSpPr>
          <p:cNvPr id="8" name="Rectangle 7"/>
          <p:cNvSpPr/>
          <p:nvPr/>
        </p:nvSpPr>
        <p:spPr>
          <a:xfrm>
            <a:off x="5494734" y="3621474"/>
            <a:ext cx="1454332" cy="646331"/>
          </a:xfrm>
          <a:prstGeom prst="rect">
            <a:avLst/>
          </a:prstGeom>
        </p:spPr>
        <p:txBody>
          <a:bodyPr wrap="square">
            <a:spAutoFit/>
          </a:bodyPr>
          <a:lstStyle/>
          <a:p>
            <a:pPr>
              <a:buFont typeface="Monotype Sorts" pitchFamily="32" charset="2"/>
              <a:buNone/>
            </a:pPr>
            <a:r>
              <a:rPr lang="en-US" altLang="en-US" dirty="0"/>
              <a:t> = + 2 </a:t>
            </a:r>
            <a:r>
              <a:rPr lang="en-US" altLang="en-US" u="sng" dirty="0" smtClean="0"/>
              <a:t>* 3 5</a:t>
            </a:r>
            <a:r>
              <a:rPr lang="en-US" altLang="en-US" dirty="0" smtClean="0"/>
              <a:t> </a:t>
            </a:r>
          </a:p>
          <a:p>
            <a:pPr>
              <a:buFont typeface="Monotype Sorts" pitchFamily="32" charset="2"/>
              <a:buNone/>
            </a:pPr>
            <a:r>
              <a:rPr lang="en-US" altLang="en-US" dirty="0" smtClean="0"/>
              <a:t> = </a:t>
            </a:r>
            <a:r>
              <a:rPr lang="en-US" altLang="en-US" u="sng" dirty="0" smtClean="0"/>
              <a:t>+ 2 15</a:t>
            </a:r>
            <a:r>
              <a:rPr lang="en-US" altLang="en-US" dirty="0" smtClean="0"/>
              <a:t> = 17</a:t>
            </a:r>
            <a:endParaRPr lang="en-GB" dirty="0"/>
          </a:p>
        </p:txBody>
      </p:sp>
      <p:sp>
        <p:nvSpPr>
          <p:cNvPr id="9" name="Rectangle 8"/>
          <p:cNvSpPr/>
          <p:nvPr/>
        </p:nvSpPr>
        <p:spPr>
          <a:xfrm>
            <a:off x="5494734" y="4451247"/>
            <a:ext cx="1641566" cy="646331"/>
          </a:xfrm>
          <a:prstGeom prst="rect">
            <a:avLst/>
          </a:prstGeom>
        </p:spPr>
        <p:txBody>
          <a:bodyPr wrap="square">
            <a:spAutoFit/>
          </a:bodyPr>
          <a:lstStyle/>
          <a:p>
            <a:pPr>
              <a:buFont typeface="Monotype Sorts" pitchFamily="32" charset="2"/>
              <a:buNone/>
            </a:pPr>
            <a:r>
              <a:rPr lang="en-US" altLang="en-US" dirty="0"/>
              <a:t> = * </a:t>
            </a:r>
            <a:r>
              <a:rPr lang="en-US" altLang="en-US" u="sng" dirty="0"/>
              <a:t>+ 2 </a:t>
            </a:r>
            <a:r>
              <a:rPr lang="en-US" altLang="en-US" u="sng" dirty="0" smtClean="0"/>
              <a:t>3</a:t>
            </a:r>
            <a:r>
              <a:rPr lang="en-US" altLang="en-US" dirty="0" smtClean="0"/>
              <a:t> 5</a:t>
            </a:r>
          </a:p>
          <a:p>
            <a:pPr>
              <a:buFont typeface="Monotype Sorts" pitchFamily="32" charset="2"/>
              <a:buNone/>
            </a:pPr>
            <a:r>
              <a:rPr lang="en-US" altLang="en-US" dirty="0" smtClean="0"/>
              <a:t> = </a:t>
            </a:r>
            <a:r>
              <a:rPr lang="en-US" altLang="en-US" u="sng" dirty="0" smtClean="0"/>
              <a:t>* 5 5</a:t>
            </a:r>
            <a:r>
              <a:rPr lang="en-US" altLang="en-US" dirty="0" smtClean="0"/>
              <a:t>  = 25</a:t>
            </a:r>
            <a:endParaRPr lang="en-GB" dirty="0"/>
          </a:p>
        </p:txBody>
      </p:sp>
      <p:sp>
        <p:nvSpPr>
          <p:cNvPr id="10" name="Rectangle 9"/>
          <p:cNvSpPr/>
          <p:nvPr/>
        </p:nvSpPr>
        <p:spPr>
          <a:xfrm>
            <a:off x="8594016" y="3559223"/>
            <a:ext cx="1199367" cy="369332"/>
          </a:xfrm>
          <a:prstGeom prst="rect">
            <a:avLst/>
          </a:prstGeom>
        </p:spPr>
        <p:txBody>
          <a:bodyPr wrap="none">
            <a:spAutoFit/>
          </a:bodyPr>
          <a:lstStyle/>
          <a:p>
            <a:r>
              <a:rPr lang="en-US" altLang="en-US" dirty="0"/>
              <a:t> 2 3 5 * + =</a:t>
            </a:r>
          </a:p>
        </p:txBody>
      </p:sp>
      <p:sp>
        <p:nvSpPr>
          <p:cNvPr id="11" name="Rectangle 10"/>
          <p:cNvSpPr/>
          <p:nvPr/>
        </p:nvSpPr>
        <p:spPr>
          <a:xfrm>
            <a:off x="9385288" y="3765942"/>
            <a:ext cx="1434737" cy="646331"/>
          </a:xfrm>
          <a:prstGeom prst="rect">
            <a:avLst/>
          </a:prstGeom>
        </p:spPr>
        <p:txBody>
          <a:bodyPr wrap="square">
            <a:spAutoFit/>
          </a:bodyPr>
          <a:lstStyle/>
          <a:p>
            <a:pPr>
              <a:buFont typeface="Monotype Sorts" pitchFamily="32" charset="2"/>
              <a:buNone/>
            </a:pPr>
            <a:r>
              <a:rPr lang="en-US" altLang="en-US" dirty="0"/>
              <a:t>= 2 </a:t>
            </a:r>
            <a:r>
              <a:rPr lang="en-US" altLang="en-US" u="sng" dirty="0"/>
              <a:t>3 5 *</a:t>
            </a:r>
            <a:r>
              <a:rPr lang="en-US" altLang="en-US" dirty="0"/>
              <a:t> + </a:t>
            </a:r>
          </a:p>
          <a:p>
            <a:pPr>
              <a:buFont typeface="Monotype Sorts" pitchFamily="32" charset="2"/>
              <a:buNone/>
            </a:pPr>
            <a:r>
              <a:rPr lang="en-US" altLang="en-US" dirty="0" smtClean="0"/>
              <a:t>= </a:t>
            </a:r>
            <a:r>
              <a:rPr lang="en-US" altLang="en-US" u="sng" dirty="0"/>
              <a:t>2 15 +</a:t>
            </a:r>
            <a:r>
              <a:rPr lang="en-US" altLang="en-US" dirty="0"/>
              <a:t> = 17</a:t>
            </a:r>
          </a:p>
        </p:txBody>
      </p:sp>
      <p:sp>
        <p:nvSpPr>
          <p:cNvPr id="12" name="Rectangle 11"/>
          <p:cNvSpPr/>
          <p:nvPr/>
        </p:nvSpPr>
        <p:spPr>
          <a:xfrm>
            <a:off x="8594016" y="4829731"/>
            <a:ext cx="1146468" cy="369332"/>
          </a:xfrm>
          <a:prstGeom prst="rect">
            <a:avLst/>
          </a:prstGeom>
        </p:spPr>
        <p:txBody>
          <a:bodyPr wrap="none">
            <a:spAutoFit/>
          </a:bodyPr>
          <a:lstStyle/>
          <a:p>
            <a:r>
              <a:rPr lang="en-US" altLang="en-US" dirty="0"/>
              <a:t>2 3 + 5 * =</a:t>
            </a:r>
          </a:p>
        </p:txBody>
      </p:sp>
      <p:sp>
        <p:nvSpPr>
          <p:cNvPr id="13" name="Rectangle 12"/>
          <p:cNvSpPr/>
          <p:nvPr/>
        </p:nvSpPr>
        <p:spPr>
          <a:xfrm>
            <a:off x="9463018" y="5049953"/>
            <a:ext cx="1304108" cy="646331"/>
          </a:xfrm>
          <a:prstGeom prst="rect">
            <a:avLst/>
          </a:prstGeom>
        </p:spPr>
        <p:txBody>
          <a:bodyPr wrap="square">
            <a:spAutoFit/>
          </a:bodyPr>
          <a:lstStyle/>
          <a:p>
            <a:pPr>
              <a:buFont typeface="Monotype Sorts" pitchFamily="32" charset="2"/>
              <a:buNone/>
            </a:pPr>
            <a:r>
              <a:rPr lang="en-US" altLang="en-US" dirty="0"/>
              <a:t>= </a:t>
            </a:r>
            <a:r>
              <a:rPr lang="en-US" altLang="en-US" u="sng" dirty="0"/>
              <a:t>2 3 +</a:t>
            </a:r>
            <a:r>
              <a:rPr lang="en-US" altLang="en-US" dirty="0"/>
              <a:t> 5 *</a:t>
            </a:r>
          </a:p>
          <a:p>
            <a:pPr>
              <a:buFont typeface="Monotype Sorts" pitchFamily="32" charset="2"/>
              <a:buNone/>
            </a:pPr>
            <a:r>
              <a:rPr lang="en-US" altLang="en-US" dirty="0" smtClean="0"/>
              <a:t>= </a:t>
            </a:r>
            <a:r>
              <a:rPr lang="en-US" altLang="en-US" u="sng" dirty="0"/>
              <a:t>5 5 *</a:t>
            </a:r>
            <a:r>
              <a:rPr lang="en-US" altLang="en-US" dirty="0"/>
              <a:t> = 25</a:t>
            </a:r>
          </a:p>
        </p:txBody>
      </p:sp>
      <p:sp>
        <p:nvSpPr>
          <p:cNvPr id="14" name="Rectangle 13"/>
          <p:cNvSpPr/>
          <p:nvPr/>
        </p:nvSpPr>
        <p:spPr>
          <a:xfrm>
            <a:off x="8851512" y="5792703"/>
            <a:ext cx="2502288" cy="369332"/>
          </a:xfrm>
          <a:prstGeom prst="rect">
            <a:avLst/>
          </a:prstGeom>
        </p:spPr>
        <p:txBody>
          <a:bodyPr wrap="none">
            <a:spAutoFit/>
          </a:bodyPr>
          <a:lstStyle/>
          <a:p>
            <a:pPr>
              <a:buFont typeface="Monotype Sorts" pitchFamily="32" charset="2"/>
              <a:buNone/>
            </a:pPr>
            <a:r>
              <a:rPr lang="en-US" altLang="en-US" dirty="0"/>
              <a:t>No parentheses needed!</a:t>
            </a:r>
          </a:p>
        </p:txBody>
      </p:sp>
      <p:sp>
        <p:nvSpPr>
          <p:cNvPr id="15" name="Rectangle 14"/>
          <p:cNvSpPr/>
          <p:nvPr/>
        </p:nvSpPr>
        <p:spPr>
          <a:xfrm>
            <a:off x="552995" y="5954128"/>
            <a:ext cx="6096000" cy="646331"/>
          </a:xfrm>
          <a:prstGeom prst="rect">
            <a:avLst/>
          </a:prstGeom>
        </p:spPr>
        <p:txBody>
          <a:bodyPr>
            <a:spAutoFit/>
          </a:bodyPr>
          <a:lstStyle/>
          <a:p>
            <a:r>
              <a:rPr lang="en-US" altLang="en-US" dirty="0"/>
              <a:t>Infix is the only notation that requires parentheses in order to change the order in which the operations are done.</a:t>
            </a:r>
          </a:p>
        </p:txBody>
      </p:sp>
      <p:sp>
        <p:nvSpPr>
          <p:cNvPr id="16" name="Rectangle 15"/>
          <p:cNvSpPr/>
          <p:nvPr/>
        </p:nvSpPr>
        <p:spPr>
          <a:xfrm>
            <a:off x="4405463" y="2974532"/>
            <a:ext cx="716606" cy="369332"/>
          </a:xfrm>
          <a:prstGeom prst="rect">
            <a:avLst/>
          </a:prstGeom>
        </p:spPr>
        <p:txBody>
          <a:bodyPr wrap="none">
            <a:spAutoFit/>
          </a:bodyPr>
          <a:lstStyle/>
          <a:p>
            <a:r>
              <a:rPr lang="en-US" altLang="en-US" dirty="0" smtClean="0"/>
              <a:t>Prefix</a:t>
            </a:r>
            <a:endParaRPr lang="en-US" altLang="en-US" dirty="0"/>
          </a:p>
        </p:txBody>
      </p:sp>
      <p:sp>
        <p:nvSpPr>
          <p:cNvPr id="17" name="Rectangle 16"/>
          <p:cNvSpPr/>
          <p:nvPr/>
        </p:nvSpPr>
        <p:spPr>
          <a:xfrm>
            <a:off x="8851512" y="2877022"/>
            <a:ext cx="807465" cy="369332"/>
          </a:xfrm>
          <a:prstGeom prst="rect">
            <a:avLst/>
          </a:prstGeom>
        </p:spPr>
        <p:txBody>
          <a:bodyPr wrap="none">
            <a:spAutoFit/>
          </a:bodyPr>
          <a:lstStyle/>
          <a:p>
            <a:r>
              <a:rPr lang="en-US" altLang="en-US" dirty="0" smtClean="0"/>
              <a:t>Postfix</a:t>
            </a:r>
            <a:endParaRPr lang="en-US" altLang="en-US" dirty="0"/>
          </a:p>
        </p:txBody>
      </p:sp>
      <p:sp>
        <p:nvSpPr>
          <p:cNvPr id="18" name="Rectangle 17"/>
          <p:cNvSpPr/>
          <p:nvPr/>
        </p:nvSpPr>
        <p:spPr>
          <a:xfrm>
            <a:off x="563182" y="2974532"/>
            <a:ext cx="585673" cy="369332"/>
          </a:xfrm>
          <a:prstGeom prst="rect">
            <a:avLst/>
          </a:prstGeom>
        </p:spPr>
        <p:txBody>
          <a:bodyPr wrap="none">
            <a:spAutoFit/>
          </a:bodyPr>
          <a:lstStyle/>
          <a:p>
            <a:r>
              <a:rPr lang="en-US" altLang="en-US" dirty="0" smtClean="0"/>
              <a:t>Infix</a:t>
            </a:r>
            <a:endParaRPr lang="en-US" altLang="en-US" dirty="0"/>
          </a:p>
        </p:txBody>
      </p:sp>
    </p:spTree>
    <p:extLst>
      <p:ext uri="{BB962C8B-B14F-4D97-AF65-F5344CB8AC3E}">
        <p14:creationId xmlns:p14="http://schemas.microsoft.com/office/powerpoint/2010/main" val="1304671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US" altLang="en-US" sz="3600" dirty="0"/>
              <a:t>Infix to Prefix Conversion </a:t>
            </a:r>
          </a:p>
        </p:txBody>
      </p:sp>
      <p:sp>
        <p:nvSpPr>
          <p:cNvPr id="12291" name="Rectangle 3"/>
          <p:cNvSpPr>
            <a:spLocks noGrp="1" noChangeArrowheads="1"/>
          </p:cNvSpPr>
          <p:nvPr>
            <p:ph type="body" idx="1"/>
          </p:nvPr>
        </p:nvSpPr>
        <p:spPr>
          <a:xfrm>
            <a:off x="838200" y="1481931"/>
            <a:ext cx="10515600" cy="1156766"/>
          </a:xfrm>
        </p:spPr>
        <p:txBody>
          <a:bodyPr/>
          <a:lstStyle/>
          <a:p>
            <a:pPr>
              <a:buFont typeface="Monotype Sorts" pitchFamily="32" charset="2"/>
              <a:buNone/>
            </a:pPr>
            <a:r>
              <a:rPr lang="en-US" altLang="en-US" sz="2000" dirty="0"/>
              <a:t>Move each operator to the left of its operands &amp; remove the parentheses:</a:t>
            </a:r>
          </a:p>
          <a:p>
            <a:pPr>
              <a:buFont typeface="Monotype Sorts" pitchFamily="32" charset="2"/>
              <a:buNone/>
            </a:pPr>
            <a:r>
              <a:rPr lang="en-US" altLang="en-US" dirty="0"/>
              <a:t>		</a:t>
            </a:r>
            <a:r>
              <a:rPr lang="en-US" altLang="en-US" sz="2000" dirty="0"/>
              <a:t>	( ( A + B) * ( C + D ) )</a:t>
            </a:r>
            <a:endParaRPr lang="en-US" altLang="en-US" sz="2000" u="sng" dirty="0"/>
          </a:p>
          <a:p>
            <a:pPr algn="ctr">
              <a:buFont typeface="Monotype Sorts" pitchFamily="32" charset="2"/>
              <a:buNone/>
            </a:pPr>
            <a:endParaRPr lang="en-US" altLang="en-US" dirty="0"/>
          </a:p>
        </p:txBody>
      </p:sp>
      <p:sp>
        <p:nvSpPr>
          <p:cNvPr id="12306" name="Text Box 18"/>
          <p:cNvSpPr txBox="1">
            <a:spLocks noChangeArrowheads="1"/>
          </p:cNvSpPr>
          <p:nvPr/>
        </p:nvSpPr>
        <p:spPr bwMode="auto">
          <a:xfrm>
            <a:off x="5029200" y="3657600"/>
            <a:ext cx="237566"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 </a:t>
            </a:r>
          </a:p>
        </p:txBody>
      </p:sp>
      <p:sp>
        <p:nvSpPr>
          <p:cNvPr id="8" name="Freeform 7"/>
          <p:cNvSpPr/>
          <p:nvPr/>
        </p:nvSpPr>
        <p:spPr>
          <a:xfrm>
            <a:off x="2899954" y="2246752"/>
            <a:ext cx="404950" cy="261317"/>
          </a:xfrm>
          <a:custGeom>
            <a:avLst/>
            <a:gdLst>
              <a:gd name="connsiteX0" fmla="*/ 1167091 w 1167091"/>
              <a:gd name="connsiteY0" fmla="*/ 0 h 516654"/>
              <a:gd name="connsiteX1" fmla="*/ 1036462 w 1167091"/>
              <a:gd name="connsiteY1" fmla="*/ 470263 h 516654"/>
              <a:gd name="connsiteX2" fmla="*/ 736017 w 1167091"/>
              <a:gd name="connsiteY2" fmla="*/ 496389 h 516654"/>
              <a:gd name="connsiteX3" fmla="*/ 109000 w 1167091"/>
              <a:gd name="connsiteY3" fmla="*/ 444137 h 516654"/>
              <a:gd name="connsiteX4" fmla="*/ 4497 w 1167091"/>
              <a:gd name="connsiteY4" fmla="*/ 0 h 516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7091" h="516654">
                <a:moveTo>
                  <a:pt x="1167091" y="0"/>
                </a:moveTo>
                <a:cubicBezTo>
                  <a:pt x="1137699" y="193766"/>
                  <a:pt x="1108308" y="387532"/>
                  <a:pt x="1036462" y="470263"/>
                </a:cubicBezTo>
                <a:cubicBezTo>
                  <a:pt x="964616" y="552994"/>
                  <a:pt x="890594" y="500743"/>
                  <a:pt x="736017" y="496389"/>
                </a:cubicBezTo>
                <a:cubicBezTo>
                  <a:pt x="581440" y="492035"/>
                  <a:pt x="230920" y="526869"/>
                  <a:pt x="109000" y="444137"/>
                </a:cubicBezTo>
                <a:cubicBezTo>
                  <a:pt x="-12920" y="361406"/>
                  <a:pt x="-4212" y="180703"/>
                  <a:pt x="4497"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838199" y="2602468"/>
            <a:ext cx="8253549" cy="707886"/>
          </a:xfrm>
          <a:prstGeom prst="rect">
            <a:avLst/>
          </a:prstGeom>
        </p:spPr>
        <p:txBody>
          <a:bodyPr wrap="square">
            <a:spAutoFit/>
          </a:bodyPr>
          <a:lstStyle/>
          <a:p>
            <a:pPr>
              <a:buFont typeface="Monotype Sorts" pitchFamily="32" charset="2"/>
              <a:buNone/>
            </a:pPr>
            <a:r>
              <a:rPr lang="en-US" altLang="en-US" sz="2000" dirty="0"/>
              <a:t>Move each operator to the left of its operands &amp; remove the parentheses:</a:t>
            </a:r>
          </a:p>
          <a:p>
            <a:pPr>
              <a:buFont typeface="Monotype Sorts" pitchFamily="32" charset="2"/>
              <a:buNone/>
            </a:pPr>
            <a:r>
              <a:rPr lang="en-US" altLang="en-US" sz="2000" dirty="0"/>
              <a:t>			( + A  B  * ( C + D ) )</a:t>
            </a:r>
            <a:endParaRPr lang="en-GB" sz="2000" dirty="0"/>
          </a:p>
        </p:txBody>
      </p:sp>
      <p:sp>
        <p:nvSpPr>
          <p:cNvPr id="10" name="Freeform 9"/>
          <p:cNvSpPr/>
          <p:nvPr/>
        </p:nvSpPr>
        <p:spPr>
          <a:xfrm>
            <a:off x="3775166" y="3236908"/>
            <a:ext cx="803041" cy="313569"/>
          </a:xfrm>
          <a:custGeom>
            <a:avLst/>
            <a:gdLst>
              <a:gd name="connsiteX0" fmla="*/ 1167091 w 1167091"/>
              <a:gd name="connsiteY0" fmla="*/ 0 h 516654"/>
              <a:gd name="connsiteX1" fmla="*/ 1036462 w 1167091"/>
              <a:gd name="connsiteY1" fmla="*/ 470263 h 516654"/>
              <a:gd name="connsiteX2" fmla="*/ 736017 w 1167091"/>
              <a:gd name="connsiteY2" fmla="*/ 496389 h 516654"/>
              <a:gd name="connsiteX3" fmla="*/ 109000 w 1167091"/>
              <a:gd name="connsiteY3" fmla="*/ 444137 h 516654"/>
              <a:gd name="connsiteX4" fmla="*/ 4497 w 1167091"/>
              <a:gd name="connsiteY4" fmla="*/ 0 h 516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7091" h="516654">
                <a:moveTo>
                  <a:pt x="1167091" y="0"/>
                </a:moveTo>
                <a:cubicBezTo>
                  <a:pt x="1137699" y="193766"/>
                  <a:pt x="1108308" y="387532"/>
                  <a:pt x="1036462" y="470263"/>
                </a:cubicBezTo>
                <a:cubicBezTo>
                  <a:pt x="964616" y="552994"/>
                  <a:pt x="890594" y="500743"/>
                  <a:pt x="736017" y="496389"/>
                </a:cubicBezTo>
                <a:cubicBezTo>
                  <a:pt x="581440" y="492035"/>
                  <a:pt x="230920" y="526869"/>
                  <a:pt x="109000" y="444137"/>
                </a:cubicBezTo>
                <a:cubicBezTo>
                  <a:pt x="-12920" y="361406"/>
                  <a:pt x="-4212" y="180703"/>
                  <a:pt x="4497"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931816" y="3842266"/>
            <a:ext cx="8395063" cy="707886"/>
          </a:xfrm>
          <a:prstGeom prst="rect">
            <a:avLst/>
          </a:prstGeom>
        </p:spPr>
        <p:txBody>
          <a:bodyPr wrap="square">
            <a:spAutoFit/>
          </a:bodyPr>
          <a:lstStyle/>
          <a:p>
            <a:pPr>
              <a:buFont typeface="Monotype Sorts" pitchFamily="32" charset="2"/>
              <a:buNone/>
            </a:pPr>
            <a:r>
              <a:rPr lang="en-US" altLang="en-US" sz="2000" dirty="0"/>
              <a:t>Move each operator to the left of its operands &amp; remove the parentheses:</a:t>
            </a:r>
          </a:p>
          <a:p>
            <a:pPr>
              <a:buFont typeface="Monotype Sorts" pitchFamily="32" charset="2"/>
              <a:buNone/>
            </a:pPr>
            <a:r>
              <a:rPr lang="en-US" altLang="en-US" sz="2000" dirty="0"/>
              <a:t>		       * + A  B  ( C + D ) </a:t>
            </a:r>
            <a:endParaRPr lang="en-US" altLang="en-US" sz="2000" u="sng" dirty="0"/>
          </a:p>
        </p:txBody>
      </p:sp>
      <p:sp>
        <p:nvSpPr>
          <p:cNvPr id="12" name="Freeform 11"/>
          <p:cNvSpPr/>
          <p:nvPr/>
        </p:nvSpPr>
        <p:spPr>
          <a:xfrm>
            <a:off x="4127863" y="4513923"/>
            <a:ext cx="450343" cy="240123"/>
          </a:xfrm>
          <a:custGeom>
            <a:avLst/>
            <a:gdLst>
              <a:gd name="connsiteX0" fmla="*/ 1167091 w 1167091"/>
              <a:gd name="connsiteY0" fmla="*/ 0 h 516654"/>
              <a:gd name="connsiteX1" fmla="*/ 1036462 w 1167091"/>
              <a:gd name="connsiteY1" fmla="*/ 470263 h 516654"/>
              <a:gd name="connsiteX2" fmla="*/ 736017 w 1167091"/>
              <a:gd name="connsiteY2" fmla="*/ 496389 h 516654"/>
              <a:gd name="connsiteX3" fmla="*/ 109000 w 1167091"/>
              <a:gd name="connsiteY3" fmla="*/ 444137 h 516654"/>
              <a:gd name="connsiteX4" fmla="*/ 4497 w 1167091"/>
              <a:gd name="connsiteY4" fmla="*/ 0 h 516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7091" h="516654">
                <a:moveTo>
                  <a:pt x="1167091" y="0"/>
                </a:moveTo>
                <a:cubicBezTo>
                  <a:pt x="1137699" y="193766"/>
                  <a:pt x="1108308" y="387532"/>
                  <a:pt x="1036462" y="470263"/>
                </a:cubicBezTo>
                <a:cubicBezTo>
                  <a:pt x="964616" y="552994"/>
                  <a:pt x="890594" y="500743"/>
                  <a:pt x="736017" y="496389"/>
                </a:cubicBezTo>
                <a:cubicBezTo>
                  <a:pt x="581440" y="492035"/>
                  <a:pt x="230920" y="526869"/>
                  <a:pt x="109000" y="444137"/>
                </a:cubicBezTo>
                <a:cubicBezTo>
                  <a:pt x="-12920" y="361406"/>
                  <a:pt x="-4212" y="180703"/>
                  <a:pt x="4497"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838200" y="5015057"/>
            <a:ext cx="10252166" cy="1323439"/>
          </a:xfrm>
          <a:prstGeom prst="rect">
            <a:avLst/>
          </a:prstGeom>
        </p:spPr>
        <p:txBody>
          <a:bodyPr wrap="square">
            <a:spAutoFit/>
          </a:bodyPr>
          <a:lstStyle/>
          <a:p>
            <a:pPr>
              <a:buFont typeface="Monotype Sorts" pitchFamily="32" charset="2"/>
              <a:buNone/>
            </a:pPr>
            <a:r>
              <a:rPr lang="en-US" altLang="en-US" sz="2000" dirty="0"/>
              <a:t>Move each operator to the left of its operands &amp; remove the parentheses:</a:t>
            </a:r>
          </a:p>
          <a:p>
            <a:pPr>
              <a:buFont typeface="Monotype Sorts" pitchFamily="32" charset="2"/>
              <a:buNone/>
            </a:pPr>
            <a:r>
              <a:rPr lang="en-US" altLang="en-US" sz="2000" dirty="0"/>
              <a:t>		       * + A  B  + C   D</a:t>
            </a:r>
          </a:p>
          <a:p>
            <a:pPr>
              <a:buFont typeface="Monotype Sorts" pitchFamily="32" charset="2"/>
              <a:buNone/>
            </a:pPr>
            <a:endParaRPr lang="en-US" altLang="en-US" sz="2000" dirty="0"/>
          </a:p>
          <a:p>
            <a:pPr>
              <a:buFont typeface="Monotype Sorts" pitchFamily="32" charset="2"/>
              <a:buNone/>
            </a:pPr>
            <a:r>
              <a:rPr lang="en-US" altLang="en-US" sz="2000" dirty="0"/>
              <a:t>Order of operands does not change!</a:t>
            </a:r>
            <a:endParaRPr lang="en-US" altLang="en-US" sz="2000" u="sng" dirty="0"/>
          </a:p>
        </p:txBody>
      </p:sp>
    </p:spTree>
    <p:extLst>
      <p:ext uri="{BB962C8B-B14F-4D97-AF65-F5344CB8AC3E}">
        <p14:creationId xmlns:p14="http://schemas.microsoft.com/office/powerpoint/2010/main" val="1534697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dissolve">
                                      <p:cBhvr>
                                        <p:cTn id="7" dur="500"/>
                                        <p:tgtEl>
                                          <p:spTgt spid="1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dissolve">
                                      <p:cBhvr>
                                        <p:cTn id="12" dur="500"/>
                                        <p:tgtEl>
                                          <p:spTgt spid="122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en-US" altLang="en-US" sz="3600" dirty="0"/>
              <a:t>Infix to Postfix</a:t>
            </a:r>
          </a:p>
        </p:txBody>
      </p:sp>
      <p:sp>
        <p:nvSpPr>
          <p:cNvPr id="36867" name="Rectangle 3"/>
          <p:cNvSpPr>
            <a:spLocks noGrp="1" noChangeArrowheads="1"/>
          </p:cNvSpPr>
          <p:nvPr>
            <p:ph type="body" idx="1"/>
          </p:nvPr>
        </p:nvSpPr>
        <p:spPr/>
        <p:txBody>
          <a:bodyPr/>
          <a:lstStyle/>
          <a:p>
            <a:pPr>
              <a:buFont typeface="Monotype Sorts" pitchFamily="32" charset="2"/>
              <a:buNone/>
            </a:pPr>
            <a:r>
              <a:rPr lang="en-US" altLang="en-US" dirty="0"/>
              <a:t>	( ( ( A + B ) * C ) - ( ( D + E ) / F ) )</a:t>
            </a:r>
          </a:p>
          <a:p>
            <a:pPr>
              <a:buFont typeface="Monotype Sorts" pitchFamily="32" charset="2"/>
              <a:buNone/>
            </a:pPr>
            <a:endParaRPr lang="en-US" altLang="en-US" dirty="0"/>
          </a:p>
          <a:p>
            <a:pPr>
              <a:buFont typeface="Monotype Sorts" pitchFamily="32" charset="2"/>
              <a:buNone/>
            </a:pPr>
            <a:endParaRPr lang="en-US" altLang="en-US" dirty="0"/>
          </a:p>
          <a:p>
            <a:pPr>
              <a:buFont typeface="Monotype Sorts" pitchFamily="32" charset="2"/>
              <a:buNone/>
            </a:pPr>
            <a:r>
              <a:rPr lang="en-US" altLang="en-US" dirty="0"/>
              <a:t>	          A  B + C *  D  E + F / -</a:t>
            </a:r>
          </a:p>
          <a:p>
            <a:r>
              <a:rPr lang="en-US" altLang="en-US" dirty="0"/>
              <a:t>Operand order does not change!</a:t>
            </a:r>
          </a:p>
          <a:p>
            <a:r>
              <a:rPr lang="en-US" altLang="en-US" dirty="0"/>
              <a:t>Operators are in order of evaluation!</a:t>
            </a:r>
          </a:p>
        </p:txBody>
      </p:sp>
      <p:sp>
        <p:nvSpPr>
          <p:cNvPr id="36868" name="Text Box 4"/>
          <p:cNvSpPr txBox="1">
            <a:spLocks noChangeArrowheads="1"/>
          </p:cNvSpPr>
          <p:nvPr/>
        </p:nvSpPr>
        <p:spPr bwMode="auto">
          <a:xfrm>
            <a:off x="3810000" y="2667000"/>
            <a:ext cx="237566"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 </a:t>
            </a:r>
          </a:p>
        </p:txBody>
      </p:sp>
      <p:sp>
        <p:nvSpPr>
          <p:cNvPr id="36870" name="Text Box 6"/>
          <p:cNvSpPr txBox="1">
            <a:spLocks noChangeArrowheads="1"/>
          </p:cNvSpPr>
          <p:nvPr/>
        </p:nvSpPr>
        <p:spPr bwMode="auto">
          <a:xfrm>
            <a:off x="4800600" y="2667000"/>
            <a:ext cx="237566"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 </a:t>
            </a:r>
          </a:p>
        </p:txBody>
      </p:sp>
      <p:sp>
        <p:nvSpPr>
          <p:cNvPr id="36871" name="Text Box 7"/>
          <p:cNvSpPr txBox="1">
            <a:spLocks noChangeArrowheads="1"/>
          </p:cNvSpPr>
          <p:nvPr/>
        </p:nvSpPr>
        <p:spPr bwMode="auto">
          <a:xfrm>
            <a:off x="5486400" y="2667000"/>
            <a:ext cx="237566"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 </a:t>
            </a:r>
          </a:p>
        </p:txBody>
      </p:sp>
      <p:sp>
        <p:nvSpPr>
          <p:cNvPr id="36872" name="Text Box 8"/>
          <p:cNvSpPr txBox="1">
            <a:spLocks noChangeArrowheads="1"/>
          </p:cNvSpPr>
          <p:nvPr/>
        </p:nvSpPr>
        <p:spPr bwMode="auto">
          <a:xfrm>
            <a:off x="5791200" y="2667000"/>
            <a:ext cx="237566"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 </a:t>
            </a:r>
          </a:p>
        </p:txBody>
      </p:sp>
      <p:sp>
        <p:nvSpPr>
          <p:cNvPr id="36873" name="Text Box 9"/>
          <p:cNvSpPr txBox="1">
            <a:spLocks noChangeArrowheads="1"/>
          </p:cNvSpPr>
          <p:nvPr/>
        </p:nvSpPr>
        <p:spPr bwMode="auto">
          <a:xfrm>
            <a:off x="7010400" y="2667000"/>
            <a:ext cx="290464"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  </a:t>
            </a:r>
          </a:p>
        </p:txBody>
      </p:sp>
      <p:sp>
        <p:nvSpPr>
          <p:cNvPr id="36874" name="Text Box 10"/>
          <p:cNvSpPr txBox="1">
            <a:spLocks noChangeArrowheads="1"/>
          </p:cNvSpPr>
          <p:nvPr/>
        </p:nvSpPr>
        <p:spPr bwMode="auto">
          <a:xfrm>
            <a:off x="7696200" y="2667000"/>
            <a:ext cx="237566"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 </a:t>
            </a:r>
          </a:p>
        </p:txBody>
      </p:sp>
      <p:sp>
        <p:nvSpPr>
          <p:cNvPr id="36875" name="Text Box 11"/>
          <p:cNvSpPr txBox="1">
            <a:spLocks noChangeArrowheads="1"/>
          </p:cNvSpPr>
          <p:nvPr/>
        </p:nvSpPr>
        <p:spPr bwMode="auto">
          <a:xfrm>
            <a:off x="8686800" y="2667000"/>
            <a:ext cx="237566"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 </a:t>
            </a:r>
          </a:p>
        </p:txBody>
      </p:sp>
      <p:sp>
        <p:nvSpPr>
          <p:cNvPr id="36876" name="Text Box 12"/>
          <p:cNvSpPr txBox="1">
            <a:spLocks noChangeArrowheads="1"/>
          </p:cNvSpPr>
          <p:nvPr/>
        </p:nvSpPr>
        <p:spPr bwMode="auto">
          <a:xfrm>
            <a:off x="8915400" y="2667000"/>
            <a:ext cx="237566"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 </a:t>
            </a:r>
          </a:p>
        </p:txBody>
      </p:sp>
      <p:sp>
        <p:nvSpPr>
          <p:cNvPr id="36880" name="Text Box 16"/>
          <p:cNvSpPr txBox="1">
            <a:spLocks noChangeArrowheads="1"/>
          </p:cNvSpPr>
          <p:nvPr/>
        </p:nvSpPr>
        <p:spPr bwMode="auto">
          <a:xfrm>
            <a:off x="7961313" y="2667000"/>
            <a:ext cx="237566"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 </a:t>
            </a:r>
          </a:p>
        </p:txBody>
      </p:sp>
      <p:sp>
        <p:nvSpPr>
          <p:cNvPr id="18" name="Freeform 17"/>
          <p:cNvSpPr/>
          <p:nvPr/>
        </p:nvSpPr>
        <p:spPr>
          <a:xfrm flipH="1">
            <a:off x="2063932" y="2168375"/>
            <a:ext cx="483325" cy="300505"/>
          </a:xfrm>
          <a:custGeom>
            <a:avLst/>
            <a:gdLst>
              <a:gd name="connsiteX0" fmla="*/ 1167091 w 1167091"/>
              <a:gd name="connsiteY0" fmla="*/ 0 h 516654"/>
              <a:gd name="connsiteX1" fmla="*/ 1036462 w 1167091"/>
              <a:gd name="connsiteY1" fmla="*/ 470263 h 516654"/>
              <a:gd name="connsiteX2" fmla="*/ 736017 w 1167091"/>
              <a:gd name="connsiteY2" fmla="*/ 496389 h 516654"/>
              <a:gd name="connsiteX3" fmla="*/ 109000 w 1167091"/>
              <a:gd name="connsiteY3" fmla="*/ 444137 h 516654"/>
              <a:gd name="connsiteX4" fmla="*/ 4497 w 1167091"/>
              <a:gd name="connsiteY4" fmla="*/ 0 h 516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7091" h="516654">
                <a:moveTo>
                  <a:pt x="1167091" y="0"/>
                </a:moveTo>
                <a:cubicBezTo>
                  <a:pt x="1137699" y="193766"/>
                  <a:pt x="1108308" y="387532"/>
                  <a:pt x="1036462" y="470263"/>
                </a:cubicBezTo>
                <a:cubicBezTo>
                  <a:pt x="964616" y="552994"/>
                  <a:pt x="890594" y="500743"/>
                  <a:pt x="736017" y="496389"/>
                </a:cubicBezTo>
                <a:cubicBezTo>
                  <a:pt x="581440" y="492035"/>
                  <a:pt x="230920" y="526869"/>
                  <a:pt x="109000" y="444137"/>
                </a:cubicBezTo>
                <a:cubicBezTo>
                  <a:pt x="-12920" y="361406"/>
                  <a:pt x="-4212" y="180703"/>
                  <a:pt x="4497"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reeform 18"/>
          <p:cNvSpPr/>
          <p:nvPr/>
        </p:nvSpPr>
        <p:spPr>
          <a:xfrm flipH="1">
            <a:off x="2817224" y="2185746"/>
            <a:ext cx="483325" cy="300505"/>
          </a:xfrm>
          <a:custGeom>
            <a:avLst/>
            <a:gdLst>
              <a:gd name="connsiteX0" fmla="*/ 1167091 w 1167091"/>
              <a:gd name="connsiteY0" fmla="*/ 0 h 516654"/>
              <a:gd name="connsiteX1" fmla="*/ 1036462 w 1167091"/>
              <a:gd name="connsiteY1" fmla="*/ 470263 h 516654"/>
              <a:gd name="connsiteX2" fmla="*/ 736017 w 1167091"/>
              <a:gd name="connsiteY2" fmla="*/ 496389 h 516654"/>
              <a:gd name="connsiteX3" fmla="*/ 109000 w 1167091"/>
              <a:gd name="connsiteY3" fmla="*/ 444137 h 516654"/>
              <a:gd name="connsiteX4" fmla="*/ 4497 w 1167091"/>
              <a:gd name="connsiteY4" fmla="*/ 0 h 516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7091" h="516654">
                <a:moveTo>
                  <a:pt x="1167091" y="0"/>
                </a:moveTo>
                <a:cubicBezTo>
                  <a:pt x="1137699" y="193766"/>
                  <a:pt x="1108308" y="387532"/>
                  <a:pt x="1036462" y="470263"/>
                </a:cubicBezTo>
                <a:cubicBezTo>
                  <a:pt x="964616" y="552994"/>
                  <a:pt x="890594" y="500743"/>
                  <a:pt x="736017" y="496389"/>
                </a:cubicBezTo>
                <a:cubicBezTo>
                  <a:pt x="581440" y="492035"/>
                  <a:pt x="230920" y="526869"/>
                  <a:pt x="109000" y="444137"/>
                </a:cubicBezTo>
                <a:cubicBezTo>
                  <a:pt x="-12920" y="361406"/>
                  <a:pt x="-4212" y="180703"/>
                  <a:pt x="4497"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reeform 19"/>
          <p:cNvSpPr/>
          <p:nvPr/>
        </p:nvSpPr>
        <p:spPr>
          <a:xfrm flipH="1">
            <a:off x="5038166" y="2278628"/>
            <a:ext cx="483325" cy="300505"/>
          </a:xfrm>
          <a:custGeom>
            <a:avLst/>
            <a:gdLst>
              <a:gd name="connsiteX0" fmla="*/ 1167091 w 1167091"/>
              <a:gd name="connsiteY0" fmla="*/ 0 h 516654"/>
              <a:gd name="connsiteX1" fmla="*/ 1036462 w 1167091"/>
              <a:gd name="connsiteY1" fmla="*/ 470263 h 516654"/>
              <a:gd name="connsiteX2" fmla="*/ 736017 w 1167091"/>
              <a:gd name="connsiteY2" fmla="*/ 496389 h 516654"/>
              <a:gd name="connsiteX3" fmla="*/ 109000 w 1167091"/>
              <a:gd name="connsiteY3" fmla="*/ 444137 h 516654"/>
              <a:gd name="connsiteX4" fmla="*/ 4497 w 1167091"/>
              <a:gd name="connsiteY4" fmla="*/ 0 h 516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7091" h="516654">
                <a:moveTo>
                  <a:pt x="1167091" y="0"/>
                </a:moveTo>
                <a:cubicBezTo>
                  <a:pt x="1137699" y="193766"/>
                  <a:pt x="1108308" y="387532"/>
                  <a:pt x="1036462" y="470263"/>
                </a:cubicBezTo>
                <a:cubicBezTo>
                  <a:pt x="964616" y="552994"/>
                  <a:pt x="890594" y="500743"/>
                  <a:pt x="736017" y="496389"/>
                </a:cubicBezTo>
                <a:cubicBezTo>
                  <a:pt x="581440" y="492035"/>
                  <a:pt x="230920" y="526869"/>
                  <a:pt x="109000" y="444137"/>
                </a:cubicBezTo>
                <a:cubicBezTo>
                  <a:pt x="-12920" y="361406"/>
                  <a:pt x="-4212" y="180703"/>
                  <a:pt x="4497"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reeform 20"/>
          <p:cNvSpPr/>
          <p:nvPr/>
        </p:nvSpPr>
        <p:spPr>
          <a:xfrm flipH="1">
            <a:off x="4396869" y="2231558"/>
            <a:ext cx="483325" cy="300505"/>
          </a:xfrm>
          <a:custGeom>
            <a:avLst/>
            <a:gdLst>
              <a:gd name="connsiteX0" fmla="*/ 1167091 w 1167091"/>
              <a:gd name="connsiteY0" fmla="*/ 0 h 516654"/>
              <a:gd name="connsiteX1" fmla="*/ 1036462 w 1167091"/>
              <a:gd name="connsiteY1" fmla="*/ 470263 h 516654"/>
              <a:gd name="connsiteX2" fmla="*/ 736017 w 1167091"/>
              <a:gd name="connsiteY2" fmla="*/ 496389 h 516654"/>
              <a:gd name="connsiteX3" fmla="*/ 109000 w 1167091"/>
              <a:gd name="connsiteY3" fmla="*/ 444137 h 516654"/>
              <a:gd name="connsiteX4" fmla="*/ 4497 w 1167091"/>
              <a:gd name="connsiteY4" fmla="*/ 0 h 516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7091" h="516654">
                <a:moveTo>
                  <a:pt x="1167091" y="0"/>
                </a:moveTo>
                <a:cubicBezTo>
                  <a:pt x="1137699" y="193766"/>
                  <a:pt x="1108308" y="387532"/>
                  <a:pt x="1036462" y="470263"/>
                </a:cubicBezTo>
                <a:cubicBezTo>
                  <a:pt x="964616" y="552994"/>
                  <a:pt x="890594" y="500743"/>
                  <a:pt x="736017" y="496389"/>
                </a:cubicBezTo>
                <a:cubicBezTo>
                  <a:pt x="581440" y="492035"/>
                  <a:pt x="230920" y="526869"/>
                  <a:pt x="109000" y="444137"/>
                </a:cubicBezTo>
                <a:cubicBezTo>
                  <a:pt x="-12920" y="361406"/>
                  <a:pt x="-4212" y="180703"/>
                  <a:pt x="4497"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reeform 21"/>
          <p:cNvSpPr/>
          <p:nvPr/>
        </p:nvSpPr>
        <p:spPr>
          <a:xfrm flipH="1">
            <a:off x="3570515" y="2278627"/>
            <a:ext cx="2153450" cy="706439"/>
          </a:xfrm>
          <a:custGeom>
            <a:avLst/>
            <a:gdLst>
              <a:gd name="connsiteX0" fmla="*/ 1167091 w 1167091"/>
              <a:gd name="connsiteY0" fmla="*/ 0 h 516654"/>
              <a:gd name="connsiteX1" fmla="*/ 1036462 w 1167091"/>
              <a:gd name="connsiteY1" fmla="*/ 470263 h 516654"/>
              <a:gd name="connsiteX2" fmla="*/ 736017 w 1167091"/>
              <a:gd name="connsiteY2" fmla="*/ 496389 h 516654"/>
              <a:gd name="connsiteX3" fmla="*/ 109000 w 1167091"/>
              <a:gd name="connsiteY3" fmla="*/ 444137 h 516654"/>
              <a:gd name="connsiteX4" fmla="*/ 4497 w 1167091"/>
              <a:gd name="connsiteY4" fmla="*/ 0 h 516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7091" h="516654">
                <a:moveTo>
                  <a:pt x="1167091" y="0"/>
                </a:moveTo>
                <a:cubicBezTo>
                  <a:pt x="1137699" y="193766"/>
                  <a:pt x="1108308" y="387532"/>
                  <a:pt x="1036462" y="470263"/>
                </a:cubicBezTo>
                <a:cubicBezTo>
                  <a:pt x="964616" y="552994"/>
                  <a:pt x="890594" y="500743"/>
                  <a:pt x="736017" y="496389"/>
                </a:cubicBezTo>
                <a:cubicBezTo>
                  <a:pt x="581440" y="492035"/>
                  <a:pt x="230920" y="526869"/>
                  <a:pt x="109000" y="444137"/>
                </a:cubicBezTo>
                <a:cubicBezTo>
                  <a:pt x="-12920" y="361406"/>
                  <a:pt x="-4212" y="180703"/>
                  <a:pt x="4497"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8137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dissolve">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867">
                                            <p:txEl>
                                              <p:pRg st="3" end="3"/>
                                            </p:txEl>
                                          </p:spTgt>
                                        </p:tgtEl>
                                        <p:attrNameLst>
                                          <p:attrName>style.visibility</p:attrName>
                                        </p:attrNameLst>
                                      </p:cBhvr>
                                      <p:to>
                                        <p:strVal val="visible"/>
                                      </p:to>
                                    </p:set>
                                    <p:animEffect transition="in" filter="dissolve">
                                      <p:cBhvr>
                                        <p:cTn id="12" dur="500"/>
                                        <p:tgtEl>
                                          <p:spTgt spid="3686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6867">
                                            <p:txEl>
                                              <p:pRg st="4" end="4"/>
                                            </p:txEl>
                                          </p:spTgt>
                                        </p:tgtEl>
                                        <p:attrNameLst>
                                          <p:attrName>style.visibility</p:attrName>
                                        </p:attrNameLst>
                                      </p:cBhvr>
                                      <p:to>
                                        <p:strVal val="visible"/>
                                      </p:to>
                                    </p:set>
                                    <p:animEffect transition="in" filter="dissolve">
                                      <p:cBhvr>
                                        <p:cTn id="17" dur="500"/>
                                        <p:tgtEl>
                                          <p:spTgt spid="3686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6867">
                                            <p:txEl>
                                              <p:pRg st="5" end="5"/>
                                            </p:txEl>
                                          </p:spTgt>
                                        </p:tgtEl>
                                        <p:attrNameLst>
                                          <p:attrName>style.visibility</p:attrName>
                                        </p:attrNameLst>
                                      </p:cBhvr>
                                      <p:to>
                                        <p:strVal val="visible"/>
                                      </p:to>
                                    </p:set>
                                    <p:animEffect transition="in" filter="dissolve">
                                      <p:cBhvr>
                                        <p:cTn id="22" dur="500"/>
                                        <p:tgtEl>
                                          <p:spTgt spid="3686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880"/>
                                        </p:tgtEl>
                                        <p:attrNameLst>
                                          <p:attrName>style.visibility</p:attrName>
                                        </p:attrNameLst>
                                      </p:cBhvr>
                                      <p:to>
                                        <p:strVal val="visible"/>
                                      </p:to>
                                    </p:set>
                                    <p:animEffect transition="in" filter="wipe(left)">
                                      <p:cBhvr>
                                        <p:cTn id="27" dur="500"/>
                                        <p:tgtEl>
                                          <p:spTgt spid="36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3688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454F37846A9048BF1DDD86F3C3C8E3" ma:contentTypeVersion="15" ma:contentTypeDescription="Create a new document." ma:contentTypeScope="" ma:versionID="4cd17fb189f4dc2f507555165069eb33">
  <xsd:schema xmlns:xsd="http://www.w3.org/2001/XMLSchema" xmlns:xs="http://www.w3.org/2001/XMLSchema" xmlns:p="http://schemas.microsoft.com/office/2006/metadata/properties" xmlns:ns2="4e224cf5-cda8-43e6-bdf0-f216c7f37e76" xmlns:ns3="ba3d8e4c-90ed-460a-9e46-edd9aaa95ccb" targetNamespace="http://schemas.microsoft.com/office/2006/metadata/properties" ma:root="true" ma:fieldsID="a5d111bd2fe72767e777d870c2eb4cb4" ns2:_="" ns3:_="">
    <xsd:import namespace="4e224cf5-cda8-43e6-bdf0-f216c7f37e76"/>
    <xsd:import namespace="ba3d8e4c-90ed-460a-9e46-edd9aaa95cc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224cf5-cda8-43e6-bdf0-f216c7f37e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27d88ef6-3d77-4e34-8046-3c35cf87d40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a3d8e4c-90ed-460a-9e46-edd9aaa95ccb"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4de582a3-af38-403b-ac94-bcd76544f418}" ma:internalName="TaxCatchAll" ma:showField="CatchAllData" ma:web="ba3d8e4c-90ed-460a-9e46-edd9aaa95cc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e224cf5-cda8-43e6-bdf0-f216c7f37e76">
      <Terms xmlns="http://schemas.microsoft.com/office/infopath/2007/PartnerControls"/>
    </lcf76f155ced4ddcb4097134ff3c332f>
    <TaxCatchAll xmlns="ba3d8e4c-90ed-460a-9e46-edd9aaa95ccb" xsi:nil="true"/>
  </documentManagement>
</p:properties>
</file>

<file path=customXml/itemProps1.xml><?xml version="1.0" encoding="utf-8"?>
<ds:datastoreItem xmlns:ds="http://schemas.openxmlformats.org/officeDocument/2006/customXml" ds:itemID="{90A23C48-7F93-49B7-AA5C-5158E1BE63EA}"/>
</file>

<file path=customXml/itemProps2.xml><?xml version="1.0" encoding="utf-8"?>
<ds:datastoreItem xmlns:ds="http://schemas.openxmlformats.org/officeDocument/2006/customXml" ds:itemID="{231399AE-9326-4F13-9224-7142E2AA4E79}"/>
</file>

<file path=customXml/itemProps3.xml><?xml version="1.0" encoding="utf-8"?>
<ds:datastoreItem xmlns:ds="http://schemas.openxmlformats.org/officeDocument/2006/customXml" ds:itemID="{E3CCD103-B672-43B3-B115-B9548626F3AA}"/>
</file>

<file path=docProps/app.xml><?xml version="1.0" encoding="utf-8"?>
<Properties xmlns="http://schemas.openxmlformats.org/officeDocument/2006/extended-properties" xmlns:vt="http://schemas.openxmlformats.org/officeDocument/2006/docPropsVTypes">
  <TotalTime>1543</TotalTime>
  <Words>2889</Words>
  <Application>Microsoft Office PowerPoint</Application>
  <PresentationFormat>Widescreen</PresentationFormat>
  <Paragraphs>1036</Paragraphs>
  <Slides>48</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Arial</vt:lpstr>
      <vt:lpstr>Calibri</vt:lpstr>
      <vt:lpstr>Calibri Light</vt:lpstr>
      <vt:lpstr>Consolas</vt:lpstr>
      <vt:lpstr>Helvetica-Condensed</vt:lpstr>
      <vt:lpstr>Monotype Sorts</vt:lpstr>
      <vt:lpstr>新細明體</vt:lpstr>
      <vt:lpstr>Tahoma</vt:lpstr>
      <vt:lpstr>Times New Roman</vt:lpstr>
      <vt:lpstr>Wingdings</vt:lpstr>
      <vt:lpstr>Office Theme</vt:lpstr>
      <vt:lpstr>Stack</vt:lpstr>
      <vt:lpstr>Stack</vt:lpstr>
      <vt:lpstr>Stack</vt:lpstr>
      <vt:lpstr>Stack</vt:lpstr>
      <vt:lpstr>Stack</vt:lpstr>
      <vt:lpstr>Application of Stack</vt:lpstr>
      <vt:lpstr>Evaluation of Arithmetic Expressions</vt:lpstr>
      <vt:lpstr>Infix to Prefix Conversion </vt:lpstr>
      <vt:lpstr>Infix to Postfix</vt:lpstr>
      <vt:lpstr>Algorithm to convert an infix notation to postfix notation</vt:lpstr>
      <vt:lpstr>Algorithm to convert an infix notation to postfix notation</vt:lpstr>
      <vt:lpstr>Algorithm to convert an infix notation to Prefix notation</vt:lpstr>
      <vt:lpstr>Algorithm to convert an infix notation to prefix notation</vt:lpstr>
      <vt:lpstr>Evaluation of Expressions</vt:lpstr>
      <vt:lpstr>Evaluation of Expressions</vt:lpstr>
      <vt:lpstr>Evaluation of Expressions</vt:lpstr>
      <vt:lpstr>Evaluation of Expressions</vt:lpstr>
      <vt:lpstr>Evaluation of Expressions</vt:lpstr>
      <vt:lpstr>Evaluation of Expressions</vt:lpstr>
      <vt:lpstr>Evaluation of Expressions</vt:lpstr>
      <vt:lpstr>Evaluation of Expressions</vt:lpstr>
      <vt:lpstr>Evaluation of Expressions</vt:lpstr>
      <vt:lpstr>Evaluation of Expressions</vt:lpstr>
      <vt:lpstr>Evaluation of Expressions</vt:lpstr>
      <vt:lpstr>Evaluation of Expressions</vt:lpstr>
      <vt:lpstr>Evaluation of Expressions</vt:lpstr>
      <vt:lpstr>Evaluation of Expressions</vt:lpstr>
      <vt:lpstr>Evaluation of Expressions</vt:lpstr>
      <vt:lpstr>Evaluation of Expressions</vt:lpstr>
      <vt:lpstr>Evaluation of Expressions</vt:lpstr>
      <vt:lpstr>Evaluation of Expressions</vt:lpstr>
      <vt:lpstr>Example: Tower Of Hanoi</vt:lpstr>
      <vt:lpstr>Tower Of Hanoi</vt:lpstr>
      <vt:lpstr>Tower Of Hanoi</vt:lpstr>
      <vt:lpstr>Tower Of Hanoi</vt:lpstr>
      <vt:lpstr>Tower Of Hanoi</vt:lpstr>
      <vt:lpstr>Tower Of Hanoi</vt:lpstr>
      <vt:lpstr>Tower Of Hanoi</vt:lpstr>
      <vt:lpstr>Tower Of Hanoi</vt:lpstr>
      <vt:lpstr>Tower Of Hanoi</vt:lpstr>
      <vt:lpstr>Recursive Solution for Tower of Hanoi</vt:lpstr>
      <vt:lpstr>Recursive Solution for Tower of Hanoi</vt:lpstr>
      <vt:lpstr>Recursive Solution for Tower of Hanoi</vt:lpstr>
      <vt:lpstr>Recursive Solution</vt:lpstr>
      <vt:lpstr>Linked Representation of Stacks</vt:lpstr>
      <vt:lpstr>Operations on a linked stack</vt:lpstr>
      <vt:lpstr>Operations on a linked stack</vt:lpstr>
      <vt:lpstr>Multiple Stacks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dc:title>
  <dc:creator>Windows User</dc:creator>
  <cp:lastModifiedBy>Windows User</cp:lastModifiedBy>
  <cp:revision>34</cp:revision>
  <dcterms:created xsi:type="dcterms:W3CDTF">2018-12-03T07:34:19Z</dcterms:created>
  <dcterms:modified xsi:type="dcterms:W3CDTF">2018-12-10T07:09:25Z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0x010100C3454F37846A9048BF1DDD86F3C3C8E3</vt:lpwstr>
  </property>
</Properties>
</file>