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77" r:id="rId25"/>
    <p:sldId id="278"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EA9311-D073-4011-B2D6-F2A2F6BF89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9311-D073-4011-B2D6-F2A2F6BF89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9311-D073-4011-B2D6-F2A2F6BF89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9311-D073-4011-B2D6-F2A2F6BF89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EA9311-D073-4011-B2D6-F2A2F6BF89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EA9311-D073-4011-B2D6-F2A2F6BF89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EA9311-D073-4011-B2D6-F2A2F6BF8909}" type="datetimeFigureOut">
              <a:rPr lang="en-US" smtClean="0"/>
              <a:pPr/>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EA9311-D073-4011-B2D6-F2A2F6BF8909}" type="datetimeFigureOut">
              <a:rPr lang="en-US" smtClean="0"/>
              <a:pPr/>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A9311-D073-4011-B2D6-F2A2F6BF8909}" type="datetimeFigureOut">
              <a:rPr lang="en-US" smtClean="0"/>
              <a:pPr/>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A9311-D073-4011-B2D6-F2A2F6BF89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A9311-D073-4011-B2D6-F2A2F6BF89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B402E-DFA4-48F5-AC6B-4EF1D5D05C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A9311-D073-4011-B2D6-F2A2F6BF8909}" type="datetimeFigureOut">
              <a:rPr lang="en-US" smtClean="0"/>
              <a:pPr/>
              <a:t>1/19/2017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B402E-DFA4-48F5-AC6B-4EF1D5D05C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Stack</a:t>
            </a:r>
            <a:endParaRPr lang="en-US" dirty="0"/>
          </a:p>
        </p:txBody>
      </p:sp>
      <p:sp>
        <p:nvSpPr>
          <p:cNvPr id="3" name="Subtitle 2"/>
          <p:cNvSpPr>
            <a:spLocks noGrp="1"/>
          </p:cNvSpPr>
          <p:nvPr>
            <p:ph type="subTitle" idx="1"/>
          </p:nvPr>
        </p:nvSpPr>
        <p:spPr/>
        <p:txBody>
          <a:bodyPr/>
          <a:lstStyle/>
          <a:p>
            <a:r>
              <a:rPr lang="en-US" dirty="0" smtClean="0"/>
              <a:t>Prepared by</a:t>
            </a:r>
          </a:p>
          <a:p>
            <a:r>
              <a:rPr lang="en-US" dirty="0" err="1" smtClean="0"/>
              <a:t>Gobinda</a:t>
            </a:r>
            <a:r>
              <a:rPr lang="en-US" dirty="0" smtClean="0"/>
              <a:t> </a:t>
            </a:r>
            <a:r>
              <a:rPr lang="en-US" dirty="0" err="1" smtClean="0"/>
              <a:t>Subedi</a:t>
            </a:r>
            <a:endParaRPr lang="en-US" dirty="0" smtClean="0"/>
          </a:p>
          <a:p>
            <a:r>
              <a:rPr lang="en-US" dirty="0" smtClean="0"/>
              <a:t>For BIT, KIST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Basic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Apart from these basic </a:t>
            </a:r>
            <a:r>
              <a:rPr lang="en-US" dirty="0" smtClean="0"/>
              <a:t>following </a:t>
            </a:r>
            <a:r>
              <a:rPr lang="en-US" dirty="0"/>
              <a:t>two primary operations </a:t>
            </a:r>
            <a:r>
              <a:rPr lang="en-US" dirty="0" smtClean="0"/>
              <a:t>−</a:t>
            </a:r>
          </a:p>
          <a:p>
            <a:pPr lvl="2"/>
            <a:r>
              <a:rPr lang="en-US" b="1" dirty="0"/>
              <a:t>push()</a:t>
            </a:r>
            <a:r>
              <a:rPr lang="en-US" dirty="0"/>
              <a:t> − Pushing (storing) an element on the stack.</a:t>
            </a:r>
          </a:p>
          <a:p>
            <a:pPr lvl="2"/>
            <a:r>
              <a:rPr lang="en-US" b="1" dirty="0"/>
              <a:t>pop()</a:t>
            </a:r>
            <a:r>
              <a:rPr lang="en-US" dirty="0"/>
              <a:t> − Removing (accessing) an element from the stack</a:t>
            </a:r>
            <a:r>
              <a:rPr lang="en-US" dirty="0" smtClean="0"/>
              <a:t>.</a:t>
            </a:r>
          </a:p>
          <a:p>
            <a:r>
              <a:rPr lang="en-US" dirty="0" smtClean="0"/>
              <a:t>The following functionalities are added to make the stack efficient</a:t>
            </a:r>
          </a:p>
          <a:p>
            <a:pPr lvl="1"/>
            <a:r>
              <a:rPr lang="en-US" b="1" dirty="0"/>
              <a:t>peek()</a:t>
            </a:r>
            <a:r>
              <a:rPr lang="en-US" dirty="0"/>
              <a:t> − get the top data element of the stack, without removing it.</a:t>
            </a:r>
          </a:p>
          <a:p>
            <a:pPr lvl="1"/>
            <a:r>
              <a:rPr lang="en-US" b="1" dirty="0" err="1"/>
              <a:t>isFull</a:t>
            </a:r>
            <a:r>
              <a:rPr lang="en-US" b="1" dirty="0"/>
              <a:t>()</a:t>
            </a:r>
            <a:r>
              <a:rPr lang="en-US" dirty="0"/>
              <a:t> − check if stack is full.</a:t>
            </a:r>
          </a:p>
          <a:p>
            <a:pPr lvl="1"/>
            <a:r>
              <a:rPr lang="en-US" b="1" dirty="0" err="1"/>
              <a:t>isEmpty</a:t>
            </a:r>
            <a:r>
              <a:rPr lang="en-US" b="1" dirty="0"/>
              <a:t>()</a:t>
            </a:r>
            <a:r>
              <a:rPr lang="en-US" dirty="0"/>
              <a:t> − check if stack is empty.</a:t>
            </a:r>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u="sng" dirty="0"/>
              <a:t>Stack Empty or Underflow</a:t>
            </a:r>
            <a:r>
              <a:rPr lang="en-US" b="1" u="sng" dirty="0" smtClean="0"/>
              <a:t>:</a:t>
            </a:r>
            <a:endParaRPr lang="en-US" dirty="0"/>
          </a:p>
          <a:p>
            <a:pPr lvl="1">
              <a:buFont typeface="Wingdings" pitchFamily="2" charset="2"/>
              <a:buChar char="ü"/>
            </a:pPr>
            <a:r>
              <a:rPr lang="en-US" dirty="0"/>
              <a:t>This is the situation when the stack contains no element. At this point the top of stack is present at the bottom of the stack. In array implementation of stack, conventionally top=-1 indicates the empty</a:t>
            </a:r>
            <a:r>
              <a:rPr lang="en-US" dirty="0" smtClean="0"/>
              <a:t>.</a:t>
            </a:r>
          </a:p>
          <a:p>
            <a:r>
              <a:rPr lang="en-US" b="1" u="sng" dirty="0"/>
              <a:t>Stack Full or Overflow</a:t>
            </a:r>
            <a:r>
              <a:rPr lang="en-US" b="1" u="sng" dirty="0" smtClean="0"/>
              <a:t>:</a:t>
            </a:r>
            <a:endParaRPr lang="en-US" dirty="0"/>
          </a:p>
          <a:p>
            <a:pPr lvl="1">
              <a:buFont typeface="Wingdings" pitchFamily="2" charset="2"/>
              <a:buChar char="ü"/>
            </a:pPr>
            <a:r>
              <a:rPr lang="en-US" dirty="0" smtClean="0"/>
              <a:t>This </a:t>
            </a:r>
            <a:r>
              <a:rPr lang="en-US" dirty="0"/>
              <a:t>is the situation when the stack becomes full, and no more elements can be pushed onto the stack. At this point the stack top is present at the highest location (MAXSIZE-1) of the stack.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Stack ADT:</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A </a:t>
            </a:r>
            <a:r>
              <a:rPr lang="en-US" b="1" dirty="0"/>
              <a:t>stack</a:t>
            </a:r>
            <a:r>
              <a:rPr lang="en-US" dirty="0"/>
              <a:t> of elements of type </a:t>
            </a:r>
            <a:r>
              <a:rPr lang="en-US" b="1" i="1" dirty="0"/>
              <a:t>T</a:t>
            </a:r>
            <a:r>
              <a:rPr lang="en-US" dirty="0"/>
              <a:t> is a finite sequence of elements of </a:t>
            </a:r>
            <a:r>
              <a:rPr lang="en-US" b="1" i="1" dirty="0"/>
              <a:t>T</a:t>
            </a:r>
            <a:r>
              <a:rPr lang="en-US" dirty="0"/>
              <a:t> together with the operations</a:t>
            </a:r>
          </a:p>
          <a:p>
            <a:pPr lvl="1"/>
            <a:r>
              <a:rPr lang="en-US" b="1" dirty="0" smtClean="0"/>
              <a:t>Push(S</a:t>
            </a:r>
            <a:r>
              <a:rPr lang="en-US" b="1" dirty="0"/>
              <a:t>, x): </a:t>
            </a:r>
            <a:r>
              <a:rPr lang="en-US" dirty="0"/>
              <a:t>Insert</a:t>
            </a:r>
            <a:r>
              <a:rPr lang="en-US" b="1" dirty="0"/>
              <a:t> </a:t>
            </a:r>
            <a:r>
              <a:rPr lang="en-US" b="1" i="1" dirty="0"/>
              <a:t>x</a:t>
            </a:r>
            <a:r>
              <a:rPr lang="en-US" b="1" dirty="0"/>
              <a:t> </a:t>
            </a:r>
            <a:r>
              <a:rPr lang="en-US" dirty="0"/>
              <a:t>at one end of the stack, called its</a:t>
            </a:r>
            <a:r>
              <a:rPr lang="en-US" b="1" dirty="0"/>
              <a:t> top</a:t>
            </a:r>
            <a:endParaRPr lang="en-US" dirty="0"/>
          </a:p>
          <a:p>
            <a:pPr lvl="1"/>
            <a:r>
              <a:rPr lang="en-US" b="1" smtClean="0"/>
              <a:t>Peek(S</a:t>
            </a:r>
            <a:r>
              <a:rPr lang="en-US" b="1" dirty="0"/>
              <a:t>): </a:t>
            </a:r>
            <a:r>
              <a:rPr lang="en-US" dirty="0"/>
              <a:t>If stack</a:t>
            </a:r>
            <a:r>
              <a:rPr lang="en-US" b="1" dirty="0"/>
              <a:t> </a:t>
            </a:r>
            <a:r>
              <a:rPr lang="en-US" b="1" i="1" dirty="0"/>
              <a:t>S</a:t>
            </a:r>
            <a:r>
              <a:rPr lang="en-US" b="1" dirty="0"/>
              <a:t> </a:t>
            </a:r>
            <a:r>
              <a:rPr lang="en-US" dirty="0"/>
              <a:t>is not empty; then retrieve the element at its</a:t>
            </a:r>
            <a:r>
              <a:rPr lang="en-US" b="1" dirty="0"/>
              <a:t> top</a:t>
            </a:r>
            <a:endParaRPr lang="en-US" dirty="0"/>
          </a:p>
          <a:p>
            <a:pPr lvl="1"/>
            <a:r>
              <a:rPr lang="en-US" b="1" dirty="0"/>
              <a:t>Pop(S): </a:t>
            </a:r>
            <a:r>
              <a:rPr lang="en-US" dirty="0"/>
              <a:t>If stack</a:t>
            </a:r>
            <a:r>
              <a:rPr lang="en-US" b="1" dirty="0"/>
              <a:t> </a:t>
            </a:r>
            <a:r>
              <a:rPr lang="en-US" b="1" i="1" dirty="0"/>
              <a:t>S</a:t>
            </a:r>
            <a:r>
              <a:rPr lang="en-US" b="1" dirty="0"/>
              <a:t> </a:t>
            </a:r>
            <a:r>
              <a:rPr lang="en-US" dirty="0"/>
              <a:t>is not empty; then delete the element at its</a:t>
            </a:r>
            <a:r>
              <a:rPr lang="en-US" b="1" dirty="0"/>
              <a:t> top</a:t>
            </a:r>
            <a:endParaRPr lang="en-US" dirty="0"/>
          </a:p>
          <a:p>
            <a:pPr lvl="1"/>
            <a:r>
              <a:rPr lang="en-US" b="1" dirty="0" err="1"/>
              <a:t>IsFull</a:t>
            </a:r>
            <a:r>
              <a:rPr lang="en-US" b="1" dirty="0"/>
              <a:t>(S): </a:t>
            </a:r>
            <a:r>
              <a:rPr lang="en-US" dirty="0"/>
              <a:t>Determine if</a:t>
            </a:r>
            <a:r>
              <a:rPr lang="en-US" b="1" dirty="0"/>
              <a:t> </a:t>
            </a:r>
            <a:r>
              <a:rPr lang="en-US" b="1" i="1" dirty="0"/>
              <a:t>S</a:t>
            </a:r>
            <a:r>
              <a:rPr lang="en-US" b="1" dirty="0"/>
              <a:t> </a:t>
            </a:r>
            <a:r>
              <a:rPr lang="en-US" dirty="0"/>
              <a:t>is full or not. Return</a:t>
            </a:r>
            <a:r>
              <a:rPr lang="en-US" b="1" dirty="0"/>
              <a:t> true </a:t>
            </a:r>
            <a:r>
              <a:rPr lang="en-US" dirty="0"/>
              <a:t>if</a:t>
            </a:r>
            <a:r>
              <a:rPr lang="en-US" b="1" dirty="0"/>
              <a:t> </a:t>
            </a:r>
            <a:r>
              <a:rPr lang="en-US" b="1" i="1" dirty="0"/>
              <a:t>S</a:t>
            </a:r>
            <a:r>
              <a:rPr lang="en-US" b="1" dirty="0"/>
              <a:t> </a:t>
            </a:r>
            <a:r>
              <a:rPr lang="en-US" dirty="0"/>
              <a:t>is full stack; return</a:t>
            </a:r>
            <a:r>
              <a:rPr lang="en-US" b="1" dirty="0"/>
              <a:t> </a:t>
            </a:r>
            <a:r>
              <a:rPr lang="en-US" b="1" dirty="0" err="1" smtClean="0"/>
              <a:t>false</a:t>
            </a:r>
            <a:r>
              <a:rPr lang="en-US" dirty="0" err="1" smtClean="0"/>
              <a:t>otherwise</a:t>
            </a:r>
            <a:endParaRPr lang="en-US" dirty="0" smtClean="0"/>
          </a:p>
          <a:p>
            <a:pPr lvl="1"/>
            <a:r>
              <a:rPr lang="en-US" b="1" dirty="0" err="1" smtClean="0"/>
              <a:t>IsEmpty</a:t>
            </a:r>
            <a:r>
              <a:rPr lang="en-US" b="1" dirty="0" smtClean="0"/>
              <a:t>(S</a:t>
            </a:r>
            <a:r>
              <a:rPr lang="en-US" b="1" dirty="0"/>
              <a:t>):</a:t>
            </a:r>
            <a:r>
              <a:rPr lang="en-US" dirty="0"/>
              <a:t> Determine if </a:t>
            </a:r>
            <a:r>
              <a:rPr lang="en-US" b="1" i="1" dirty="0"/>
              <a:t>S</a:t>
            </a:r>
            <a:r>
              <a:rPr lang="en-US" dirty="0"/>
              <a:t> is empty or not. Return </a:t>
            </a:r>
            <a:r>
              <a:rPr lang="en-US" b="1" dirty="0"/>
              <a:t>true</a:t>
            </a:r>
            <a:r>
              <a:rPr lang="en-US" dirty="0"/>
              <a:t> if </a:t>
            </a:r>
            <a:r>
              <a:rPr lang="en-US" b="1" i="1" dirty="0"/>
              <a:t>S</a:t>
            </a:r>
            <a:r>
              <a:rPr lang="en-US" dirty="0"/>
              <a:t> is an empty stack; return </a:t>
            </a:r>
            <a:r>
              <a:rPr lang="en-US" b="1" dirty="0"/>
              <a:t>false</a:t>
            </a:r>
            <a:r>
              <a:rPr lang="en-US" dirty="0"/>
              <a:t> otherwise.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Stack</a:t>
            </a:r>
            <a:endParaRPr lang="en-US" dirty="0"/>
          </a:p>
        </p:txBody>
      </p:sp>
      <p:sp>
        <p:nvSpPr>
          <p:cNvPr id="3" name="Content Placeholder 2"/>
          <p:cNvSpPr>
            <a:spLocks noGrp="1"/>
          </p:cNvSpPr>
          <p:nvPr>
            <p:ph idx="1"/>
          </p:nvPr>
        </p:nvSpPr>
        <p:spPr/>
        <p:txBody>
          <a:bodyPr>
            <a:normAutofit fontScale="85000" lnSpcReduction="10000"/>
          </a:bodyPr>
          <a:lstStyle/>
          <a:p>
            <a:r>
              <a:rPr lang="en-US" dirty="0"/>
              <a:t>Stack can be implemented in two ways:</a:t>
            </a:r>
          </a:p>
          <a:p>
            <a:pPr lvl="1"/>
            <a:r>
              <a:rPr lang="en-US" dirty="0"/>
              <a:t>Array Implementation of stack (or static implementation)</a:t>
            </a:r>
          </a:p>
          <a:p>
            <a:pPr lvl="1"/>
            <a:r>
              <a:rPr lang="en-US" dirty="0"/>
              <a:t>Linked list implementation of stack (or dynamic</a:t>
            </a:r>
            <a:r>
              <a:rPr lang="en-US" dirty="0" smtClean="0"/>
              <a:t>)</a:t>
            </a:r>
          </a:p>
          <a:p>
            <a:r>
              <a:rPr lang="en-US" b="1" u="sng" dirty="0"/>
              <a:t>Array (static) implementation of a stack</a:t>
            </a:r>
            <a:r>
              <a:rPr lang="en-US" b="1" u="sng" dirty="0" smtClean="0"/>
              <a:t>:</a:t>
            </a:r>
            <a:endParaRPr lang="en-US" sz="4000" dirty="0"/>
          </a:p>
          <a:p>
            <a:pPr lvl="1">
              <a:buFont typeface="Wingdings" pitchFamily="2" charset="2"/>
              <a:buChar char="v"/>
            </a:pPr>
            <a:r>
              <a:rPr lang="en-US" dirty="0"/>
              <a:t>It is one of two ways to implement a stack that uses a one dimensional array to store the data. In this implementation top is an integer value (an index of an array) that indicates the top position of a stack. Each time data is added or removed, top is incremented or decremented accordingly, to keep track of current top of the stack. By convention, in C implementation the empty stack is indicated by setting the value of top to -1(top</a:t>
            </a:r>
            <a:r>
              <a:rPr lang="en-US" dirty="0" smtClean="0"/>
              <a:t>= -</a:t>
            </a:r>
            <a:r>
              <a:rPr lang="en-US" dirty="0"/>
              <a:t>1).</a:t>
            </a:r>
            <a:endParaRPr lang="en-US" sz="2400" dirty="0"/>
          </a:p>
          <a:p>
            <a:pPr lvl="1">
              <a:buNone/>
            </a:pPr>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i="1" u="sng" dirty="0" err="1" smtClean="0"/>
              <a:t>isEmpty</a:t>
            </a:r>
            <a:r>
              <a:rPr lang="en-US" b="1" i="1" u="sng" dirty="0" smtClean="0"/>
              <a:t>():</a:t>
            </a:r>
          </a:p>
          <a:p>
            <a:pPr lvl="1"/>
            <a:r>
              <a:rPr lang="en-US" i="1" dirty="0" err="1"/>
              <a:t>int</a:t>
            </a:r>
            <a:r>
              <a:rPr lang="en-US" i="1" dirty="0"/>
              <a:t> </a:t>
            </a:r>
            <a:r>
              <a:rPr lang="en-US" i="1" dirty="0" err="1" smtClean="0"/>
              <a:t>isEmpty</a:t>
            </a:r>
            <a:r>
              <a:rPr lang="en-US" i="1" dirty="0" smtClean="0"/>
              <a:t>( </a:t>
            </a:r>
            <a:r>
              <a:rPr lang="en-US" i="1" dirty="0" err="1" smtClean="0"/>
              <a:t>int</a:t>
            </a:r>
            <a:r>
              <a:rPr lang="en-US" i="1" dirty="0" smtClean="0"/>
              <a:t> top)</a:t>
            </a:r>
            <a:endParaRPr lang="en-US" dirty="0"/>
          </a:p>
          <a:p>
            <a:pPr lvl="2"/>
            <a:r>
              <a:rPr lang="en-US" i="1" dirty="0" smtClean="0"/>
              <a:t>{</a:t>
            </a:r>
            <a:endParaRPr lang="en-US" dirty="0"/>
          </a:p>
          <a:p>
            <a:pPr lvl="3"/>
            <a:r>
              <a:rPr lang="en-US" i="1" dirty="0" smtClean="0"/>
              <a:t>if(top</a:t>
            </a:r>
            <a:r>
              <a:rPr lang="en-US" i="1" dirty="0"/>
              <a:t>==-1) return 1;</a:t>
            </a:r>
            <a:endParaRPr lang="en-US" dirty="0"/>
          </a:p>
          <a:p>
            <a:pPr lvl="3"/>
            <a:r>
              <a:rPr lang="en-US" i="1" dirty="0" smtClean="0"/>
              <a:t>Else</a:t>
            </a:r>
            <a:r>
              <a:rPr lang="en-US" dirty="0" smtClean="0"/>
              <a:t> </a:t>
            </a:r>
            <a:r>
              <a:rPr lang="en-US" i="1" dirty="0" smtClean="0"/>
              <a:t>return </a:t>
            </a:r>
            <a:r>
              <a:rPr lang="en-US" i="1" dirty="0"/>
              <a:t>0;</a:t>
            </a:r>
            <a:endParaRPr lang="en-US" dirty="0"/>
          </a:p>
          <a:p>
            <a:pPr lvl="2"/>
            <a:r>
              <a:rPr lang="en-US" i="1" dirty="0" smtClean="0"/>
              <a:t>}</a:t>
            </a:r>
          </a:p>
          <a:p>
            <a:r>
              <a:rPr lang="en-US" b="1" i="1" u="sng" dirty="0" err="1" smtClean="0"/>
              <a:t>isFull</a:t>
            </a:r>
            <a:r>
              <a:rPr lang="en-US" b="1" i="1" u="sng" dirty="0" smtClean="0"/>
              <a:t>():</a:t>
            </a:r>
          </a:p>
          <a:p>
            <a:pPr lvl="1"/>
            <a:r>
              <a:rPr lang="en-US" i="1" dirty="0" err="1"/>
              <a:t>int</a:t>
            </a:r>
            <a:r>
              <a:rPr lang="en-US" i="1" dirty="0"/>
              <a:t> </a:t>
            </a:r>
            <a:r>
              <a:rPr lang="en-US" i="1" dirty="0" err="1" smtClean="0"/>
              <a:t>isFull</a:t>
            </a:r>
            <a:r>
              <a:rPr lang="en-US" i="1" dirty="0" smtClean="0"/>
              <a:t>(top)</a:t>
            </a:r>
            <a:endParaRPr lang="en-US" dirty="0"/>
          </a:p>
          <a:p>
            <a:pPr lvl="2"/>
            <a:r>
              <a:rPr lang="en-US" i="1" dirty="0" smtClean="0"/>
              <a:t>{</a:t>
            </a:r>
            <a:endParaRPr lang="en-US" dirty="0"/>
          </a:p>
          <a:p>
            <a:pPr lvl="3"/>
            <a:r>
              <a:rPr lang="en-US" i="1" dirty="0" smtClean="0"/>
              <a:t>if(top</a:t>
            </a:r>
            <a:r>
              <a:rPr lang="en-US" i="1" dirty="0"/>
              <a:t>==MAX-1) return 1;</a:t>
            </a:r>
            <a:endParaRPr lang="en-US" dirty="0"/>
          </a:p>
          <a:p>
            <a:pPr lvl="3"/>
            <a:r>
              <a:rPr lang="en-US" i="1" dirty="0" smtClean="0"/>
              <a:t>Else</a:t>
            </a:r>
            <a:r>
              <a:rPr lang="en-US" dirty="0" smtClean="0"/>
              <a:t> </a:t>
            </a:r>
            <a:r>
              <a:rPr lang="en-US" i="1" dirty="0" smtClean="0"/>
              <a:t>return </a:t>
            </a:r>
            <a:r>
              <a:rPr lang="en-US" i="1" dirty="0"/>
              <a:t>0</a:t>
            </a:r>
            <a:r>
              <a:rPr lang="en-US" i="1" dirty="0" smtClean="0"/>
              <a:t>;</a:t>
            </a:r>
            <a:endParaRPr lang="en-US" dirty="0"/>
          </a:p>
          <a:p>
            <a:pPr lvl="2"/>
            <a:r>
              <a:rPr lang="en-US" i="1" dirty="0"/>
              <a:t>}</a:t>
            </a:r>
            <a:endParaRPr lang="en-US" dirty="0"/>
          </a:p>
          <a:p>
            <a:endParaRPr lang="en-US" b="1" i="1" u="sng" dirty="0" smtClean="0"/>
          </a:p>
          <a:p>
            <a:endParaRPr lang="en-US" dirty="0"/>
          </a:p>
          <a:p>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sz="4500" b="1" i="1" u="sng" dirty="0" smtClean="0"/>
              <a:t>Peek()</a:t>
            </a:r>
          </a:p>
          <a:p>
            <a:r>
              <a:rPr lang="en-US" dirty="0" err="1"/>
              <a:t>int</a:t>
            </a:r>
            <a:r>
              <a:rPr lang="en-US" dirty="0" smtClean="0"/>
              <a:t> peek()</a:t>
            </a:r>
          </a:p>
          <a:p>
            <a:pPr lvl="1"/>
            <a:r>
              <a:rPr lang="en-US" dirty="0" smtClean="0"/>
              <a:t>{ </a:t>
            </a:r>
            <a:r>
              <a:rPr lang="en-US" dirty="0"/>
              <a:t>return</a:t>
            </a:r>
            <a:r>
              <a:rPr lang="en-US" dirty="0" smtClean="0"/>
              <a:t> stack</a:t>
            </a:r>
            <a:r>
              <a:rPr lang="en-US" dirty="0"/>
              <a:t>[</a:t>
            </a:r>
            <a:r>
              <a:rPr lang="en-US" dirty="0" smtClean="0"/>
              <a:t>top</a:t>
            </a:r>
            <a:r>
              <a:rPr lang="en-US" dirty="0"/>
              <a:t>];</a:t>
            </a:r>
            <a:r>
              <a:rPr lang="en-US" dirty="0" smtClean="0"/>
              <a:t> }// stack is the array.</a:t>
            </a:r>
          </a:p>
          <a:p>
            <a:r>
              <a:rPr lang="en-US" sz="4500" b="1" i="1" u="sng" dirty="0" smtClean="0"/>
              <a:t>Push(stack, data)</a:t>
            </a:r>
          </a:p>
          <a:p>
            <a:r>
              <a:rPr lang="en-US" dirty="0"/>
              <a:t>void</a:t>
            </a:r>
            <a:r>
              <a:rPr lang="en-US" dirty="0" smtClean="0"/>
              <a:t> push</a:t>
            </a:r>
            <a:r>
              <a:rPr lang="en-US" dirty="0"/>
              <a:t>(</a:t>
            </a:r>
            <a:r>
              <a:rPr lang="en-US" dirty="0" err="1"/>
              <a:t>int</a:t>
            </a:r>
            <a:r>
              <a:rPr lang="en-US" dirty="0" smtClean="0"/>
              <a:t> data</a:t>
            </a:r>
            <a:r>
              <a:rPr lang="en-US" dirty="0"/>
              <a:t>)</a:t>
            </a:r>
            <a:r>
              <a:rPr lang="en-US" dirty="0" smtClean="0"/>
              <a:t> </a:t>
            </a:r>
          </a:p>
          <a:p>
            <a:pPr lvl="1">
              <a:buNone/>
            </a:pPr>
            <a:r>
              <a:rPr lang="en-US" dirty="0" smtClean="0"/>
              <a:t>	{</a:t>
            </a:r>
          </a:p>
          <a:p>
            <a:pPr>
              <a:buNone/>
            </a:pPr>
            <a:r>
              <a:rPr lang="en-US" dirty="0" smtClean="0"/>
              <a:t>	 	if</a:t>
            </a:r>
            <a:r>
              <a:rPr lang="en-US" dirty="0"/>
              <a:t>(!</a:t>
            </a:r>
            <a:r>
              <a:rPr lang="en-US" dirty="0" err="1" smtClean="0"/>
              <a:t>isFull</a:t>
            </a:r>
            <a:r>
              <a:rPr lang="en-US" dirty="0"/>
              <a:t>())</a:t>
            </a:r>
            <a:r>
              <a:rPr lang="en-US" dirty="0" smtClean="0"/>
              <a:t> </a:t>
            </a:r>
          </a:p>
          <a:p>
            <a:pPr lvl="2">
              <a:buNone/>
            </a:pPr>
            <a:r>
              <a:rPr lang="en-US" dirty="0" smtClean="0"/>
              <a:t>     { </a:t>
            </a:r>
          </a:p>
          <a:p>
            <a:pPr lvl="3"/>
            <a:r>
              <a:rPr lang="en-US" dirty="0" smtClean="0"/>
              <a:t>top </a:t>
            </a:r>
            <a:r>
              <a:rPr lang="en-US" dirty="0"/>
              <a:t>=</a:t>
            </a:r>
            <a:r>
              <a:rPr lang="en-US" dirty="0" smtClean="0"/>
              <a:t> top </a:t>
            </a:r>
            <a:r>
              <a:rPr lang="en-US" dirty="0"/>
              <a:t>+</a:t>
            </a:r>
            <a:r>
              <a:rPr lang="en-US" dirty="0" smtClean="0"/>
              <a:t> </a:t>
            </a:r>
            <a:r>
              <a:rPr lang="en-US" dirty="0"/>
              <a:t>1;</a:t>
            </a:r>
            <a:r>
              <a:rPr lang="en-US" dirty="0" smtClean="0"/>
              <a:t> </a:t>
            </a:r>
          </a:p>
          <a:p>
            <a:pPr lvl="3"/>
            <a:r>
              <a:rPr lang="en-US" dirty="0" smtClean="0"/>
              <a:t>stack[top</a:t>
            </a:r>
            <a:r>
              <a:rPr lang="en-US" dirty="0"/>
              <a:t>]</a:t>
            </a:r>
            <a:r>
              <a:rPr lang="en-US" dirty="0" smtClean="0"/>
              <a:t> </a:t>
            </a:r>
            <a:r>
              <a:rPr lang="en-US" dirty="0"/>
              <a:t>=</a:t>
            </a:r>
            <a:r>
              <a:rPr lang="en-US" dirty="0" smtClean="0"/>
              <a:t> data</a:t>
            </a:r>
            <a:r>
              <a:rPr lang="en-US" dirty="0"/>
              <a:t>;</a:t>
            </a:r>
            <a:r>
              <a:rPr lang="en-US" dirty="0" smtClean="0"/>
              <a:t> </a:t>
            </a:r>
          </a:p>
          <a:p>
            <a:pPr lvl="2">
              <a:buNone/>
            </a:pPr>
            <a:r>
              <a:rPr lang="en-US" dirty="0" smtClean="0"/>
              <a:t>      } </a:t>
            </a:r>
          </a:p>
          <a:p>
            <a:pPr lvl="2">
              <a:buNone/>
            </a:pPr>
            <a:r>
              <a:rPr lang="en-US" dirty="0" smtClean="0"/>
              <a:t>else </a:t>
            </a:r>
          </a:p>
          <a:p>
            <a:pPr lvl="2">
              <a:buNone/>
            </a:pPr>
            <a:r>
              <a:rPr lang="en-US" dirty="0" smtClean="0"/>
              <a:t>      { </a:t>
            </a:r>
          </a:p>
          <a:p>
            <a:pPr lvl="2">
              <a:buNone/>
            </a:pPr>
            <a:r>
              <a:rPr lang="en-US" dirty="0" smtClean="0"/>
              <a:t>		</a:t>
            </a:r>
            <a:r>
              <a:rPr lang="en-US" dirty="0" err="1" smtClean="0"/>
              <a:t>printf</a:t>
            </a:r>
            <a:r>
              <a:rPr lang="en-US" dirty="0"/>
              <a:t>("Could not insert data, Stack is full.\n");</a:t>
            </a:r>
            <a:r>
              <a:rPr lang="en-US" dirty="0" smtClean="0"/>
              <a:t> </a:t>
            </a:r>
          </a:p>
          <a:p>
            <a:pPr lvl="2">
              <a:buNone/>
            </a:pPr>
            <a:r>
              <a:rPr lang="en-US" dirty="0"/>
              <a:t>	</a:t>
            </a:r>
            <a:r>
              <a:rPr lang="en-US" dirty="0" smtClean="0"/>
              <a:t>	break;</a:t>
            </a:r>
          </a:p>
          <a:p>
            <a:pPr lvl="2">
              <a:buNone/>
            </a:pPr>
            <a:r>
              <a:rPr lang="en-US" dirty="0" smtClean="0"/>
              <a:t>       }</a:t>
            </a:r>
          </a:p>
          <a:p>
            <a:pPr lvl="1">
              <a:buNone/>
            </a:pP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sz="4500" b="1" i="1" u="sng" dirty="0" smtClean="0"/>
              <a:t>Pop(data)</a:t>
            </a:r>
          </a:p>
          <a:p>
            <a:pPr>
              <a:buNone/>
            </a:pPr>
            <a:r>
              <a:rPr lang="en-US" dirty="0" smtClean="0"/>
              <a:t>	    </a:t>
            </a:r>
            <a:r>
              <a:rPr lang="en-US" dirty="0" err="1" smtClean="0"/>
              <a:t>int</a:t>
            </a:r>
            <a:r>
              <a:rPr lang="en-US" dirty="0" smtClean="0"/>
              <a:t> pop(</a:t>
            </a:r>
            <a:r>
              <a:rPr lang="en-US" dirty="0" err="1" smtClean="0"/>
              <a:t>int</a:t>
            </a:r>
            <a:r>
              <a:rPr lang="en-US" dirty="0" smtClean="0"/>
              <a:t> data</a:t>
            </a:r>
            <a:r>
              <a:rPr lang="en-US" dirty="0"/>
              <a:t>)</a:t>
            </a:r>
            <a:r>
              <a:rPr lang="en-US" dirty="0" smtClean="0"/>
              <a:t> </a:t>
            </a:r>
          </a:p>
          <a:p>
            <a:pPr>
              <a:buNone/>
            </a:pPr>
            <a:r>
              <a:rPr lang="en-US" dirty="0" smtClean="0"/>
              <a:t>		{</a:t>
            </a:r>
          </a:p>
          <a:p>
            <a:pPr>
              <a:buNone/>
            </a:pPr>
            <a:r>
              <a:rPr lang="en-US" dirty="0"/>
              <a:t>	</a:t>
            </a:r>
            <a:r>
              <a:rPr lang="en-US" dirty="0" smtClean="0"/>
              <a:t>	 </a:t>
            </a:r>
            <a:r>
              <a:rPr lang="en-US" dirty="0"/>
              <a:t>if(!</a:t>
            </a:r>
            <a:r>
              <a:rPr lang="en-US" dirty="0" err="1" smtClean="0"/>
              <a:t>isEmpty</a:t>
            </a:r>
            <a:r>
              <a:rPr lang="en-US" dirty="0"/>
              <a:t>())</a:t>
            </a:r>
            <a:r>
              <a:rPr lang="en-US" dirty="0" smtClean="0"/>
              <a:t> </a:t>
            </a:r>
          </a:p>
          <a:p>
            <a:pPr>
              <a:buNone/>
            </a:pPr>
            <a:r>
              <a:rPr lang="en-US" dirty="0" smtClean="0"/>
              <a:t>			{</a:t>
            </a:r>
          </a:p>
          <a:p>
            <a:pPr>
              <a:buNone/>
            </a:pPr>
            <a:r>
              <a:rPr lang="en-US" dirty="0" smtClean="0"/>
              <a:t> 			data </a:t>
            </a:r>
            <a:r>
              <a:rPr lang="en-US" dirty="0"/>
              <a:t>=</a:t>
            </a:r>
            <a:r>
              <a:rPr lang="en-US" dirty="0" smtClean="0"/>
              <a:t> stack</a:t>
            </a:r>
            <a:r>
              <a:rPr lang="en-US" dirty="0"/>
              <a:t>[</a:t>
            </a:r>
            <a:r>
              <a:rPr lang="en-US" dirty="0" smtClean="0"/>
              <a:t>top</a:t>
            </a:r>
            <a:r>
              <a:rPr lang="en-US" dirty="0"/>
              <a:t>];</a:t>
            </a:r>
            <a:r>
              <a:rPr lang="en-US" dirty="0" smtClean="0"/>
              <a:t> </a:t>
            </a:r>
          </a:p>
          <a:p>
            <a:pPr>
              <a:buNone/>
            </a:pPr>
            <a:r>
              <a:rPr lang="en-US" dirty="0"/>
              <a:t>	</a:t>
            </a:r>
            <a:r>
              <a:rPr lang="en-US" dirty="0" smtClean="0"/>
              <a:t>		top </a:t>
            </a:r>
            <a:r>
              <a:rPr lang="en-US" dirty="0"/>
              <a:t>=</a:t>
            </a:r>
            <a:r>
              <a:rPr lang="en-US" dirty="0" smtClean="0"/>
              <a:t> top </a:t>
            </a:r>
            <a:r>
              <a:rPr lang="en-US" dirty="0"/>
              <a:t>-</a:t>
            </a:r>
            <a:r>
              <a:rPr lang="en-US" dirty="0" smtClean="0"/>
              <a:t> </a:t>
            </a:r>
            <a:r>
              <a:rPr lang="en-US" dirty="0"/>
              <a:t>1;</a:t>
            </a:r>
            <a:r>
              <a:rPr lang="en-US" dirty="0" smtClean="0"/>
              <a:t> </a:t>
            </a:r>
          </a:p>
          <a:p>
            <a:pPr>
              <a:buNone/>
            </a:pPr>
            <a:r>
              <a:rPr lang="en-US" dirty="0"/>
              <a:t>	</a:t>
            </a:r>
            <a:r>
              <a:rPr lang="en-US" dirty="0" smtClean="0"/>
              <a:t>		return data</a:t>
            </a:r>
            <a:r>
              <a:rPr lang="en-US" dirty="0"/>
              <a:t>;</a:t>
            </a:r>
            <a:r>
              <a:rPr lang="en-US" dirty="0" smtClean="0"/>
              <a:t> </a:t>
            </a:r>
          </a:p>
          <a:p>
            <a:pPr>
              <a:buNone/>
            </a:pPr>
            <a:r>
              <a:rPr lang="en-US" dirty="0"/>
              <a:t>	</a:t>
            </a:r>
            <a:r>
              <a:rPr lang="en-US" dirty="0" smtClean="0"/>
              <a:t>		} </a:t>
            </a:r>
          </a:p>
          <a:p>
            <a:pPr>
              <a:buNone/>
            </a:pPr>
            <a:r>
              <a:rPr lang="en-US" dirty="0"/>
              <a:t>	</a:t>
            </a:r>
            <a:r>
              <a:rPr lang="en-US" dirty="0" smtClean="0"/>
              <a:t>	else </a:t>
            </a:r>
          </a:p>
          <a:p>
            <a:pPr>
              <a:buNone/>
            </a:pPr>
            <a:r>
              <a:rPr lang="en-US" dirty="0" smtClean="0"/>
              <a:t>			{</a:t>
            </a:r>
          </a:p>
          <a:p>
            <a:pPr>
              <a:buNone/>
            </a:pPr>
            <a:r>
              <a:rPr lang="en-US" dirty="0"/>
              <a:t>	</a:t>
            </a:r>
            <a:r>
              <a:rPr lang="en-US" dirty="0" smtClean="0"/>
              <a:t>		 </a:t>
            </a:r>
            <a:r>
              <a:rPr lang="en-US" dirty="0" err="1" smtClean="0"/>
              <a:t>printf</a:t>
            </a:r>
            <a:r>
              <a:rPr lang="en-US" dirty="0"/>
              <a:t>("Could not retrieve data, Stack is empty.\n");</a:t>
            </a:r>
            <a:r>
              <a:rPr lang="en-US" dirty="0" smtClean="0"/>
              <a:t> </a:t>
            </a:r>
          </a:p>
          <a:p>
            <a:pPr>
              <a:buNone/>
            </a:pPr>
            <a:r>
              <a:rPr lang="en-US" dirty="0"/>
              <a:t>	</a:t>
            </a:r>
            <a:r>
              <a:rPr lang="en-US" dirty="0" smtClean="0"/>
              <a:t>		}</a:t>
            </a:r>
          </a:p>
          <a:p>
            <a:pPr>
              <a:buNone/>
            </a:pPr>
            <a:r>
              <a:rPr lang="en-US" dirty="0"/>
              <a:t>	</a:t>
            </a:r>
            <a:r>
              <a:rPr lang="en-US" dirty="0" smtClean="0"/>
              <a:t>	 </a:t>
            </a:r>
            <a:r>
              <a:rPr lang="en-US" dirty="0"/>
              <a:t>}</a:t>
            </a:r>
            <a:endParaRPr lang="en-US" b="1" i="1" u="sng"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Dynamic Implementation of Stack will be left until we study linked list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Arithmetic Expression</a:t>
            </a:r>
            <a:endParaRPr lang="en-US" dirty="0"/>
          </a:p>
        </p:txBody>
      </p:sp>
      <p:sp>
        <p:nvSpPr>
          <p:cNvPr id="3" name="Content Placeholder 2"/>
          <p:cNvSpPr>
            <a:spLocks noGrp="1"/>
          </p:cNvSpPr>
          <p:nvPr>
            <p:ph idx="1"/>
          </p:nvPr>
        </p:nvSpPr>
        <p:spPr/>
        <p:txBody>
          <a:bodyPr/>
          <a:lstStyle/>
          <a:p>
            <a:r>
              <a:rPr lang="en-US" dirty="0" smtClean="0"/>
              <a:t>An Arithmetic expression contains operators and operands. Variables and constants are operands. The operators are of various kind such as arithmetic binary and unary and so on.</a:t>
            </a:r>
          </a:p>
          <a:p>
            <a:r>
              <a:rPr lang="en-US" dirty="0" smtClean="0"/>
              <a:t>The precedence of operators also plays an important role in expression solving.</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Prefix and Postfix Notations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 solving arithmetic expressions, we use stack because a stack is very useful to maintain the sequence of processing. A stack has various real – life applications.</a:t>
            </a:r>
          </a:p>
          <a:p>
            <a:r>
              <a:rPr lang="en-US" dirty="0" smtClean="0"/>
              <a:t>We use three kinds of notations to express arithmetic expressions. These three kinds of notations are infix, prefix, and postfix. The prefixes pre, post, and in indicate the relative location of the operators between operands.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Introduction to Stack</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i="1" dirty="0"/>
              <a:t>A stack is an ordered collection of items into which new items may be inserted and from which items may be deleted at one end, called the </a:t>
            </a:r>
            <a:r>
              <a:rPr lang="en-US" dirty="0"/>
              <a:t>top</a:t>
            </a:r>
            <a:r>
              <a:rPr lang="en-US" i="1" dirty="0"/>
              <a:t> of the stack</a:t>
            </a:r>
            <a:r>
              <a:rPr lang="en-US" dirty="0"/>
              <a:t>. The </a:t>
            </a:r>
            <a:r>
              <a:rPr lang="en-US" dirty="0" smtClean="0"/>
              <a:t>deletion and </a:t>
            </a:r>
            <a:r>
              <a:rPr lang="en-US" dirty="0"/>
              <a:t>insertion in a stack is done from top of the stack. At any given time, we can </a:t>
            </a:r>
            <a:r>
              <a:rPr lang="en-US" b="1" dirty="0"/>
              <a:t>only</a:t>
            </a:r>
            <a:r>
              <a:rPr lang="en-US" dirty="0"/>
              <a:t> access the </a:t>
            </a:r>
            <a:r>
              <a:rPr lang="en-US" b="1" dirty="0"/>
              <a:t>top</a:t>
            </a:r>
            <a:r>
              <a:rPr lang="en-US" dirty="0"/>
              <a:t> element of a stack.</a:t>
            </a:r>
            <a:endParaRPr lang="en-US" dirty="0" smtClean="0"/>
          </a:p>
          <a:p>
            <a:r>
              <a:rPr lang="en-US" dirty="0"/>
              <a:t>It is named stack as it behaves like a real-world stack, for example – </a:t>
            </a:r>
            <a:r>
              <a:rPr lang="en-US" i="1" dirty="0"/>
              <a:t>a deck of cards or a pile of plates,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Infix, Prefix and Postfix Notations contd..</a:t>
            </a:r>
            <a:endParaRPr lang="en-US" dirty="0"/>
          </a:p>
        </p:txBody>
      </p:sp>
      <p:sp>
        <p:nvSpPr>
          <p:cNvPr id="3" name="Content Placeholder 2"/>
          <p:cNvSpPr>
            <a:spLocks noGrp="1"/>
          </p:cNvSpPr>
          <p:nvPr>
            <p:ph idx="1"/>
          </p:nvPr>
        </p:nvSpPr>
        <p:spPr/>
        <p:txBody>
          <a:bodyPr>
            <a:normAutofit fontScale="85000" lnSpcReduction="20000"/>
          </a:bodyPr>
          <a:lstStyle/>
          <a:p>
            <a:r>
              <a:rPr lang="en-US" b="1" i="1" u="sng" dirty="0" smtClean="0"/>
              <a:t>Infix Notation: </a:t>
            </a:r>
            <a:r>
              <a:rPr lang="en-US" dirty="0" smtClean="0"/>
              <a:t>It is an ordinary mathematical notation of expression where operator is written in between the operands. Example: A+B. Here ‘</a:t>
            </a:r>
            <a:r>
              <a:rPr lang="en-US" b="1" i="1" dirty="0" smtClean="0"/>
              <a:t>+</a:t>
            </a:r>
            <a:r>
              <a:rPr lang="en-US" dirty="0" smtClean="0"/>
              <a:t>’ is an </a:t>
            </a:r>
            <a:r>
              <a:rPr lang="en-US" b="1" i="1" dirty="0" smtClean="0"/>
              <a:t>operator </a:t>
            </a:r>
            <a:r>
              <a:rPr lang="en-US" dirty="0" smtClean="0"/>
              <a:t>and</a:t>
            </a:r>
            <a:r>
              <a:rPr lang="en-US" b="1" i="1" dirty="0" smtClean="0"/>
              <a:t> A </a:t>
            </a:r>
            <a:r>
              <a:rPr lang="en-US" dirty="0" smtClean="0"/>
              <a:t>and</a:t>
            </a:r>
            <a:r>
              <a:rPr lang="en-US" b="1" i="1" dirty="0" smtClean="0"/>
              <a:t> B </a:t>
            </a:r>
            <a:r>
              <a:rPr lang="en-US" dirty="0" smtClean="0"/>
              <a:t>are called</a:t>
            </a:r>
            <a:r>
              <a:rPr lang="en-US" b="1" i="1" dirty="0" smtClean="0"/>
              <a:t> operands.</a:t>
            </a:r>
          </a:p>
          <a:p>
            <a:r>
              <a:rPr lang="en-US" b="1" i="1" u="sng" dirty="0" smtClean="0"/>
              <a:t>Prefix notation:</a:t>
            </a:r>
            <a:r>
              <a:rPr lang="en-US" i="1" dirty="0" smtClean="0"/>
              <a:t> </a:t>
            </a:r>
            <a:r>
              <a:rPr lang="en-US" dirty="0" smtClean="0"/>
              <a:t>In prefix notation the operator precedes the two operands. That is the operator is written before the operands. It is also called polish notation. Example: +AB</a:t>
            </a:r>
          </a:p>
          <a:p>
            <a:r>
              <a:rPr lang="en-US" b="1" i="1" u="sng" dirty="0" smtClean="0"/>
              <a:t>Postfix notation : </a:t>
            </a:r>
            <a:r>
              <a:rPr lang="en-US" dirty="0" smtClean="0"/>
              <a:t>In postfix notation the operators are written after the operands so it is called the postfix notation (post mean after). In this notation the operator follows the two operands. Example: AB+</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Infix, Prefix and Postfix Notations contd..</a:t>
            </a:r>
            <a:endParaRPr lang="en-US" dirty="0"/>
          </a:p>
        </p:txBody>
      </p:sp>
      <p:sp>
        <p:nvSpPr>
          <p:cNvPr id="3" name="Content Placeholder 2"/>
          <p:cNvSpPr>
            <a:spLocks noGrp="1"/>
          </p:cNvSpPr>
          <p:nvPr>
            <p:ph idx="1"/>
          </p:nvPr>
        </p:nvSpPr>
        <p:spPr/>
        <p:txBody>
          <a:bodyPr>
            <a:normAutofit/>
          </a:bodyPr>
          <a:lstStyle/>
          <a:p>
            <a:r>
              <a:rPr lang="en-US" dirty="0" smtClean="0"/>
              <a:t>Both prefix and postfix are parenthesis free expressions. For example</a:t>
            </a:r>
          </a:p>
          <a:p>
            <a:pPr lvl="1">
              <a:buFont typeface="Wingdings" pitchFamily="2" charset="2"/>
              <a:buChar char="v"/>
            </a:pPr>
            <a:r>
              <a:rPr lang="en-US" dirty="0" smtClean="0"/>
              <a:t>(A + B) * C		Infix form</a:t>
            </a:r>
          </a:p>
          <a:p>
            <a:pPr lvl="1">
              <a:buFont typeface="Wingdings" pitchFamily="2" charset="2"/>
              <a:buChar char="v"/>
            </a:pPr>
            <a:r>
              <a:rPr lang="en-US" dirty="0" smtClean="0"/>
              <a:t>* + A B C		Prefix form</a:t>
            </a:r>
          </a:p>
          <a:p>
            <a:pPr lvl="1">
              <a:buFont typeface="Wingdings" pitchFamily="2" charset="2"/>
              <a:buChar char="v"/>
            </a:pPr>
            <a:r>
              <a:rPr lang="en-US" dirty="0" smtClean="0"/>
              <a:t>A B + C *		Postfix form</a:t>
            </a:r>
          </a:p>
          <a:p>
            <a:endParaRPr lang="en-US" dirty="0"/>
          </a:p>
        </p:txBody>
      </p:sp>
      <p:pic>
        <p:nvPicPr>
          <p:cNvPr id="4" name="Picture 3"/>
          <p:cNvPicPr/>
          <p:nvPr/>
        </p:nvPicPr>
        <p:blipFill>
          <a:blip r:embed="rId2" cstate="print">
            <a:extLst>
              <a:ext uri="{28A0092B-C50C-407E-A947-70E740481C1C}"/>
            </a:extLst>
          </a:blip>
          <a:srcRect/>
          <a:stretch>
            <a:fillRect/>
          </a:stretch>
        </p:blipFill>
        <p:spPr bwMode="auto">
          <a:xfrm>
            <a:off x="838200" y="4495800"/>
            <a:ext cx="7239000" cy="1676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Precedence rule</a:t>
            </a:r>
            <a:endParaRPr lang="en-US" sz="3200" dirty="0" smtClean="0"/>
          </a:p>
        </p:txBody>
      </p:sp>
      <p:sp>
        <p:nvSpPr>
          <p:cNvPr id="3" name="Content Placeholder 2"/>
          <p:cNvSpPr>
            <a:spLocks noGrp="1"/>
          </p:cNvSpPr>
          <p:nvPr>
            <p:ph idx="1"/>
          </p:nvPr>
        </p:nvSpPr>
        <p:spPr>
          <a:xfrm>
            <a:off x="457200" y="1219200"/>
            <a:ext cx="8229600" cy="5257800"/>
          </a:xfrm>
        </p:spPr>
        <p:txBody>
          <a:bodyPr>
            <a:normAutofit fontScale="77500" lnSpcReduction="20000"/>
          </a:bodyPr>
          <a:lstStyle/>
          <a:p>
            <a:r>
              <a:rPr lang="en-US" dirty="0" smtClean="0"/>
              <a:t> While converting infix to postfix you have to consider the </a:t>
            </a:r>
            <a:r>
              <a:rPr lang="en-US" b="1" dirty="0" smtClean="0"/>
              <a:t>precedence rule</a:t>
            </a:r>
            <a:r>
              <a:rPr lang="en-US" dirty="0" smtClean="0"/>
              <a:t>, and the precedence rules are as follows </a:t>
            </a:r>
            <a:endParaRPr lang="en-US" sz="4000" dirty="0" smtClean="0"/>
          </a:p>
          <a:p>
            <a:pPr lvl="1">
              <a:buFont typeface="Wingdings" pitchFamily="2" charset="2"/>
              <a:buChar char="Ø"/>
            </a:pPr>
            <a:r>
              <a:rPr lang="en-US" dirty="0" smtClean="0"/>
              <a:t>1. Exponentiation ( the expression A^B is A raised to the B power, so that 3^2=9) </a:t>
            </a:r>
          </a:p>
          <a:p>
            <a:pPr lvl="1">
              <a:buFont typeface="Wingdings" pitchFamily="2" charset="2"/>
              <a:buChar char="Ø"/>
            </a:pPr>
            <a:r>
              <a:rPr lang="en-US" dirty="0" smtClean="0"/>
              <a:t>2. Multiplication/Division</a:t>
            </a:r>
            <a:endParaRPr lang="en-US" sz="2400" dirty="0" smtClean="0"/>
          </a:p>
          <a:p>
            <a:pPr lvl="1">
              <a:buFont typeface="Wingdings" pitchFamily="2" charset="2"/>
              <a:buChar char="Ø"/>
            </a:pPr>
            <a:r>
              <a:rPr lang="en-US" dirty="0" smtClean="0"/>
              <a:t>3. Addition/Subtraction</a:t>
            </a:r>
            <a:endParaRPr lang="en-US" sz="2400" dirty="0" smtClean="0"/>
          </a:p>
          <a:p>
            <a:r>
              <a:rPr lang="en-US" dirty="0" smtClean="0"/>
              <a:t> When un-parenthesized operators of the same precedence are scanned, the order is assumed to be left to right except in the case of exponentiation, where the order is assumed to be from right to left.</a:t>
            </a:r>
            <a:endParaRPr lang="en-US" sz="2800" dirty="0" smtClean="0"/>
          </a:p>
          <a:p>
            <a:pPr lvl="1">
              <a:buFont typeface="Wingdings" pitchFamily="2" charset="2"/>
              <a:buChar char="Ø"/>
            </a:pPr>
            <a:r>
              <a:rPr lang="en-US" dirty="0" smtClean="0"/>
              <a:t>A+B+C means (A+B)+C</a:t>
            </a:r>
            <a:endParaRPr lang="en-US" sz="2400" dirty="0" smtClean="0"/>
          </a:p>
          <a:p>
            <a:pPr lvl="1">
              <a:buFont typeface="Wingdings" pitchFamily="2" charset="2"/>
              <a:buChar char="Ø"/>
            </a:pPr>
            <a:r>
              <a:rPr lang="en-US" dirty="0" smtClean="0"/>
              <a:t> A^B^C means A^(B^C)</a:t>
            </a:r>
            <a:endParaRPr lang="en-US" sz="2400" dirty="0" smtClean="0"/>
          </a:p>
          <a:p>
            <a:r>
              <a:rPr lang="en-US" dirty="0" smtClean="0"/>
              <a:t> By using parenthesis we can override the default precedence.</a:t>
            </a:r>
            <a:endParaRPr lang="en-US" sz="2800"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rule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Consider an example that illustrate the converting of infix to postfix expression, </a:t>
            </a:r>
          </a:p>
          <a:p>
            <a:r>
              <a:rPr lang="en-US" dirty="0" smtClean="0"/>
              <a:t>A + (B* C)</a:t>
            </a:r>
            <a:r>
              <a:rPr lang="en-US" sz="3600" dirty="0" smtClean="0"/>
              <a:t>.</a:t>
            </a:r>
            <a:endParaRPr lang="en-US" dirty="0" smtClean="0"/>
          </a:p>
          <a:p>
            <a:r>
              <a:rPr lang="en-US" dirty="0" smtClean="0"/>
              <a:t> Use the following </a:t>
            </a:r>
            <a:r>
              <a:rPr lang="en-US" b="1" dirty="0" smtClean="0"/>
              <a:t>rule</a:t>
            </a:r>
            <a:r>
              <a:rPr lang="en-US" dirty="0" smtClean="0"/>
              <a:t> to convert it in postfix:</a:t>
            </a:r>
            <a:endParaRPr lang="en-US" sz="2800" dirty="0" smtClean="0"/>
          </a:p>
          <a:p>
            <a:pPr marL="914400" lvl="1" indent="-514350">
              <a:buFont typeface="+mj-lt"/>
              <a:buAutoNum type="arabicPeriod"/>
            </a:pPr>
            <a:r>
              <a:rPr lang="en-US" dirty="0" smtClean="0"/>
              <a:t> Parenthesis for emphasis</a:t>
            </a:r>
            <a:endParaRPr lang="en-US" sz="1400" dirty="0" smtClean="0"/>
          </a:p>
          <a:p>
            <a:pPr marL="914400" lvl="1" indent="-514350">
              <a:buFont typeface="+mj-lt"/>
              <a:buAutoNum type="arabicPeriod"/>
            </a:pPr>
            <a:r>
              <a:rPr lang="en-US" dirty="0" smtClean="0"/>
              <a:t> Convert the multiplication</a:t>
            </a:r>
            <a:endParaRPr lang="en-US" sz="1600" dirty="0" smtClean="0"/>
          </a:p>
          <a:p>
            <a:pPr marL="914400" lvl="1" indent="-514350">
              <a:buFont typeface="+mj-lt"/>
              <a:buAutoNum type="arabicPeriod"/>
            </a:pPr>
            <a:r>
              <a:rPr lang="en-US" dirty="0" smtClean="0"/>
              <a:t> Convert the addition</a:t>
            </a:r>
            <a:endParaRPr lang="en-US" sz="2000" dirty="0" smtClean="0"/>
          </a:p>
          <a:p>
            <a:pPr marL="914400" lvl="1" indent="-514350">
              <a:buFont typeface="+mj-lt"/>
              <a:buAutoNum type="arabicPeriod"/>
            </a:pPr>
            <a:r>
              <a:rPr lang="en-US" dirty="0" smtClean="0"/>
              <a:t> Post-fix form</a:t>
            </a:r>
          </a:p>
          <a:p>
            <a:r>
              <a:rPr lang="en-US" b="1" dirty="0" smtClean="0"/>
              <a:t>Illustration:</a:t>
            </a:r>
            <a:endParaRPr lang="en-US" sz="4000" dirty="0" smtClean="0"/>
          </a:p>
          <a:p>
            <a:pPr lvl="1">
              <a:buFont typeface="Wingdings" pitchFamily="2" charset="2"/>
              <a:buChar char="v"/>
            </a:pPr>
            <a:r>
              <a:rPr lang="en-US" dirty="0" smtClean="0"/>
              <a:t>A + (B * C).	 Infix form</a:t>
            </a:r>
            <a:endParaRPr lang="en-US" sz="2400" dirty="0" smtClean="0"/>
          </a:p>
          <a:p>
            <a:pPr lvl="1">
              <a:buFont typeface="Wingdings" pitchFamily="2" charset="2"/>
              <a:buChar char="v"/>
            </a:pPr>
            <a:r>
              <a:rPr lang="en-US" dirty="0" smtClean="0"/>
              <a:t>A + (B * C)</a:t>
            </a:r>
            <a:r>
              <a:rPr lang="en-US" sz="1600" dirty="0" smtClean="0"/>
              <a:t>		</a:t>
            </a:r>
            <a:r>
              <a:rPr lang="en-US" dirty="0" smtClean="0"/>
              <a:t>Parenthesis for emphasis</a:t>
            </a:r>
            <a:endParaRPr lang="en-US" sz="2400" dirty="0" smtClean="0"/>
          </a:p>
          <a:p>
            <a:pPr lvl="1">
              <a:buFont typeface="Wingdings" pitchFamily="2" charset="2"/>
              <a:buChar char="v"/>
            </a:pPr>
            <a:r>
              <a:rPr lang="en-US" dirty="0" smtClean="0"/>
              <a:t>A + (BC*)</a:t>
            </a:r>
            <a:r>
              <a:rPr lang="en-US" sz="1600" dirty="0" smtClean="0"/>
              <a:t>		</a:t>
            </a:r>
            <a:r>
              <a:rPr lang="en-US" dirty="0" smtClean="0"/>
              <a:t>Convert the multiplication</a:t>
            </a:r>
            <a:endParaRPr lang="en-US" sz="2400" dirty="0" smtClean="0"/>
          </a:p>
          <a:p>
            <a:pPr lvl="1">
              <a:buFont typeface="Wingdings" pitchFamily="2" charset="2"/>
              <a:buChar char="v"/>
            </a:pPr>
            <a:r>
              <a:rPr lang="en-US" dirty="0" smtClean="0"/>
              <a:t>A (BC*) +</a:t>
            </a:r>
            <a:r>
              <a:rPr lang="en-US" sz="1600" dirty="0" smtClean="0"/>
              <a:t>		</a:t>
            </a:r>
            <a:r>
              <a:rPr lang="en-US" dirty="0" smtClean="0"/>
              <a:t>Convert the addition</a:t>
            </a:r>
            <a:endParaRPr lang="en-US" sz="2400" dirty="0" smtClean="0"/>
          </a:p>
          <a:p>
            <a:pPr lvl="1">
              <a:buFont typeface="Wingdings" pitchFamily="2" charset="2"/>
              <a:buChar char="v"/>
            </a:pPr>
            <a:r>
              <a:rPr lang="en-US" dirty="0" smtClean="0"/>
              <a:t>ABC*+ 		Post-fix form</a:t>
            </a:r>
            <a:endParaRPr lang="en-US" sz="2400" dirty="0" smtClean="0"/>
          </a:p>
          <a:p>
            <a:pPr marL="914400" lvl="1" indent="-514350">
              <a:buFont typeface="+mj-lt"/>
              <a:buAutoNum type="arabicPeriod"/>
            </a:pPr>
            <a:endParaRPr lang="en-US" sz="2400"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of Expression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While doing the conversion operations, the following points are to be noted.</a:t>
            </a:r>
          </a:p>
          <a:p>
            <a:pPr lvl="1">
              <a:buFont typeface="Wingdings" pitchFamily="2" charset="2"/>
              <a:buChar char="v"/>
            </a:pPr>
            <a:r>
              <a:rPr lang="en-US" dirty="0" smtClean="0"/>
              <a:t>During conversion operations, it is essential that properties such as precedence, commutability, and well-formed expression of operations must be preserved.</a:t>
            </a:r>
          </a:p>
          <a:p>
            <a:pPr lvl="1">
              <a:buFont typeface="Wingdings" pitchFamily="2" charset="2"/>
              <a:buChar char="v"/>
            </a:pPr>
            <a:r>
              <a:rPr lang="en-US" dirty="0" smtClean="0"/>
              <a:t>The operations with high priority are converted first. The remaining part is considered as a single operand.</a:t>
            </a:r>
          </a:p>
          <a:p>
            <a:pPr lvl="1">
              <a:buFont typeface="Wingdings" pitchFamily="2" charset="2"/>
              <a:buChar char="v"/>
            </a:pPr>
            <a:r>
              <a:rPr lang="en-US" dirty="0" smtClean="0"/>
              <a:t>The variables must be in relative places. The operators are set according to precedence rules of operators.</a:t>
            </a:r>
          </a:p>
          <a:p>
            <a:pPr lvl="1">
              <a:buFont typeface="Wingdings" pitchFamily="2" charset="2"/>
              <a:buChar char="v"/>
            </a:pPr>
            <a:r>
              <a:rPr lang="en-US" dirty="0" smtClean="0"/>
              <a:t>A fully parenthesized infix expression, a conversion is started from innermost parenthesis to outermost parenthesis.</a:t>
            </a:r>
          </a:p>
          <a:p>
            <a:r>
              <a:rPr lang="en-US" dirty="0" smtClean="0"/>
              <a:t>For converting an expression from infix to prefix the rules are same as for conversion from infix to postfix.</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of Expression</a:t>
            </a:r>
            <a:endParaRPr lang="en-US" dirty="0"/>
          </a:p>
        </p:txBody>
      </p:sp>
      <p:pic>
        <p:nvPicPr>
          <p:cNvPr id="1026" name="Picture 2" descr="C:\Users\Intel C2D\Pictures\infixtopostfix.PNG"/>
          <p:cNvPicPr>
            <a:picLocks noGrp="1" noChangeAspect="1" noChangeArrowheads="1"/>
          </p:cNvPicPr>
          <p:nvPr>
            <p:ph idx="1"/>
          </p:nvPr>
        </p:nvPicPr>
        <p:blipFill>
          <a:blip r:embed="rId2" cstate="print"/>
          <a:srcRect/>
          <a:stretch>
            <a:fillRect/>
          </a:stretch>
        </p:blipFill>
        <p:spPr bwMode="auto">
          <a:xfrm>
            <a:off x="1295400" y="2590800"/>
            <a:ext cx="7010400" cy="2513909"/>
          </a:xfrm>
          <a:prstGeom prst="rect">
            <a:avLst/>
          </a:prstGeom>
          <a:noFill/>
        </p:spPr>
      </p:pic>
      <p:sp>
        <p:nvSpPr>
          <p:cNvPr id="5" name="TextBox 4"/>
          <p:cNvSpPr txBox="1"/>
          <p:nvPr/>
        </p:nvSpPr>
        <p:spPr>
          <a:xfrm>
            <a:off x="1371600" y="1981201"/>
            <a:ext cx="6477000" cy="800219"/>
          </a:xfrm>
          <a:prstGeom prst="rect">
            <a:avLst/>
          </a:prstGeom>
          <a:noFill/>
        </p:spPr>
        <p:txBody>
          <a:bodyPr wrap="square" rtlCol="0">
            <a:spAutoFit/>
          </a:bodyPr>
          <a:lstStyle/>
          <a:p>
            <a:r>
              <a:rPr lang="en-US" sz="2800" b="1" u="sng" dirty="0" smtClean="0"/>
              <a:t>Converting an Infix Expression to Postfix</a:t>
            </a:r>
            <a:endParaRPr lang="en-US" sz="2800" dirty="0" smtClean="0"/>
          </a:p>
          <a:p>
            <a:endParaRPr lang="en-US" dirty="0"/>
          </a:p>
        </p:txBody>
      </p:sp>
      <p:sp>
        <p:nvSpPr>
          <p:cNvPr id="7" name="TextBox 6"/>
          <p:cNvSpPr txBox="1"/>
          <p:nvPr/>
        </p:nvSpPr>
        <p:spPr>
          <a:xfrm>
            <a:off x="1295400" y="5486400"/>
            <a:ext cx="6934200" cy="677108"/>
          </a:xfrm>
          <a:prstGeom prst="rect">
            <a:avLst/>
          </a:prstGeom>
          <a:noFill/>
        </p:spPr>
        <p:txBody>
          <a:bodyPr wrap="square" rtlCol="0">
            <a:spAutoFit/>
          </a:bodyPr>
          <a:lstStyle/>
          <a:p>
            <a:r>
              <a:rPr lang="en-US" b="1" u="sng" dirty="0" smtClean="0"/>
              <a:t>Try yourself</a:t>
            </a:r>
          </a:p>
          <a:p>
            <a:r>
              <a:rPr lang="en-US" sz="2000" b="1" dirty="0" smtClean="0"/>
              <a:t>(A + B) * ((C - D) + E) / F</a:t>
            </a:r>
            <a:endParaRPr 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sz="4200" dirty="0" smtClean="0"/>
              <a:t/>
            </a:r>
            <a:br>
              <a:rPr lang="en-US" sz="4200" dirty="0" smtClean="0"/>
            </a:br>
            <a:r>
              <a:rPr lang="en-US" sz="4200" dirty="0" smtClean="0"/>
              <a:t>Algorithm to convert infix to postfix notatio</a:t>
            </a:r>
            <a:r>
              <a:rPr lang="en-US" dirty="0" smtClean="0"/>
              <a:t>n</a:t>
            </a:r>
            <a:br>
              <a:rPr lang="en-US" dirty="0" smtClean="0"/>
            </a:br>
            <a:endParaRPr lang="en-US" dirty="0"/>
          </a:p>
        </p:txBody>
      </p:sp>
      <p:sp>
        <p:nvSpPr>
          <p:cNvPr id="3" name="Content Placeholder 2"/>
          <p:cNvSpPr>
            <a:spLocks noGrp="1"/>
          </p:cNvSpPr>
          <p:nvPr>
            <p:ph idx="1"/>
          </p:nvPr>
        </p:nvSpPr>
        <p:spPr>
          <a:xfrm>
            <a:off x="228600" y="1600200"/>
            <a:ext cx="8686800" cy="5257800"/>
          </a:xfrm>
        </p:spPr>
        <p:txBody>
          <a:bodyPr>
            <a:normAutofit fontScale="70000" lnSpcReduction="20000"/>
          </a:bodyPr>
          <a:lstStyle/>
          <a:p>
            <a:r>
              <a:rPr lang="en-US" sz="4400" dirty="0" smtClean="0"/>
              <a:t>There two stacks </a:t>
            </a:r>
            <a:r>
              <a:rPr lang="en-US" sz="4400" b="1" i="1" u="sng" dirty="0" err="1" smtClean="0"/>
              <a:t>opstack</a:t>
            </a:r>
            <a:r>
              <a:rPr lang="en-US" sz="4400" i="1" u="sng" dirty="0" smtClean="0"/>
              <a:t> </a:t>
            </a:r>
            <a:r>
              <a:rPr lang="en-US" sz="4400" dirty="0" smtClean="0"/>
              <a:t>and </a:t>
            </a:r>
            <a:r>
              <a:rPr lang="en-US" sz="4400" b="1" u="sng" dirty="0" err="1" smtClean="0"/>
              <a:t>poststack</a:t>
            </a:r>
            <a:r>
              <a:rPr lang="en-US" sz="4400" b="1" u="sng" dirty="0" smtClean="0"/>
              <a:t> </a:t>
            </a:r>
            <a:r>
              <a:rPr lang="en-US" sz="4400" dirty="0" smtClean="0"/>
              <a:t>are used and </a:t>
            </a:r>
            <a:r>
              <a:rPr lang="en-US" sz="4400" b="1" u="sng" dirty="0" err="1" smtClean="0"/>
              <a:t>otos</a:t>
            </a:r>
            <a:r>
              <a:rPr lang="en-US" sz="4400" dirty="0" smtClean="0"/>
              <a:t> &amp; </a:t>
            </a:r>
            <a:r>
              <a:rPr lang="en-US" sz="4400" b="1" u="sng" dirty="0" err="1" smtClean="0"/>
              <a:t>ptos</a:t>
            </a:r>
            <a:r>
              <a:rPr lang="en-US" sz="4400" dirty="0" smtClean="0"/>
              <a:t> represents the </a:t>
            </a:r>
            <a:r>
              <a:rPr lang="en-US" sz="4400" dirty="0" err="1" smtClean="0"/>
              <a:t>opstack</a:t>
            </a:r>
            <a:r>
              <a:rPr lang="en-US" sz="4400" dirty="0" smtClean="0"/>
              <a:t> top and </a:t>
            </a:r>
            <a:r>
              <a:rPr lang="en-US" sz="4400" dirty="0" err="1" smtClean="0"/>
              <a:t>poststack</a:t>
            </a:r>
            <a:r>
              <a:rPr lang="en-US" sz="4400" dirty="0" smtClean="0"/>
              <a:t> top respectively. </a:t>
            </a:r>
          </a:p>
          <a:p>
            <a:pPr marL="971550" lvl="1" indent="-514350">
              <a:buFont typeface="+mj-lt"/>
              <a:buAutoNum type="arabicPeriod"/>
            </a:pPr>
            <a:r>
              <a:rPr lang="en-US" dirty="0" smtClean="0"/>
              <a:t>Scan one character at a time of an infix expression from left to right</a:t>
            </a:r>
            <a:endParaRPr lang="en-US" sz="2400" dirty="0" smtClean="0"/>
          </a:p>
          <a:p>
            <a:pPr marL="971550" lvl="1" indent="-514350">
              <a:buFont typeface="+mj-lt"/>
              <a:buAutoNum type="arabicPeriod"/>
            </a:pPr>
            <a:r>
              <a:rPr lang="en-US" dirty="0" err="1" smtClean="0"/>
              <a:t>Opstack</a:t>
            </a:r>
            <a:r>
              <a:rPr lang="en-US" dirty="0" smtClean="0"/>
              <a:t> &amp; </a:t>
            </a:r>
            <a:r>
              <a:rPr lang="en-US" dirty="0" err="1" smtClean="0"/>
              <a:t>Poststack</a:t>
            </a:r>
            <a:r>
              <a:rPr lang="en-US" dirty="0" smtClean="0"/>
              <a:t>  are the empty stack</a:t>
            </a:r>
            <a:endParaRPr lang="en-US" sz="2400" dirty="0" smtClean="0"/>
          </a:p>
          <a:p>
            <a:pPr marL="971550" lvl="1" indent="-514350">
              <a:buFont typeface="+mj-lt"/>
              <a:buAutoNum type="arabicPeriod"/>
            </a:pPr>
            <a:r>
              <a:rPr lang="en-US" dirty="0" smtClean="0"/>
              <a:t>Repeat till there is data in infix expression</a:t>
            </a:r>
            <a:endParaRPr lang="en-US" sz="2400" dirty="0" smtClean="0"/>
          </a:p>
          <a:p>
            <a:pPr marL="1371600" lvl="2" indent="-457200">
              <a:buFont typeface="Wingdings" pitchFamily="2" charset="2"/>
              <a:buChar char="§"/>
            </a:pPr>
            <a:r>
              <a:rPr lang="en-US" dirty="0" smtClean="0"/>
              <a:t>if scanned character is ‘(‘ then push it to </a:t>
            </a:r>
            <a:r>
              <a:rPr lang="en-US" dirty="0" err="1" smtClean="0"/>
              <a:t>opstack</a:t>
            </a:r>
            <a:endParaRPr lang="en-US" sz="2000" dirty="0" smtClean="0"/>
          </a:p>
          <a:p>
            <a:pPr marL="1371600" lvl="2" indent="-457200">
              <a:buFont typeface="Wingdings" pitchFamily="2" charset="2"/>
              <a:buChar char="§"/>
            </a:pPr>
            <a:r>
              <a:rPr lang="en-US" dirty="0" smtClean="0"/>
              <a:t>if scanned character is operand then push it to </a:t>
            </a:r>
            <a:r>
              <a:rPr lang="en-US" dirty="0" err="1" smtClean="0"/>
              <a:t>poststack</a:t>
            </a:r>
            <a:endParaRPr lang="en-US" sz="2000" dirty="0" smtClean="0"/>
          </a:p>
          <a:p>
            <a:pPr marL="1371600" lvl="2" indent="-457200">
              <a:buFont typeface="Wingdings" pitchFamily="2" charset="2"/>
              <a:buChar char="§"/>
            </a:pPr>
            <a:r>
              <a:rPr lang="en-US" dirty="0" smtClean="0"/>
              <a:t>if scanned character is operator then</a:t>
            </a:r>
            <a:endParaRPr lang="en-US" sz="2000" dirty="0" smtClean="0"/>
          </a:p>
          <a:p>
            <a:pPr marL="1371600" lvl="2" indent="-457200">
              <a:buFont typeface="Wingdings" pitchFamily="2" charset="2"/>
              <a:buChar char="§"/>
            </a:pPr>
            <a:r>
              <a:rPr lang="en-US" dirty="0" smtClean="0"/>
              <a:t>if(</a:t>
            </a:r>
            <a:r>
              <a:rPr lang="en-US" dirty="0" err="1" smtClean="0"/>
              <a:t>opstack</a:t>
            </a:r>
            <a:r>
              <a:rPr lang="en-US" dirty="0" smtClean="0"/>
              <a:t>!=-1)</a:t>
            </a:r>
            <a:endParaRPr lang="en-US" sz="2000" dirty="0" smtClean="0"/>
          </a:p>
          <a:p>
            <a:pPr marL="1828800" lvl="3" indent="-457200">
              <a:buFont typeface="Wingdings" pitchFamily="2" charset="2"/>
              <a:buChar char="§"/>
            </a:pPr>
            <a:r>
              <a:rPr lang="en-US" dirty="0" smtClean="0"/>
              <a:t>while(precedence (</a:t>
            </a:r>
            <a:r>
              <a:rPr lang="en-US" dirty="0" err="1" smtClean="0"/>
              <a:t>opstack</a:t>
            </a:r>
            <a:r>
              <a:rPr lang="en-US" dirty="0" smtClean="0"/>
              <a:t>[</a:t>
            </a:r>
            <a:r>
              <a:rPr lang="en-US" dirty="0" err="1" smtClean="0"/>
              <a:t>otos</a:t>
            </a:r>
            <a:r>
              <a:rPr lang="en-US" dirty="0" smtClean="0"/>
              <a:t>])&gt;precedence(scan character)) then pop and push it into </a:t>
            </a:r>
            <a:r>
              <a:rPr lang="en-US" dirty="0" err="1" smtClean="0"/>
              <a:t>poststack</a:t>
            </a:r>
            <a:endParaRPr lang="en-US" sz="1600" dirty="0" smtClean="0"/>
          </a:p>
          <a:p>
            <a:pPr marL="1371600" lvl="2" indent="-457200">
              <a:buFont typeface="Wingdings" pitchFamily="2" charset="2"/>
              <a:buChar char="§"/>
            </a:pPr>
            <a:r>
              <a:rPr lang="en-US" dirty="0" smtClean="0"/>
              <a:t>otherwise</a:t>
            </a:r>
            <a:endParaRPr lang="en-US" sz="2000" dirty="0" smtClean="0"/>
          </a:p>
          <a:p>
            <a:pPr marL="1828800" lvl="3" indent="-457200">
              <a:buFont typeface="Wingdings" pitchFamily="2" charset="2"/>
              <a:buChar char="§"/>
            </a:pPr>
            <a:r>
              <a:rPr lang="en-US" dirty="0" smtClean="0"/>
              <a:t>push into </a:t>
            </a:r>
            <a:r>
              <a:rPr lang="en-US" dirty="0" err="1" smtClean="0"/>
              <a:t>opstack</a:t>
            </a:r>
            <a:endParaRPr lang="en-US" sz="1600" dirty="0" smtClean="0"/>
          </a:p>
          <a:p>
            <a:pPr marL="1371600" lvl="2" indent="-457200">
              <a:buFont typeface="Wingdings" pitchFamily="2" charset="2"/>
              <a:buChar char="§"/>
            </a:pPr>
            <a:r>
              <a:rPr lang="en-US" dirty="0" smtClean="0"/>
              <a:t> if scanned character is ‘)’ then</a:t>
            </a:r>
            <a:endParaRPr lang="en-US" sz="2000" dirty="0" smtClean="0"/>
          </a:p>
          <a:p>
            <a:pPr marL="1828800" lvl="3" indent="-457200">
              <a:buFont typeface="Wingdings" pitchFamily="2" charset="2"/>
              <a:buChar char="§"/>
            </a:pPr>
            <a:r>
              <a:rPr lang="en-US" dirty="0" smtClean="0"/>
              <a:t>pop and push into </a:t>
            </a:r>
            <a:r>
              <a:rPr lang="en-US" dirty="0" err="1" smtClean="0"/>
              <a:t>poststack</a:t>
            </a:r>
            <a:r>
              <a:rPr lang="en-US" dirty="0" smtClean="0"/>
              <a:t> until ‘(‘ is not found and ignore both symbols</a:t>
            </a:r>
            <a:endParaRPr lang="en-US" sz="1600" dirty="0" smtClean="0"/>
          </a:p>
          <a:p>
            <a:pPr marL="971550" lvl="1" indent="-514350">
              <a:buFont typeface="+mj-lt"/>
              <a:buAutoNum type="arabicPeriod"/>
            </a:pPr>
            <a:r>
              <a:rPr lang="en-US" dirty="0" smtClean="0"/>
              <a:t>pop and push into </a:t>
            </a:r>
            <a:r>
              <a:rPr lang="en-US" dirty="0" err="1" smtClean="0"/>
              <a:t>poststack</a:t>
            </a:r>
            <a:r>
              <a:rPr lang="en-US" dirty="0" smtClean="0"/>
              <a:t> until </a:t>
            </a:r>
            <a:r>
              <a:rPr lang="en-US" dirty="0" err="1" smtClean="0"/>
              <a:t>opstack</a:t>
            </a:r>
            <a:r>
              <a:rPr lang="en-US" dirty="0" smtClean="0"/>
              <a:t> is not empty.</a:t>
            </a:r>
            <a:endParaRPr lang="en-US" sz="2400" dirty="0" smtClean="0"/>
          </a:p>
          <a:p>
            <a:pPr marL="971550" lvl="1" indent="-514350">
              <a:buFont typeface="+mj-lt"/>
              <a:buAutoNum type="arabicPeriod"/>
            </a:pPr>
            <a:r>
              <a:rPr lang="en-US" dirty="0" smtClean="0"/>
              <a:t>return</a:t>
            </a:r>
            <a:endParaRPr lang="en-US" sz="2400" dirty="0" smtClean="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Tracing of Postfix Conversion Algorithm</a:t>
            </a:r>
            <a:endParaRPr lang="en-US" dirty="0"/>
          </a:p>
        </p:txBody>
      </p:sp>
      <p:pic>
        <p:nvPicPr>
          <p:cNvPr id="7" name="Content Placeholder 6" descr="postfixtracing.PNG"/>
          <p:cNvPicPr>
            <a:picLocks noGrp="1" noChangeAspect="1"/>
          </p:cNvPicPr>
          <p:nvPr>
            <p:ph idx="1"/>
          </p:nvPr>
        </p:nvPicPr>
        <p:blipFill>
          <a:blip r:embed="rId2" cstate="print"/>
          <a:stretch>
            <a:fillRect/>
          </a:stretch>
        </p:blipFill>
        <p:spPr>
          <a:xfrm>
            <a:off x="838200" y="1391851"/>
            <a:ext cx="7315200" cy="523754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Trace of Postfix Conversion Algorithm</a:t>
            </a:r>
            <a:endParaRPr lang="en-US" dirty="0"/>
          </a:p>
        </p:txBody>
      </p:sp>
      <p:pic>
        <p:nvPicPr>
          <p:cNvPr id="4" name="Content Placeholder 3" descr="postfixtracing1.PNG"/>
          <p:cNvPicPr>
            <a:picLocks noGrp="1" noChangeAspect="1"/>
          </p:cNvPicPr>
          <p:nvPr>
            <p:ph idx="1"/>
          </p:nvPr>
        </p:nvPicPr>
        <p:blipFill>
          <a:blip r:embed="rId2" cstate="print"/>
          <a:stretch>
            <a:fillRect/>
          </a:stretch>
        </p:blipFill>
        <p:spPr>
          <a:xfrm>
            <a:off x="1371600" y="2329442"/>
            <a:ext cx="6477000" cy="4004988"/>
          </a:xfrm>
        </p:spPr>
      </p:pic>
      <p:sp>
        <p:nvSpPr>
          <p:cNvPr id="5" name="TextBox 4"/>
          <p:cNvSpPr txBox="1"/>
          <p:nvPr/>
        </p:nvSpPr>
        <p:spPr>
          <a:xfrm>
            <a:off x="1143000" y="1600200"/>
            <a:ext cx="6324600" cy="369332"/>
          </a:xfrm>
          <a:prstGeom prst="rect">
            <a:avLst/>
          </a:prstGeom>
          <a:noFill/>
        </p:spPr>
        <p:txBody>
          <a:bodyPr wrap="square" rtlCol="0">
            <a:spAutoFit/>
          </a:bodyPr>
          <a:lstStyle/>
          <a:p>
            <a:r>
              <a:rPr lang="en-US" dirty="0" smtClean="0"/>
              <a:t>A * B ^ C + D  	 becomes   	A B C ^ * D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Evaluating the Postfix expression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Each operator in a postfix expression refers to the previous two operands in the expression.</a:t>
            </a:r>
          </a:p>
          <a:p>
            <a:endParaRPr lang="en-US" dirty="0" smtClean="0"/>
          </a:p>
          <a:p>
            <a:endParaRPr lang="en-US" dirty="0" smtClean="0"/>
          </a:p>
          <a:p>
            <a:endParaRPr lang="en-US" dirty="0" smtClean="0"/>
          </a:p>
          <a:p>
            <a:r>
              <a:rPr lang="en-US" dirty="0" smtClean="0"/>
              <a:t>Each time we read an operand we push it onto a stack. When we reach an operator, its operands will be the top two elements on the stack. We can then pop these two elements perform the indicated operation on them and push the result on the stack so that it will be available for use as an operand of the next operator.</a:t>
            </a:r>
          </a:p>
          <a:p>
            <a:endParaRPr lang="en-US" dirty="0"/>
          </a:p>
        </p:txBody>
      </p:sp>
      <p:pic>
        <p:nvPicPr>
          <p:cNvPr id="4" name="Picture 3"/>
          <p:cNvPicPr/>
          <p:nvPr/>
        </p:nvPicPr>
        <p:blipFill>
          <a:blip r:embed="rId2" cstate="print">
            <a:extLst>
              <a:ext uri="{28A0092B-C50C-407E-A947-70E740481C1C}"/>
            </a:extLst>
          </a:blip>
          <a:srcRect/>
          <a:stretch>
            <a:fillRect/>
          </a:stretch>
        </p:blipFill>
        <p:spPr bwMode="auto">
          <a:xfrm>
            <a:off x="990601" y="2514600"/>
            <a:ext cx="7162800" cy="101441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Stack </a:t>
            </a:r>
            <a:r>
              <a:rPr lang="en-US" dirty="0" smtClean="0"/>
              <a:t>Representation</a:t>
            </a:r>
            <a:endParaRPr lang="en-US" dirty="0"/>
          </a:p>
        </p:txBody>
      </p:sp>
      <p:pic>
        <p:nvPicPr>
          <p:cNvPr id="4" name="Content Placeholder 3" descr="stack.PNG"/>
          <p:cNvPicPr>
            <a:picLocks noGrp="1" noChangeAspect="1"/>
          </p:cNvPicPr>
          <p:nvPr>
            <p:ph idx="1"/>
          </p:nvPr>
        </p:nvPicPr>
        <p:blipFill>
          <a:blip r:embed="rId2" cstate="print"/>
          <a:stretch>
            <a:fillRect/>
          </a:stretch>
        </p:blipFill>
        <p:spPr>
          <a:xfrm>
            <a:off x="838200" y="1447800"/>
            <a:ext cx="7772400" cy="5029199"/>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Postfix expression</a:t>
            </a:r>
            <a:endParaRPr lang="en-US" dirty="0"/>
          </a:p>
        </p:txBody>
      </p:sp>
      <p:sp>
        <p:nvSpPr>
          <p:cNvPr id="3" name="Content Placeholder 2"/>
          <p:cNvSpPr>
            <a:spLocks noGrp="1"/>
          </p:cNvSpPr>
          <p:nvPr>
            <p:ph idx="1"/>
          </p:nvPr>
        </p:nvSpPr>
        <p:spPr/>
        <p:txBody>
          <a:bodyPr>
            <a:normAutofit lnSpcReduction="10000"/>
          </a:bodyPr>
          <a:lstStyle/>
          <a:p>
            <a:r>
              <a:rPr lang="en-US" b="1" dirty="0" smtClean="0"/>
              <a:t>Consider an example</a:t>
            </a:r>
          </a:p>
          <a:p>
            <a:pPr lvl="2">
              <a:buNone/>
            </a:pPr>
            <a:r>
              <a:rPr lang="en-US" dirty="0" smtClean="0"/>
              <a:t>   3 4 5 * +</a:t>
            </a:r>
          </a:p>
          <a:p>
            <a:pPr lvl="2">
              <a:buNone/>
            </a:pPr>
            <a:r>
              <a:rPr lang="en-US" dirty="0" smtClean="0"/>
              <a:t>= 3 20 +</a:t>
            </a:r>
          </a:p>
          <a:p>
            <a:pPr lvl="2">
              <a:buNone/>
            </a:pPr>
            <a:r>
              <a:rPr lang="en-US" dirty="0" smtClean="0"/>
              <a:t>= 23 (answer)</a:t>
            </a:r>
          </a:p>
          <a:p>
            <a:r>
              <a:rPr lang="en-US" dirty="0" smtClean="0"/>
              <a:t>Try yourself</a:t>
            </a:r>
          </a:p>
          <a:p>
            <a:pPr lvl="1">
              <a:buFont typeface="Wingdings" pitchFamily="2" charset="2"/>
              <a:buChar char="Ø"/>
            </a:pPr>
            <a:r>
              <a:rPr lang="en-US" b="1" dirty="0" smtClean="0"/>
              <a:t>6 2 3 + - 3 8 2 / + * 2 ^ 3 +</a:t>
            </a:r>
          </a:p>
          <a:p>
            <a:pPr lvl="1">
              <a:buFont typeface="Wingdings" pitchFamily="2" charset="2"/>
              <a:buChar char="Ø"/>
            </a:pPr>
            <a:endParaRPr lang="en-US" b="1" dirty="0" smtClean="0"/>
          </a:p>
          <a:p>
            <a:pPr lvl="1">
              <a:buFont typeface="Wingdings" pitchFamily="2" charset="2"/>
              <a:buChar char="Ø"/>
            </a:pPr>
            <a:endParaRPr lang="en-US" b="1" dirty="0" smtClean="0"/>
          </a:p>
          <a:p>
            <a:pPr lvl="1">
              <a:buNone/>
            </a:pPr>
            <a:r>
              <a:rPr lang="en-US" b="1" dirty="0" smtClean="0"/>
              <a:t>= 52(answer )</a:t>
            </a:r>
            <a:endParaRPr lang="en-US" dirty="0" smtClean="0"/>
          </a:p>
          <a:p>
            <a:pPr lvl="1">
              <a:buFont typeface="Wingdings" pitchFamily="2" charset="2"/>
              <a:buChar char="Ø"/>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Algorithm to evaluate the postfix expression</a:t>
            </a:r>
            <a:endParaRPr lang="en-US" dirty="0"/>
          </a:p>
        </p:txBody>
      </p:sp>
      <p:sp>
        <p:nvSpPr>
          <p:cNvPr id="3" name="Content Placeholder 2"/>
          <p:cNvSpPr>
            <a:spLocks noGrp="1"/>
          </p:cNvSpPr>
          <p:nvPr>
            <p:ph idx="1"/>
          </p:nvPr>
        </p:nvSpPr>
        <p:spPr/>
        <p:txBody>
          <a:bodyPr>
            <a:normAutofit fontScale="70000" lnSpcReduction="20000"/>
          </a:bodyPr>
          <a:lstStyle/>
          <a:p>
            <a:r>
              <a:rPr lang="en-US" sz="3400" b="1" dirty="0" smtClean="0"/>
              <a:t>Here we use only one stack called </a:t>
            </a:r>
            <a:r>
              <a:rPr lang="en-US" sz="3400" b="1" dirty="0" err="1" smtClean="0"/>
              <a:t>vstack</a:t>
            </a:r>
            <a:r>
              <a:rPr lang="en-US" sz="3400" b="1" dirty="0" smtClean="0"/>
              <a:t>(value stack).</a:t>
            </a:r>
            <a:r>
              <a:rPr lang="en-US" dirty="0" smtClean="0"/>
              <a:t> </a:t>
            </a:r>
            <a:endParaRPr lang="en-US" sz="4000" dirty="0" smtClean="0"/>
          </a:p>
          <a:p>
            <a:pPr marL="514350" lvl="0" indent="-514350">
              <a:buFont typeface="+mj-lt"/>
              <a:buAutoNum type="arabicPeriod"/>
            </a:pPr>
            <a:r>
              <a:rPr lang="en-US" dirty="0" smtClean="0"/>
              <a:t>Scan one character at a time from left to right of given postfix expression</a:t>
            </a:r>
            <a:endParaRPr lang="en-US" sz="2800" dirty="0" smtClean="0"/>
          </a:p>
          <a:p>
            <a:pPr marL="514350" lvl="0" indent="-514350">
              <a:buNone/>
            </a:pPr>
            <a:r>
              <a:rPr lang="en-US" dirty="0" smtClean="0"/>
              <a:t>		if scanned symbol is operand (or constant) then</a:t>
            </a:r>
            <a:endParaRPr lang="en-US" sz="2400" dirty="0" smtClean="0"/>
          </a:p>
          <a:p>
            <a:pPr marL="971550" lvl="1" indent="-514350">
              <a:buNone/>
            </a:pPr>
            <a:r>
              <a:rPr lang="en-US" dirty="0" smtClean="0"/>
              <a:t>	       read its corresponding value (if operand is variable)and push it	into </a:t>
            </a:r>
            <a:r>
              <a:rPr lang="en-US" dirty="0" err="1" smtClean="0"/>
              <a:t>vstack</a:t>
            </a:r>
            <a:endParaRPr lang="en-US" dirty="0" smtClean="0"/>
          </a:p>
          <a:p>
            <a:pPr marL="971550" lvl="1" indent="-514350">
              <a:buNone/>
            </a:pPr>
            <a:r>
              <a:rPr lang="en-US" dirty="0" smtClean="0"/>
              <a:t>	if scanned symbol is operator then</a:t>
            </a:r>
            <a:endParaRPr lang="en-US" sz="2400" dirty="0" smtClean="0"/>
          </a:p>
          <a:p>
            <a:pPr marL="1314450" lvl="2" indent="-514350">
              <a:buNone/>
            </a:pPr>
            <a:r>
              <a:rPr lang="en-US" dirty="0" smtClean="0"/>
              <a:t>	– pop and place into op2</a:t>
            </a:r>
            <a:endParaRPr lang="en-US" sz="2000" dirty="0" smtClean="0"/>
          </a:p>
          <a:p>
            <a:pPr marL="1314450" lvl="2" indent="-514350">
              <a:buNone/>
            </a:pPr>
            <a:r>
              <a:rPr lang="en-US" dirty="0" smtClean="0"/>
              <a:t>	– pop and place into op1</a:t>
            </a:r>
            <a:endParaRPr lang="en-US" sz="2000" dirty="0" smtClean="0"/>
          </a:p>
          <a:p>
            <a:pPr marL="1314450" lvl="2" indent="-514350">
              <a:buNone/>
            </a:pPr>
            <a:r>
              <a:rPr lang="en-US" dirty="0" smtClean="0"/>
              <a:t>	– compute result according to given operator and push result into </a:t>
            </a:r>
            <a:r>
              <a:rPr lang="en-US" dirty="0" err="1" smtClean="0"/>
              <a:t>vstack</a:t>
            </a:r>
            <a:endParaRPr lang="en-US" sz="2000" dirty="0" smtClean="0"/>
          </a:p>
          <a:p>
            <a:pPr marL="514350" lvl="0" indent="-514350">
              <a:buNone/>
            </a:pPr>
            <a:r>
              <a:rPr lang="en-US" dirty="0" smtClean="0"/>
              <a:t>2.	pop and display which is required value of the given postfix expression</a:t>
            </a:r>
            <a:endParaRPr lang="en-US" sz="2800" dirty="0" smtClean="0"/>
          </a:p>
          <a:p>
            <a:pPr marL="514350" lvl="0" indent="-514350">
              <a:buNone/>
            </a:pPr>
            <a:r>
              <a:rPr lang="en-US" dirty="0" smtClean="0"/>
              <a:t>3.	return</a:t>
            </a:r>
            <a:endParaRPr lang="en-US" sz="2800"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Tracing of Postfix Evaluation:</a:t>
            </a:r>
            <a:endParaRPr lang="en-US" dirty="0"/>
          </a:p>
        </p:txBody>
      </p:sp>
      <p:pic>
        <p:nvPicPr>
          <p:cNvPr id="6" name="Content Placeholder 5" descr="postfixoperation.PNG"/>
          <p:cNvPicPr>
            <a:picLocks noGrp="1" noChangeAspect="1"/>
          </p:cNvPicPr>
          <p:nvPr>
            <p:ph idx="1"/>
          </p:nvPr>
        </p:nvPicPr>
        <p:blipFill>
          <a:blip r:embed="rId2" cstate="print"/>
          <a:stretch>
            <a:fillRect/>
          </a:stretch>
        </p:blipFill>
        <p:spPr>
          <a:xfrm>
            <a:off x="914400" y="2514600"/>
            <a:ext cx="7620000" cy="4191000"/>
          </a:xfrm>
        </p:spPr>
      </p:pic>
      <p:sp>
        <p:nvSpPr>
          <p:cNvPr id="7" name="TextBox 6"/>
          <p:cNvSpPr txBox="1"/>
          <p:nvPr/>
        </p:nvSpPr>
        <p:spPr>
          <a:xfrm>
            <a:off x="1219200" y="1676400"/>
            <a:ext cx="7010400" cy="923330"/>
          </a:xfrm>
          <a:prstGeom prst="rect">
            <a:avLst/>
          </a:prstGeom>
          <a:noFill/>
        </p:spPr>
        <p:txBody>
          <a:bodyPr wrap="square" rtlCol="0">
            <a:spAutoFit/>
          </a:bodyPr>
          <a:lstStyle/>
          <a:p>
            <a:r>
              <a:rPr lang="en-US" dirty="0" smtClean="0"/>
              <a:t>Consider an example to trace the  postfix expression evaluation  algorithm.</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an Infix expression to Prefix expression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precedence rules for converting an expression from infix to prefix are identical. Only change from postfix conversion is that the operator is placed before the operands rather than after them. The prefix of</a:t>
            </a:r>
          </a:p>
          <a:p>
            <a:pPr lvl="2">
              <a:buFont typeface="Wingdings" pitchFamily="2" charset="2"/>
              <a:buChar char="§"/>
            </a:pPr>
            <a:r>
              <a:rPr lang="en-US" dirty="0" smtClean="0"/>
              <a:t>A+B-C    is    -+ABC.</a:t>
            </a:r>
          </a:p>
          <a:p>
            <a:r>
              <a:rPr lang="en-US" dirty="0" smtClean="0"/>
              <a:t>Example Consider an example </a:t>
            </a:r>
            <a:r>
              <a:rPr lang="en-US" b="1" i="1" u="sng" dirty="0" smtClean="0">
                <a:sym typeface="Wingdings" pitchFamily="2" charset="2"/>
              </a:rPr>
              <a:t>(Try yourself</a:t>
            </a:r>
            <a:r>
              <a:rPr lang="en-US" i="1" dirty="0" smtClean="0">
                <a:sym typeface="Wingdings" pitchFamily="2" charset="2"/>
              </a:rPr>
              <a:t>)</a:t>
            </a:r>
            <a:endParaRPr lang="en-US" i="1" dirty="0" smtClean="0"/>
          </a:p>
          <a:p>
            <a:pPr lvl="1">
              <a:buFont typeface="Wingdings" pitchFamily="2" charset="2"/>
              <a:buChar char="§"/>
            </a:pPr>
            <a:r>
              <a:rPr lang="en-US" b="1" dirty="0" smtClean="0"/>
              <a:t>A ^ B * C – D + E / F / (G + H)</a:t>
            </a:r>
            <a:r>
              <a:rPr lang="en-US" dirty="0" smtClean="0"/>
              <a:t>	infix form</a:t>
            </a:r>
          </a:p>
          <a:p>
            <a:endParaRPr lang="en-US" dirty="0" smtClean="0"/>
          </a:p>
          <a:p>
            <a:pPr lvl="1">
              <a:buFont typeface="Wingdings" pitchFamily="2" charset="2"/>
              <a:buChar char="§"/>
            </a:pPr>
            <a:r>
              <a:rPr lang="en-US" b="1" dirty="0" smtClean="0"/>
              <a:t>=+-*^ABCD//EF+GH</a:t>
            </a:r>
            <a:r>
              <a:rPr lang="en-US" dirty="0" smtClean="0"/>
              <a:t>	which is in prefix form. (Answer)</a:t>
            </a:r>
          </a:p>
          <a:p>
            <a:endParaRPr lang="en-US" dirty="0" smtClean="0"/>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Evaluating the Prefix Expression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Consider an example for this:</a:t>
            </a:r>
          </a:p>
          <a:p>
            <a:pPr lvl="1">
              <a:buFont typeface="Wingdings" pitchFamily="2" charset="2"/>
              <a:buChar char="§"/>
            </a:pPr>
            <a:r>
              <a:rPr lang="en-US" dirty="0" smtClean="0"/>
              <a:t>+ 5 *3 2 prefix expression </a:t>
            </a:r>
          </a:p>
          <a:p>
            <a:pPr lvl="1">
              <a:buFont typeface="Wingdings" pitchFamily="2" charset="2"/>
              <a:buChar char="§"/>
            </a:pPr>
            <a:r>
              <a:rPr lang="en-US" dirty="0" smtClean="0"/>
              <a:t>= +5 6 </a:t>
            </a:r>
          </a:p>
          <a:p>
            <a:pPr lvl="1">
              <a:buFont typeface="Wingdings" pitchFamily="2" charset="2"/>
              <a:buChar char="§"/>
            </a:pPr>
            <a:r>
              <a:rPr lang="en-US" dirty="0" smtClean="0"/>
              <a:t>=11</a:t>
            </a:r>
          </a:p>
          <a:p>
            <a:r>
              <a:rPr lang="en-US" dirty="0" smtClean="0"/>
              <a:t>Try yourself</a:t>
            </a:r>
          </a:p>
          <a:p>
            <a:pPr lvl="1">
              <a:buFont typeface="Wingdings" pitchFamily="2" charset="2"/>
              <a:buChar char="Ø"/>
            </a:pPr>
            <a:r>
              <a:rPr lang="en-US" dirty="0" smtClean="0"/>
              <a:t>/ + 5 3 – 4 2</a:t>
            </a:r>
          </a:p>
          <a:p>
            <a:pPr lvl="1">
              <a:buFont typeface="Wingdings" pitchFamily="2" charset="2"/>
              <a:buChar char="Ø"/>
            </a:pPr>
            <a:endParaRPr lang="en-US" dirty="0" smtClean="0"/>
          </a:p>
          <a:p>
            <a:pPr lvl="1">
              <a:buFont typeface="Wingdings" pitchFamily="2" charset="2"/>
              <a:buChar char="Ø"/>
            </a:pPr>
            <a:r>
              <a:rPr lang="en-US" dirty="0" smtClean="0"/>
              <a:t>4 (Answer)</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Operations</a:t>
            </a:r>
            <a:endParaRPr lang="en-US" dirty="0"/>
          </a:p>
        </p:txBody>
      </p:sp>
      <p:sp>
        <p:nvSpPr>
          <p:cNvPr id="3" name="Content Placeholder 2"/>
          <p:cNvSpPr>
            <a:spLocks noGrp="1"/>
          </p:cNvSpPr>
          <p:nvPr>
            <p:ph idx="1"/>
          </p:nvPr>
        </p:nvSpPr>
        <p:spPr/>
        <p:txBody>
          <a:bodyPr/>
          <a:lstStyle/>
          <a:p>
            <a:r>
              <a:rPr lang="en-US" dirty="0"/>
              <a:t>The following operations can be performed on a stack:</a:t>
            </a:r>
          </a:p>
          <a:p>
            <a:pPr lvl="1">
              <a:buFont typeface="Wingdings" pitchFamily="2" charset="2"/>
              <a:buChar char="Ø"/>
            </a:pPr>
            <a:r>
              <a:rPr lang="en-US" b="1" i="1" dirty="0" smtClean="0"/>
              <a:t>PUSH operation:</a:t>
            </a:r>
          </a:p>
          <a:p>
            <a:pPr>
              <a:buNone/>
            </a:pPr>
            <a:r>
              <a:rPr lang="en-US" dirty="0" smtClean="0"/>
              <a:t>		The </a:t>
            </a:r>
            <a:r>
              <a:rPr lang="en-US" dirty="0"/>
              <a:t>process of putting a new data element </a:t>
            </a:r>
            <a:r>
              <a:rPr lang="en-US" dirty="0" smtClean="0"/>
              <a:t>	onto </a:t>
            </a:r>
            <a:r>
              <a:rPr lang="en-US" dirty="0"/>
              <a:t>stack is known as a Push Operation</a:t>
            </a:r>
            <a:r>
              <a:rPr lang="en-US" dirty="0" smtClean="0"/>
              <a:t>.</a:t>
            </a:r>
          </a:p>
          <a:p>
            <a:pPr>
              <a:buNone/>
            </a:pPr>
            <a:r>
              <a:rPr lang="en-US" dirty="0" smtClean="0"/>
              <a:t>	When </a:t>
            </a:r>
            <a:r>
              <a:rPr lang="en-US" dirty="0"/>
              <a:t>we add an item to a stack, we say that we </a:t>
            </a:r>
            <a:r>
              <a:rPr lang="en-US" b="1" i="1" dirty="0"/>
              <a:t>push</a:t>
            </a:r>
            <a:r>
              <a:rPr lang="en-US" dirty="0"/>
              <a:t> it onto the stack The last item put into the stack is at the </a:t>
            </a:r>
            <a:r>
              <a:rPr lang="en-US" dirty="0" smtClean="0"/>
              <a:t>top of the stack</a:t>
            </a:r>
            <a:endParaRPr lang="en-US" dirty="0"/>
          </a:p>
          <a:p>
            <a:pPr>
              <a:buNone/>
            </a:pPr>
            <a:endParaRPr 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a:t>
            </a:r>
            <a:endParaRPr lang="en-US" dirty="0"/>
          </a:p>
        </p:txBody>
      </p:sp>
      <p:pic>
        <p:nvPicPr>
          <p:cNvPr id="4" name="Content Placeholder 3" descr="stackpush.PNG"/>
          <p:cNvPicPr>
            <a:picLocks noGrp="1" noChangeAspect="1"/>
          </p:cNvPicPr>
          <p:nvPr>
            <p:ph idx="1"/>
          </p:nvPr>
        </p:nvPicPr>
        <p:blipFill>
          <a:blip r:embed="rId2" cstate="print"/>
          <a:stretch>
            <a:fillRect/>
          </a:stretch>
        </p:blipFill>
        <p:spPr>
          <a:xfrm>
            <a:off x="1044164" y="1905000"/>
            <a:ext cx="7275891" cy="40386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a:t>Let Stack[MAXSIZE] be an array to implement the stack. The variable top denotes the top of the stack </a:t>
            </a:r>
            <a:endParaRPr lang="en-US" sz="4000" dirty="0"/>
          </a:p>
          <a:p>
            <a:pPr lvl="0"/>
            <a:r>
              <a:rPr lang="en-US" i="1" dirty="0" smtClean="0"/>
              <a:t>1. [Check </a:t>
            </a:r>
            <a:r>
              <a:rPr lang="en-US" i="1" dirty="0"/>
              <a:t>for stack overflow?] </a:t>
            </a:r>
            <a:endParaRPr lang="en-US" i="1" dirty="0" smtClean="0"/>
          </a:p>
          <a:p>
            <a:pPr lvl="1"/>
            <a:r>
              <a:rPr lang="en-US" i="1" dirty="0" smtClean="0"/>
              <a:t>if </a:t>
            </a:r>
            <a:r>
              <a:rPr lang="en-US" i="1" dirty="0"/>
              <a:t>top=MAXSIZE-1 then</a:t>
            </a:r>
            <a:endParaRPr lang="en-US" dirty="0"/>
          </a:p>
          <a:p>
            <a:pPr lvl="2"/>
            <a:r>
              <a:rPr lang="en-US" i="1" dirty="0"/>
              <a:t>print “Stack Overflow” and Exit</a:t>
            </a:r>
            <a:endParaRPr lang="en-US" dirty="0"/>
          </a:p>
          <a:p>
            <a:pPr lvl="1"/>
            <a:r>
              <a:rPr lang="en-US" i="1" dirty="0" smtClean="0"/>
              <a:t>else</a:t>
            </a:r>
            <a:r>
              <a:rPr lang="en-US" i="1" dirty="0"/>
              <a:t> </a:t>
            </a:r>
            <a:endParaRPr lang="en-US" dirty="0"/>
          </a:p>
          <a:p>
            <a:pPr lvl="2"/>
            <a:r>
              <a:rPr lang="en-US" i="1" dirty="0"/>
              <a:t>Set top=top+1 [Increase top by 1</a:t>
            </a:r>
            <a:r>
              <a:rPr lang="en-US" i="1" dirty="0" smtClean="0"/>
              <a:t>]</a:t>
            </a:r>
            <a:r>
              <a:rPr lang="en-US" sz="1200" dirty="0"/>
              <a:t>	</a:t>
            </a:r>
            <a:r>
              <a:rPr lang="en-US" dirty="0"/>
              <a:t>    </a:t>
            </a:r>
          </a:p>
          <a:p>
            <a:pPr lvl="2"/>
            <a:r>
              <a:rPr lang="en-US" i="1" dirty="0"/>
              <a:t>Set Stack[top]:= item [Inserts item in new top </a:t>
            </a:r>
            <a:r>
              <a:rPr lang="en-US" i="1" dirty="0" smtClean="0"/>
              <a:t>position]</a:t>
            </a:r>
            <a:endParaRPr lang="en-US" dirty="0" smtClean="0"/>
          </a:p>
          <a:p>
            <a:r>
              <a:rPr lang="en-US" i="1" dirty="0" smtClean="0"/>
              <a:t>2. Exit</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b="1" i="1" u="sng" dirty="0" smtClean="0"/>
              <a:t>POP Operation:</a:t>
            </a:r>
          </a:p>
          <a:p>
            <a:pPr lvl="1">
              <a:buFont typeface="Wingdings" pitchFamily="2" charset="2"/>
              <a:buChar char="Ø"/>
            </a:pPr>
            <a:r>
              <a:rPr lang="en-US" dirty="0"/>
              <a:t>Accessing the content while removing it from the stack, is known as a Pop Operation. In an array implementation of pop() operation, the data element is not actually removed, instead </a:t>
            </a:r>
            <a:r>
              <a:rPr lang="en-US" b="1" dirty="0"/>
              <a:t>top</a:t>
            </a:r>
            <a:r>
              <a:rPr lang="en-US" dirty="0"/>
              <a:t> is decremented to a lower position in the stack to point to the next value. But in linked-list implementation, pop() actually removes data element and </a:t>
            </a:r>
            <a:r>
              <a:rPr lang="en-US" dirty="0" err="1"/>
              <a:t>deallocates</a:t>
            </a:r>
            <a:r>
              <a:rPr lang="en-US" dirty="0"/>
              <a:t> memory space</a:t>
            </a:r>
            <a:r>
              <a:rPr lang="en-US" dirty="0" smtClean="0"/>
              <a:t>.</a:t>
            </a:r>
          </a:p>
          <a:p>
            <a:pPr lvl="1">
              <a:buFont typeface="Wingdings" pitchFamily="2" charset="2"/>
              <a:buChar char="Ø"/>
            </a:pPr>
            <a:r>
              <a:rPr lang="en-US" dirty="0"/>
              <a:t>When an </a:t>
            </a:r>
            <a:r>
              <a:rPr lang="en-US" dirty="0" smtClean="0"/>
              <a:t>item is </a:t>
            </a:r>
            <a:r>
              <a:rPr lang="en-US" dirty="0"/>
              <a:t>popped, it is always the top item which is </a:t>
            </a:r>
            <a:r>
              <a:rPr lang="en-US" dirty="0" smtClean="0"/>
              <a:t>removed.</a:t>
            </a:r>
            <a:endParaRPr lang="en-US" dirty="0"/>
          </a:p>
          <a:p>
            <a:pPr lvl="1">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US" dirty="0"/>
          </a:p>
        </p:txBody>
      </p:sp>
      <p:pic>
        <p:nvPicPr>
          <p:cNvPr id="4" name="Content Placeholder 3" descr="stackpop.PNG"/>
          <p:cNvPicPr>
            <a:picLocks noGrp="1" noChangeAspect="1"/>
          </p:cNvPicPr>
          <p:nvPr>
            <p:ph idx="1"/>
          </p:nvPr>
        </p:nvPicPr>
        <p:blipFill>
          <a:blip r:embed="rId2" cstate="print"/>
          <a:stretch>
            <a:fillRect/>
          </a:stretch>
        </p:blipFill>
        <p:spPr>
          <a:xfrm>
            <a:off x="990600" y="1853132"/>
            <a:ext cx="7423945" cy="416666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a:t>Let Stack[MAXSIZE] be an array to implement the stack. The variable top denotes the top of the stack</a:t>
            </a:r>
            <a:endParaRPr lang="en-US" i="1" dirty="0" smtClean="0"/>
          </a:p>
          <a:p>
            <a:r>
              <a:rPr lang="en-US" i="1" dirty="0" smtClean="0"/>
              <a:t>1</a:t>
            </a:r>
            <a:r>
              <a:rPr lang="en-US" i="1" dirty="0"/>
              <a:t>.[Check for the stack Underflow] </a:t>
            </a:r>
            <a:endParaRPr lang="en-US" i="1" dirty="0" smtClean="0"/>
          </a:p>
          <a:p>
            <a:r>
              <a:rPr lang="en-US" i="1" dirty="0" smtClean="0"/>
              <a:t>If </a:t>
            </a:r>
            <a:r>
              <a:rPr lang="en-US" i="1" dirty="0"/>
              <a:t>top&lt;0 then</a:t>
            </a:r>
            <a:endParaRPr lang="en-US" dirty="0"/>
          </a:p>
          <a:p>
            <a:pPr lvl="1"/>
            <a:r>
              <a:rPr lang="en-US" i="1" dirty="0"/>
              <a:t>Print “Stack Underflow” and </a:t>
            </a:r>
            <a:r>
              <a:rPr lang="en-US" i="1" dirty="0" smtClean="0"/>
              <a:t>Exit</a:t>
            </a:r>
            <a:r>
              <a:rPr lang="en-US" dirty="0"/>
              <a:t> </a:t>
            </a:r>
          </a:p>
          <a:p>
            <a:r>
              <a:rPr lang="en-US" i="1" dirty="0" smtClean="0"/>
              <a:t>else</a:t>
            </a:r>
            <a:endParaRPr lang="en-US" dirty="0"/>
          </a:p>
          <a:p>
            <a:pPr lvl="1"/>
            <a:r>
              <a:rPr lang="en-US" i="1" dirty="0"/>
              <a:t>[Remove the top element] </a:t>
            </a:r>
            <a:endParaRPr lang="en-US" i="1" dirty="0" smtClean="0"/>
          </a:p>
          <a:p>
            <a:pPr lvl="1"/>
            <a:r>
              <a:rPr lang="en-US" i="1" dirty="0" smtClean="0"/>
              <a:t>Set </a:t>
            </a:r>
            <a:r>
              <a:rPr lang="en-US" i="1" dirty="0"/>
              <a:t>item=Stack [top] </a:t>
            </a:r>
            <a:endParaRPr lang="en-US" i="1" dirty="0" smtClean="0"/>
          </a:p>
          <a:p>
            <a:pPr lvl="1"/>
            <a:r>
              <a:rPr lang="en-US" i="1" dirty="0" smtClean="0"/>
              <a:t>[</a:t>
            </a:r>
            <a:r>
              <a:rPr lang="en-US" i="1" dirty="0"/>
              <a:t>Decrement top by 1</a:t>
            </a:r>
            <a:r>
              <a:rPr lang="en-US" i="1" dirty="0" smtClean="0"/>
              <a:t>]</a:t>
            </a:r>
            <a:endParaRPr lang="en-US" dirty="0"/>
          </a:p>
          <a:p>
            <a:pPr lvl="1"/>
            <a:r>
              <a:rPr lang="en-US" i="1" dirty="0"/>
              <a:t>Set top=top-1</a:t>
            </a:r>
            <a:endParaRPr lang="en-US" dirty="0"/>
          </a:p>
          <a:p>
            <a:pPr lvl="1"/>
            <a:r>
              <a:rPr lang="en-US" i="1" dirty="0"/>
              <a:t>Return the deleted item from the </a:t>
            </a:r>
            <a:r>
              <a:rPr lang="en-US" i="1" dirty="0" smtClean="0"/>
              <a:t>stack</a:t>
            </a:r>
            <a:endParaRPr lang="en-US" dirty="0"/>
          </a:p>
          <a:p>
            <a:r>
              <a:rPr lang="en-US" i="1" dirty="0"/>
              <a:t>2. Exit</a:t>
            </a:r>
            <a:endParaRPr lang="en-US" dirty="0"/>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1175</Words>
  <Application>Microsoft Office PowerPoint</Application>
  <PresentationFormat>On-screen Show (4:3)</PresentationFormat>
  <Paragraphs>224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Unit 3: Stack</vt:lpstr>
      <vt:lpstr>Introduction to Stack </vt:lpstr>
      <vt:lpstr>Stack Representation</vt:lpstr>
      <vt:lpstr>Stack Operations</vt:lpstr>
      <vt:lpstr>Push Operation</vt:lpstr>
      <vt:lpstr>Push Algorithm</vt:lpstr>
      <vt:lpstr>Stack Operations</vt:lpstr>
      <vt:lpstr>POP Operation</vt:lpstr>
      <vt:lpstr>Pop Algorithm</vt:lpstr>
      <vt:lpstr>Other Basic operations</vt:lpstr>
      <vt:lpstr>Slide 11</vt:lpstr>
      <vt:lpstr>The Stack ADT:</vt:lpstr>
      <vt:lpstr>Implementation of Stack</vt:lpstr>
      <vt:lpstr>Slide 14</vt:lpstr>
      <vt:lpstr>Slide 15</vt:lpstr>
      <vt:lpstr>Slide 16</vt:lpstr>
      <vt:lpstr>Slide 17</vt:lpstr>
      <vt:lpstr>Representation of Arithmetic Expression</vt:lpstr>
      <vt:lpstr>Infix, Prefix and Postfix Notations</vt:lpstr>
      <vt:lpstr>Infix, Prefix and Postfix Notations contd..</vt:lpstr>
      <vt:lpstr>Infix, Prefix and Postfix Notations contd..</vt:lpstr>
      <vt:lpstr>Precedence rule</vt:lpstr>
      <vt:lpstr>Precedence rule contd..</vt:lpstr>
      <vt:lpstr>Conversion of Expression</vt:lpstr>
      <vt:lpstr>Conversion of Expression</vt:lpstr>
      <vt:lpstr> Algorithm to convert infix to postfix notation </vt:lpstr>
      <vt:lpstr>Tracing of Postfix Conversion Algorithm</vt:lpstr>
      <vt:lpstr>Trace of Postfix Conversion Algorithm</vt:lpstr>
      <vt:lpstr>Evaluating the Postfix expression</vt:lpstr>
      <vt:lpstr>Evaluating the Postfix expression</vt:lpstr>
      <vt:lpstr>Algorithm to evaluate the postfix expression</vt:lpstr>
      <vt:lpstr>Tracing of Postfix Evaluation:</vt:lpstr>
      <vt:lpstr>Converting an Infix expression to Prefix expression</vt:lpstr>
      <vt:lpstr>Evaluating the Prefix Expression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Stack</dc:title>
  <dc:creator>Intel C2D</dc:creator>
  <cp:lastModifiedBy>Intel C2D</cp:lastModifiedBy>
  <cp:revision>81</cp:revision>
  <dcterms:created xsi:type="dcterms:W3CDTF">2017-01-06T06:16:33Z</dcterms:created>
  <dcterms:modified xsi:type="dcterms:W3CDTF">2017-01-19T06:49:14Z</dcterms:modified>
</cp:coreProperties>
</file>