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7" r:id="rId40"/>
    <p:sldId id="294" r:id="rId41"/>
    <p:sldId id="296"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76" autoAdjust="0"/>
  </p:normalViewPr>
  <p:slideViewPr>
    <p:cSldViewPr>
      <p:cViewPr varScale="1">
        <p:scale>
          <a:sx n="65" d="100"/>
          <a:sy n="65" d="100"/>
        </p:scale>
        <p:origin x="-151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69D5D3-33F4-4D74-B473-926FB1F2663D}"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7CC76-431C-40B7-8C0B-784B0DA34C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isn’t the one on the right a BST?</a:t>
            </a:r>
          </a:p>
          <a:p>
            <a:r>
              <a:rPr lang="en-US" dirty="0" smtClean="0"/>
              <a:t>Three children of 5</a:t>
            </a:r>
          </a:p>
          <a:p>
            <a:r>
              <a:rPr lang="en-US" dirty="0" smtClean="0"/>
              <a:t>20 has a left child larger than it.</a:t>
            </a:r>
          </a:p>
          <a:p>
            <a:r>
              <a:rPr lang="en-US" dirty="0" smtClean="0"/>
              <a:t>What’s wrong with 11?</a:t>
            </a:r>
          </a:p>
          <a:p>
            <a:r>
              <a:rPr lang="en-US" dirty="0" smtClean="0"/>
              <a:t>Even though 15 isn’t a direct child, it _still_ needs to be less than 11!</a:t>
            </a:r>
          </a:p>
          <a:p>
            <a:endParaRPr lang="en-US" dirty="0"/>
          </a:p>
        </p:txBody>
      </p:sp>
      <p:sp>
        <p:nvSpPr>
          <p:cNvPr id="4" name="Slide Number Placeholder 3"/>
          <p:cNvSpPr>
            <a:spLocks noGrp="1"/>
          </p:cNvSpPr>
          <p:nvPr>
            <p:ph type="sldNum" sz="quarter" idx="10"/>
          </p:nvPr>
        </p:nvSpPr>
        <p:spPr/>
        <p:txBody>
          <a:bodyPr/>
          <a:lstStyle/>
          <a:p>
            <a:fld id="{7487CC76-431C-40B7-8C0B-784B0DA34C4C}"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Suppose node to deleted is 12</a:t>
            </a:r>
          </a:p>
          <a:p>
            <a:r>
              <a:rPr lang="en-US" sz="1200" kern="1200" dirty="0" smtClean="0">
                <a:solidFill>
                  <a:schemeClr val="tx1"/>
                </a:solidFill>
                <a:latin typeface="+mn-lt"/>
                <a:ea typeface="+mn-ea"/>
                <a:cs typeface="+mn-cs"/>
              </a:rPr>
              <a:t>Find minimum element in the right sub-tree of the node to be removed. In current example it is 19.</a:t>
            </a:r>
          </a:p>
          <a:p>
            <a:endParaRPr lang="en-US" dirty="0"/>
          </a:p>
        </p:txBody>
      </p:sp>
      <p:sp>
        <p:nvSpPr>
          <p:cNvPr id="4" name="Slide Number Placeholder 3"/>
          <p:cNvSpPr>
            <a:spLocks noGrp="1"/>
          </p:cNvSpPr>
          <p:nvPr>
            <p:ph type="sldNum" sz="quarter" idx="10"/>
          </p:nvPr>
        </p:nvSpPr>
        <p:spPr/>
        <p:txBody>
          <a:bodyPr/>
          <a:lstStyle/>
          <a:p>
            <a:fld id="{7487CC76-431C-40B7-8C0B-784B0DA34C4C}"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478486-301D-4855-910A-AD5F4A438C2F}"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78486-301D-4855-910A-AD5F4A438C2F}"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78486-301D-4855-910A-AD5F4A438C2F}"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78486-301D-4855-910A-AD5F4A438C2F}"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78486-301D-4855-910A-AD5F4A438C2F}"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478486-301D-4855-910A-AD5F4A438C2F}"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78486-301D-4855-910A-AD5F4A438C2F}"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478486-301D-4855-910A-AD5F4A438C2F}"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78486-301D-4855-910A-AD5F4A438C2F}"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78486-301D-4855-910A-AD5F4A438C2F}"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78486-301D-4855-910A-AD5F4A438C2F}"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734F6-5ED9-429A-8250-9FBB148D5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78486-301D-4855-910A-AD5F4A438C2F}" type="datetimeFigureOut">
              <a:rPr lang="en-US" smtClean="0"/>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734F6-5ED9-429A-8250-9FBB148D5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Unit6: Trees </a:t>
            </a:r>
            <a:endParaRPr lang="en-US" dirty="0"/>
          </a:p>
        </p:txBody>
      </p:sp>
      <p:sp>
        <p:nvSpPr>
          <p:cNvPr id="3" name="Subtitle 2"/>
          <p:cNvSpPr>
            <a:spLocks noGrp="1"/>
          </p:cNvSpPr>
          <p:nvPr>
            <p:ph type="subTitle" idx="1"/>
          </p:nvPr>
        </p:nvSpPr>
        <p:spPr/>
        <p:txBody>
          <a:bodyPr/>
          <a:lstStyle/>
          <a:p>
            <a:r>
              <a:rPr lang="en-US" dirty="0" smtClean="0"/>
              <a:t>Prepared by </a:t>
            </a:r>
          </a:p>
          <a:p>
            <a:r>
              <a:rPr lang="en-US" dirty="0" err="1" smtClean="0"/>
              <a:t>Gobinda</a:t>
            </a:r>
            <a:r>
              <a:rPr lang="en-US" dirty="0" smtClean="0"/>
              <a:t> </a:t>
            </a:r>
            <a:r>
              <a:rPr lang="en-US" dirty="0" err="1" smtClean="0"/>
              <a:t>Subedi</a:t>
            </a:r>
            <a:endParaRPr lang="en-US" dirty="0" smtClean="0"/>
          </a:p>
          <a:p>
            <a:r>
              <a:rPr lang="en-US" dirty="0" smtClean="0"/>
              <a:t>BIT, KIST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Illustration</a:t>
            </a:r>
            <a:endParaRPr lang="en-US" dirty="0"/>
          </a:p>
        </p:txBody>
      </p:sp>
      <p:sp>
        <p:nvSpPr>
          <p:cNvPr id="5" name="Content Placeholder 4"/>
          <p:cNvSpPr>
            <a:spLocks noGrp="1"/>
          </p:cNvSpPr>
          <p:nvPr>
            <p:ph idx="1"/>
          </p:nvPr>
        </p:nvSpPr>
        <p:spPr/>
        <p:txBody>
          <a:bodyPr>
            <a:normAutofit/>
          </a:bodyPr>
          <a:lstStyle/>
          <a:p>
            <a:pPr lvl="0"/>
            <a:r>
              <a:rPr lang="en-US" sz="2400" dirty="0" smtClean="0"/>
              <a:t>If </a:t>
            </a:r>
            <a:r>
              <a:rPr lang="en-US" sz="2400" dirty="0"/>
              <a:t>a binary tree contains </a:t>
            </a:r>
            <a:r>
              <a:rPr lang="en-US" sz="2400" b="1" dirty="0"/>
              <a:t>m</a:t>
            </a:r>
            <a:r>
              <a:rPr lang="en-US" sz="2400" dirty="0"/>
              <a:t> nodes at level </a:t>
            </a:r>
            <a:r>
              <a:rPr lang="en-US" sz="2400" b="1" dirty="0"/>
              <a:t>l,</a:t>
            </a:r>
            <a:r>
              <a:rPr lang="en-US" sz="2400" dirty="0"/>
              <a:t> it contains at most </a:t>
            </a:r>
            <a:r>
              <a:rPr lang="en-US" sz="2400" b="1" dirty="0"/>
              <a:t>2m</a:t>
            </a:r>
            <a:r>
              <a:rPr lang="en-US" sz="2400" dirty="0"/>
              <a:t> nodes at level </a:t>
            </a:r>
            <a:r>
              <a:rPr lang="en-US" sz="2400" b="1" dirty="0" smtClean="0"/>
              <a:t>l+1</a:t>
            </a:r>
            <a:r>
              <a:rPr lang="en-US" sz="2400" dirty="0" smtClean="0"/>
              <a:t>.</a:t>
            </a:r>
          </a:p>
          <a:p>
            <a:pPr lvl="0"/>
            <a:r>
              <a:rPr lang="en-US" sz="2400" dirty="0" smtClean="0"/>
              <a:t>Since </a:t>
            </a:r>
            <a:r>
              <a:rPr lang="en-US" sz="2400" dirty="0"/>
              <a:t>a binary tree can contain at most 1 node at level 0 (the </a:t>
            </a:r>
            <a:r>
              <a:rPr lang="en-US" sz="2400" dirty="0" smtClean="0"/>
              <a:t>root</a:t>
            </a:r>
            <a:r>
              <a:rPr lang="en-US" sz="2400" dirty="0"/>
              <a:t>), it contains at most </a:t>
            </a:r>
            <a:r>
              <a:rPr lang="en-US" sz="2400" b="1" dirty="0" smtClean="0"/>
              <a:t>2</a:t>
            </a:r>
            <a:r>
              <a:rPr lang="en-US" sz="2400" b="1" baseline="30000" dirty="0" smtClean="0"/>
              <a:t>l</a:t>
            </a:r>
            <a:r>
              <a:rPr lang="en-US" sz="2400" dirty="0" smtClean="0"/>
              <a:t> nodes </a:t>
            </a:r>
            <a:r>
              <a:rPr lang="en-US" sz="2400" dirty="0"/>
              <a:t>at level </a:t>
            </a:r>
            <a:r>
              <a:rPr lang="en-US" sz="2400" b="1" dirty="0"/>
              <a:t>l</a:t>
            </a:r>
            <a:r>
              <a:rPr lang="en-US" sz="2400" b="1" dirty="0" smtClean="0"/>
              <a:t>.</a:t>
            </a:r>
          </a:p>
          <a:p>
            <a:r>
              <a:rPr lang="en-US" altLang="zh-TW" sz="2400" dirty="0"/>
              <a:t>The maximum </a:t>
            </a:r>
            <a:r>
              <a:rPr lang="en-US" altLang="zh-TW" sz="2400" dirty="0" smtClean="0"/>
              <a:t>number </a:t>
            </a:r>
            <a:r>
              <a:rPr lang="en-US" altLang="zh-TW" sz="2400" dirty="0"/>
              <a:t>of nodes in a binary tree of height k is 2</a:t>
            </a:r>
            <a:r>
              <a:rPr lang="en-US" altLang="zh-TW" sz="2400" baseline="30000" dirty="0"/>
              <a:t>k+1</a:t>
            </a:r>
            <a:r>
              <a:rPr lang="en-US" altLang="zh-TW" sz="2400" dirty="0"/>
              <a:t>-1, k&gt;=0.</a:t>
            </a:r>
          </a:p>
          <a:p>
            <a:pPr lvl="0"/>
            <a:endParaRPr lang="en-US" sz="2400" b="1" dirty="0" smtClean="0"/>
          </a:p>
          <a:p>
            <a:endParaRPr lang="en-US" sz="3600" dirty="0"/>
          </a:p>
          <a:p>
            <a:endParaRPr lang="en-US" dirty="0"/>
          </a:p>
        </p:txBody>
      </p:sp>
      <p:pic>
        <p:nvPicPr>
          <p:cNvPr id="6" name="Picture 5"/>
          <p:cNvPicPr/>
          <p:nvPr/>
        </p:nvPicPr>
        <p:blipFill>
          <a:blip r:embed="rId2" cstate="print">
            <a:extLst>
              <a:ext uri="{28A0092B-C50C-407E-A947-70E740481C1C}"/>
            </a:extLst>
          </a:blip>
          <a:srcRect/>
          <a:stretch>
            <a:fillRect/>
          </a:stretch>
        </p:blipFill>
        <p:spPr bwMode="auto">
          <a:xfrm>
            <a:off x="2971800" y="3657600"/>
            <a:ext cx="5867400" cy="304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Binary Tree</a:t>
            </a:r>
            <a:endParaRPr lang="en-US" dirty="0"/>
          </a:p>
        </p:txBody>
      </p:sp>
      <p:sp>
        <p:nvSpPr>
          <p:cNvPr id="3" name="Content Placeholder 2"/>
          <p:cNvSpPr>
            <a:spLocks noGrp="1"/>
          </p:cNvSpPr>
          <p:nvPr>
            <p:ph idx="1"/>
          </p:nvPr>
        </p:nvSpPr>
        <p:spPr/>
        <p:txBody>
          <a:bodyPr>
            <a:normAutofit/>
          </a:bodyPr>
          <a:lstStyle/>
          <a:p>
            <a:pPr marL="1828800" lvl="3" indent="-457200">
              <a:buFont typeface="+mj-lt"/>
              <a:buAutoNum type="arabicPeriod"/>
            </a:pPr>
            <a:r>
              <a:rPr lang="en-US" dirty="0"/>
              <a:t>Complete binary tree</a:t>
            </a:r>
            <a:endParaRPr lang="en-US" sz="1600" dirty="0"/>
          </a:p>
          <a:p>
            <a:pPr marL="1828800" lvl="3" indent="-457200">
              <a:buFont typeface="+mj-lt"/>
              <a:buAutoNum type="arabicPeriod"/>
            </a:pPr>
            <a:r>
              <a:rPr lang="en-US" dirty="0"/>
              <a:t> </a:t>
            </a:r>
            <a:r>
              <a:rPr lang="en-US" dirty="0" smtClean="0"/>
              <a:t>Strictly </a:t>
            </a:r>
            <a:r>
              <a:rPr lang="en-US" dirty="0"/>
              <a:t>binary </a:t>
            </a:r>
            <a:r>
              <a:rPr lang="en-US" dirty="0" smtClean="0"/>
              <a:t>tree</a:t>
            </a:r>
            <a:endParaRPr lang="en-US" sz="1600" dirty="0"/>
          </a:p>
          <a:p>
            <a:pPr marL="1828800" lvl="3" indent="-457200">
              <a:buFont typeface="+mj-lt"/>
              <a:buAutoNum type="arabicPeriod"/>
            </a:pPr>
            <a:r>
              <a:rPr lang="en-US" dirty="0" smtClean="0"/>
              <a:t>Almost </a:t>
            </a:r>
            <a:r>
              <a:rPr lang="en-US" dirty="0"/>
              <a:t>complete binary </a:t>
            </a:r>
            <a:r>
              <a:rPr lang="en-US" dirty="0" smtClean="0"/>
              <a:t>tree</a:t>
            </a:r>
          </a:p>
          <a:p>
            <a:r>
              <a:rPr lang="en-US" sz="2800" b="1" u="sng" dirty="0"/>
              <a:t>Complete binary </a:t>
            </a:r>
            <a:r>
              <a:rPr lang="en-US" sz="2800" b="1" u="sng" dirty="0" smtClean="0"/>
              <a:t>tree:</a:t>
            </a:r>
            <a:r>
              <a:rPr lang="en-US" sz="2800" dirty="0" smtClean="0"/>
              <a:t> </a:t>
            </a:r>
            <a:r>
              <a:rPr lang="en-US" sz="2400" dirty="0" smtClean="0"/>
              <a:t>A </a:t>
            </a:r>
            <a:r>
              <a:rPr lang="en-US" sz="2400" b="1" i="1" dirty="0"/>
              <a:t>complete binary tree</a:t>
            </a:r>
            <a:r>
              <a:rPr lang="en-US" sz="2400" dirty="0"/>
              <a:t> of depth </a:t>
            </a:r>
            <a:r>
              <a:rPr lang="en-US" sz="2400" b="1" dirty="0"/>
              <a:t>d</a:t>
            </a:r>
            <a:r>
              <a:rPr lang="en-US" sz="2400" dirty="0"/>
              <a:t> is called strictly binary tree if all of whose leaves are at level </a:t>
            </a:r>
            <a:r>
              <a:rPr lang="en-US" sz="2400" b="1" dirty="0"/>
              <a:t>d</a:t>
            </a:r>
            <a:r>
              <a:rPr lang="en-US" sz="2400" dirty="0"/>
              <a:t>. A complete binary tree with depth </a:t>
            </a:r>
            <a:r>
              <a:rPr lang="en-US" sz="2400" b="1" dirty="0"/>
              <a:t>d</a:t>
            </a:r>
            <a:r>
              <a:rPr lang="en-US" sz="2400" dirty="0"/>
              <a:t> has </a:t>
            </a:r>
            <a:r>
              <a:rPr lang="en-US" sz="2400" b="1" dirty="0"/>
              <a:t>2</a:t>
            </a:r>
            <a:r>
              <a:rPr lang="en-US" sz="2400" b="1" baseline="30000" dirty="0"/>
              <a:t>d</a:t>
            </a:r>
            <a:r>
              <a:rPr lang="en-US" sz="2400" dirty="0"/>
              <a:t> leaves and </a:t>
            </a:r>
            <a:r>
              <a:rPr lang="en-US" sz="2400" b="1" dirty="0"/>
              <a:t>2</a:t>
            </a:r>
            <a:r>
              <a:rPr lang="en-US" sz="2400" b="1" baseline="30000" dirty="0"/>
              <a:t>d</a:t>
            </a:r>
            <a:r>
              <a:rPr lang="en-US" sz="2400" dirty="0"/>
              <a:t> </a:t>
            </a:r>
            <a:r>
              <a:rPr lang="en-US" sz="2400" b="1" dirty="0"/>
              <a:t>-1</a:t>
            </a:r>
            <a:r>
              <a:rPr lang="en-US" sz="2400" dirty="0"/>
              <a:t> non-leaf nodes(internal</a:t>
            </a:r>
            <a:r>
              <a:rPr lang="en-US" sz="2400" dirty="0" smtClean="0"/>
              <a:t>).</a:t>
            </a:r>
          </a:p>
          <a:p>
            <a:endParaRPr lang="en-US" sz="2800" dirty="0"/>
          </a:p>
          <a:p>
            <a:pPr lvl="0"/>
            <a:endParaRPr lang="en-US" sz="2800" dirty="0"/>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3962400" y="3962400"/>
            <a:ext cx="4800600" cy="2667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Binary Tree </a:t>
            </a:r>
            <a:r>
              <a:rPr lang="en-US" dirty="0" err="1" smtClean="0"/>
              <a:t>condt</a:t>
            </a:r>
            <a:r>
              <a:rPr lang="en-US" dirty="0" smtClean="0"/>
              <a:t>..</a:t>
            </a:r>
            <a:endParaRPr lang="en-US" dirty="0"/>
          </a:p>
        </p:txBody>
      </p:sp>
      <p:sp>
        <p:nvSpPr>
          <p:cNvPr id="3" name="Content Placeholder 2"/>
          <p:cNvSpPr>
            <a:spLocks noGrp="1"/>
          </p:cNvSpPr>
          <p:nvPr>
            <p:ph idx="1"/>
          </p:nvPr>
        </p:nvSpPr>
        <p:spPr/>
        <p:txBody>
          <a:bodyPr/>
          <a:lstStyle/>
          <a:p>
            <a:r>
              <a:rPr lang="en-US" b="1" u="sng" dirty="0"/>
              <a:t>Strictly binary </a:t>
            </a:r>
            <a:r>
              <a:rPr lang="en-US" b="1" u="sng" dirty="0" smtClean="0"/>
              <a:t>tree:</a:t>
            </a:r>
            <a:r>
              <a:rPr lang="en-US" dirty="0" smtClean="0"/>
              <a:t> If </a:t>
            </a:r>
            <a:r>
              <a:rPr lang="en-US" dirty="0"/>
              <a:t>every non-leaf node in a binary tree has nonempty left and right sub-trees, then such a tree is called a </a:t>
            </a:r>
            <a:r>
              <a:rPr lang="en-US" b="1" i="1" dirty="0"/>
              <a:t>strictly binary tree</a:t>
            </a:r>
            <a:r>
              <a:rPr lang="en-US" dirty="0"/>
              <a:t>.</a:t>
            </a:r>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3124200" y="3352800"/>
            <a:ext cx="4800600" cy="3124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u="sng" dirty="0"/>
              <a:t>Almost complete binary </a:t>
            </a:r>
            <a:r>
              <a:rPr lang="en-US" b="1" u="sng" dirty="0" smtClean="0"/>
              <a:t>tree:</a:t>
            </a:r>
            <a:r>
              <a:rPr lang="en-US" dirty="0" smtClean="0"/>
              <a:t> A </a:t>
            </a:r>
            <a:r>
              <a:rPr lang="en-US" dirty="0"/>
              <a:t>binary tree of depth </a:t>
            </a:r>
            <a:r>
              <a:rPr lang="en-US" b="1" dirty="0"/>
              <a:t>d</a:t>
            </a:r>
            <a:r>
              <a:rPr lang="en-US" dirty="0"/>
              <a:t> is an almost complete binary tree if</a:t>
            </a:r>
            <a:r>
              <a:rPr lang="en-US" dirty="0" smtClean="0"/>
              <a:t>:</a:t>
            </a:r>
            <a:endParaRPr lang="en-US" dirty="0"/>
          </a:p>
          <a:p>
            <a:pPr lvl="1"/>
            <a:r>
              <a:rPr lang="en-US" dirty="0"/>
              <a:t>Any node </a:t>
            </a:r>
            <a:r>
              <a:rPr lang="en-US" b="1" dirty="0" err="1"/>
              <a:t>n</a:t>
            </a:r>
            <a:r>
              <a:rPr lang="en-US" b="1" baseline="-25000" dirty="0" err="1"/>
              <a:t>d</a:t>
            </a:r>
            <a:r>
              <a:rPr lang="en-US" dirty="0"/>
              <a:t> at level less than </a:t>
            </a:r>
            <a:r>
              <a:rPr lang="en-US" b="1" dirty="0"/>
              <a:t>d-1</a:t>
            </a:r>
            <a:r>
              <a:rPr lang="en-US" dirty="0"/>
              <a:t> has two sons</a:t>
            </a:r>
            <a:r>
              <a:rPr lang="en-US" dirty="0" smtClean="0"/>
              <a:t>.</a:t>
            </a:r>
            <a:endParaRPr lang="en-US" dirty="0"/>
          </a:p>
          <a:p>
            <a:pPr lvl="1"/>
            <a:r>
              <a:rPr lang="en-US" dirty="0"/>
              <a:t>For any </a:t>
            </a:r>
            <a:r>
              <a:rPr lang="en-US" dirty="0" smtClean="0"/>
              <a:t>node </a:t>
            </a:r>
            <a:r>
              <a:rPr lang="en-US" b="1" dirty="0" err="1"/>
              <a:t>n</a:t>
            </a:r>
            <a:r>
              <a:rPr lang="en-US" b="1" baseline="-25000" dirty="0" err="1"/>
              <a:t>d</a:t>
            </a:r>
            <a:r>
              <a:rPr lang="en-US" dirty="0"/>
              <a:t> in the tree with a right descendant at level </a:t>
            </a:r>
            <a:r>
              <a:rPr lang="en-US" b="1" dirty="0"/>
              <a:t>d, </a:t>
            </a:r>
            <a:r>
              <a:rPr lang="en-US" b="1" dirty="0" err="1"/>
              <a:t>n</a:t>
            </a:r>
            <a:r>
              <a:rPr lang="en-US" b="1" baseline="-25000" dirty="0" err="1"/>
              <a:t>d</a:t>
            </a:r>
            <a:r>
              <a:rPr lang="en-US" dirty="0"/>
              <a:t> must have a left son and every left descendant of </a:t>
            </a:r>
            <a:r>
              <a:rPr lang="en-US" b="1" dirty="0" err="1"/>
              <a:t>n</a:t>
            </a:r>
            <a:r>
              <a:rPr lang="en-US" b="1" baseline="-25000" dirty="0" err="1"/>
              <a:t>d</a:t>
            </a:r>
            <a:r>
              <a:rPr lang="en-US" dirty="0"/>
              <a:t> is either a leaf at level </a:t>
            </a:r>
            <a:r>
              <a:rPr lang="en-US" b="1" dirty="0"/>
              <a:t>d</a:t>
            </a:r>
            <a:r>
              <a:rPr lang="en-US" dirty="0"/>
              <a:t> or has two sons.</a:t>
            </a:r>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4038600" y="4572000"/>
            <a:ext cx="3705225" cy="1981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Fig: </a:t>
            </a:r>
            <a:r>
              <a:rPr lang="en-US" dirty="0"/>
              <a:t>Almost complete binary tree but not strictly binary tree.</a:t>
            </a:r>
          </a:p>
          <a:p>
            <a:r>
              <a:rPr lang="en-US" dirty="0"/>
              <a:t>Since node E has a left son but not a right son</a:t>
            </a:r>
            <a:r>
              <a:rPr lang="en-US" dirty="0" smtClean="0"/>
              <a:t>.</a:t>
            </a:r>
            <a:r>
              <a:rPr lang="en-US" dirty="0"/>
              <a:t> </a:t>
            </a:r>
          </a:p>
          <a:p>
            <a:endParaRPr lang="en-US" dirty="0"/>
          </a:p>
        </p:txBody>
      </p:sp>
      <p:pic>
        <p:nvPicPr>
          <p:cNvPr id="6" name="Picture 5"/>
          <p:cNvPicPr/>
          <p:nvPr/>
        </p:nvPicPr>
        <p:blipFill>
          <a:blip r:embed="rId2" cstate="print">
            <a:extLst>
              <a:ext uri="{28A0092B-C50C-407E-A947-70E740481C1C}"/>
            </a:extLst>
          </a:blip>
          <a:srcRect/>
          <a:stretch>
            <a:fillRect/>
          </a:stretch>
        </p:blipFill>
        <p:spPr bwMode="auto">
          <a:xfrm>
            <a:off x="2133600" y="3581400"/>
            <a:ext cx="5029200" cy="2590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u="sng" dirty="0"/>
              <a:t>C representation for Binary tree: </a:t>
            </a:r>
            <a:endParaRPr lang="en-US" b="1" u="sng" dirty="0" smtClean="0"/>
          </a:p>
          <a:p>
            <a:r>
              <a:rPr lang="en-US" b="1" dirty="0" err="1" smtClean="0"/>
              <a:t>struct</a:t>
            </a:r>
            <a:r>
              <a:rPr lang="en-US" b="1" dirty="0" smtClean="0"/>
              <a:t> </a:t>
            </a:r>
            <a:r>
              <a:rPr lang="en-US" dirty="0" err="1"/>
              <a:t>bnode</a:t>
            </a:r>
            <a:endParaRPr lang="en-US" dirty="0"/>
          </a:p>
          <a:p>
            <a:pPr lvl="1">
              <a:buNone/>
            </a:pPr>
            <a:r>
              <a:rPr lang="en-US" dirty="0" smtClean="0"/>
              <a:t>{</a:t>
            </a:r>
          </a:p>
          <a:p>
            <a:pPr lvl="2">
              <a:buNone/>
            </a:pPr>
            <a:r>
              <a:rPr lang="en-US" b="1" dirty="0" err="1" smtClean="0"/>
              <a:t>int</a:t>
            </a:r>
            <a:r>
              <a:rPr lang="en-US" b="1" dirty="0" smtClean="0"/>
              <a:t> </a:t>
            </a:r>
            <a:r>
              <a:rPr lang="en-US" dirty="0"/>
              <a:t>info;</a:t>
            </a:r>
          </a:p>
          <a:p>
            <a:pPr lvl="2">
              <a:buNone/>
            </a:pPr>
            <a:r>
              <a:rPr lang="en-US" b="1" dirty="0" err="1"/>
              <a:t>struct</a:t>
            </a:r>
            <a:r>
              <a:rPr lang="en-US" b="1" dirty="0"/>
              <a:t> </a:t>
            </a:r>
            <a:r>
              <a:rPr lang="en-US" dirty="0" err="1"/>
              <a:t>bnode</a:t>
            </a:r>
            <a:r>
              <a:rPr lang="en-US" dirty="0"/>
              <a:t> *left</a:t>
            </a:r>
            <a:r>
              <a:rPr lang="en-US"/>
              <a:t>;</a:t>
            </a:r>
            <a:r>
              <a:rPr lang="en-US" b="1"/>
              <a:t> </a:t>
            </a:r>
            <a:endParaRPr lang="en-US" b="1" smtClean="0"/>
          </a:p>
          <a:p>
            <a:pPr lvl="2">
              <a:buNone/>
            </a:pPr>
            <a:r>
              <a:rPr lang="en-US" b="1" smtClean="0"/>
              <a:t>struct</a:t>
            </a:r>
            <a:r>
              <a:rPr lang="en-US" b="1" dirty="0" smtClean="0"/>
              <a:t> </a:t>
            </a:r>
            <a:r>
              <a:rPr lang="en-US" dirty="0" err="1"/>
              <a:t>bnode</a:t>
            </a:r>
            <a:r>
              <a:rPr lang="en-US" dirty="0"/>
              <a:t> *right;</a:t>
            </a:r>
          </a:p>
          <a:p>
            <a:pPr lvl="1">
              <a:buNone/>
            </a:pPr>
            <a:r>
              <a:rPr lang="en-US" dirty="0"/>
              <a:t>};</a:t>
            </a:r>
          </a:p>
          <a:p>
            <a:pPr lvl="1">
              <a:buNone/>
            </a:pPr>
            <a:r>
              <a:rPr lang="en-US" b="1" dirty="0" err="1"/>
              <a:t>struct</a:t>
            </a:r>
            <a:r>
              <a:rPr lang="en-US" b="1" dirty="0"/>
              <a:t> </a:t>
            </a:r>
            <a:r>
              <a:rPr lang="en-US" dirty="0" err="1"/>
              <a:t>bnode</a:t>
            </a:r>
            <a:r>
              <a:rPr lang="en-US" dirty="0"/>
              <a:t> *root=NULL;</a:t>
            </a:r>
          </a:p>
          <a:p>
            <a:pPr>
              <a:buNone/>
            </a:pPr>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Binary tree</a:t>
            </a:r>
            <a:endParaRPr lang="en-US" dirty="0"/>
          </a:p>
        </p:txBody>
      </p:sp>
      <p:pic>
        <p:nvPicPr>
          <p:cNvPr id="4" name="Content Placeholder 3"/>
          <p:cNvPicPr>
            <a:picLocks noGrp="1"/>
          </p:cNvPicPr>
          <p:nvPr>
            <p:ph idx="1"/>
          </p:nvPr>
        </p:nvPicPr>
        <p:blipFill>
          <a:blip r:embed="rId2" cstate="print">
            <a:extLst>
              <a:ext uri="{28A0092B-C50C-407E-A947-70E740481C1C}"/>
            </a:extLst>
          </a:blip>
          <a:srcRect/>
          <a:stretch>
            <a:fillRect/>
          </a:stretch>
        </p:blipFill>
        <p:spPr bwMode="auto">
          <a:xfrm>
            <a:off x="990600" y="2057400"/>
            <a:ext cx="7010400" cy="3657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Traversal</a:t>
            </a:r>
            <a:endParaRPr lang="en-US" dirty="0"/>
          </a:p>
        </p:txBody>
      </p:sp>
      <p:sp>
        <p:nvSpPr>
          <p:cNvPr id="3" name="Content Placeholder 2"/>
          <p:cNvSpPr>
            <a:spLocks noGrp="1"/>
          </p:cNvSpPr>
          <p:nvPr>
            <p:ph idx="1"/>
          </p:nvPr>
        </p:nvSpPr>
        <p:spPr/>
        <p:txBody>
          <a:bodyPr>
            <a:normAutofit/>
          </a:bodyPr>
          <a:lstStyle/>
          <a:p>
            <a:r>
              <a:rPr lang="en-US" dirty="0" smtClean="0"/>
              <a:t>The tree traversal is a way in which each node in the tree is visited exactly once in a symmetric manner.</a:t>
            </a:r>
          </a:p>
          <a:p>
            <a:r>
              <a:rPr lang="en-US" dirty="0" smtClean="0"/>
              <a:t>There are three popular methods of traversal</a:t>
            </a:r>
          </a:p>
          <a:p>
            <a:pPr lvl="1">
              <a:buFont typeface="Wingdings" pitchFamily="2" charset="2"/>
              <a:buChar char="ü"/>
            </a:pPr>
            <a:r>
              <a:rPr lang="en-US" dirty="0" smtClean="0"/>
              <a:t>Pre-order traversal</a:t>
            </a:r>
          </a:p>
          <a:p>
            <a:pPr lvl="1">
              <a:buFont typeface="Wingdings" pitchFamily="2" charset="2"/>
              <a:buChar char="ü"/>
            </a:pPr>
            <a:r>
              <a:rPr lang="en-US" dirty="0" smtClean="0"/>
              <a:t>In-order traversal</a:t>
            </a:r>
          </a:p>
          <a:p>
            <a:pPr lvl="1">
              <a:buFont typeface="Wingdings" pitchFamily="2" charset="2"/>
              <a:buChar char="ü"/>
            </a:pPr>
            <a:r>
              <a:rPr lang="en-US" dirty="0" smtClean="0"/>
              <a:t>Post-order traversal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extLst>
          </a:blip>
          <a:srcRect/>
          <a:stretch>
            <a:fillRect/>
          </a:stretch>
        </p:blipFill>
        <p:spPr bwMode="auto">
          <a:xfrm>
            <a:off x="4648200" y="3810000"/>
            <a:ext cx="4191000" cy="2286000"/>
          </a:xfrm>
          <a:prstGeom prst="rect">
            <a:avLst/>
          </a:prstGeom>
          <a:noFill/>
        </p:spPr>
      </p:pic>
      <p:sp>
        <p:nvSpPr>
          <p:cNvPr id="2" name="Title 1"/>
          <p:cNvSpPr>
            <a:spLocks noGrp="1"/>
          </p:cNvSpPr>
          <p:nvPr>
            <p:ph type="title"/>
          </p:nvPr>
        </p:nvSpPr>
        <p:spPr/>
        <p:txBody>
          <a:bodyPr/>
          <a:lstStyle/>
          <a:p>
            <a:r>
              <a:rPr lang="en-US" dirty="0" smtClean="0"/>
              <a:t>Tree Traversal </a:t>
            </a:r>
            <a:r>
              <a:rPr lang="en-US" dirty="0" err="1" smtClean="0"/>
              <a:t>condt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u="sng" dirty="0" smtClean="0"/>
              <a:t>Pre-order traversal:</a:t>
            </a:r>
            <a:endParaRPr lang="en-US" dirty="0" smtClean="0"/>
          </a:p>
          <a:p>
            <a:r>
              <a:rPr lang="en-US" sz="2400" dirty="0" smtClean="0"/>
              <a:t>The preorder traversal of a nonempty binary tree is defined as follows:</a:t>
            </a:r>
          </a:p>
          <a:p>
            <a:pPr lvl="1">
              <a:buFont typeface="Wingdings" pitchFamily="2" charset="2"/>
              <a:buChar char="ü"/>
            </a:pPr>
            <a:r>
              <a:rPr lang="en-US" sz="2400" dirty="0" smtClean="0"/>
              <a:t>Visit the root node</a:t>
            </a:r>
          </a:p>
          <a:p>
            <a:pPr lvl="1">
              <a:buFont typeface="Wingdings" pitchFamily="2" charset="2"/>
              <a:buChar char="ü"/>
            </a:pPr>
            <a:r>
              <a:rPr lang="en-US" sz="2400" dirty="0" smtClean="0"/>
              <a:t>Traverse the left sub-tree in preorder</a:t>
            </a:r>
          </a:p>
          <a:p>
            <a:pPr lvl="1">
              <a:buFont typeface="Wingdings" pitchFamily="2" charset="2"/>
              <a:buChar char="ü"/>
            </a:pPr>
            <a:r>
              <a:rPr lang="en-US" sz="2400" dirty="0" smtClean="0"/>
              <a:t>Traverse the right sub-tree in preorder</a:t>
            </a:r>
          </a:p>
          <a:p>
            <a:pPr lvl="1">
              <a:buFont typeface="Wingdings" pitchFamily="2" charset="2"/>
              <a:buChar char="ü"/>
            </a:pPr>
            <a:endParaRPr lang="en-US" dirty="0" smtClean="0"/>
          </a:p>
          <a:p>
            <a:pPr>
              <a:buNone/>
            </a:pPr>
            <a:r>
              <a:rPr lang="en-US" sz="2000" dirty="0" smtClean="0"/>
              <a:t>The preorder traversal output of the</a:t>
            </a:r>
          </a:p>
          <a:p>
            <a:pPr>
              <a:buNone/>
            </a:pPr>
            <a:r>
              <a:rPr lang="en-US" sz="2000" dirty="0" smtClean="0"/>
              <a:t>given tree is: A B D H I E C F </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u="sng" dirty="0" smtClean="0"/>
              <a:t>C function for preorder traversing:</a:t>
            </a:r>
            <a:endParaRPr lang="en-US" dirty="0" smtClean="0"/>
          </a:p>
          <a:p>
            <a:r>
              <a:rPr lang="en-US" dirty="0" smtClean="0"/>
              <a:t>void preorder(</a:t>
            </a:r>
            <a:r>
              <a:rPr lang="en-US" b="1" dirty="0" err="1" smtClean="0"/>
              <a:t>struct</a:t>
            </a:r>
            <a:r>
              <a:rPr lang="en-US" dirty="0" smtClean="0"/>
              <a:t> </a:t>
            </a:r>
            <a:r>
              <a:rPr lang="en-US" dirty="0" err="1" smtClean="0"/>
              <a:t>bnode</a:t>
            </a:r>
            <a:r>
              <a:rPr lang="en-US" dirty="0" smtClean="0"/>
              <a:t> *root)</a:t>
            </a:r>
          </a:p>
          <a:p>
            <a:pPr lvl="1">
              <a:buNone/>
            </a:pPr>
            <a:r>
              <a:rPr lang="en-US" dirty="0" smtClean="0"/>
              <a:t>{</a:t>
            </a:r>
          </a:p>
          <a:p>
            <a:pPr lvl="1">
              <a:buNone/>
            </a:pPr>
            <a:r>
              <a:rPr lang="en-US" dirty="0" smtClean="0"/>
              <a:t>if(root!=NULL)</a:t>
            </a:r>
          </a:p>
          <a:p>
            <a:pPr lvl="1">
              <a:buNone/>
            </a:pPr>
            <a:r>
              <a:rPr lang="en-US" dirty="0" smtClean="0"/>
              <a:t>{</a:t>
            </a:r>
          </a:p>
          <a:p>
            <a:pPr lvl="2">
              <a:buNone/>
            </a:pPr>
            <a:r>
              <a:rPr lang="en-US" dirty="0" err="1" smtClean="0"/>
              <a:t>printf</a:t>
            </a:r>
            <a:r>
              <a:rPr lang="en-US" dirty="0" smtClean="0"/>
              <a:t>(“%c”, root-&gt;info); </a:t>
            </a:r>
          </a:p>
          <a:p>
            <a:pPr lvl="2">
              <a:buNone/>
            </a:pPr>
            <a:r>
              <a:rPr lang="en-US" dirty="0" smtClean="0"/>
              <a:t>preorder(root-&gt;left); </a:t>
            </a:r>
          </a:p>
          <a:p>
            <a:pPr lvl="2">
              <a:buNone/>
            </a:pPr>
            <a:r>
              <a:rPr lang="en-US" dirty="0" smtClean="0"/>
              <a:t>preorder(root-&gt;right); </a:t>
            </a:r>
          </a:p>
          <a:p>
            <a:pPr lvl="1">
              <a:buNone/>
            </a:pPr>
            <a:r>
              <a:rPr lang="en-US" dirty="0" smtClean="0"/>
              <a:t>}</a:t>
            </a:r>
          </a:p>
          <a:p>
            <a:pPr lvl="1">
              <a:buNone/>
            </a:pPr>
            <a:r>
              <a:rPr lang="en-US" dirty="0" smtClean="0"/>
              <a:t>}</a:t>
            </a:r>
          </a:p>
          <a:p>
            <a:pPr lvl="1">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pPr>
              <a:lnSpc>
                <a:spcPct val="90000"/>
              </a:lnSpc>
              <a:buFontTx/>
              <a:buNone/>
            </a:pPr>
            <a:r>
              <a:rPr lang="en-US" b="1" dirty="0" smtClean="0">
                <a:solidFill>
                  <a:srgbClr val="CC0066"/>
                </a:solidFill>
              </a:rPr>
              <a:t>Non-Recursive Definition of a Tree:</a:t>
            </a:r>
            <a:endParaRPr lang="en-US" b="1" dirty="0" smtClean="0"/>
          </a:p>
          <a:p>
            <a:r>
              <a:rPr lang="en-US" dirty="0" smtClean="0"/>
              <a:t>A </a:t>
            </a:r>
            <a:r>
              <a:rPr lang="en-US" dirty="0"/>
              <a:t>tree is an abstract model of a hierarchical structure that consists of </a:t>
            </a:r>
            <a:r>
              <a:rPr lang="en-US" dirty="0" smtClean="0"/>
              <a:t>finite set of nodes and these nodes have </a:t>
            </a:r>
            <a:r>
              <a:rPr lang="en-US" dirty="0"/>
              <a:t>a parent-child relationship</a:t>
            </a:r>
            <a:r>
              <a:rPr lang="en-US" dirty="0" smtClean="0"/>
              <a:t>.</a:t>
            </a:r>
          </a:p>
          <a:p>
            <a:endParaRPr lang="en-US" dirty="0"/>
          </a:p>
          <a:p>
            <a:endParaRPr lang="en-US" dirty="0" smtClean="0"/>
          </a:p>
          <a:p>
            <a:endParaRPr lang="en-US" dirty="0"/>
          </a:p>
          <a:p>
            <a:r>
              <a:rPr lang="en-US" dirty="0" smtClean="0"/>
              <a:t>Here, A has four children: B, C, D and E</a:t>
            </a:r>
          </a:p>
          <a:p>
            <a:endParaRPr lang="en-US" dirty="0"/>
          </a:p>
        </p:txBody>
      </p:sp>
      <p:grpSp>
        <p:nvGrpSpPr>
          <p:cNvPr id="4" name="Group 35"/>
          <p:cNvGrpSpPr>
            <a:grpSpLocks/>
          </p:cNvGrpSpPr>
          <p:nvPr/>
        </p:nvGrpSpPr>
        <p:grpSpPr bwMode="auto">
          <a:xfrm>
            <a:off x="3124200" y="3352800"/>
            <a:ext cx="3505200" cy="1981200"/>
            <a:chOff x="528" y="2160"/>
            <a:chExt cx="2112" cy="1584"/>
          </a:xfrm>
        </p:grpSpPr>
        <p:sp>
          <p:nvSpPr>
            <p:cNvPr id="5" name="Oval 4"/>
            <p:cNvSpPr>
              <a:spLocks noChangeArrowheads="1"/>
            </p:cNvSpPr>
            <p:nvPr/>
          </p:nvSpPr>
          <p:spPr bwMode="auto">
            <a:xfrm>
              <a:off x="1488" y="2160"/>
              <a:ext cx="288" cy="240"/>
            </a:xfrm>
            <a:prstGeom prst="ellipse">
              <a:avLst/>
            </a:prstGeom>
            <a:noFill/>
            <a:ln w="15875">
              <a:solidFill>
                <a:schemeClr val="tx1"/>
              </a:solidFill>
              <a:round/>
              <a:headEnd/>
              <a:tailEnd/>
            </a:ln>
          </p:spPr>
          <p:txBody>
            <a:bodyPr wrap="none" anchor="ctr"/>
            <a:lstStyle/>
            <a:p>
              <a:pPr algn="ctr" eaLnBrk="1" hangingPunct="1"/>
              <a:r>
                <a:rPr lang="en-US" sz="2000" dirty="0">
                  <a:latin typeface="Verdana" pitchFamily="34" charset="0"/>
                </a:rPr>
                <a:t>A</a:t>
              </a:r>
            </a:p>
          </p:txBody>
        </p:sp>
        <p:sp>
          <p:nvSpPr>
            <p:cNvPr id="6" name="Oval 5"/>
            <p:cNvSpPr>
              <a:spLocks noChangeArrowheads="1"/>
            </p:cNvSpPr>
            <p:nvPr/>
          </p:nvSpPr>
          <p:spPr bwMode="auto">
            <a:xfrm>
              <a:off x="1296" y="259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C</a:t>
              </a:r>
            </a:p>
          </p:txBody>
        </p:sp>
        <p:sp>
          <p:nvSpPr>
            <p:cNvPr id="7" name="Oval 6"/>
            <p:cNvSpPr>
              <a:spLocks noChangeArrowheads="1"/>
            </p:cNvSpPr>
            <p:nvPr/>
          </p:nvSpPr>
          <p:spPr bwMode="auto">
            <a:xfrm>
              <a:off x="912" y="259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B</a:t>
              </a:r>
            </a:p>
          </p:txBody>
        </p:sp>
        <p:sp>
          <p:nvSpPr>
            <p:cNvPr id="8" name="Oval 7"/>
            <p:cNvSpPr>
              <a:spLocks noChangeArrowheads="1"/>
            </p:cNvSpPr>
            <p:nvPr/>
          </p:nvSpPr>
          <p:spPr bwMode="auto">
            <a:xfrm>
              <a:off x="1680" y="259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D</a:t>
              </a:r>
            </a:p>
          </p:txBody>
        </p:sp>
        <p:sp>
          <p:nvSpPr>
            <p:cNvPr id="9" name="Oval 8"/>
            <p:cNvSpPr>
              <a:spLocks noChangeArrowheads="1"/>
            </p:cNvSpPr>
            <p:nvPr/>
          </p:nvSpPr>
          <p:spPr bwMode="auto">
            <a:xfrm>
              <a:off x="2064" y="259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E</a:t>
              </a:r>
            </a:p>
          </p:txBody>
        </p:sp>
        <p:sp>
          <p:nvSpPr>
            <p:cNvPr id="10" name="Oval 9"/>
            <p:cNvSpPr>
              <a:spLocks noChangeArrowheads="1"/>
            </p:cNvSpPr>
            <p:nvPr/>
          </p:nvSpPr>
          <p:spPr bwMode="auto">
            <a:xfrm>
              <a:off x="864"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G</a:t>
              </a:r>
            </a:p>
          </p:txBody>
        </p:sp>
        <p:sp>
          <p:nvSpPr>
            <p:cNvPr id="11" name="Oval 10"/>
            <p:cNvSpPr>
              <a:spLocks noChangeArrowheads="1"/>
            </p:cNvSpPr>
            <p:nvPr/>
          </p:nvSpPr>
          <p:spPr bwMode="auto">
            <a:xfrm>
              <a:off x="528"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F</a:t>
              </a:r>
            </a:p>
          </p:txBody>
        </p:sp>
        <p:sp>
          <p:nvSpPr>
            <p:cNvPr id="12" name="Oval 11"/>
            <p:cNvSpPr>
              <a:spLocks noChangeArrowheads="1"/>
            </p:cNvSpPr>
            <p:nvPr/>
          </p:nvSpPr>
          <p:spPr bwMode="auto">
            <a:xfrm>
              <a:off x="1200"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H</a:t>
              </a:r>
            </a:p>
          </p:txBody>
        </p:sp>
        <p:sp>
          <p:nvSpPr>
            <p:cNvPr id="13" name="Oval 12"/>
            <p:cNvSpPr>
              <a:spLocks noChangeArrowheads="1"/>
            </p:cNvSpPr>
            <p:nvPr/>
          </p:nvSpPr>
          <p:spPr bwMode="auto">
            <a:xfrm>
              <a:off x="2016"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J</a:t>
              </a:r>
            </a:p>
          </p:txBody>
        </p:sp>
        <p:sp>
          <p:nvSpPr>
            <p:cNvPr id="14" name="Oval 13"/>
            <p:cNvSpPr>
              <a:spLocks noChangeArrowheads="1"/>
            </p:cNvSpPr>
            <p:nvPr/>
          </p:nvSpPr>
          <p:spPr bwMode="auto">
            <a:xfrm>
              <a:off x="2352"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K</a:t>
              </a:r>
            </a:p>
          </p:txBody>
        </p:sp>
        <p:sp>
          <p:nvSpPr>
            <p:cNvPr id="15" name="Line 14"/>
            <p:cNvSpPr>
              <a:spLocks noChangeShapeType="1"/>
            </p:cNvSpPr>
            <p:nvPr/>
          </p:nvSpPr>
          <p:spPr bwMode="auto">
            <a:xfrm flipV="1">
              <a:off x="1104" y="2400"/>
              <a:ext cx="480" cy="192"/>
            </a:xfrm>
            <a:prstGeom prst="line">
              <a:avLst/>
            </a:prstGeom>
            <a:noFill/>
            <a:ln w="15875">
              <a:solidFill>
                <a:schemeClr val="tx1"/>
              </a:solidFill>
              <a:round/>
              <a:headEnd/>
              <a:tailEnd/>
            </a:ln>
          </p:spPr>
          <p:txBody>
            <a:bodyPr wrap="none"/>
            <a:lstStyle/>
            <a:p>
              <a:endParaRPr lang="en-US"/>
            </a:p>
          </p:txBody>
        </p:sp>
        <p:sp>
          <p:nvSpPr>
            <p:cNvPr id="16" name="Line 17"/>
            <p:cNvSpPr>
              <a:spLocks noChangeShapeType="1"/>
            </p:cNvSpPr>
            <p:nvPr/>
          </p:nvSpPr>
          <p:spPr bwMode="auto">
            <a:xfrm flipV="1">
              <a:off x="1488" y="2400"/>
              <a:ext cx="144" cy="192"/>
            </a:xfrm>
            <a:prstGeom prst="line">
              <a:avLst/>
            </a:prstGeom>
            <a:noFill/>
            <a:ln w="15875">
              <a:solidFill>
                <a:schemeClr val="tx1"/>
              </a:solidFill>
              <a:round/>
              <a:headEnd/>
              <a:tailEnd/>
            </a:ln>
          </p:spPr>
          <p:txBody>
            <a:bodyPr wrap="none"/>
            <a:lstStyle/>
            <a:p>
              <a:endParaRPr lang="en-US"/>
            </a:p>
          </p:txBody>
        </p:sp>
        <p:sp>
          <p:nvSpPr>
            <p:cNvPr id="17" name="Line 18"/>
            <p:cNvSpPr>
              <a:spLocks noChangeShapeType="1"/>
            </p:cNvSpPr>
            <p:nvPr/>
          </p:nvSpPr>
          <p:spPr bwMode="auto">
            <a:xfrm flipH="1" flipV="1">
              <a:off x="1632" y="2400"/>
              <a:ext cx="144" cy="192"/>
            </a:xfrm>
            <a:prstGeom prst="line">
              <a:avLst/>
            </a:prstGeom>
            <a:noFill/>
            <a:ln w="15875">
              <a:solidFill>
                <a:schemeClr val="tx1"/>
              </a:solidFill>
              <a:round/>
              <a:headEnd/>
              <a:tailEnd/>
            </a:ln>
          </p:spPr>
          <p:txBody>
            <a:bodyPr wrap="none"/>
            <a:lstStyle/>
            <a:p>
              <a:endParaRPr lang="en-US"/>
            </a:p>
          </p:txBody>
        </p:sp>
        <p:sp>
          <p:nvSpPr>
            <p:cNvPr id="18" name="Line 19"/>
            <p:cNvSpPr>
              <a:spLocks noChangeShapeType="1"/>
            </p:cNvSpPr>
            <p:nvPr/>
          </p:nvSpPr>
          <p:spPr bwMode="auto">
            <a:xfrm flipH="1" flipV="1">
              <a:off x="1680" y="2400"/>
              <a:ext cx="480" cy="192"/>
            </a:xfrm>
            <a:prstGeom prst="line">
              <a:avLst/>
            </a:prstGeom>
            <a:noFill/>
            <a:ln w="15875">
              <a:solidFill>
                <a:schemeClr val="tx1"/>
              </a:solidFill>
              <a:round/>
              <a:headEnd/>
              <a:tailEnd/>
            </a:ln>
          </p:spPr>
          <p:txBody>
            <a:bodyPr wrap="none"/>
            <a:lstStyle/>
            <a:p>
              <a:endParaRPr lang="en-US"/>
            </a:p>
          </p:txBody>
        </p:sp>
        <p:sp>
          <p:nvSpPr>
            <p:cNvPr id="19" name="Oval 21"/>
            <p:cNvSpPr>
              <a:spLocks noChangeArrowheads="1"/>
            </p:cNvSpPr>
            <p:nvPr/>
          </p:nvSpPr>
          <p:spPr bwMode="auto">
            <a:xfrm>
              <a:off x="1680" y="3072"/>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I</a:t>
              </a:r>
            </a:p>
          </p:txBody>
        </p:sp>
        <p:sp>
          <p:nvSpPr>
            <p:cNvPr id="20" name="Line 22"/>
            <p:cNvSpPr>
              <a:spLocks noChangeShapeType="1"/>
            </p:cNvSpPr>
            <p:nvPr/>
          </p:nvSpPr>
          <p:spPr bwMode="auto">
            <a:xfrm flipV="1">
              <a:off x="720" y="2832"/>
              <a:ext cx="288" cy="240"/>
            </a:xfrm>
            <a:prstGeom prst="line">
              <a:avLst/>
            </a:prstGeom>
            <a:noFill/>
            <a:ln w="15875">
              <a:solidFill>
                <a:schemeClr val="tx1"/>
              </a:solidFill>
              <a:round/>
              <a:headEnd/>
              <a:tailEnd/>
            </a:ln>
          </p:spPr>
          <p:txBody>
            <a:bodyPr wrap="none"/>
            <a:lstStyle/>
            <a:p>
              <a:endParaRPr lang="en-US"/>
            </a:p>
          </p:txBody>
        </p:sp>
        <p:sp>
          <p:nvSpPr>
            <p:cNvPr id="21" name="Line 23"/>
            <p:cNvSpPr>
              <a:spLocks noChangeShapeType="1"/>
            </p:cNvSpPr>
            <p:nvPr/>
          </p:nvSpPr>
          <p:spPr bwMode="auto">
            <a:xfrm flipV="1">
              <a:off x="1008" y="2832"/>
              <a:ext cx="48" cy="240"/>
            </a:xfrm>
            <a:prstGeom prst="line">
              <a:avLst/>
            </a:prstGeom>
            <a:noFill/>
            <a:ln w="15875">
              <a:solidFill>
                <a:schemeClr val="tx1"/>
              </a:solidFill>
              <a:round/>
              <a:headEnd/>
              <a:tailEnd/>
            </a:ln>
          </p:spPr>
          <p:txBody>
            <a:bodyPr wrap="none"/>
            <a:lstStyle/>
            <a:p>
              <a:endParaRPr lang="en-US"/>
            </a:p>
          </p:txBody>
        </p:sp>
        <p:sp>
          <p:nvSpPr>
            <p:cNvPr id="22" name="Line 24"/>
            <p:cNvSpPr>
              <a:spLocks noChangeShapeType="1"/>
            </p:cNvSpPr>
            <p:nvPr/>
          </p:nvSpPr>
          <p:spPr bwMode="auto">
            <a:xfrm flipH="1" flipV="1">
              <a:off x="1104" y="2832"/>
              <a:ext cx="192" cy="240"/>
            </a:xfrm>
            <a:prstGeom prst="line">
              <a:avLst/>
            </a:prstGeom>
            <a:noFill/>
            <a:ln w="15875">
              <a:solidFill>
                <a:schemeClr val="tx1"/>
              </a:solidFill>
              <a:round/>
              <a:headEnd/>
              <a:tailEnd/>
            </a:ln>
          </p:spPr>
          <p:txBody>
            <a:bodyPr wrap="none"/>
            <a:lstStyle/>
            <a:p>
              <a:endParaRPr lang="en-US"/>
            </a:p>
          </p:txBody>
        </p:sp>
        <p:sp>
          <p:nvSpPr>
            <p:cNvPr id="23" name="Line 25"/>
            <p:cNvSpPr>
              <a:spLocks noChangeShapeType="1"/>
            </p:cNvSpPr>
            <p:nvPr/>
          </p:nvSpPr>
          <p:spPr bwMode="auto">
            <a:xfrm flipV="1">
              <a:off x="1824" y="2832"/>
              <a:ext cx="0" cy="240"/>
            </a:xfrm>
            <a:prstGeom prst="line">
              <a:avLst/>
            </a:prstGeom>
            <a:noFill/>
            <a:ln w="15875">
              <a:solidFill>
                <a:schemeClr val="tx1"/>
              </a:solidFill>
              <a:round/>
              <a:headEnd/>
              <a:tailEnd/>
            </a:ln>
          </p:spPr>
          <p:txBody>
            <a:bodyPr wrap="none"/>
            <a:lstStyle/>
            <a:p>
              <a:endParaRPr lang="en-US"/>
            </a:p>
          </p:txBody>
        </p:sp>
        <p:sp>
          <p:nvSpPr>
            <p:cNvPr id="24" name="Line 26"/>
            <p:cNvSpPr>
              <a:spLocks noChangeShapeType="1"/>
            </p:cNvSpPr>
            <p:nvPr/>
          </p:nvSpPr>
          <p:spPr bwMode="auto">
            <a:xfrm flipV="1">
              <a:off x="2160" y="2832"/>
              <a:ext cx="0" cy="240"/>
            </a:xfrm>
            <a:prstGeom prst="line">
              <a:avLst/>
            </a:prstGeom>
            <a:noFill/>
            <a:ln w="15875">
              <a:solidFill>
                <a:schemeClr val="tx1"/>
              </a:solidFill>
              <a:round/>
              <a:headEnd/>
              <a:tailEnd/>
            </a:ln>
          </p:spPr>
          <p:txBody>
            <a:bodyPr wrap="none"/>
            <a:lstStyle/>
            <a:p>
              <a:endParaRPr lang="en-US"/>
            </a:p>
          </p:txBody>
        </p:sp>
        <p:sp>
          <p:nvSpPr>
            <p:cNvPr id="25" name="Line 27"/>
            <p:cNvSpPr>
              <a:spLocks noChangeShapeType="1"/>
            </p:cNvSpPr>
            <p:nvPr/>
          </p:nvSpPr>
          <p:spPr bwMode="auto">
            <a:xfrm flipH="1" flipV="1">
              <a:off x="2256" y="2832"/>
              <a:ext cx="192" cy="240"/>
            </a:xfrm>
            <a:prstGeom prst="line">
              <a:avLst/>
            </a:prstGeom>
            <a:noFill/>
            <a:ln w="15875">
              <a:solidFill>
                <a:schemeClr val="tx1"/>
              </a:solidFill>
              <a:round/>
              <a:headEnd/>
              <a:tailEnd/>
            </a:ln>
          </p:spPr>
          <p:txBody>
            <a:bodyPr wrap="none"/>
            <a:lstStyle/>
            <a:p>
              <a:endParaRPr lang="en-US"/>
            </a:p>
          </p:txBody>
        </p:sp>
        <p:sp>
          <p:nvSpPr>
            <p:cNvPr id="26" name="Oval 29"/>
            <p:cNvSpPr>
              <a:spLocks noChangeArrowheads="1"/>
            </p:cNvSpPr>
            <p:nvPr/>
          </p:nvSpPr>
          <p:spPr bwMode="auto">
            <a:xfrm>
              <a:off x="1008" y="3504"/>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L</a:t>
              </a:r>
            </a:p>
          </p:txBody>
        </p:sp>
        <p:sp>
          <p:nvSpPr>
            <p:cNvPr id="27" name="Oval 30"/>
            <p:cNvSpPr>
              <a:spLocks noChangeArrowheads="1"/>
            </p:cNvSpPr>
            <p:nvPr/>
          </p:nvSpPr>
          <p:spPr bwMode="auto">
            <a:xfrm>
              <a:off x="1392" y="3504"/>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M</a:t>
              </a:r>
            </a:p>
          </p:txBody>
        </p:sp>
        <p:sp>
          <p:nvSpPr>
            <p:cNvPr id="28" name="Line 31"/>
            <p:cNvSpPr>
              <a:spLocks noChangeShapeType="1"/>
            </p:cNvSpPr>
            <p:nvPr/>
          </p:nvSpPr>
          <p:spPr bwMode="auto">
            <a:xfrm flipV="1">
              <a:off x="1152" y="3312"/>
              <a:ext cx="192" cy="192"/>
            </a:xfrm>
            <a:prstGeom prst="line">
              <a:avLst/>
            </a:prstGeom>
            <a:noFill/>
            <a:ln w="15875">
              <a:solidFill>
                <a:schemeClr val="tx1"/>
              </a:solidFill>
              <a:round/>
              <a:headEnd/>
              <a:tailEnd/>
            </a:ln>
          </p:spPr>
          <p:txBody>
            <a:bodyPr wrap="none"/>
            <a:lstStyle/>
            <a:p>
              <a:endParaRPr lang="en-US"/>
            </a:p>
          </p:txBody>
        </p:sp>
        <p:sp>
          <p:nvSpPr>
            <p:cNvPr id="29" name="Line 32"/>
            <p:cNvSpPr>
              <a:spLocks noChangeShapeType="1"/>
            </p:cNvSpPr>
            <p:nvPr/>
          </p:nvSpPr>
          <p:spPr bwMode="auto">
            <a:xfrm flipH="1" flipV="1">
              <a:off x="1344" y="3312"/>
              <a:ext cx="192" cy="192"/>
            </a:xfrm>
            <a:prstGeom prst="line">
              <a:avLst/>
            </a:prstGeom>
            <a:noFill/>
            <a:ln w="15875">
              <a:solidFill>
                <a:schemeClr val="tx1"/>
              </a:solidFill>
              <a:round/>
              <a:headEnd/>
              <a:tailEnd/>
            </a:ln>
          </p:spPr>
          <p:txBody>
            <a:bodyPr wrap="none"/>
            <a:lstStyle/>
            <a:p>
              <a:endParaRPr lang="en-US"/>
            </a:p>
          </p:txBody>
        </p:sp>
        <p:sp>
          <p:nvSpPr>
            <p:cNvPr id="30" name="Oval 33"/>
            <p:cNvSpPr>
              <a:spLocks noChangeArrowheads="1"/>
            </p:cNvSpPr>
            <p:nvPr/>
          </p:nvSpPr>
          <p:spPr bwMode="auto">
            <a:xfrm>
              <a:off x="2016" y="3504"/>
              <a:ext cx="288" cy="240"/>
            </a:xfrm>
            <a:prstGeom prst="ellipse">
              <a:avLst/>
            </a:prstGeom>
            <a:noFill/>
            <a:ln w="15875">
              <a:solidFill>
                <a:schemeClr val="tx1"/>
              </a:solidFill>
              <a:round/>
              <a:headEnd/>
              <a:tailEnd/>
            </a:ln>
          </p:spPr>
          <p:txBody>
            <a:bodyPr wrap="none" anchor="ctr"/>
            <a:lstStyle/>
            <a:p>
              <a:pPr algn="ctr" eaLnBrk="1" hangingPunct="1"/>
              <a:r>
                <a:rPr lang="en-US" sz="2000">
                  <a:latin typeface="Verdana" pitchFamily="34" charset="0"/>
                </a:rPr>
                <a:t>N</a:t>
              </a:r>
            </a:p>
          </p:txBody>
        </p:sp>
        <p:sp>
          <p:nvSpPr>
            <p:cNvPr id="31" name="Line 34"/>
            <p:cNvSpPr>
              <a:spLocks noChangeShapeType="1"/>
            </p:cNvSpPr>
            <p:nvPr/>
          </p:nvSpPr>
          <p:spPr bwMode="auto">
            <a:xfrm flipV="1">
              <a:off x="2160" y="3312"/>
              <a:ext cx="0" cy="192"/>
            </a:xfrm>
            <a:prstGeom prst="line">
              <a:avLst/>
            </a:prstGeom>
            <a:noFill/>
            <a:ln w="15875">
              <a:solidFill>
                <a:schemeClr val="tx1"/>
              </a:solidFill>
              <a:round/>
              <a:headEnd/>
              <a:tailEn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Traversal </a:t>
            </a:r>
            <a:r>
              <a:rPr lang="en-US" dirty="0" err="1" smtClean="0"/>
              <a:t>condt</a:t>
            </a:r>
            <a:r>
              <a:rPr lang="en-US" dirty="0" smtClean="0"/>
              <a:t>..</a:t>
            </a:r>
            <a:endParaRPr lang="en-US" dirty="0"/>
          </a:p>
        </p:txBody>
      </p:sp>
      <p:sp>
        <p:nvSpPr>
          <p:cNvPr id="3" name="Content Placeholder 2"/>
          <p:cNvSpPr>
            <a:spLocks noGrp="1"/>
          </p:cNvSpPr>
          <p:nvPr>
            <p:ph idx="1"/>
          </p:nvPr>
        </p:nvSpPr>
        <p:spPr>
          <a:xfrm>
            <a:off x="228600" y="1600200"/>
            <a:ext cx="8458200" cy="5257800"/>
          </a:xfrm>
        </p:spPr>
        <p:txBody>
          <a:bodyPr>
            <a:normAutofit fontScale="70000" lnSpcReduction="20000"/>
          </a:bodyPr>
          <a:lstStyle/>
          <a:p>
            <a:r>
              <a:rPr lang="en-US" b="1" u="sng" dirty="0" smtClean="0"/>
              <a:t>In-order traversal:</a:t>
            </a:r>
            <a:endParaRPr lang="en-US" dirty="0" smtClean="0"/>
          </a:p>
          <a:p>
            <a:pPr lvl="1"/>
            <a:r>
              <a:rPr lang="en-US" dirty="0" smtClean="0"/>
              <a:t>The </a:t>
            </a:r>
            <a:r>
              <a:rPr lang="en-US" dirty="0" err="1" smtClean="0"/>
              <a:t>inorder</a:t>
            </a:r>
            <a:r>
              <a:rPr lang="en-US" dirty="0" smtClean="0"/>
              <a:t> traversal of a nonempty binary tree is defined as follows:</a:t>
            </a:r>
          </a:p>
          <a:p>
            <a:pPr lvl="2">
              <a:buFont typeface="Wingdings" pitchFamily="2" charset="2"/>
              <a:buChar char="ü"/>
            </a:pPr>
            <a:r>
              <a:rPr lang="en-US" dirty="0" smtClean="0"/>
              <a:t>Traverse the left sub-tree in </a:t>
            </a:r>
            <a:r>
              <a:rPr lang="en-US" dirty="0" err="1" smtClean="0"/>
              <a:t>inorder</a:t>
            </a:r>
            <a:endParaRPr lang="en-US" dirty="0" smtClean="0"/>
          </a:p>
          <a:p>
            <a:pPr lvl="2">
              <a:buFont typeface="Wingdings" pitchFamily="2" charset="2"/>
              <a:buChar char="ü"/>
            </a:pPr>
            <a:r>
              <a:rPr lang="en-US" dirty="0" smtClean="0"/>
              <a:t>Visit the root node</a:t>
            </a:r>
          </a:p>
          <a:p>
            <a:pPr lvl="2">
              <a:buFont typeface="Wingdings" pitchFamily="2" charset="2"/>
              <a:buChar char="ü"/>
            </a:pPr>
            <a:r>
              <a:rPr lang="en-US" dirty="0" smtClean="0"/>
              <a:t>Traverse the right sub-tree in </a:t>
            </a:r>
            <a:r>
              <a:rPr lang="en-US" dirty="0" err="1" smtClean="0"/>
              <a:t>inorder</a:t>
            </a:r>
            <a:endParaRPr lang="en-US" dirty="0" smtClean="0"/>
          </a:p>
          <a:p>
            <a:pPr lvl="2">
              <a:buFont typeface="Wingdings" pitchFamily="2" charset="2"/>
              <a:buChar char="ü"/>
            </a:pPr>
            <a:r>
              <a:rPr lang="en-US" dirty="0" smtClean="0"/>
              <a:t>The </a:t>
            </a:r>
            <a:r>
              <a:rPr lang="en-US" dirty="0" err="1" smtClean="0"/>
              <a:t>inorder</a:t>
            </a:r>
            <a:r>
              <a:rPr lang="en-US" dirty="0" smtClean="0"/>
              <a:t> traversal output of the given tree is: H D I B E A F C G</a:t>
            </a:r>
          </a:p>
          <a:p>
            <a:r>
              <a:rPr lang="en-US" b="1" u="sng" dirty="0" smtClean="0"/>
              <a:t>C function for </a:t>
            </a:r>
            <a:r>
              <a:rPr lang="en-US" b="1" u="sng" dirty="0" err="1" smtClean="0"/>
              <a:t>inorder</a:t>
            </a:r>
            <a:r>
              <a:rPr lang="en-US" b="1" u="sng" dirty="0" smtClean="0"/>
              <a:t> traversing:</a:t>
            </a:r>
            <a:endParaRPr lang="en-US" dirty="0" smtClean="0"/>
          </a:p>
          <a:p>
            <a:r>
              <a:rPr lang="en-US" dirty="0" smtClean="0"/>
              <a:t>void </a:t>
            </a:r>
            <a:r>
              <a:rPr lang="en-US" dirty="0" err="1" smtClean="0"/>
              <a:t>inorder</a:t>
            </a:r>
            <a:r>
              <a:rPr lang="en-US" dirty="0" smtClean="0"/>
              <a:t>(</a:t>
            </a:r>
            <a:r>
              <a:rPr lang="en-US" b="1" dirty="0" err="1" smtClean="0"/>
              <a:t>struct</a:t>
            </a:r>
            <a:r>
              <a:rPr lang="en-US" dirty="0" smtClean="0"/>
              <a:t> </a:t>
            </a:r>
            <a:r>
              <a:rPr lang="en-US" dirty="0" err="1" smtClean="0"/>
              <a:t>bnode</a:t>
            </a:r>
            <a:r>
              <a:rPr lang="en-US" dirty="0" smtClean="0"/>
              <a:t> *root)</a:t>
            </a:r>
          </a:p>
          <a:p>
            <a:pPr lvl="1">
              <a:buNone/>
            </a:pPr>
            <a:r>
              <a:rPr lang="en-US" dirty="0" smtClean="0"/>
              <a:t>{</a:t>
            </a:r>
          </a:p>
          <a:p>
            <a:pPr lvl="1">
              <a:buNone/>
            </a:pPr>
            <a:r>
              <a:rPr lang="en-US" dirty="0" smtClean="0"/>
              <a:t>if(root!=NULL)</a:t>
            </a:r>
          </a:p>
          <a:p>
            <a:pPr lvl="1">
              <a:buNone/>
            </a:pPr>
            <a:r>
              <a:rPr lang="en-US" dirty="0" smtClean="0"/>
              <a:t>	{</a:t>
            </a:r>
          </a:p>
          <a:p>
            <a:pPr lvl="2">
              <a:buNone/>
            </a:pPr>
            <a:r>
              <a:rPr lang="en-US" dirty="0" err="1" smtClean="0"/>
              <a:t>inorder</a:t>
            </a:r>
            <a:r>
              <a:rPr lang="en-US" dirty="0" smtClean="0"/>
              <a:t>(root- &gt;left); </a:t>
            </a:r>
          </a:p>
          <a:p>
            <a:pPr lvl="2">
              <a:buNone/>
            </a:pPr>
            <a:r>
              <a:rPr lang="en-US" dirty="0" err="1" smtClean="0"/>
              <a:t>printf</a:t>
            </a:r>
            <a:r>
              <a:rPr lang="en-US" dirty="0" smtClean="0"/>
              <a:t>(“%c”, root-&gt;info); </a:t>
            </a:r>
          </a:p>
          <a:p>
            <a:pPr lvl="2">
              <a:buNone/>
            </a:pPr>
            <a:r>
              <a:rPr lang="en-US" dirty="0" err="1" smtClean="0"/>
              <a:t>inorder</a:t>
            </a:r>
            <a:r>
              <a:rPr lang="en-US" dirty="0" smtClean="0"/>
              <a:t>(root-&gt;right);</a:t>
            </a:r>
          </a:p>
          <a:p>
            <a:pPr lvl="1">
              <a:buNone/>
            </a:pPr>
            <a:r>
              <a:rPr lang="en-US" dirty="0" smtClean="0"/>
              <a:t>	}</a:t>
            </a:r>
          </a:p>
          <a:p>
            <a:pPr lvl="1">
              <a:buNone/>
            </a:pP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Traversal </a:t>
            </a:r>
            <a:r>
              <a:rPr lang="en-US" dirty="0" err="1" smtClean="0"/>
              <a:t>condt</a:t>
            </a:r>
            <a:r>
              <a:rPr lang="en-US" dirty="0" smtClean="0"/>
              <a:t>..</a:t>
            </a:r>
            <a:endParaRPr lang="en-US" dirty="0"/>
          </a:p>
        </p:txBody>
      </p:sp>
      <p:sp>
        <p:nvSpPr>
          <p:cNvPr id="3" name="Content Placeholder 2"/>
          <p:cNvSpPr>
            <a:spLocks noGrp="1"/>
          </p:cNvSpPr>
          <p:nvPr>
            <p:ph idx="1"/>
          </p:nvPr>
        </p:nvSpPr>
        <p:spPr>
          <a:xfrm>
            <a:off x="457200" y="1447800"/>
            <a:ext cx="8229600" cy="5257800"/>
          </a:xfrm>
        </p:spPr>
        <p:txBody>
          <a:bodyPr>
            <a:normAutofit fontScale="70000" lnSpcReduction="20000"/>
          </a:bodyPr>
          <a:lstStyle/>
          <a:p>
            <a:r>
              <a:rPr lang="en-US" b="1" u="sng" dirty="0" smtClean="0"/>
              <a:t>Post-order traversal:</a:t>
            </a:r>
            <a:endParaRPr lang="en-US" sz="4000" dirty="0" smtClean="0"/>
          </a:p>
          <a:p>
            <a:r>
              <a:rPr lang="en-US" dirty="0" smtClean="0"/>
              <a:t>The post-order traversal of a nonempty binary tree is defined as follows:</a:t>
            </a:r>
            <a:endParaRPr lang="en-US" sz="4000" dirty="0" smtClean="0"/>
          </a:p>
          <a:p>
            <a:pPr lvl="2">
              <a:buNone/>
            </a:pPr>
            <a:r>
              <a:rPr lang="en-US" dirty="0" smtClean="0"/>
              <a:t>Traverse the left sub-tree in post-order</a:t>
            </a:r>
            <a:endParaRPr lang="en-US" sz="2000" dirty="0" smtClean="0"/>
          </a:p>
          <a:p>
            <a:pPr lvl="2">
              <a:buNone/>
            </a:pPr>
            <a:r>
              <a:rPr lang="en-US" dirty="0" smtClean="0"/>
              <a:t>Traverse the right sub-tree in post-order</a:t>
            </a:r>
            <a:endParaRPr lang="en-US" sz="2000" dirty="0" smtClean="0"/>
          </a:p>
          <a:p>
            <a:pPr lvl="2">
              <a:buNone/>
            </a:pPr>
            <a:r>
              <a:rPr lang="en-US" dirty="0" smtClean="0"/>
              <a:t>Visit the root node</a:t>
            </a:r>
            <a:endParaRPr lang="en-US" sz="2000" dirty="0" smtClean="0"/>
          </a:p>
          <a:p>
            <a:r>
              <a:rPr lang="en-US" dirty="0" smtClean="0"/>
              <a:t>The post-order traversal output of the given tree is: </a:t>
            </a:r>
            <a:r>
              <a:rPr lang="en-US" sz="2900" dirty="0" smtClean="0"/>
              <a:t>H I D E B F G C A</a:t>
            </a:r>
            <a:endParaRPr lang="en-US" sz="2900" b="1" u="sng" dirty="0" smtClean="0"/>
          </a:p>
          <a:p>
            <a:pPr lvl="0"/>
            <a:r>
              <a:rPr lang="en-US" b="1" u="sng" dirty="0" smtClean="0"/>
              <a:t>function for post-order traversing: </a:t>
            </a:r>
            <a:r>
              <a:rPr lang="en-US" sz="2800" dirty="0" smtClean="0"/>
              <a:t>void post-order(</a:t>
            </a:r>
            <a:r>
              <a:rPr lang="en-US" sz="2800" b="1" dirty="0" err="1" smtClean="0"/>
              <a:t>struct</a:t>
            </a:r>
            <a:r>
              <a:rPr lang="en-US" sz="2800" dirty="0" smtClean="0"/>
              <a:t> </a:t>
            </a:r>
            <a:r>
              <a:rPr lang="en-US" sz="2800" dirty="0" err="1" smtClean="0"/>
              <a:t>bnode</a:t>
            </a:r>
            <a:r>
              <a:rPr lang="en-US" sz="2800" dirty="0" smtClean="0"/>
              <a:t> *root)</a:t>
            </a:r>
            <a:endParaRPr lang="en-US" sz="2400" dirty="0" smtClean="0"/>
          </a:p>
          <a:p>
            <a:pPr lvl="1">
              <a:buNone/>
            </a:pPr>
            <a:r>
              <a:rPr lang="en-US" dirty="0" smtClean="0"/>
              <a:t>{</a:t>
            </a:r>
            <a:endParaRPr lang="en-US" sz="2400" dirty="0" smtClean="0"/>
          </a:p>
          <a:p>
            <a:pPr lvl="1">
              <a:buNone/>
            </a:pPr>
            <a:r>
              <a:rPr lang="en-US" dirty="0" smtClean="0"/>
              <a:t>if(root!=NULL)</a:t>
            </a:r>
            <a:endParaRPr lang="en-US" sz="2400" dirty="0" smtClean="0"/>
          </a:p>
          <a:p>
            <a:pPr lvl="1">
              <a:buNone/>
            </a:pPr>
            <a:r>
              <a:rPr lang="en-US" dirty="0" smtClean="0"/>
              <a:t>	{</a:t>
            </a:r>
            <a:endParaRPr lang="en-US" sz="2400" dirty="0" smtClean="0"/>
          </a:p>
          <a:p>
            <a:pPr lvl="2">
              <a:buNone/>
            </a:pPr>
            <a:r>
              <a:rPr lang="en-US" dirty="0" smtClean="0"/>
              <a:t>post-order(root-&gt;left); </a:t>
            </a:r>
          </a:p>
          <a:p>
            <a:pPr lvl="2">
              <a:buNone/>
            </a:pPr>
            <a:r>
              <a:rPr lang="en-US" dirty="0" smtClean="0"/>
              <a:t>post-order(root-&gt;right); </a:t>
            </a:r>
          </a:p>
          <a:p>
            <a:pPr lvl="2">
              <a:buNone/>
            </a:pPr>
            <a:r>
              <a:rPr lang="en-US" dirty="0" err="1" smtClean="0"/>
              <a:t>printf</a:t>
            </a:r>
            <a:r>
              <a:rPr lang="en-US" dirty="0" smtClean="0"/>
              <a:t>(“%c”, root-&gt;info);</a:t>
            </a:r>
            <a:r>
              <a:rPr lang="en-US" b="1" dirty="0" smtClean="0"/>
              <a:t> </a:t>
            </a:r>
            <a:endParaRPr lang="en-US" sz="1600" dirty="0" smtClean="0"/>
          </a:p>
          <a:p>
            <a:pPr lvl="1">
              <a:buNone/>
            </a:pPr>
            <a:r>
              <a:rPr lang="en-US" dirty="0" smtClean="0"/>
              <a:t>	}</a:t>
            </a:r>
            <a:endParaRPr lang="en-US" sz="2400" dirty="0" smtClean="0"/>
          </a:p>
          <a:p>
            <a:pPr lvl="1">
              <a:buNone/>
            </a:pPr>
            <a:r>
              <a:rPr lang="en-US" dirty="0" smtClean="0"/>
              <a: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normAutofit lnSpcReduction="10000"/>
          </a:bodyPr>
          <a:lstStyle/>
          <a:p>
            <a:r>
              <a:rPr lang="en-US" dirty="0" smtClean="0"/>
              <a:t>A binary search tree (BST) is a binary tree that is either empty or in which every node contains a key (value) and satisfies the following conditions:</a:t>
            </a:r>
          </a:p>
          <a:p>
            <a:pPr lvl="1">
              <a:buFont typeface="Wingdings" pitchFamily="2" charset="2"/>
              <a:buChar char="Ø"/>
            </a:pPr>
            <a:r>
              <a:rPr lang="en-US" dirty="0" smtClean="0"/>
              <a:t>All keys in the left sub-tree of the root are smaller than the key in the root node</a:t>
            </a:r>
          </a:p>
          <a:p>
            <a:pPr lvl="1">
              <a:buFont typeface="Wingdings" pitchFamily="2" charset="2"/>
              <a:buChar char="Ø"/>
            </a:pPr>
            <a:r>
              <a:rPr lang="en-US" dirty="0" smtClean="0"/>
              <a:t>All keys in the right sub-tree of the root are greater than the key in the root node</a:t>
            </a:r>
          </a:p>
          <a:p>
            <a:pPr lvl="1">
              <a:buFont typeface="Wingdings" pitchFamily="2" charset="2"/>
              <a:buChar char="Ø"/>
            </a:pPr>
            <a:r>
              <a:rPr lang="en-US" dirty="0" smtClean="0"/>
              <a:t>The left and right sub-trees of the root are again binary search trees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74638"/>
            <a:ext cx="8229600" cy="1143000"/>
          </a:xfrm>
        </p:spPr>
        <p:txBody>
          <a:bodyPr/>
          <a:lstStyle/>
          <a:p>
            <a:r>
              <a:rPr lang="en-US" dirty="0" smtClean="0"/>
              <a:t>BST contd..</a:t>
            </a:r>
            <a:endParaRPr lang="en-US" dirty="0"/>
          </a:p>
        </p:txBody>
      </p:sp>
      <p:sp>
        <p:nvSpPr>
          <p:cNvPr id="3" name="Content Placeholder 2"/>
          <p:cNvSpPr>
            <a:spLocks noGrp="1"/>
          </p:cNvSpPr>
          <p:nvPr>
            <p:ph idx="1"/>
          </p:nvPr>
        </p:nvSpPr>
        <p:spPr>
          <a:xfrm>
            <a:off x="419100" y="1600200"/>
            <a:ext cx="8229600" cy="4525963"/>
          </a:xfrm>
        </p:spPr>
        <p:txBody>
          <a:bodyPr/>
          <a:lstStyle/>
          <a:p>
            <a:pPr>
              <a:buNone/>
            </a:pPr>
            <a:r>
              <a:rPr lang="en-US" dirty="0" smtClean="0"/>
              <a:t>A binary search tree is a binary</a:t>
            </a:r>
          </a:p>
          <a:p>
            <a:pPr>
              <a:buNone/>
            </a:pPr>
            <a:r>
              <a:rPr lang="en-US" dirty="0" smtClean="0"/>
              <a:t> tree in which all nodes in the</a:t>
            </a:r>
          </a:p>
          <a:p>
            <a:pPr>
              <a:buNone/>
            </a:pPr>
            <a:r>
              <a:rPr lang="en-US" dirty="0" smtClean="0"/>
              <a:t> left </a:t>
            </a:r>
            <a:r>
              <a:rPr lang="en-US" dirty="0" err="1" smtClean="0"/>
              <a:t>subtree</a:t>
            </a:r>
            <a:r>
              <a:rPr lang="en-US" dirty="0" smtClean="0"/>
              <a:t> of a node have </a:t>
            </a:r>
          </a:p>
          <a:p>
            <a:pPr>
              <a:buNone/>
            </a:pPr>
            <a:r>
              <a:rPr lang="en-US" dirty="0" smtClean="0"/>
              <a:t>lower values than the </a:t>
            </a:r>
          </a:p>
          <a:p>
            <a:pPr>
              <a:buNone/>
            </a:pPr>
            <a:r>
              <a:rPr lang="en-US" dirty="0" smtClean="0"/>
              <a:t>node. All nodes in the</a:t>
            </a:r>
          </a:p>
          <a:p>
            <a:pPr>
              <a:buNone/>
            </a:pPr>
            <a:r>
              <a:rPr lang="en-US" dirty="0" smtClean="0"/>
              <a:t> right </a:t>
            </a:r>
            <a:r>
              <a:rPr lang="en-US" dirty="0" err="1" smtClean="0"/>
              <a:t>subtree</a:t>
            </a:r>
            <a:r>
              <a:rPr lang="en-US" dirty="0" smtClean="0"/>
              <a:t> of a node </a:t>
            </a:r>
          </a:p>
          <a:p>
            <a:pPr>
              <a:buNone/>
            </a:pPr>
            <a:r>
              <a:rPr lang="en-US" dirty="0" smtClean="0"/>
              <a:t>have higher value than the node.</a:t>
            </a:r>
            <a:endParaRPr lang="en-US" dirty="0"/>
          </a:p>
        </p:txBody>
      </p:sp>
      <p:sp>
        <p:nvSpPr>
          <p:cNvPr id="4" name="Oval 3"/>
          <p:cNvSpPr>
            <a:spLocks noChangeAspect="1" noChangeArrowheads="1"/>
          </p:cNvSpPr>
          <p:nvPr/>
        </p:nvSpPr>
        <p:spPr bwMode="auto">
          <a:xfrm>
            <a:off x="5334000"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4</a:t>
            </a:r>
          </a:p>
        </p:txBody>
      </p:sp>
      <p:sp>
        <p:nvSpPr>
          <p:cNvPr id="5" name="Oval 4"/>
          <p:cNvSpPr>
            <a:spLocks noChangeAspect="1" noChangeArrowheads="1"/>
          </p:cNvSpPr>
          <p:nvPr/>
        </p:nvSpPr>
        <p:spPr bwMode="auto">
          <a:xfrm>
            <a:off x="8267700"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12</a:t>
            </a:r>
          </a:p>
        </p:txBody>
      </p:sp>
      <p:sp>
        <p:nvSpPr>
          <p:cNvPr id="6" name="Oval 5"/>
          <p:cNvSpPr>
            <a:spLocks noChangeAspect="1" noChangeArrowheads="1"/>
          </p:cNvSpPr>
          <p:nvPr/>
        </p:nvSpPr>
        <p:spPr bwMode="auto">
          <a:xfrm>
            <a:off x="7200900"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10</a:t>
            </a:r>
          </a:p>
        </p:txBody>
      </p:sp>
      <p:sp>
        <p:nvSpPr>
          <p:cNvPr id="7" name="Oval 6"/>
          <p:cNvSpPr>
            <a:spLocks noChangeAspect="1" noChangeArrowheads="1"/>
          </p:cNvSpPr>
          <p:nvPr/>
        </p:nvSpPr>
        <p:spPr bwMode="auto">
          <a:xfrm>
            <a:off x="6134100"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6</a:t>
            </a:r>
          </a:p>
        </p:txBody>
      </p:sp>
      <p:sp>
        <p:nvSpPr>
          <p:cNvPr id="8" name="Oval 7"/>
          <p:cNvSpPr>
            <a:spLocks noChangeAspect="1" noChangeArrowheads="1"/>
          </p:cNvSpPr>
          <p:nvPr/>
        </p:nvSpPr>
        <p:spPr bwMode="auto">
          <a:xfrm>
            <a:off x="5067300"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2</a:t>
            </a:r>
          </a:p>
        </p:txBody>
      </p:sp>
      <p:sp>
        <p:nvSpPr>
          <p:cNvPr id="9" name="Oval 8"/>
          <p:cNvSpPr>
            <a:spLocks noChangeAspect="1" noChangeArrowheads="1"/>
          </p:cNvSpPr>
          <p:nvPr/>
        </p:nvSpPr>
        <p:spPr bwMode="auto">
          <a:xfrm>
            <a:off x="7734300" y="2717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11</a:t>
            </a:r>
          </a:p>
        </p:txBody>
      </p:sp>
      <p:sp>
        <p:nvSpPr>
          <p:cNvPr id="10" name="Oval 9"/>
          <p:cNvSpPr>
            <a:spLocks noChangeAspect="1" noChangeArrowheads="1"/>
          </p:cNvSpPr>
          <p:nvPr/>
        </p:nvSpPr>
        <p:spPr bwMode="auto">
          <a:xfrm>
            <a:off x="5600700" y="2717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dirty="0">
                <a:solidFill>
                  <a:schemeClr val="tx1"/>
                </a:solidFill>
                <a:latin typeface="Times New Roman" pitchFamily="18" charset="0"/>
              </a:rPr>
              <a:t>5</a:t>
            </a:r>
          </a:p>
        </p:txBody>
      </p:sp>
      <p:sp>
        <p:nvSpPr>
          <p:cNvPr id="11" name="Oval 10"/>
          <p:cNvSpPr>
            <a:spLocks noChangeAspect="1" noChangeArrowheads="1"/>
          </p:cNvSpPr>
          <p:nvPr/>
        </p:nvSpPr>
        <p:spPr bwMode="auto">
          <a:xfrm>
            <a:off x="6667500" y="1828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dirty="0">
                <a:solidFill>
                  <a:schemeClr val="tx1"/>
                </a:solidFill>
                <a:latin typeface="Times New Roman" pitchFamily="18" charset="0"/>
              </a:rPr>
              <a:t>8</a:t>
            </a:r>
          </a:p>
        </p:txBody>
      </p:sp>
      <p:cxnSp>
        <p:nvCxnSpPr>
          <p:cNvPr id="12" name="AutoShape 11"/>
          <p:cNvCxnSpPr>
            <a:cxnSpLocks noChangeShapeType="1"/>
            <a:stCxn id="11" idx="3"/>
            <a:endCxn id="10" idx="0"/>
          </p:cNvCxnSpPr>
          <p:nvPr/>
        </p:nvCxnSpPr>
        <p:spPr bwMode="auto">
          <a:xfrm flipH="1">
            <a:off x="5791200" y="2173288"/>
            <a:ext cx="931863" cy="525462"/>
          </a:xfrm>
          <a:prstGeom prst="straightConnector1">
            <a:avLst/>
          </a:prstGeom>
          <a:noFill/>
          <a:ln w="9525">
            <a:solidFill>
              <a:schemeClr val="tx1"/>
            </a:solidFill>
            <a:round/>
            <a:headEnd/>
            <a:tailEnd type="triangle" w="med" len="med"/>
          </a:ln>
          <a:effectLst/>
        </p:spPr>
      </p:cxnSp>
      <p:cxnSp>
        <p:nvCxnSpPr>
          <p:cNvPr id="13" name="AutoShape 12"/>
          <p:cNvCxnSpPr>
            <a:cxnSpLocks noChangeShapeType="1"/>
            <a:stCxn id="11" idx="5"/>
            <a:endCxn id="9" idx="0"/>
          </p:cNvCxnSpPr>
          <p:nvPr/>
        </p:nvCxnSpPr>
        <p:spPr bwMode="auto">
          <a:xfrm>
            <a:off x="6992938" y="2173288"/>
            <a:ext cx="931862" cy="525462"/>
          </a:xfrm>
          <a:prstGeom prst="straightConnector1">
            <a:avLst/>
          </a:prstGeom>
          <a:noFill/>
          <a:ln w="9525">
            <a:solidFill>
              <a:schemeClr val="tx1"/>
            </a:solidFill>
            <a:round/>
            <a:headEnd/>
            <a:tailEnd type="triangle" w="med" len="med"/>
          </a:ln>
          <a:effectLst/>
        </p:spPr>
      </p:cxnSp>
      <p:cxnSp>
        <p:nvCxnSpPr>
          <p:cNvPr id="14" name="AutoShape 13"/>
          <p:cNvCxnSpPr>
            <a:cxnSpLocks noChangeShapeType="1"/>
            <a:stCxn id="9" idx="3"/>
            <a:endCxn id="6" idx="0"/>
          </p:cNvCxnSpPr>
          <p:nvPr/>
        </p:nvCxnSpPr>
        <p:spPr bwMode="auto">
          <a:xfrm flipH="1">
            <a:off x="7391400" y="3062288"/>
            <a:ext cx="398463" cy="525462"/>
          </a:xfrm>
          <a:prstGeom prst="straightConnector1">
            <a:avLst/>
          </a:prstGeom>
          <a:noFill/>
          <a:ln w="9525">
            <a:solidFill>
              <a:schemeClr val="tx1"/>
            </a:solidFill>
            <a:round/>
            <a:headEnd/>
            <a:tailEnd type="triangle" w="med" len="med"/>
          </a:ln>
          <a:effectLst/>
        </p:spPr>
      </p:cxnSp>
      <p:cxnSp>
        <p:nvCxnSpPr>
          <p:cNvPr id="15" name="AutoShape 14"/>
          <p:cNvCxnSpPr>
            <a:cxnSpLocks noChangeShapeType="1"/>
            <a:stCxn id="9" idx="5"/>
            <a:endCxn id="5" idx="0"/>
          </p:cNvCxnSpPr>
          <p:nvPr/>
        </p:nvCxnSpPr>
        <p:spPr bwMode="auto">
          <a:xfrm>
            <a:off x="8059738" y="3062288"/>
            <a:ext cx="398462" cy="525462"/>
          </a:xfrm>
          <a:prstGeom prst="straightConnector1">
            <a:avLst/>
          </a:prstGeom>
          <a:noFill/>
          <a:ln w="9525">
            <a:solidFill>
              <a:schemeClr val="tx1"/>
            </a:solidFill>
            <a:round/>
            <a:headEnd/>
            <a:tailEnd type="triangle" w="med" len="med"/>
          </a:ln>
          <a:effectLst/>
        </p:spPr>
      </p:cxnSp>
      <p:cxnSp>
        <p:nvCxnSpPr>
          <p:cNvPr id="16" name="AutoShape 15"/>
          <p:cNvCxnSpPr>
            <a:cxnSpLocks noChangeShapeType="1"/>
            <a:stCxn id="10" idx="3"/>
            <a:endCxn id="8" idx="0"/>
          </p:cNvCxnSpPr>
          <p:nvPr/>
        </p:nvCxnSpPr>
        <p:spPr bwMode="auto">
          <a:xfrm flipH="1">
            <a:off x="5257800" y="3062288"/>
            <a:ext cx="398463" cy="525462"/>
          </a:xfrm>
          <a:prstGeom prst="straightConnector1">
            <a:avLst/>
          </a:prstGeom>
          <a:noFill/>
          <a:ln w="9525">
            <a:solidFill>
              <a:schemeClr val="tx1"/>
            </a:solidFill>
            <a:round/>
            <a:headEnd/>
            <a:tailEnd type="triangle" w="med" len="med"/>
          </a:ln>
          <a:effectLst/>
        </p:spPr>
      </p:cxnSp>
      <p:cxnSp>
        <p:nvCxnSpPr>
          <p:cNvPr id="17" name="AutoShape 16"/>
          <p:cNvCxnSpPr>
            <a:cxnSpLocks noChangeShapeType="1"/>
            <a:stCxn id="10" idx="5"/>
            <a:endCxn id="7" idx="0"/>
          </p:cNvCxnSpPr>
          <p:nvPr/>
        </p:nvCxnSpPr>
        <p:spPr bwMode="auto">
          <a:xfrm>
            <a:off x="5926138" y="3062288"/>
            <a:ext cx="398462" cy="525462"/>
          </a:xfrm>
          <a:prstGeom prst="straightConnector1">
            <a:avLst/>
          </a:prstGeom>
          <a:noFill/>
          <a:ln w="9525">
            <a:solidFill>
              <a:schemeClr val="tx1"/>
            </a:solidFill>
            <a:round/>
            <a:headEnd/>
            <a:tailEnd type="triangle" w="med" len="med"/>
          </a:ln>
          <a:effectLst/>
        </p:spPr>
      </p:cxnSp>
      <p:cxnSp>
        <p:nvCxnSpPr>
          <p:cNvPr id="18" name="AutoShape 17"/>
          <p:cNvCxnSpPr>
            <a:cxnSpLocks noChangeShapeType="1"/>
            <a:stCxn id="8" idx="5"/>
            <a:endCxn id="4" idx="0"/>
          </p:cNvCxnSpPr>
          <p:nvPr/>
        </p:nvCxnSpPr>
        <p:spPr bwMode="auto">
          <a:xfrm>
            <a:off x="5392738" y="3951288"/>
            <a:ext cx="131762" cy="525462"/>
          </a:xfrm>
          <a:prstGeom prst="straightConnector1">
            <a:avLst/>
          </a:prstGeom>
          <a:noFill/>
          <a:ln w="9525">
            <a:solidFill>
              <a:schemeClr val="tx1"/>
            </a:solidFill>
            <a:round/>
            <a:headEnd/>
            <a:tailEnd type="triangle" w="med" len="med"/>
          </a:ln>
          <a:effectLst/>
        </p:spPr>
      </p:cxnSp>
      <p:sp>
        <p:nvSpPr>
          <p:cNvPr id="19" name="Oval 18"/>
          <p:cNvSpPr>
            <a:spLocks noChangeAspect="1" noChangeArrowheads="1"/>
          </p:cNvSpPr>
          <p:nvPr/>
        </p:nvSpPr>
        <p:spPr bwMode="auto">
          <a:xfrm>
            <a:off x="8534400"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14</a:t>
            </a:r>
          </a:p>
        </p:txBody>
      </p:sp>
      <p:sp>
        <p:nvSpPr>
          <p:cNvPr id="20" name="Oval 19"/>
          <p:cNvSpPr>
            <a:spLocks noChangeAspect="1" noChangeArrowheads="1"/>
          </p:cNvSpPr>
          <p:nvPr/>
        </p:nvSpPr>
        <p:spPr bwMode="auto">
          <a:xfrm>
            <a:off x="8458200" y="53340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13</a:t>
            </a:r>
          </a:p>
        </p:txBody>
      </p:sp>
      <p:sp>
        <p:nvSpPr>
          <p:cNvPr id="21" name="Oval 20"/>
          <p:cNvSpPr>
            <a:spLocks noChangeAspect="1" noChangeArrowheads="1"/>
          </p:cNvSpPr>
          <p:nvPr/>
        </p:nvSpPr>
        <p:spPr bwMode="auto">
          <a:xfrm>
            <a:off x="6400800"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7</a:t>
            </a:r>
          </a:p>
        </p:txBody>
      </p:sp>
      <p:cxnSp>
        <p:nvCxnSpPr>
          <p:cNvPr id="22" name="AutoShape 21"/>
          <p:cNvCxnSpPr>
            <a:cxnSpLocks noChangeShapeType="1"/>
            <a:stCxn id="7" idx="5"/>
            <a:endCxn id="21" idx="0"/>
          </p:cNvCxnSpPr>
          <p:nvPr/>
        </p:nvCxnSpPr>
        <p:spPr bwMode="auto">
          <a:xfrm>
            <a:off x="6459538" y="3951288"/>
            <a:ext cx="131762" cy="525462"/>
          </a:xfrm>
          <a:prstGeom prst="straightConnector1">
            <a:avLst/>
          </a:prstGeom>
          <a:noFill/>
          <a:ln w="9525">
            <a:solidFill>
              <a:schemeClr val="tx1"/>
            </a:solidFill>
            <a:round/>
            <a:headEnd/>
            <a:tailEnd type="triangle" w="med" len="med"/>
          </a:ln>
          <a:effectLst/>
        </p:spPr>
      </p:cxnSp>
      <p:sp>
        <p:nvSpPr>
          <p:cNvPr id="23" name="Oval 22"/>
          <p:cNvSpPr>
            <a:spLocks noChangeAspect="1" noChangeArrowheads="1"/>
          </p:cNvSpPr>
          <p:nvPr/>
        </p:nvSpPr>
        <p:spPr bwMode="auto">
          <a:xfrm>
            <a:off x="6934200"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9</a:t>
            </a:r>
          </a:p>
        </p:txBody>
      </p:sp>
      <p:cxnSp>
        <p:nvCxnSpPr>
          <p:cNvPr id="24" name="AutoShape 23"/>
          <p:cNvCxnSpPr>
            <a:cxnSpLocks noChangeShapeType="1"/>
            <a:stCxn id="6" idx="3"/>
            <a:endCxn id="23" idx="0"/>
          </p:cNvCxnSpPr>
          <p:nvPr/>
        </p:nvCxnSpPr>
        <p:spPr bwMode="auto">
          <a:xfrm flipH="1">
            <a:off x="7124700" y="3951288"/>
            <a:ext cx="131763" cy="525462"/>
          </a:xfrm>
          <a:prstGeom prst="straightConnector1">
            <a:avLst/>
          </a:prstGeom>
          <a:noFill/>
          <a:ln w="9525">
            <a:solidFill>
              <a:schemeClr val="tx1"/>
            </a:solidFill>
            <a:round/>
            <a:headEnd/>
            <a:tailEnd type="triangle" w="med" len="med"/>
          </a:ln>
          <a:effectLst/>
        </p:spPr>
      </p:cxnSp>
      <p:cxnSp>
        <p:nvCxnSpPr>
          <p:cNvPr id="25" name="AutoShape 24"/>
          <p:cNvCxnSpPr>
            <a:cxnSpLocks noChangeShapeType="1"/>
            <a:stCxn id="19" idx="4"/>
            <a:endCxn id="20" idx="0"/>
          </p:cNvCxnSpPr>
          <p:nvPr/>
        </p:nvCxnSpPr>
        <p:spPr bwMode="auto">
          <a:xfrm flipH="1">
            <a:off x="8648700" y="4895850"/>
            <a:ext cx="76200" cy="419100"/>
          </a:xfrm>
          <a:prstGeom prst="straightConnector1">
            <a:avLst/>
          </a:prstGeom>
          <a:noFill/>
          <a:ln w="9525">
            <a:solidFill>
              <a:schemeClr val="tx1"/>
            </a:solidFill>
            <a:round/>
            <a:headEnd/>
            <a:tailEnd type="triangle" w="med" len="med"/>
          </a:ln>
          <a:effectLst/>
        </p:spPr>
      </p:cxnSp>
      <p:cxnSp>
        <p:nvCxnSpPr>
          <p:cNvPr id="26" name="AutoShape 25"/>
          <p:cNvCxnSpPr>
            <a:cxnSpLocks noChangeShapeType="1"/>
            <a:stCxn id="5" idx="5"/>
            <a:endCxn id="19" idx="0"/>
          </p:cNvCxnSpPr>
          <p:nvPr/>
        </p:nvCxnSpPr>
        <p:spPr bwMode="auto">
          <a:xfrm>
            <a:off x="8593138" y="3951288"/>
            <a:ext cx="131762" cy="525462"/>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a:spLocks noChangeAspect="1" noChangeArrowheads="1"/>
          </p:cNvSpPr>
          <p:nvPr/>
        </p:nvSpPr>
        <p:spPr bwMode="auto">
          <a:xfrm>
            <a:off x="647700" y="4800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3</a:t>
            </a:r>
          </a:p>
        </p:txBody>
      </p:sp>
      <p:sp>
        <p:nvSpPr>
          <p:cNvPr id="5" name="Oval 4"/>
          <p:cNvSpPr>
            <a:spLocks noChangeAspect="1" noChangeArrowheads="1"/>
          </p:cNvSpPr>
          <p:nvPr/>
        </p:nvSpPr>
        <p:spPr bwMode="auto">
          <a:xfrm>
            <a:off x="3581400" y="3911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11</a:t>
            </a:r>
          </a:p>
        </p:txBody>
      </p:sp>
      <p:sp>
        <p:nvSpPr>
          <p:cNvPr id="6" name="Oval 5"/>
          <p:cNvSpPr>
            <a:spLocks noChangeAspect="1" noChangeArrowheads="1"/>
          </p:cNvSpPr>
          <p:nvPr/>
        </p:nvSpPr>
        <p:spPr bwMode="auto">
          <a:xfrm>
            <a:off x="2514600" y="3911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7</a:t>
            </a:r>
          </a:p>
        </p:txBody>
      </p:sp>
      <p:sp>
        <p:nvSpPr>
          <p:cNvPr id="7" name="Oval 6"/>
          <p:cNvSpPr>
            <a:spLocks noChangeAspect="1" noChangeArrowheads="1"/>
          </p:cNvSpPr>
          <p:nvPr/>
        </p:nvSpPr>
        <p:spPr bwMode="auto">
          <a:xfrm>
            <a:off x="381000" y="3911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a:t>
            </a:r>
          </a:p>
        </p:txBody>
      </p:sp>
      <p:sp>
        <p:nvSpPr>
          <p:cNvPr id="8" name="Oval 7"/>
          <p:cNvSpPr>
            <a:spLocks noChangeAspect="1" noChangeArrowheads="1"/>
          </p:cNvSpPr>
          <p:nvPr/>
        </p:nvSpPr>
        <p:spPr bwMode="auto">
          <a:xfrm>
            <a:off x="3048000" y="3022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8</a:t>
            </a:r>
          </a:p>
        </p:txBody>
      </p:sp>
      <p:sp>
        <p:nvSpPr>
          <p:cNvPr id="9" name="Oval 8"/>
          <p:cNvSpPr>
            <a:spLocks noChangeAspect="1" noChangeArrowheads="1"/>
          </p:cNvSpPr>
          <p:nvPr/>
        </p:nvSpPr>
        <p:spPr bwMode="auto">
          <a:xfrm>
            <a:off x="914400" y="3022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4</a:t>
            </a:r>
          </a:p>
        </p:txBody>
      </p:sp>
      <p:sp>
        <p:nvSpPr>
          <p:cNvPr id="10" name="Oval 9"/>
          <p:cNvSpPr>
            <a:spLocks noChangeAspect="1" noChangeArrowheads="1"/>
          </p:cNvSpPr>
          <p:nvPr/>
        </p:nvSpPr>
        <p:spPr bwMode="auto">
          <a:xfrm>
            <a:off x="1981200" y="21336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5</a:t>
            </a:r>
          </a:p>
        </p:txBody>
      </p:sp>
      <p:cxnSp>
        <p:nvCxnSpPr>
          <p:cNvPr id="11" name="AutoShape 10"/>
          <p:cNvCxnSpPr>
            <a:cxnSpLocks noChangeShapeType="1"/>
            <a:stCxn id="10" idx="3"/>
            <a:endCxn id="9" idx="0"/>
          </p:cNvCxnSpPr>
          <p:nvPr/>
        </p:nvCxnSpPr>
        <p:spPr bwMode="auto">
          <a:xfrm flipH="1">
            <a:off x="1104900" y="2478088"/>
            <a:ext cx="931863" cy="525462"/>
          </a:xfrm>
          <a:prstGeom prst="straightConnector1">
            <a:avLst/>
          </a:prstGeom>
          <a:noFill/>
          <a:ln w="9525">
            <a:solidFill>
              <a:schemeClr val="tx1"/>
            </a:solidFill>
            <a:round/>
            <a:headEnd/>
            <a:tailEnd type="triangle" w="med" len="med"/>
          </a:ln>
          <a:effectLst/>
        </p:spPr>
      </p:cxnSp>
      <p:cxnSp>
        <p:nvCxnSpPr>
          <p:cNvPr id="12" name="AutoShape 11"/>
          <p:cNvCxnSpPr>
            <a:cxnSpLocks noChangeShapeType="1"/>
            <a:stCxn id="10" idx="5"/>
            <a:endCxn id="8" idx="0"/>
          </p:cNvCxnSpPr>
          <p:nvPr/>
        </p:nvCxnSpPr>
        <p:spPr bwMode="auto">
          <a:xfrm>
            <a:off x="2306638" y="2478088"/>
            <a:ext cx="931862" cy="525462"/>
          </a:xfrm>
          <a:prstGeom prst="straightConnector1">
            <a:avLst/>
          </a:prstGeom>
          <a:noFill/>
          <a:ln w="9525">
            <a:solidFill>
              <a:schemeClr val="tx1"/>
            </a:solidFill>
            <a:round/>
            <a:headEnd/>
            <a:tailEnd type="triangle" w="med" len="med"/>
          </a:ln>
          <a:effectLst/>
        </p:spPr>
      </p:cxnSp>
      <p:cxnSp>
        <p:nvCxnSpPr>
          <p:cNvPr id="13" name="AutoShape 12"/>
          <p:cNvCxnSpPr>
            <a:cxnSpLocks noChangeShapeType="1"/>
            <a:stCxn id="8" idx="3"/>
            <a:endCxn id="6" idx="0"/>
          </p:cNvCxnSpPr>
          <p:nvPr/>
        </p:nvCxnSpPr>
        <p:spPr bwMode="auto">
          <a:xfrm flipH="1">
            <a:off x="2705100" y="3367088"/>
            <a:ext cx="398463" cy="525462"/>
          </a:xfrm>
          <a:prstGeom prst="straightConnector1">
            <a:avLst/>
          </a:prstGeom>
          <a:noFill/>
          <a:ln w="9525">
            <a:solidFill>
              <a:schemeClr val="tx1"/>
            </a:solidFill>
            <a:round/>
            <a:headEnd/>
            <a:tailEnd type="triangle" w="med" len="med"/>
          </a:ln>
          <a:effectLst/>
        </p:spPr>
      </p:cxnSp>
      <p:cxnSp>
        <p:nvCxnSpPr>
          <p:cNvPr id="14" name="AutoShape 13"/>
          <p:cNvCxnSpPr>
            <a:cxnSpLocks noChangeShapeType="1"/>
            <a:stCxn id="8" idx="5"/>
            <a:endCxn id="5" idx="0"/>
          </p:cNvCxnSpPr>
          <p:nvPr/>
        </p:nvCxnSpPr>
        <p:spPr bwMode="auto">
          <a:xfrm>
            <a:off x="3373438" y="3367088"/>
            <a:ext cx="398462" cy="525462"/>
          </a:xfrm>
          <a:prstGeom prst="straightConnector1">
            <a:avLst/>
          </a:prstGeom>
          <a:noFill/>
          <a:ln w="9525">
            <a:solidFill>
              <a:schemeClr val="tx1"/>
            </a:solidFill>
            <a:round/>
            <a:headEnd/>
            <a:tailEnd type="triangle" w="med" len="med"/>
          </a:ln>
          <a:effectLst/>
        </p:spPr>
      </p:cxnSp>
      <p:cxnSp>
        <p:nvCxnSpPr>
          <p:cNvPr id="15" name="AutoShape 14"/>
          <p:cNvCxnSpPr>
            <a:cxnSpLocks noChangeShapeType="1"/>
            <a:stCxn id="9" idx="3"/>
            <a:endCxn id="7" idx="0"/>
          </p:cNvCxnSpPr>
          <p:nvPr/>
        </p:nvCxnSpPr>
        <p:spPr bwMode="auto">
          <a:xfrm flipH="1">
            <a:off x="571500" y="3367088"/>
            <a:ext cx="398463" cy="525462"/>
          </a:xfrm>
          <a:prstGeom prst="straightConnector1">
            <a:avLst/>
          </a:prstGeom>
          <a:noFill/>
          <a:ln w="9525">
            <a:solidFill>
              <a:schemeClr val="tx1"/>
            </a:solidFill>
            <a:round/>
            <a:headEnd/>
            <a:tailEnd type="triangle" w="med" len="med"/>
          </a:ln>
          <a:effectLst/>
        </p:spPr>
      </p:cxnSp>
      <p:cxnSp>
        <p:nvCxnSpPr>
          <p:cNvPr id="16" name="AutoShape 15"/>
          <p:cNvCxnSpPr>
            <a:cxnSpLocks noChangeShapeType="1"/>
            <a:stCxn id="7" idx="5"/>
            <a:endCxn id="4" idx="0"/>
          </p:cNvCxnSpPr>
          <p:nvPr/>
        </p:nvCxnSpPr>
        <p:spPr bwMode="auto">
          <a:xfrm>
            <a:off x="706438" y="4256088"/>
            <a:ext cx="131762" cy="525462"/>
          </a:xfrm>
          <a:prstGeom prst="straightConnector1">
            <a:avLst/>
          </a:prstGeom>
          <a:noFill/>
          <a:ln w="9525">
            <a:solidFill>
              <a:schemeClr val="tx1"/>
            </a:solidFill>
            <a:round/>
            <a:headEnd/>
            <a:tailEnd type="triangle" w="med" len="med"/>
          </a:ln>
          <a:effectLst/>
        </p:spPr>
      </p:cxnSp>
      <p:sp>
        <p:nvSpPr>
          <p:cNvPr id="17" name="Oval 16"/>
          <p:cNvSpPr>
            <a:spLocks noChangeAspect="1" noChangeArrowheads="1"/>
          </p:cNvSpPr>
          <p:nvPr/>
        </p:nvSpPr>
        <p:spPr bwMode="auto">
          <a:xfrm>
            <a:off x="5146675"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4</a:t>
            </a:r>
          </a:p>
        </p:txBody>
      </p:sp>
      <p:sp>
        <p:nvSpPr>
          <p:cNvPr id="18" name="Oval 17"/>
          <p:cNvSpPr>
            <a:spLocks noChangeAspect="1" noChangeArrowheads="1"/>
          </p:cNvSpPr>
          <p:nvPr/>
        </p:nvSpPr>
        <p:spPr bwMode="auto">
          <a:xfrm>
            <a:off x="8080375"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18</a:t>
            </a:r>
          </a:p>
        </p:txBody>
      </p:sp>
      <p:sp>
        <p:nvSpPr>
          <p:cNvPr id="19" name="Oval 18"/>
          <p:cNvSpPr>
            <a:spLocks noChangeAspect="1" noChangeArrowheads="1"/>
          </p:cNvSpPr>
          <p:nvPr/>
        </p:nvSpPr>
        <p:spPr bwMode="auto">
          <a:xfrm>
            <a:off x="7013575"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10</a:t>
            </a:r>
          </a:p>
        </p:txBody>
      </p:sp>
      <p:sp>
        <p:nvSpPr>
          <p:cNvPr id="20" name="Oval 19"/>
          <p:cNvSpPr>
            <a:spLocks noChangeAspect="1" noChangeArrowheads="1"/>
          </p:cNvSpPr>
          <p:nvPr/>
        </p:nvSpPr>
        <p:spPr bwMode="auto">
          <a:xfrm>
            <a:off x="5946775"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6</a:t>
            </a:r>
          </a:p>
        </p:txBody>
      </p:sp>
      <p:sp>
        <p:nvSpPr>
          <p:cNvPr id="21" name="Oval 20"/>
          <p:cNvSpPr>
            <a:spLocks noChangeAspect="1" noChangeArrowheads="1"/>
          </p:cNvSpPr>
          <p:nvPr/>
        </p:nvSpPr>
        <p:spPr bwMode="auto">
          <a:xfrm>
            <a:off x="4879975" y="3606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2</a:t>
            </a:r>
          </a:p>
        </p:txBody>
      </p:sp>
      <p:sp>
        <p:nvSpPr>
          <p:cNvPr id="22" name="Oval 21"/>
          <p:cNvSpPr>
            <a:spLocks noChangeAspect="1" noChangeArrowheads="1"/>
          </p:cNvSpPr>
          <p:nvPr/>
        </p:nvSpPr>
        <p:spPr bwMode="auto">
          <a:xfrm>
            <a:off x="7546975" y="2717800"/>
            <a:ext cx="381000" cy="381000"/>
          </a:xfrm>
          <a:prstGeom prst="ellipse">
            <a:avLst/>
          </a:prstGeom>
          <a:noFill/>
          <a:ln w="38100">
            <a:solidFill>
              <a:srgbClr val="FF0000"/>
            </a:solidFill>
            <a:round/>
            <a:headEnd/>
            <a:tailEnd/>
          </a:ln>
          <a:effectLst/>
        </p:spPr>
        <p:txBody>
          <a:bodyPr wrap="none" anchor="ctr"/>
          <a:lstStyle/>
          <a:p>
            <a:pPr algn="ctr" eaLnBrk="0" hangingPunct="0"/>
            <a:r>
              <a:rPr lang="en-US" sz="2400">
                <a:solidFill>
                  <a:srgbClr val="FF0000"/>
                </a:solidFill>
                <a:latin typeface="Times New Roman" pitchFamily="18" charset="0"/>
              </a:rPr>
              <a:t>11</a:t>
            </a:r>
          </a:p>
        </p:txBody>
      </p:sp>
      <p:sp>
        <p:nvSpPr>
          <p:cNvPr id="23" name="Oval 22"/>
          <p:cNvSpPr>
            <a:spLocks noChangeAspect="1" noChangeArrowheads="1"/>
          </p:cNvSpPr>
          <p:nvPr/>
        </p:nvSpPr>
        <p:spPr bwMode="auto">
          <a:xfrm>
            <a:off x="5413375" y="2717800"/>
            <a:ext cx="381000" cy="381000"/>
          </a:xfrm>
          <a:prstGeom prst="ellipse">
            <a:avLst/>
          </a:prstGeom>
          <a:noFill/>
          <a:ln w="38100">
            <a:solidFill>
              <a:srgbClr val="FF0000"/>
            </a:solidFill>
            <a:round/>
            <a:headEnd/>
            <a:tailEnd/>
          </a:ln>
          <a:effectLst/>
        </p:spPr>
        <p:txBody>
          <a:bodyPr wrap="none" anchor="ctr"/>
          <a:lstStyle/>
          <a:p>
            <a:pPr algn="ctr" eaLnBrk="0" hangingPunct="0"/>
            <a:r>
              <a:rPr lang="en-US" sz="2400">
                <a:solidFill>
                  <a:srgbClr val="FF0000"/>
                </a:solidFill>
                <a:latin typeface="Times New Roman" pitchFamily="18" charset="0"/>
              </a:rPr>
              <a:t>5</a:t>
            </a:r>
          </a:p>
        </p:txBody>
      </p:sp>
      <p:sp>
        <p:nvSpPr>
          <p:cNvPr id="24" name="Oval 23"/>
          <p:cNvSpPr>
            <a:spLocks noChangeAspect="1" noChangeArrowheads="1"/>
          </p:cNvSpPr>
          <p:nvPr/>
        </p:nvSpPr>
        <p:spPr bwMode="auto">
          <a:xfrm>
            <a:off x="6480175" y="1828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8</a:t>
            </a:r>
          </a:p>
        </p:txBody>
      </p:sp>
      <p:cxnSp>
        <p:nvCxnSpPr>
          <p:cNvPr id="25" name="AutoShape 24"/>
          <p:cNvCxnSpPr>
            <a:cxnSpLocks noChangeShapeType="1"/>
            <a:stCxn id="24" idx="3"/>
            <a:endCxn id="23" idx="0"/>
          </p:cNvCxnSpPr>
          <p:nvPr/>
        </p:nvCxnSpPr>
        <p:spPr bwMode="auto">
          <a:xfrm flipH="1">
            <a:off x="5603875" y="2173288"/>
            <a:ext cx="931863" cy="525462"/>
          </a:xfrm>
          <a:prstGeom prst="straightConnector1">
            <a:avLst/>
          </a:prstGeom>
          <a:noFill/>
          <a:ln w="9525">
            <a:solidFill>
              <a:schemeClr val="tx1"/>
            </a:solidFill>
            <a:round/>
            <a:headEnd/>
            <a:tailEnd type="triangle" w="med" len="med"/>
          </a:ln>
          <a:effectLst/>
        </p:spPr>
      </p:cxnSp>
      <p:cxnSp>
        <p:nvCxnSpPr>
          <p:cNvPr id="26" name="AutoShape 25"/>
          <p:cNvCxnSpPr>
            <a:cxnSpLocks noChangeShapeType="1"/>
            <a:stCxn id="24" idx="5"/>
            <a:endCxn id="22" idx="0"/>
          </p:cNvCxnSpPr>
          <p:nvPr/>
        </p:nvCxnSpPr>
        <p:spPr bwMode="auto">
          <a:xfrm>
            <a:off x="6805613" y="2173288"/>
            <a:ext cx="931862" cy="525462"/>
          </a:xfrm>
          <a:prstGeom prst="straightConnector1">
            <a:avLst/>
          </a:prstGeom>
          <a:noFill/>
          <a:ln w="9525">
            <a:solidFill>
              <a:schemeClr val="tx1"/>
            </a:solidFill>
            <a:round/>
            <a:headEnd/>
            <a:tailEnd type="triangle" w="med" len="med"/>
          </a:ln>
          <a:effectLst/>
        </p:spPr>
      </p:cxnSp>
      <p:cxnSp>
        <p:nvCxnSpPr>
          <p:cNvPr id="27" name="AutoShape 26"/>
          <p:cNvCxnSpPr>
            <a:cxnSpLocks noChangeShapeType="1"/>
            <a:stCxn id="22" idx="3"/>
            <a:endCxn id="19" idx="0"/>
          </p:cNvCxnSpPr>
          <p:nvPr/>
        </p:nvCxnSpPr>
        <p:spPr bwMode="auto">
          <a:xfrm flipH="1">
            <a:off x="7204075" y="3062288"/>
            <a:ext cx="398463" cy="525462"/>
          </a:xfrm>
          <a:prstGeom prst="straightConnector1">
            <a:avLst/>
          </a:prstGeom>
          <a:noFill/>
          <a:ln w="9525">
            <a:solidFill>
              <a:schemeClr val="tx1"/>
            </a:solidFill>
            <a:round/>
            <a:headEnd/>
            <a:tailEnd type="triangle" w="med" len="med"/>
          </a:ln>
          <a:effectLst/>
        </p:spPr>
      </p:cxnSp>
      <p:cxnSp>
        <p:nvCxnSpPr>
          <p:cNvPr id="28" name="AutoShape 27"/>
          <p:cNvCxnSpPr>
            <a:cxnSpLocks noChangeShapeType="1"/>
            <a:stCxn id="22" idx="5"/>
            <a:endCxn id="18" idx="0"/>
          </p:cNvCxnSpPr>
          <p:nvPr/>
        </p:nvCxnSpPr>
        <p:spPr bwMode="auto">
          <a:xfrm>
            <a:off x="7872413" y="3062288"/>
            <a:ext cx="398462" cy="525462"/>
          </a:xfrm>
          <a:prstGeom prst="straightConnector1">
            <a:avLst/>
          </a:prstGeom>
          <a:noFill/>
          <a:ln w="9525">
            <a:solidFill>
              <a:schemeClr val="tx1"/>
            </a:solidFill>
            <a:round/>
            <a:headEnd/>
            <a:tailEnd type="triangle" w="med" len="med"/>
          </a:ln>
          <a:effectLst/>
        </p:spPr>
      </p:cxnSp>
      <p:cxnSp>
        <p:nvCxnSpPr>
          <p:cNvPr id="29" name="AutoShape 28"/>
          <p:cNvCxnSpPr>
            <a:cxnSpLocks noChangeShapeType="1"/>
            <a:stCxn id="23" idx="3"/>
            <a:endCxn id="21" idx="0"/>
          </p:cNvCxnSpPr>
          <p:nvPr/>
        </p:nvCxnSpPr>
        <p:spPr bwMode="auto">
          <a:xfrm flipH="1">
            <a:off x="5070475" y="3062288"/>
            <a:ext cx="398463" cy="525462"/>
          </a:xfrm>
          <a:prstGeom prst="straightConnector1">
            <a:avLst/>
          </a:prstGeom>
          <a:noFill/>
          <a:ln w="9525">
            <a:solidFill>
              <a:schemeClr val="tx1"/>
            </a:solidFill>
            <a:round/>
            <a:headEnd/>
            <a:tailEnd type="triangle" w="med" len="med"/>
          </a:ln>
          <a:effectLst/>
        </p:spPr>
      </p:cxnSp>
      <p:cxnSp>
        <p:nvCxnSpPr>
          <p:cNvPr id="30" name="AutoShape 29"/>
          <p:cNvCxnSpPr>
            <a:cxnSpLocks noChangeShapeType="1"/>
            <a:stCxn id="23" idx="5"/>
            <a:endCxn id="20" idx="0"/>
          </p:cNvCxnSpPr>
          <p:nvPr/>
        </p:nvCxnSpPr>
        <p:spPr bwMode="auto">
          <a:xfrm>
            <a:off x="5738813" y="3062288"/>
            <a:ext cx="398462" cy="525462"/>
          </a:xfrm>
          <a:prstGeom prst="straightConnector1">
            <a:avLst/>
          </a:prstGeom>
          <a:noFill/>
          <a:ln w="9525">
            <a:solidFill>
              <a:schemeClr val="tx1"/>
            </a:solidFill>
            <a:round/>
            <a:headEnd/>
            <a:tailEnd type="triangle" w="med" len="med"/>
          </a:ln>
          <a:effectLst/>
        </p:spPr>
      </p:cxnSp>
      <p:cxnSp>
        <p:nvCxnSpPr>
          <p:cNvPr id="31" name="AutoShape 30"/>
          <p:cNvCxnSpPr>
            <a:cxnSpLocks noChangeShapeType="1"/>
            <a:stCxn id="21" idx="5"/>
            <a:endCxn id="17" idx="0"/>
          </p:cNvCxnSpPr>
          <p:nvPr/>
        </p:nvCxnSpPr>
        <p:spPr bwMode="auto">
          <a:xfrm>
            <a:off x="5205413" y="3951288"/>
            <a:ext cx="131762" cy="525462"/>
          </a:xfrm>
          <a:prstGeom prst="straightConnector1">
            <a:avLst/>
          </a:prstGeom>
          <a:noFill/>
          <a:ln w="9525">
            <a:solidFill>
              <a:schemeClr val="tx1"/>
            </a:solidFill>
            <a:round/>
            <a:headEnd/>
            <a:tailEnd type="triangle" w="med" len="med"/>
          </a:ln>
          <a:effectLst/>
        </p:spPr>
      </p:cxnSp>
      <p:sp>
        <p:nvSpPr>
          <p:cNvPr id="32" name="Oval 31"/>
          <p:cNvSpPr>
            <a:spLocks noChangeAspect="1" noChangeArrowheads="1"/>
          </p:cNvSpPr>
          <p:nvPr/>
        </p:nvSpPr>
        <p:spPr bwMode="auto">
          <a:xfrm>
            <a:off x="8347075" y="4495800"/>
            <a:ext cx="381000" cy="381000"/>
          </a:xfrm>
          <a:prstGeom prst="ellipse">
            <a:avLst/>
          </a:prstGeom>
          <a:noFill/>
          <a:ln w="38100">
            <a:solidFill>
              <a:srgbClr val="FF0000"/>
            </a:solidFill>
            <a:round/>
            <a:headEnd/>
            <a:tailEnd/>
          </a:ln>
          <a:effectLst/>
        </p:spPr>
        <p:txBody>
          <a:bodyPr wrap="none" anchor="ctr"/>
          <a:lstStyle/>
          <a:p>
            <a:pPr algn="ctr" eaLnBrk="0" hangingPunct="0"/>
            <a:r>
              <a:rPr lang="en-US" sz="2400">
                <a:solidFill>
                  <a:srgbClr val="FF0000"/>
                </a:solidFill>
                <a:latin typeface="Times New Roman" pitchFamily="18" charset="0"/>
              </a:rPr>
              <a:t>20</a:t>
            </a:r>
          </a:p>
        </p:txBody>
      </p:sp>
      <p:sp>
        <p:nvSpPr>
          <p:cNvPr id="33" name="Oval 32"/>
          <p:cNvSpPr>
            <a:spLocks noChangeAspect="1" noChangeArrowheads="1"/>
          </p:cNvSpPr>
          <p:nvPr/>
        </p:nvSpPr>
        <p:spPr bwMode="auto">
          <a:xfrm>
            <a:off x="8270875" y="53340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21</a:t>
            </a:r>
          </a:p>
        </p:txBody>
      </p:sp>
      <p:cxnSp>
        <p:nvCxnSpPr>
          <p:cNvPr id="34" name="AutoShape 33"/>
          <p:cNvCxnSpPr>
            <a:cxnSpLocks noChangeShapeType="1"/>
            <a:stCxn id="32" idx="4"/>
            <a:endCxn id="33" idx="0"/>
          </p:cNvCxnSpPr>
          <p:nvPr/>
        </p:nvCxnSpPr>
        <p:spPr bwMode="auto">
          <a:xfrm flipH="1">
            <a:off x="8461375" y="4895850"/>
            <a:ext cx="76200" cy="419100"/>
          </a:xfrm>
          <a:prstGeom prst="straightConnector1">
            <a:avLst/>
          </a:prstGeom>
          <a:noFill/>
          <a:ln w="9525">
            <a:solidFill>
              <a:schemeClr val="tx1"/>
            </a:solidFill>
            <a:round/>
            <a:headEnd/>
            <a:tailEnd type="triangle" w="med" len="med"/>
          </a:ln>
          <a:effectLst/>
        </p:spPr>
      </p:cxnSp>
      <p:cxnSp>
        <p:nvCxnSpPr>
          <p:cNvPr id="35" name="AutoShape 34"/>
          <p:cNvCxnSpPr>
            <a:cxnSpLocks noChangeShapeType="1"/>
            <a:stCxn id="18" idx="5"/>
            <a:endCxn id="32" idx="0"/>
          </p:cNvCxnSpPr>
          <p:nvPr/>
        </p:nvCxnSpPr>
        <p:spPr bwMode="auto">
          <a:xfrm>
            <a:off x="8405813" y="3951288"/>
            <a:ext cx="131762" cy="525462"/>
          </a:xfrm>
          <a:prstGeom prst="straightConnector1">
            <a:avLst/>
          </a:prstGeom>
          <a:noFill/>
          <a:ln w="9525">
            <a:solidFill>
              <a:schemeClr val="tx1"/>
            </a:solidFill>
            <a:round/>
            <a:headEnd/>
            <a:tailEnd type="triangle" w="med" len="med"/>
          </a:ln>
          <a:effectLst/>
        </p:spPr>
      </p:cxnSp>
      <p:sp>
        <p:nvSpPr>
          <p:cNvPr id="36" name="Text Box 35"/>
          <p:cNvSpPr txBox="1">
            <a:spLocks noChangeArrowheads="1"/>
          </p:cNvSpPr>
          <p:nvPr/>
        </p:nvSpPr>
        <p:spPr bwMode="auto">
          <a:xfrm>
            <a:off x="533400" y="5410200"/>
            <a:ext cx="3470275" cy="457200"/>
          </a:xfrm>
          <a:prstGeom prst="rect">
            <a:avLst/>
          </a:prstGeom>
          <a:noFill/>
          <a:ln w="9525">
            <a:noFill/>
            <a:miter lim="800000"/>
            <a:headEnd/>
            <a:tailEnd/>
          </a:ln>
          <a:effectLst/>
        </p:spPr>
        <p:txBody>
          <a:bodyPr wrap="none">
            <a:spAutoFit/>
          </a:bodyPr>
          <a:lstStyle/>
          <a:p>
            <a:pPr eaLnBrk="0" hangingPunct="0"/>
            <a:r>
              <a:rPr lang="en-US" sz="2400">
                <a:solidFill>
                  <a:schemeClr val="tx1"/>
                </a:solidFill>
                <a:latin typeface="Times New Roman" pitchFamily="18" charset="0"/>
              </a:rPr>
              <a:t>BINARY SEARCH TREE</a:t>
            </a:r>
          </a:p>
        </p:txBody>
      </p:sp>
      <p:sp>
        <p:nvSpPr>
          <p:cNvPr id="37" name="Text Box 36"/>
          <p:cNvSpPr txBox="1">
            <a:spLocks noChangeArrowheads="1"/>
          </p:cNvSpPr>
          <p:nvPr/>
        </p:nvSpPr>
        <p:spPr bwMode="auto">
          <a:xfrm>
            <a:off x="4572000" y="5181600"/>
            <a:ext cx="3470275" cy="822325"/>
          </a:xfrm>
          <a:prstGeom prst="rect">
            <a:avLst/>
          </a:prstGeom>
          <a:noFill/>
          <a:ln w="9525">
            <a:noFill/>
            <a:miter lim="800000"/>
            <a:headEnd/>
            <a:tailEnd/>
          </a:ln>
          <a:effectLst/>
        </p:spPr>
        <p:txBody>
          <a:bodyPr wrap="none">
            <a:spAutoFit/>
          </a:bodyPr>
          <a:lstStyle/>
          <a:p>
            <a:pPr algn="ctr" eaLnBrk="0" hangingPunct="0"/>
            <a:r>
              <a:rPr lang="en-US" sz="2400">
                <a:solidFill>
                  <a:srgbClr val="FF0000"/>
                </a:solidFill>
                <a:latin typeface="Times New Roman" pitchFamily="18" charset="0"/>
              </a:rPr>
              <a:t>NOT A</a:t>
            </a:r>
          </a:p>
          <a:p>
            <a:pPr algn="ctr" eaLnBrk="0" hangingPunct="0"/>
            <a:r>
              <a:rPr lang="en-US" sz="2400">
                <a:solidFill>
                  <a:srgbClr val="FF0000"/>
                </a:solidFill>
                <a:latin typeface="Times New Roman" pitchFamily="18" charset="0"/>
              </a:rPr>
              <a:t>BINARY SEARCH TREE</a:t>
            </a:r>
          </a:p>
        </p:txBody>
      </p:sp>
      <p:sp>
        <p:nvSpPr>
          <p:cNvPr id="38" name="Oval 37"/>
          <p:cNvSpPr>
            <a:spLocks noChangeAspect="1" noChangeArrowheads="1"/>
          </p:cNvSpPr>
          <p:nvPr/>
        </p:nvSpPr>
        <p:spPr bwMode="auto">
          <a:xfrm>
            <a:off x="5411788" y="3608388"/>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7</a:t>
            </a:r>
          </a:p>
        </p:txBody>
      </p:sp>
      <p:cxnSp>
        <p:nvCxnSpPr>
          <p:cNvPr id="39" name="AutoShape 38"/>
          <p:cNvCxnSpPr>
            <a:cxnSpLocks noChangeShapeType="1"/>
            <a:stCxn id="23" idx="4"/>
            <a:endCxn id="38" idx="0"/>
          </p:cNvCxnSpPr>
          <p:nvPr/>
        </p:nvCxnSpPr>
        <p:spPr bwMode="auto">
          <a:xfrm flipH="1">
            <a:off x="5602288" y="3117850"/>
            <a:ext cx="1587" cy="471488"/>
          </a:xfrm>
          <a:prstGeom prst="straightConnector1">
            <a:avLst/>
          </a:prstGeom>
          <a:noFill/>
          <a:ln w="9525">
            <a:solidFill>
              <a:schemeClr val="tx1"/>
            </a:solidFill>
            <a:round/>
            <a:headEnd/>
            <a:tailEnd type="triangle" w="med" len="med"/>
          </a:ln>
          <a:effectLst/>
        </p:spPr>
      </p:cxnSp>
      <p:sp>
        <p:nvSpPr>
          <p:cNvPr id="40" name="Oval 39"/>
          <p:cNvSpPr>
            <a:spLocks noChangeAspect="1" noChangeArrowheads="1"/>
          </p:cNvSpPr>
          <p:nvPr/>
        </p:nvSpPr>
        <p:spPr bwMode="auto">
          <a:xfrm>
            <a:off x="7280275" y="4495800"/>
            <a:ext cx="381000" cy="381000"/>
          </a:xfrm>
          <a:prstGeom prst="ellipse">
            <a:avLst/>
          </a:prstGeom>
          <a:noFill/>
          <a:ln w="38100">
            <a:solidFill>
              <a:schemeClr val="tx1"/>
            </a:solidFill>
            <a:round/>
            <a:headEnd/>
            <a:tailEnd/>
          </a:ln>
          <a:effectLst/>
        </p:spPr>
        <p:txBody>
          <a:bodyPr wrap="none" anchor="ctr"/>
          <a:lstStyle/>
          <a:p>
            <a:pPr algn="ctr" eaLnBrk="0" hangingPunct="0"/>
            <a:r>
              <a:rPr lang="en-US" sz="2400">
                <a:solidFill>
                  <a:schemeClr val="tx1"/>
                </a:solidFill>
                <a:latin typeface="Times New Roman" pitchFamily="18" charset="0"/>
              </a:rPr>
              <a:t>15</a:t>
            </a:r>
          </a:p>
        </p:txBody>
      </p:sp>
      <p:cxnSp>
        <p:nvCxnSpPr>
          <p:cNvPr id="41" name="AutoShape 40"/>
          <p:cNvCxnSpPr>
            <a:cxnSpLocks noChangeShapeType="1"/>
            <a:stCxn id="19" idx="5"/>
            <a:endCxn id="40" idx="0"/>
          </p:cNvCxnSpPr>
          <p:nvPr/>
        </p:nvCxnSpPr>
        <p:spPr bwMode="auto">
          <a:xfrm>
            <a:off x="7339013" y="3951288"/>
            <a:ext cx="131762" cy="525462"/>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BST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Following operations can be done in BST:</a:t>
            </a:r>
          </a:p>
          <a:p>
            <a:pPr lvl="1">
              <a:buFont typeface="Wingdings" pitchFamily="2" charset="2"/>
              <a:buChar char="Ø"/>
            </a:pPr>
            <a:r>
              <a:rPr lang="en-US" b="1" dirty="0" smtClean="0"/>
              <a:t>Search(k, T): </a:t>
            </a:r>
            <a:r>
              <a:rPr lang="en-US" dirty="0" smtClean="0"/>
              <a:t>Search for key k in the tree T. If k is found in some node of tree then</a:t>
            </a:r>
            <a:r>
              <a:rPr lang="en-US" b="1" dirty="0" smtClean="0"/>
              <a:t> </a:t>
            </a:r>
            <a:r>
              <a:rPr lang="en-US" dirty="0" smtClean="0"/>
              <a:t>return true otherwise return false.</a:t>
            </a:r>
          </a:p>
          <a:p>
            <a:pPr lvl="1">
              <a:buFont typeface="Wingdings" pitchFamily="2" charset="2"/>
              <a:buChar char="Ø"/>
            </a:pPr>
            <a:r>
              <a:rPr lang="en-US" b="1" dirty="0" smtClean="0"/>
              <a:t>Insert(k, T): </a:t>
            </a:r>
            <a:r>
              <a:rPr lang="en-US" dirty="0" smtClean="0"/>
              <a:t>Insert a new node with value k in the info field in the tree T such that the</a:t>
            </a:r>
            <a:r>
              <a:rPr lang="en-US" b="1" dirty="0" smtClean="0"/>
              <a:t> </a:t>
            </a:r>
            <a:r>
              <a:rPr lang="en-US" dirty="0" smtClean="0"/>
              <a:t>property of BST is maintained.</a:t>
            </a:r>
          </a:p>
          <a:p>
            <a:pPr lvl="1">
              <a:buFont typeface="Wingdings" pitchFamily="2" charset="2"/>
              <a:buChar char="Ø"/>
            </a:pPr>
            <a:r>
              <a:rPr lang="en-US" b="1" dirty="0" smtClean="0"/>
              <a:t>Delete(k, T):</a:t>
            </a:r>
            <a:r>
              <a:rPr lang="en-US" dirty="0" smtClean="0"/>
              <a:t>Delete a node with value k in the info field from the tree T such that the</a:t>
            </a:r>
            <a:r>
              <a:rPr lang="en-US" b="1" dirty="0" smtClean="0"/>
              <a:t> </a:t>
            </a:r>
            <a:r>
              <a:rPr lang="en-US" dirty="0" smtClean="0"/>
              <a:t>property of BST is maintained.</a:t>
            </a:r>
          </a:p>
          <a:p>
            <a:pPr lvl="1">
              <a:buFont typeface="Wingdings" pitchFamily="2" charset="2"/>
              <a:buChar char="Ø"/>
            </a:pPr>
            <a:r>
              <a:rPr lang="en-US" b="1" dirty="0" err="1" smtClean="0"/>
              <a:t>FindMin</a:t>
            </a:r>
            <a:r>
              <a:rPr lang="en-US" b="1" dirty="0" smtClean="0"/>
              <a:t>(T), </a:t>
            </a:r>
            <a:r>
              <a:rPr lang="en-US" b="1" dirty="0" err="1" smtClean="0"/>
              <a:t>FindMax</a:t>
            </a:r>
            <a:r>
              <a:rPr lang="en-US" b="1" dirty="0" smtClean="0"/>
              <a:t>(T): </a:t>
            </a:r>
            <a:r>
              <a:rPr lang="en-US" dirty="0" smtClean="0"/>
              <a:t>Find minimum and maximum element from the given</a:t>
            </a:r>
            <a:r>
              <a:rPr lang="en-US" b="1" dirty="0" smtClean="0"/>
              <a:t> </a:t>
            </a:r>
            <a:r>
              <a:rPr lang="en-US" dirty="0" smtClean="0"/>
              <a:t>nonempty BST.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Searching through the BST</a:t>
            </a:r>
            <a:endParaRPr lang="en-US" dirty="0"/>
          </a:p>
        </p:txBody>
      </p:sp>
      <p:sp>
        <p:nvSpPr>
          <p:cNvPr id="3" name="Content Placeholder 2"/>
          <p:cNvSpPr>
            <a:spLocks noGrp="1"/>
          </p:cNvSpPr>
          <p:nvPr>
            <p:ph idx="1"/>
          </p:nvPr>
        </p:nvSpPr>
        <p:spPr/>
        <p:txBody>
          <a:bodyPr>
            <a:normAutofit/>
          </a:bodyPr>
          <a:lstStyle/>
          <a:p>
            <a:r>
              <a:rPr lang="en-US" i="1" dirty="0" smtClean="0"/>
              <a:t>Problem: Search for a given </a:t>
            </a:r>
            <a:r>
              <a:rPr lang="en-US" b="1" i="1" u="sng" dirty="0" smtClean="0"/>
              <a:t>target value </a:t>
            </a:r>
            <a:r>
              <a:rPr lang="en-US" i="1" dirty="0" smtClean="0"/>
              <a:t>in a BST.</a:t>
            </a:r>
            <a:endParaRPr lang="en-US" sz="4000" dirty="0" smtClean="0"/>
          </a:p>
          <a:p>
            <a:r>
              <a:rPr lang="en-US" i="1" dirty="0" smtClean="0"/>
              <a:t>Idea: Compare the </a:t>
            </a:r>
            <a:r>
              <a:rPr lang="en-US" b="1" i="1" u="sng" dirty="0" smtClean="0"/>
              <a:t>target value </a:t>
            </a:r>
            <a:r>
              <a:rPr lang="en-US" i="1" dirty="0" smtClean="0"/>
              <a:t>with the element in the </a:t>
            </a:r>
            <a:r>
              <a:rPr lang="en-US" b="1" i="1" u="sng" dirty="0" smtClean="0"/>
              <a:t>root node.</a:t>
            </a:r>
            <a:endParaRPr lang="en-US" sz="4000" b="1" u="sng" dirty="0" smtClean="0"/>
          </a:p>
          <a:p>
            <a:pPr lvl="2">
              <a:buFont typeface="Wingdings" pitchFamily="2" charset="2"/>
              <a:buChar char="ü"/>
            </a:pPr>
            <a:r>
              <a:rPr lang="en-US" dirty="0" smtClean="0"/>
              <a:t>If the target value is </a:t>
            </a:r>
            <a:r>
              <a:rPr lang="en-US" b="1" dirty="0" smtClean="0"/>
              <a:t>equal</a:t>
            </a:r>
            <a:r>
              <a:rPr lang="en-US" dirty="0" smtClean="0"/>
              <a:t>, the search is successful.</a:t>
            </a:r>
            <a:endParaRPr lang="en-US" sz="2400" dirty="0" smtClean="0"/>
          </a:p>
          <a:p>
            <a:pPr lvl="2">
              <a:buFont typeface="Wingdings" pitchFamily="2" charset="2"/>
              <a:buChar char="ü"/>
            </a:pPr>
            <a:r>
              <a:rPr lang="en-US" dirty="0" smtClean="0"/>
              <a:t>If target value is </a:t>
            </a:r>
            <a:r>
              <a:rPr lang="en-US" b="1" dirty="0" smtClean="0"/>
              <a:t>less</a:t>
            </a:r>
            <a:r>
              <a:rPr lang="en-US" dirty="0" smtClean="0"/>
              <a:t>, search the left </a:t>
            </a:r>
            <a:r>
              <a:rPr lang="en-US" dirty="0" err="1" smtClean="0"/>
              <a:t>subtree</a:t>
            </a:r>
            <a:r>
              <a:rPr lang="en-US" dirty="0" smtClean="0"/>
              <a:t>.</a:t>
            </a:r>
            <a:endParaRPr lang="en-US" sz="2000" dirty="0" smtClean="0"/>
          </a:p>
          <a:p>
            <a:pPr lvl="2">
              <a:buFont typeface="Wingdings" pitchFamily="2" charset="2"/>
              <a:buChar char="ü"/>
            </a:pPr>
            <a:r>
              <a:rPr lang="en-US" dirty="0" smtClean="0"/>
              <a:t>If target value is </a:t>
            </a:r>
            <a:r>
              <a:rPr lang="en-US" b="1" dirty="0" smtClean="0"/>
              <a:t>greater</a:t>
            </a:r>
            <a:r>
              <a:rPr lang="en-US" dirty="0" smtClean="0"/>
              <a:t>, search the right </a:t>
            </a:r>
            <a:r>
              <a:rPr lang="en-US" dirty="0" err="1" smtClean="0"/>
              <a:t>subtree</a:t>
            </a:r>
            <a:r>
              <a:rPr lang="en-US" dirty="0" smtClean="0"/>
              <a:t>.</a:t>
            </a:r>
            <a:endParaRPr lang="en-US" sz="2000" dirty="0" smtClean="0"/>
          </a:p>
          <a:p>
            <a:pPr lvl="2">
              <a:buFont typeface="Wingdings" pitchFamily="2" charset="2"/>
              <a:buChar char="ü"/>
            </a:pPr>
            <a:r>
              <a:rPr lang="en-US" dirty="0" smtClean="0"/>
              <a:t>If the </a:t>
            </a:r>
            <a:r>
              <a:rPr lang="en-US" dirty="0" err="1" smtClean="0"/>
              <a:t>subtree</a:t>
            </a:r>
            <a:r>
              <a:rPr lang="en-US" dirty="0" smtClean="0"/>
              <a:t> is </a:t>
            </a:r>
            <a:r>
              <a:rPr lang="en-US" b="1" dirty="0" smtClean="0"/>
              <a:t>empty</a:t>
            </a:r>
            <a:r>
              <a:rPr lang="en-US" dirty="0" smtClean="0"/>
              <a:t>, the search is unsuccessful.</a:t>
            </a:r>
            <a:endParaRPr lang="en-US" sz="3200"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BST search algorithm</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find which if any node of a BST contains an element equal to </a:t>
            </a:r>
            <a:r>
              <a:rPr lang="en-US" b="1" i="1" u="sng" dirty="0" smtClean="0"/>
              <a:t>target</a:t>
            </a:r>
            <a:r>
              <a:rPr lang="en-US" b="1" u="sng" dirty="0" smtClean="0"/>
              <a:t>:</a:t>
            </a:r>
            <a:endParaRPr lang="en-US" sz="2800" b="1" u="sng" dirty="0" smtClean="0"/>
          </a:p>
          <a:p>
            <a:pPr lvl="0"/>
            <a:r>
              <a:rPr lang="en-US" dirty="0" smtClean="0"/>
              <a:t>Set </a:t>
            </a:r>
            <a:r>
              <a:rPr lang="en-US" i="1" dirty="0" err="1" smtClean="0"/>
              <a:t>curr</a:t>
            </a:r>
            <a:r>
              <a:rPr lang="en-US" dirty="0" smtClean="0"/>
              <a:t> to the BST’s root.</a:t>
            </a:r>
            <a:endParaRPr lang="en-US" sz="2800" dirty="0" smtClean="0"/>
          </a:p>
          <a:p>
            <a:pPr lvl="0"/>
            <a:r>
              <a:rPr lang="en-US" dirty="0" smtClean="0"/>
              <a:t>Repeat:</a:t>
            </a:r>
            <a:endParaRPr lang="en-US" sz="2800" dirty="0" smtClean="0"/>
          </a:p>
          <a:p>
            <a:pPr lvl="1">
              <a:buFont typeface="Wingdings" pitchFamily="2" charset="2"/>
              <a:buChar char="ü"/>
            </a:pPr>
            <a:r>
              <a:rPr lang="en-US" dirty="0" smtClean="0"/>
              <a:t>If </a:t>
            </a:r>
            <a:r>
              <a:rPr lang="en-US" i="1" dirty="0" err="1" smtClean="0"/>
              <a:t>curr</a:t>
            </a:r>
            <a:r>
              <a:rPr lang="en-US" dirty="0" smtClean="0"/>
              <a:t> is null:</a:t>
            </a:r>
            <a:endParaRPr lang="en-US" sz="2800" dirty="0" smtClean="0"/>
          </a:p>
          <a:p>
            <a:pPr lvl="2">
              <a:buFont typeface="Wingdings" pitchFamily="2" charset="2"/>
              <a:buChar char="§"/>
            </a:pPr>
            <a:r>
              <a:rPr lang="en-US" dirty="0" smtClean="0"/>
              <a:t>Terminate with answer </a:t>
            </a:r>
            <a:r>
              <a:rPr lang="en-US" i="1" dirty="0" smtClean="0"/>
              <a:t>none</a:t>
            </a:r>
            <a:r>
              <a:rPr lang="en-US" dirty="0" smtClean="0"/>
              <a:t>.</a:t>
            </a:r>
            <a:endParaRPr lang="en-US" sz="2000" dirty="0" smtClean="0"/>
          </a:p>
          <a:p>
            <a:pPr lvl="1">
              <a:buFont typeface="Wingdings" pitchFamily="2" charset="2"/>
              <a:buChar char="ü"/>
            </a:pPr>
            <a:r>
              <a:rPr lang="en-US" dirty="0" smtClean="0"/>
              <a:t>Otherwise, if </a:t>
            </a:r>
            <a:r>
              <a:rPr lang="en-US" i="1" dirty="0" smtClean="0"/>
              <a:t>target</a:t>
            </a:r>
            <a:r>
              <a:rPr lang="en-US" dirty="0" smtClean="0"/>
              <a:t> is equal to </a:t>
            </a:r>
            <a:r>
              <a:rPr lang="en-US" i="1" dirty="0" err="1" smtClean="0"/>
              <a:t>curr</a:t>
            </a:r>
            <a:r>
              <a:rPr lang="en-US" dirty="0" err="1" smtClean="0"/>
              <a:t>’s</a:t>
            </a:r>
            <a:r>
              <a:rPr lang="en-US" dirty="0" smtClean="0"/>
              <a:t> element:</a:t>
            </a:r>
            <a:endParaRPr lang="en-US" sz="2800" dirty="0" smtClean="0"/>
          </a:p>
          <a:p>
            <a:pPr lvl="2">
              <a:buFont typeface="Wingdings" pitchFamily="2" charset="2"/>
              <a:buChar char="§"/>
            </a:pPr>
            <a:r>
              <a:rPr lang="en-US" dirty="0" smtClean="0"/>
              <a:t>Terminate with answer </a:t>
            </a:r>
            <a:r>
              <a:rPr lang="en-US" i="1" dirty="0" err="1" smtClean="0"/>
              <a:t>curr</a:t>
            </a:r>
            <a:r>
              <a:rPr lang="en-US" dirty="0" smtClean="0"/>
              <a:t>.</a:t>
            </a:r>
            <a:endParaRPr lang="en-US" sz="2000" dirty="0" smtClean="0"/>
          </a:p>
          <a:p>
            <a:pPr lvl="1">
              <a:buFont typeface="Wingdings" pitchFamily="2" charset="2"/>
              <a:buChar char="ü"/>
            </a:pPr>
            <a:r>
              <a:rPr lang="en-US" dirty="0" smtClean="0"/>
              <a:t>Otherwise, if </a:t>
            </a:r>
            <a:r>
              <a:rPr lang="en-US" i="1" dirty="0" smtClean="0"/>
              <a:t>target</a:t>
            </a:r>
            <a:r>
              <a:rPr lang="en-US" dirty="0" smtClean="0"/>
              <a:t> is less than </a:t>
            </a:r>
            <a:r>
              <a:rPr lang="en-US" i="1" dirty="0" err="1" smtClean="0"/>
              <a:t>curr</a:t>
            </a:r>
            <a:r>
              <a:rPr lang="en-US" dirty="0" err="1" smtClean="0"/>
              <a:t>’s</a:t>
            </a:r>
            <a:r>
              <a:rPr lang="en-US" dirty="0" smtClean="0"/>
              <a:t> element:</a:t>
            </a:r>
            <a:endParaRPr lang="en-US" sz="2400" dirty="0" smtClean="0"/>
          </a:p>
          <a:p>
            <a:pPr lvl="2">
              <a:buFont typeface="Wingdings" pitchFamily="2" charset="2"/>
              <a:buChar char="§"/>
            </a:pPr>
            <a:r>
              <a:rPr lang="en-US" dirty="0" smtClean="0"/>
              <a:t>Set </a:t>
            </a:r>
            <a:r>
              <a:rPr lang="en-US" i="1" dirty="0" err="1" smtClean="0"/>
              <a:t>curr</a:t>
            </a:r>
            <a:r>
              <a:rPr lang="en-US" dirty="0" smtClean="0"/>
              <a:t> to </a:t>
            </a:r>
            <a:r>
              <a:rPr lang="en-US" i="1" dirty="0" err="1" smtClean="0"/>
              <a:t>curr</a:t>
            </a:r>
            <a:r>
              <a:rPr lang="en-US" dirty="0" err="1" smtClean="0"/>
              <a:t>’s</a:t>
            </a:r>
            <a:r>
              <a:rPr lang="en-US" dirty="0" smtClean="0"/>
              <a:t> left child.</a:t>
            </a:r>
            <a:endParaRPr lang="en-US" sz="2000" dirty="0" smtClean="0"/>
          </a:p>
          <a:p>
            <a:pPr lvl="1">
              <a:buFont typeface="Wingdings" pitchFamily="2" charset="2"/>
              <a:buChar char="ü"/>
            </a:pPr>
            <a:r>
              <a:rPr lang="en-US" dirty="0" smtClean="0"/>
              <a:t>Otherwise, if </a:t>
            </a:r>
            <a:r>
              <a:rPr lang="en-US" i="1" dirty="0" smtClean="0"/>
              <a:t>target</a:t>
            </a:r>
            <a:r>
              <a:rPr lang="en-US" dirty="0" smtClean="0"/>
              <a:t> is greater than </a:t>
            </a:r>
            <a:r>
              <a:rPr lang="en-US" i="1" dirty="0" err="1" smtClean="0"/>
              <a:t>curr</a:t>
            </a:r>
            <a:r>
              <a:rPr lang="en-US" dirty="0" err="1" smtClean="0"/>
              <a:t>’s</a:t>
            </a:r>
            <a:r>
              <a:rPr lang="en-US" dirty="0" smtClean="0"/>
              <a:t> element:</a:t>
            </a:r>
            <a:endParaRPr lang="en-US" sz="2400" dirty="0" smtClean="0"/>
          </a:p>
          <a:p>
            <a:pPr lvl="2">
              <a:buFont typeface="Wingdings" pitchFamily="2" charset="2"/>
              <a:buChar char="§"/>
            </a:pPr>
            <a:r>
              <a:rPr lang="en-US" dirty="0" smtClean="0"/>
              <a:t>Set </a:t>
            </a:r>
            <a:r>
              <a:rPr lang="en-US" i="1" dirty="0" err="1" smtClean="0"/>
              <a:t>curr</a:t>
            </a:r>
            <a:r>
              <a:rPr lang="en-US" dirty="0" smtClean="0"/>
              <a:t> to </a:t>
            </a:r>
            <a:r>
              <a:rPr lang="en-US" i="1" dirty="0" err="1" smtClean="0"/>
              <a:t>curr</a:t>
            </a:r>
            <a:r>
              <a:rPr lang="en-US" dirty="0" err="1" smtClean="0"/>
              <a:t>’s</a:t>
            </a:r>
            <a:r>
              <a:rPr lang="en-US" dirty="0" smtClean="0"/>
              <a:t> right child.</a:t>
            </a:r>
            <a:endParaRPr lang="en-US" sz="4000" dirty="0" smtClean="0"/>
          </a:p>
          <a:p>
            <a:r>
              <a:rPr lang="en-US" dirty="0" smtClean="0"/>
              <a:t>end</a:t>
            </a:r>
            <a:endParaRPr lang="en-US" sz="28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err="1" smtClean="0"/>
              <a:t>Struct</a:t>
            </a:r>
            <a:r>
              <a:rPr lang="en-US" dirty="0" smtClean="0"/>
              <a:t> </a:t>
            </a:r>
            <a:r>
              <a:rPr lang="en-US" dirty="0" err="1" smtClean="0"/>
              <a:t>bnode</a:t>
            </a:r>
            <a:r>
              <a:rPr lang="en-US" dirty="0" smtClean="0"/>
              <a:t> * </a:t>
            </a:r>
            <a:r>
              <a:rPr lang="en-US" b="1" dirty="0" err="1" smtClean="0"/>
              <a:t>BinSearch</a:t>
            </a:r>
            <a:r>
              <a:rPr lang="en-US" b="1" dirty="0" smtClean="0"/>
              <a:t>(</a:t>
            </a:r>
            <a:r>
              <a:rPr lang="en-US" b="1" dirty="0" err="1" smtClean="0"/>
              <a:t>struct</a:t>
            </a:r>
            <a:r>
              <a:rPr lang="en-US" b="1" dirty="0" smtClean="0"/>
              <a:t> </a:t>
            </a:r>
            <a:r>
              <a:rPr lang="en-US" b="1" dirty="0" err="1" smtClean="0"/>
              <a:t>bnode</a:t>
            </a:r>
            <a:r>
              <a:rPr lang="en-US" b="1" dirty="0" smtClean="0"/>
              <a:t> *root , </a:t>
            </a:r>
            <a:r>
              <a:rPr lang="en-US" b="1" dirty="0" err="1" smtClean="0"/>
              <a:t>int</a:t>
            </a:r>
            <a:r>
              <a:rPr lang="en-US" b="1" dirty="0" smtClean="0"/>
              <a:t> key)</a:t>
            </a:r>
            <a:endParaRPr lang="en-US" dirty="0" smtClean="0"/>
          </a:p>
          <a:p>
            <a:pPr>
              <a:buNone/>
            </a:pPr>
            <a:r>
              <a:rPr lang="en-US" dirty="0" smtClean="0"/>
              <a:t>{</a:t>
            </a:r>
          </a:p>
          <a:p>
            <a:pPr lvl="2">
              <a:buNone/>
            </a:pPr>
            <a:r>
              <a:rPr lang="en-US" dirty="0" smtClean="0"/>
              <a:t>if(root == NULL)</a:t>
            </a:r>
          </a:p>
          <a:p>
            <a:pPr lvl="2">
              <a:buNone/>
            </a:pPr>
            <a:r>
              <a:rPr lang="en-US" dirty="0" smtClean="0"/>
              <a:t>{</a:t>
            </a:r>
          </a:p>
          <a:p>
            <a:pPr lvl="2">
              <a:buNone/>
            </a:pPr>
            <a:r>
              <a:rPr lang="en-US" dirty="0" smtClean="0"/>
              <a:t>	</a:t>
            </a:r>
            <a:r>
              <a:rPr lang="en-US" dirty="0" err="1" smtClean="0"/>
              <a:t>printf</a:t>
            </a:r>
            <a:r>
              <a:rPr lang="en-US" dirty="0" smtClean="0"/>
              <a:t>(“The number does not exist”); </a:t>
            </a:r>
          </a:p>
          <a:p>
            <a:pPr lvl="2">
              <a:buNone/>
            </a:pPr>
            <a:r>
              <a:rPr lang="en-US" dirty="0" smtClean="0"/>
              <a:t>	exit(1);</a:t>
            </a:r>
          </a:p>
          <a:p>
            <a:pPr lvl="2">
              <a:buNone/>
            </a:pPr>
            <a:r>
              <a:rPr lang="en-US" dirty="0" smtClean="0"/>
              <a:t>}</a:t>
            </a:r>
          </a:p>
          <a:p>
            <a:pPr lvl="2">
              <a:buNone/>
            </a:pPr>
            <a:r>
              <a:rPr lang="en-US" dirty="0" smtClean="0"/>
              <a:t>else if (key == root-&gt;info)</a:t>
            </a:r>
          </a:p>
          <a:p>
            <a:pPr lvl="2">
              <a:buNone/>
            </a:pPr>
            <a:r>
              <a:rPr lang="en-US" dirty="0" smtClean="0"/>
              <a:t>{</a:t>
            </a:r>
          </a:p>
          <a:p>
            <a:pPr lvl="2">
              <a:buNone/>
            </a:pPr>
            <a:r>
              <a:rPr lang="en-US" dirty="0" smtClean="0"/>
              <a:t>	</a:t>
            </a:r>
            <a:r>
              <a:rPr lang="en-US" dirty="0" err="1" smtClean="0"/>
              <a:t>printf</a:t>
            </a:r>
            <a:r>
              <a:rPr lang="en-US" dirty="0" smtClean="0"/>
              <a:t>(“The searched item is found”);</a:t>
            </a:r>
          </a:p>
          <a:p>
            <a:pPr lvl="2">
              <a:buNone/>
            </a:pPr>
            <a:r>
              <a:rPr lang="en-US" dirty="0" smtClean="0"/>
              <a:t>	return root;</a:t>
            </a:r>
          </a:p>
          <a:p>
            <a:pPr lvl="2">
              <a:buNone/>
            </a:pPr>
            <a:r>
              <a:rPr lang="en-US" dirty="0" smtClean="0"/>
              <a:t>}</a:t>
            </a:r>
          </a:p>
          <a:p>
            <a:pPr lvl="2">
              <a:buNone/>
            </a:pPr>
            <a:r>
              <a:rPr lang="en-US" dirty="0" smtClean="0"/>
              <a:t>else if(key &lt; root-&gt;info)</a:t>
            </a:r>
          </a:p>
          <a:p>
            <a:pPr lvl="2">
              <a:buNone/>
            </a:pPr>
            <a:r>
              <a:rPr lang="en-US" dirty="0" smtClean="0"/>
              <a:t>	</a:t>
            </a:r>
            <a:r>
              <a:rPr lang="en-US" dirty="0" err="1" smtClean="0"/>
              <a:t>BinSearch</a:t>
            </a:r>
            <a:r>
              <a:rPr lang="en-US" dirty="0" smtClean="0"/>
              <a:t>(root-&gt;left, key);</a:t>
            </a:r>
          </a:p>
          <a:p>
            <a:pPr lvl="2">
              <a:buNone/>
            </a:pPr>
            <a:r>
              <a:rPr lang="en-US" dirty="0" smtClean="0"/>
              <a:t>else</a:t>
            </a:r>
          </a:p>
          <a:p>
            <a:pPr lvl="2">
              <a:buNone/>
            </a:pPr>
            <a:r>
              <a:rPr lang="en-US" dirty="0" smtClean="0"/>
              <a:t>	</a:t>
            </a:r>
            <a:r>
              <a:rPr lang="en-US" dirty="0" err="1" smtClean="0"/>
              <a:t>BinSearch</a:t>
            </a:r>
            <a:r>
              <a:rPr lang="en-US" dirty="0" smtClean="0"/>
              <a:t>(root-&gt;right, key);</a:t>
            </a:r>
          </a:p>
          <a:p>
            <a:pPr>
              <a:buNone/>
            </a:pPr>
            <a:r>
              <a:rPr lang="en-US"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Insertion of a node in BST:</a:t>
            </a:r>
            <a:endParaRPr lang="en-US" dirty="0"/>
          </a:p>
        </p:txBody>
      </p:sp>
      <p:sp>
        <p:nvSpPr>
          <p:cNvPr id="3" name="Content Placeholder 2"/>
          <p:cNvSpPr>
            <a:spLocks noGrp="1"/>
          </p:cNvSpPr>
          <p:nvPr>
            <p:ph idx="1"/>
          </p:nvPr>
        </p:nvSpPr>
        <p:spPr/>
        <p:txBody>
          <a:bodyPr>
            <a:normAutofit fontScale="92500"/>
          </a:bodyPr>
          <a:lstStyle/>
          <a:p>
            <a:r>
              <a:rPr lang="en-US" dirty="0" smtClean="0"/>
              <a:t>To insert a new item in a tree, we must first verify that its key is different from those of existing elements. To do this a search is carried out. If the search is unsuccessful, then item is inserted.</a:t>
            </a:r>
          </a:p>
          <a:p>
            <a:r>
              <a:rPr lang="en-US" b="1" i="1" dirty="0" smtClean="0"/>
              <a:t>Idea</a:t>
            </a:r>
            <a:r>
              <a:rPr lang="en-US" dirty="0" smtClean="0"/>
              <a:t>: To insert a new element into a BST, proceed as if searching for that element. If the</a:t>
            </a:r>
            <a:r>
              <a:rPr lang="en-US" b="1" i="1" dirty="0" smtClean="0"/>
              <a:t> </a:t>
            </a:r>
            <a:r>
              <a:rPr lang="en-US" dirty="0" smtClean="0"/>
              <a:t>element is not already present, the search will lead to a null link. Replace that null link by a link to a leaf node containing the new element.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a:t>Tree is a sequence of nodes.</a:t>
            </a:r>
          </a:p>
          <a:p>
            <a:r>
              <a:rPr lang="en-US" dirty="0"/>
              <a:t>For Every tree there is always a starting node known as root node.</a:t>
            </a:r>
          </a:p>
          <a:p>
            <a:r>
              <a:rPr lang="en-US" dirty="0"/>
              <a:t> Every node other than the root has a parent  node.</a:t>
            </a:r>
          </a:p>
          <a:p>
            <a:r>
              <a:rPr lang="en-US" dirty="0"/>
              <a:t>Nodes may have any number of children.</a:t>
            </a:r>
          </a:p>
          <a:p>
            <a:pPr marL="342900" lvl="1" indent="-342900">
              <a:buFont typeface="Arial" pitchFamily="34" charset="0"/>
              <a:buChar char="•"/>
            </a:pPr>
            <a:r>
              <a:rPr lang="en-US" sz="3200" dirty="0"/>
              <a:t>Every node </a:t>
            </a:r>
            <a:r>
              <a:rPr lang="en-US" sz="3200" u="sng" dirty="0"/>
              <a:t>c</a:t>
            </a:r>
            <a:r>
              <a:rPr lang="en-US" sz="3200" dirty="0" smtClean="0"/>
              <a:t>, </a:t>
            </a:r>
            <a:r>
              <a:rPr lang="en-US" sz="3200" dirty="0"/>
              <a:t>except the root, is connected by an edge from exactly one other node p. Node </a:t>
            </a:r>
            <a:r>
              <a:rPr lang="en-US" sz="3200" u="sng" dirty="0"/>
              <a:t>p</a:t>
            </a:r>
            <a:r>
              <a:rPr lang="en-US" sz="3200" dirty="0"/>
              <a:t> is </a:t>
            </a:r>
            <a:r>
              <a:rPr lang="en-US" sz="3200" u="sng" dirty="0" err="1"/>
              <a:t>c’s</a:t>
            </a:r>
            <a:r>
              <a:rPr lang="en-US" sz="3200" dirty="0"/>
              <a:t> parent, and </a:t>
            </a:r>
            <a:r>
              <a:rPr lang="en-US" sz="3200" u="sng" dirty="0"/>
              <a:t>c</a:t>
            </a:r>
            <a:r>
              <a:rPr lang="en-US" sz="3200" dirty="0"/>
              <a:t> is one of </a:t>
            </a:r>
            <a:r>
              <a:rPr lang="en-US" sz="3200" u="sng" dirty="0" err="1"/>
              <a:t>p’s</a:t>
            </a:r>
            <a:r>
              <a:rPr lang="en-US" sz="3200" dirty="0"/>
              <a:t> children.</a:t>
            </a:r>
          </a:p>
          <a:p>
            <a:pPr marL="342900" lvl="1" indent="-342900">
              <a:buFont typeface="Arial" pitchFamily="34" charset="0"/>
              <a:buChar char="•"/>
            </a:pPr>
            <a:r>
              <a:rPr lang="en-US" sz="3200" u="sng" dirty="0"/>
              <a:t>A leaf </a:t>
            </a:r>
            <a:r>
              <a:rPr lang="en-US" sz="3200" dirty="0"/>
              <a:t>is a node that has no children.</a:t>
            </a:r>
          </a:p>
          <a:p>
            <a:pPr marL="342900" lvl="1" indent="-342900">
              <a:buFont typeface="Arial" pitchFamily="34" charset="0"/>
              <a:buChar char="•"/>
            </a:pPr>
            <a:endParaRPr lang="en-US" dirty="0" smtClean="0"/>
          </a:p>
          <a:p>
            <a:endParaRPr lang="en-US" sz="2000"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BST insertion algorithm</a:t>
            </a:r>
            <a:r>
              <a:rPr lang="en-US" dirty="0" smtClean="0"/>
              <a:t>:</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To insert the element </a:t>
            </a:r>
            <a:r>
              <a:rPr lang="en-US" i="1" dirty="0" err="1" smtClean="0"/>
              <a:t>elem</a:t>
            </a:r>
            <a:r>
              <a:rPr lang="en-US" dirty="0" smtClean="0"/>
              <a:t> into a BST:</a:t>
            </a:r>
            <a:endParaRPr lang="en-US" sz="2800" dirty="0" smtClean="0"/>
          </a:p>
          <a:p>
            <a:pPr lvl="0"/>
            <a:r>
              <a:rPr lang="en-US" dirty="0" smtClean="0"/>
              <a:t>Set </a:t>
            </a:r>
            <a:r>
              <a:rPr lang="en-US" i="1" dirty="0" smtClean="0"/>
              <a:t>parent</a:t>
            </a:r>
            <a:r>
              <a:rPr lang="en-US" dirty="0" smtClean="0"/>
              <a:t> to null, and Set </a:t>
            </a:r>
            <a:r>
              <a:rPr lang="en-US" i="1" dirty="0" err="1" smtClean="0"/>
              <a:t>curr</a:t>
            </a:r>
            <a:r>
              <a:rPr lang="en-US" dirty="0" smtClean="0"/>
              <a:t> to the BST’s root. </a:t>
            </a:r>
            <a:endParaRPr lang="en-US" sz="2800" dirty="0" smtClean="0"/>
          </a:p>
          <a:p>
            <a:pPr lvl="0"/>
            <a:r>
              <a:rPr lang="en-US" dirty="0" smtClean="0"/>
              <a:t>Repeat:</a:t>
            </a:r>
            <a:endParaRPr lang="en-US" sz="2800" dirty="0" smtClean="0"/>
          </a:p>
          <a:p>
            <a:pPr lvl="1"/>
            <a:r>
              <a:rPr lang="en-US" dirty="0" smtClean="0"/>
              <a:t>If </a:t>
            </a:r>
            <a:r>
              <a:rPr lang="en-US" i="1" dirty="0" err="1" smtClean="0"/>
              <a:t>curr</a:t>
            </a:r>
            <a:r>
              <a:rPr lang="en-US" dirty="0" smtClean="0"/>
              <a:t> is null:</a:t>
            </a:r>
            <a:endParaRPr lang="en-US" sz="2800" dirty="0" smtClean="0"/>
          </a:p>
          <a:p>
            <a:pPr lvl="2"/>
            <a:r>
              <a:rPr lang="en-US" dirty="0" smtClean="0"/>
              <a:t>Replace the null link from which </a:t>
            </a:r>
            <a:r>
              <a:rPr lang="en-US" i="1" dirty="0" err="1" smtClean="0"/>
              <a:t>curr</a:t>
            </a:r>
            <a:r>
              <a:rPr lang="en-US" dirty="0" smtClean="0"/>
              <a:t> was taken</a:t>
            </a:r>
            <a:endParaRPr lang="en-US" sz="4000" dirty="0" smtClean="0"/>
          </a:p>
          <a:p>
            <a:pPr lvl="1"/>
            <a:r>
              <a:rPr lang="en-US" dirty="0" smtClean="0"/>
              <a:t>(either the BST’s root or </a:t>
            </a:r>
            <a:r>
              <a:rPr lang="en-US" i="1" dirty="0" smtClean="0"/>
              <a:t>parent</a:t>
            </a:r>
            <a:r>
              <a:rPr lang="en-US" dirty="0" smtClean="0"/>
              <a:t>’s left child or </a:t>
            </a:r>
            <a:r>
              <a:rPr lang="en-US" i="1" dirty="0" smtClean="0"/>
              <a:t>parent</a:t>
            </a:r>
            <a:r>
              <a:rPr lang="en-US" dirty="0" smtClean="0"/>
              <a:t>’s right child) by a link to a newly-created leaf node with element </a:t>
            </a:r>
            <a:r>
              <a:rPr lang="en-US" i="1" dirty="0" smtClean="0"/>
              <a:t>elem</a:t>
            </a:r>
            <a:r>
              <a:rPr lang="en-US" dirty="0" smtClean="0"/>
              <a:t>.</a:t>
            </a:r>
            <a:endParaRPr lang="en-US" sz="3600" dirty="0" smtClean="0"/>
          </a:p>
          <a:p>
            <a:pPr lvl="2"/>
            <a:r>
              <a:rPr lang="en-US" dirty="0" smtClean="0"/>
              <a:t>Terminate.</a:t>
            </a:r>
            <a:endParaRPr lang="en-US" sz="2000" dirty="0" smtClean="0"/>
          </a:p>
          <a:p>
            <a:pPr lvl="0"/>
            <a:r>
              <a:rPr lang="en-US" dirty="0" smtClean="0"/>
              <a:t>Otherwise, if </a:t>
            </a:r>
            <a:r>
              <a:rPr lang="en-US" i="1" dirty="0" err="1" smtClean="0"/>
              <a:t>elem</a:t>
            </a:r>
            <a:r>
              <a:rPr lang="en-US" dirty="0" smtClean="0"/>
              <a:t> is equal to </a:t>
            </a:r>
            <a:r>
              <a:rPr lang="en-US" i="1" dirty="0" err="1" smtClean="0"/>
              <a:t>curr</a:t>
            </a:r>
            <a:r>
              <a:rPr lang="en-US" dirty="0" err="1" smtClean="0"/>
              <a:t>’s</a:t>
            </a:r>
            <a:r>
              <a:rPr lang="en-US" dirty="0" smtClean="0"/>
              <a:t> element:</a:t>
            </a:r>
            <a:endParaRPr lang="en-US" sz="2800" dirty="0" smtClean="0"/>
          </a:p>
          <a:p>
            <a:pPr lvl="2"/>
            <a:r>
              <a:rPr lang="en-US" dirty="0" smtClean="0"/>
              <a:t>Terminate.</a:t>
            </a:r>
            <a:endParaRPr lang="en-US" sz="2000" dirty="0" smtClean="0"/>
          </a:p>
          <a:p>
            <a:pPr lvl="0"/>
            <a:r>
              <a:rPr lang="en-US" dirty="0" smtClean="0"/>
              <a:t>Otherwise, if </a:t>
            </a:r>
            <a:r>
              <a:rPr lang="en-US" i="1" dirty="0" err="1" smtClean="0"/>
              <a:t>elem</a:t>
            </a:r>
            <a:r>
              <a:rPr lang="en-US" dirty="0" smtClean="0"/>
              <a:t> is less than </a:t>
            </a:r>
            <a:r>
              <a:rPr lang="en-US" i="1" dirty="0" err="1" smtClean="0"/>
              <a:t>curr</a:t>
            </a:r>
            <a:r>
              <a:rPr lang="en-US" dirty="0" err="1" smtClean="0"/>
              <a:t>’s</a:t>
            </a:r>
            <a:r>
              <a:rPr lang="en-US" dirty="0" smtClean="0"/>
              <a:t> element:</a:t>
            </a:r>
            <a:endParaRPr lang="en-US" sz="2800" dirty="0" smtClean="0"/>
          </a:p>
          <a:p>
            <a:pPr lvl="2"/>
            <a:r>
              <a:rPr lang="en-US" dirty="0" smtClean="0"/>
              <a:t>Set </a:t>
            </a:r>
            <a:r>
              <a:rPr lang="en-US" i="1" dirty="0" smtClean="0"/>
              <a:t>parent</a:t>
            </a:r>
            <a:r>
              <a:rPr lang="en-US" dirty="0" smtClean="0"/>
              <a:t> to </a:t>
            </a:r>
            <a:r>
              <a:rPr lang="en-US" i="1" dirty="0" err="1" smtClean="0"/>
              <a:t>curr</a:t>
            </a:r>
            <a:r>
              <a:rPr lang="en-US" dirty="0" smtClean="0"/>
              <a:t>, and set </a:t>
            </a:r>
            <a:r>
              <a:rPr lang="en-US" i="1" dirty="0" err="1" smtClean="0"/>
              <a:t>curr</a:t>
            </a:r>
            <a:r>
              <a:rPr lang="en-US" dirty="0" smtClean="0"/>
              <a:t> to </a:t>
            </a:r>
            <a:r>
              <a:rPr lang="en-US" i="1" dirty="0" err="1" smtClean="0"/>
              <a:t>curr</a:t>
            </a:r>
            <a:r>
              <a:rPr lang="en-US" dirty="0" err="1" smtClean="0"/>
              <a:t>’s</a:t>
            </a:r>
            <a:r>
              <a:rPr lang="en-US" dirty="0" smtClean="0"/>
              <a:t> left child.</a:t>
            </a:r>
            <a:endParaRPr lang="en-US" sz="2400" dirty="0" smtClean="0"/>
          </a:p>
          <a:p>
            <a:pPr lvl="0"/>
            <a:r>
              <a:rPr lang="en-US" dirty="0" smtClean="0"/>
              <a:t>Otherwise, if </a:t>
            </a:r>
            <a:r>
              <a:rPr lang="en-US" i="1" dirty="0" err="1" smtClean="0"/>
              <a:t>elem</a:t>
            </a:r>
            <a:r>
              <a:rPr lang="en-US" dirty="0" smtClean="0"/>
              <a:t> is greater than </a:t>
            </a:r>
            <a:r>
              <a:rPr lang="en-US" i="1" dirty="0" err="1" smtClean="0"/>
              <a:t>curr</a:t>
            </a:r>
            <a:r>
              <a:rPr lang="en-US" dirty="0" err="1" smtClean="0"/>
              <a:t>’s</a:t>
            </a:r>
            <a:r>
              <a:rPr lang="en-US" dirty="0" smtClean="0"/>
              <a:t> element:</a:t>
            </a:r>
            <a:endParaRPr lang="en-US" sz="2800" dirty="0" smtClean="0"/>
          </a:p>
          <a:p>
            <a:pPr lvl="2"/>
            <a:r>
              <a:rPr lang="en-US" dirty="0" smtClean="0"/>
              <a:t>Set </a:t>
            </a:r>
            <a:r>
              <a:rPr lang="en-US" i="1" dirty="0" smtClean="0"/>
              <a:t>parent</a:t>
            </a:r>
            <a:r>
              <a:rPr lang="en-US" dirty="0" smtClean="0"/>
              <a:t> to </a:t>
            </a:r>
            <a:r>
              <a:rPr lang="en-US" i="1" dirty="0" err="1" smtClean="0"/>
              <a:t>curr</a:t>
            </a:r>
            <a:r>
              <a:rPr lang="en-US" dirty="0" smtClean="0"/>
              <a:t>, and set </a:t>
            </a:r>
            <a:r>
              <a:rPr lang="en-US" i="1" dirty="0" err="1" smtClean="0"/>
              <a:t>curr</a:t>
            </a:r>
            <a:r>
              <a:rPr lang="en-US" dirty="0" smtClean="0"/>
              <a:t> to </a:t>
            </a:r>
            <a:r>
              <a:rPr lang="en-US" i="1" dirty="0" err="1" smtClean="0"/>
              <a:t>curr</a:t>
            </a:r>
            <a:r>
              <a:rPr lang="en-US" dirty="0" err="1" smtClean="0"/>
              <a:t>’s</a:t>
            </a:r>
            <a:r>
              <a:rPr lang="en-US" dirty="0" smtClean="0"/>
              <a:t> right child.</a:t>
            </a:r>
            <a:endParaRPr lang="en-US" sz="4000" dirty="0" smtClean="0"/>
          </a:p>
          <a:p>
            <a:r>
              <a:rPr lang="en-US" dirty="0" smtClean="0"/>
              <a:t>3.End</a:t>
            </a:r>
            <a:endParaRPr lang="en-US" sz="2800"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BST insertion algorithm</a:t>
            </a:r>
            <a:r>
              <a:rPr lang="en-US" dirty="0" smtClean="0"/>
              <a:t> contd..</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Struct</a:t>
            </a:r>
            <a:r>
              <a:rPr lang="en-US" dirty="0" smtClean="0"/>
              <a:t> </a:t>
            </a:r>
            <a:r>
              <a:rPr lang="en-US" dirty="0" err="1" smtClean="0"/>
              <a:t>bnode</a:t>
            </a:r>
            <a:r>
              <a:rPr lang="en-US" dirty="0" smtClean="0"/>
              <a:t> * insert(</a:t>
            </a:r>
            <a:r>
              <a:rPr lang="en-US" dirty="0" err="1" smtClean="0"/>
              <a:t>struct</a:t>
            </a:r>
            <a:r>
              <a:rPr lang="en-US" dirty="0" smtClean="0"/>
              <a:t> </a:t>
            </a:r>
            <a:r>
              <a:rPr lang="en-US" dirty="0" err="1" smtClean="0"/>
              <a:t>bnode</a:t>
            </a:r>
            <a:r>
              <a:rPr lang="en-US" dirty="0" smtClean="0"/>
              <a:t> *root, </a:t>
            </a:r>
            <a:r>
              <a:rPr lang="en-US" dirty="0" err="1" smtClean="0"/>
              <a:t>int</a:t>
            </a:r>
            <a:r>
              <a:rPr lang="en-US" dirty="0" smtClean="0"/>
              <a:t> item)</a:t>
            </a:r>
          </a:p>
          <a:p>
            <a:pPr>
              <a:buNone/>
            </a:pPr>
            <a:r>
              <a:rPr lang="en-US" dirty="0" smtClean="0"/>
              <a:t>{</a:t>
            </a:r>
          </a:p>
          <a:p>
            <a:pPr lvl="1">
              <a:buNone/>
            </a:pPr>
            <a:r>
              <a:rPr lang="en-US" dirty="0" smtClean="0"/>
              <a:t>if(root=NULL)</a:t>
            </a:r>
          </a:p>
          <a:p>
            <a:pPr lvl="1">
              <a:buNone/>
            </a:pPr>
            <a:r>
              <a:rPr lang="en-US" dirty="0" smtClean="0"/>
              <a:t>{</a:t>
            </a:r>
          </a:p>
          <a:p>
            <a:pPr lvl="2">
              <a:buNone/>
            </a:pPr>
            <a:r>
              <a:rPr lang="en-US" dirty="0" smtClean="0"/>
              <a:t>root=(</a:t>
            </a:r>
            <a:r>
              <a:rPr lang="en-US" dirty="0" err="1" smtClean="0"/>
              <a:t>struct</a:t>
            </a:r>
            <a:r>
              <a:rPr lang="en-US" dirty="0" smtClean="0"/>
              <a:t> </a:t>
            </a:r>
            <a:r>
              <a:rPr lang="en-US" dirty="0" err="1" smtClean="0"/>
              <a:t>bnode</a:t>
            </a:r>
            <a:r>
              <a:rPr lang="en-US" dirty="0" smtClean="0"/>
              <a:t>*)</a:t>
            </a:r>
            <a:r>
              <a:rPr lang="en-US" dirty="0" err="1" smtClean="0"/>
              <a:t>malloc</a:t>
            </a:r>
            <a:r>
              <a:rPr lang="en-US" dirty="0" smtClean="0"/>
              <a:t> (</a:t>
            </a:r>
            <a:r>
              <a:rPr lang="en-US" dirty="0" err="1" smtClean="0"/>
              <a:t>sizeof</a:t>
            </a:r>
            <a:r>
              <a:rPr lang="en-US" dirty="0" smtClean="0"/>
              <a:t>(</a:t>
            </a:r>
            <a:r>
              <a:rPr lang="en-US" dirty="0" err="1" smtClean="0"/>
              <a:t>struct</a:t>
            </a:r>
            <a:r>
              <a:rPr lang="en-US" dirty="0" smtClean="0"/>
              <a:t> </a:t>
            </a:r>
            <a:r>
              <a:rPr lang="en-US" dirty="0" err="1" smtClean="0"/>
              <a:t>bnode</a:t>
            </a:r>
            <a:r>
              <a:rPr lang="en-US" dirty="0" smtClean="0"/>
              <a:t>)); </a:t>
            </a:r>
          </a:p>
          <a:p>
            <a:pPr lvl="2">
              <a:buNone/>
            </a:pPr>
            <a:r>
              <a:rPr lang="en-US" dirty="0" smtClean="0"/>
              <a:t>root-&gt;left=root-&gt;right=NULL;</a:t>
            </a:r>
          </a:p>
          <a:p>
            <a:pPr lvl="2">
              <a:buNone/>
            </a:pPr>
            <a:r>
              <a:rPr lang="en-US" dirty="0" smtClean="0"/>
              <a:t>root-&gt;info=item;</a:t>
            </a:r>
          </a:p>
          <a:p>
            <a:pPr lvl="1">
              <a:buNone/>
            </a:pPr>
            <a:r>
              <a:rPr lang="en-US" dirty="0" smtClean="0"/>
              <a:t>}</a:t>
            </a:r>
          </a:p>
          <a:p>
            <a:pPr lvl="1">
              <a:buNone/>
            </a:pPr>
            <a:r>
              <a:rPr lang="en-US" dirty="0" smtClean="0"/>
              <a:t>Else</a:t>
            </a:r>
          </a:p>
          <a:p>
            <a:pPr lvl="1">
              <a:buNone/>
            </a:pPr>
            <a:r>
              <a:rPr lang="en-US" dirty="0" smtClean="0"/>
              <a:t>{</a:t>
            </a:r>
          </a:p>
          <a:p>
            <a:pPr lvl="1">
              <a:buNone/>
            </a:pPr>
            <a:r>
              <a:rPr lang="en-US" dirty="0" smtClean="0"/>
              <a:t>If (item&lt;root-&gt;info) </a:t>
            </a:r>
          </a:p>
          <a:p>
            <a:pPr lvl="1">
              <a:buNone/>
            </a:pPr>
            <a:r>
              <a:rPr lang="en-US" dirty="0" smtClean="0"/>
              <a:t>	root-&gt;left=insert(root-&gt;left, item);</a:t>
            </a:r>
          </a:p>
          <a:p>
            <a:pPr lvl="1">
              <a:buNone/>
            </a:pPr>
            <a:r>
              <a:rPr lang="en-US" dirty="0" smtClean="0"/>
              <a:t>else</a:t>
            </a:r>
          </a:p>
          <a:p>
            <a:pPr lvl="1">
              <a:buNone/>
            </a:pPr>
            <a:r>
              <a:rPr lang="en-US" dirty="0" smtClean="0"/>
              <a:t>	root-&gt;right=insert(root-&gt;right, item);</a:t>
            </a:r>
          </a:p>
          <a:p>
            <a:pPr lvl="1">
              <a:buNone/>
            </a:pPr>
            <a:r>
              <a:rPr lang="en-US" dirty="0" smtClean="0"/>
              <a:t>}</a:t>
            </a:r>
          </a:p>
          <a:p>
            <a:pPr>
              <a:buNone/>
            </a:pPr>
            <a:r>
              <a:rPr lang="en-US"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BST Deletion algorithm</a:t>
            </a:r>
            <a:endParaRPr lang="en-US" dirty="0"/>
          </a:p>
        </p:txBody>
      </p:sp>
      <p:sp>
        <p:nvSpPr>
          <p:cNvPr id="3" name="Content Placeholder 2"/>
          <p:cNvSpPr>
            <a:spLocks noGrp="1"/>
          </p:cNvSpPr>
          <p:nvPr>
            <p:ph idx="1"/>
          </p:nvPr>
        </p:nvSpPr>
        <p:spPr/>
        <p:txBody>
          <a:bodyPr/>
          <a:lstStyle/>
          <a:p>
            <a:r>
              <a:rPr lang="en-US" b="1" i="1" dirty="0" smtClean="0"/>
              <a:t>1.  </a:t>
            </a:r>
            <a:r>
              <a:rPr lang="en-US" sz="2800" b="1" i="1" dirty="0" smtClean="0"/>
              <a:t>The node to be deleted may be a leaf node:</a:t>
            </a:r>
            <a:endParaRPr lang="en-US" sz="2800" dirty="0" smtClean="0"/>
          </a:p>
          <a:p>
            <a:pPr marL="857250" lvl="1" indent="-457200">
              <a:buFont typeface="Wingdings" pitchFamily="2" charset="2"/>
              <a:buChar char="ü"/>
            </a:pPr>
            <a:r>
              <a:rPr lang="en-US" sz="2400" dirty="0" smtClean="0"/>
              <a:t>In this case simply delete a node and set null pointer to its parents those side at which this deleted node exist.</a:t>
            </a:r>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1295400" y="3581400"/>
            <a:ext cx="6858000" cy="17526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BST Deletion algorithm</a:t>
            </a:r>
            <a:endParaRPr lang="en-US" dirty="0"/>
          </a:p>
        </p:txBody>
      </p:sp>
      <p:sp>
        <p:nvSpPr>
          <p:cNvPr id="3" name="Content Placeholder 2"/>
          <p:cNvSpPr>
            <a:spLocks noGrp="1"/>
          </p:cNvSpPr>
          <p:nvPr>
            <p:ph idx="1"/>
          </p:nvPr>
        </p:nvSpPr>
        <p:spPr/>
        <p:txBody>
          <a:bodyPr/>
          <a:lstStyle/>
          <a:p>
            <a:r>
              <a:rPr lang="en-US" b="1" dirty="0" smtClean="0"/>
              <a:t>2. The node to be deleted has one child:</a:t>
            </a:r>
            <a:endParaRPr lang="en-US" dirty="0" smtClean="0"/>
          </a:p>
          <a:p>
            <a:r>
              <a:rPr lang="en-US" dirty="0" smtClean="0"/>
              <a:t>In this case the child of the node to be deleted is appended to its parent node.</a:t>
            </a:r>
          </a:p>
          <a:p>
            <a:r>
              <a:rPr lang="en-US" dirty="0" smtClean="0"/>
              <a:t>Suppose node to be deleted is 18</a:t>
            </a:r>
          </a:p>
          <a:p>
            <a:endParaRPr lang="en-US" dirty="0" smtClean="0"/>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1143000" y="3886200"/>
            <a:ext cx="6629400" cy="2514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BST Deletion algorithm</a:t>
            </a:r>
            <a:endParaRPr lang="en-US" dirty="0"/>
          </a:p>
        </p:txBody>
      </p:sp>
      <p:sp>
        <p:nvSpPr>
          <p:cNvPr id="5" name="Content Placeholder 4"/>
          <p:cNvSpPr>
            <a:spLocks noGrp="1"/>
          </p:cNvSpPr>
          <p:nvPr>
            <p:ph sz="half" idx="1"/>
          </p:nvPr>
        </p:nvSpPr>
        <p:spPr/>
        <p:txBody>
          <a:bodyPr>
            <a:normAutofit fontScale="92500" lnSpcReduction="10000"/>
          </a:bodyPr>
          <a:lstStyle/>
          <a:p>
            <a:r>
              <a:rPr lang="en-US" b="1" dirty="0" smtClean="0"/>
              <a:t>3. The node to be deleted has two children:</a:t>
            </a:r>
            <a:endParaRPr lang="en-US" dirty="0" smtClean="0"/>
          </a:p>
          <a:p>
            <a:r>
              <a:rPr lang="en-US" dirty="0" smtClean="0"/>
              <a:t>In this case node to be deleted is replaced by its in-order successor node.</a:t>
            </a:r>
          </a:p>
          <a:p>
            <a:r>
              <a:rPr lang="en-US" dirty="0" smtClean="0"/>
              <a:t>OR</a:t>
            </a:r>
          </a:p>
          <a:p>
            <a:r>
              <a:rPr lang="en-US" dirty="0" smtClean="0"/>
              <a:t>If the node to be deleted is either replaced by its right sub-trees leftmost node or its left sub-trees rightmost node.</a:t>
            </a:r>
          </a:p>
          <a:p>
            <a:endParaRPr lang="en-US" dirty="0"/>
          </a:p>
        </p:txBody>
      </p:sp>
      <p:pic>
        <p:nvPicPr>
          <p:cNvPr id="7" name="Content Placeholder 6"/>
          <p:cNvPicPr>
            <a:picLocks noGrp="1"/>
          </p:cNvPicPr>
          <p:nvPr>
            <p:ph sz="half" idx="2"/>
          </p:nvPr>
        </p:nvPicPr>
        <p:blipFill>
          <a:blip r:embed="rId3" cstate="print">
            <a:extLst>
              <a:ext uri="{28A0092B-C50C-407E-A947-70E740481C1C}"/>
            </a:extLst>
          </a:blip>
          <a:srcRect/>
          <a:stretch>
            <a:fillRect/>
          </a:stretch>
        </p:blipFill>
        <p:spPr bwMode="auto">
          <a:xfrm>
            <a:off x="4572000" y="2209800"/>
            <a:ext cx="4114800" cy="35052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fontScale="77500" lnSpcReduction="20000"/>
          </a:bodyPr>
          <a:lstStyle/>
          <a:p>
            <a:r>
              <a:rPr lang="en-US" b="1" u="sng" dirty="0" smtClean="0"/>
              <a:t>General algorithm to delete a node from a BST:</a:t>
            </a:r>
            <a:endParaRPr lang="en-US" sz="4000" dirty="0" smtClean="0"/>
          </a:p>
          <a:p>
            <a:pPr lvl="1">
              <a:buFont typeface="Wingdings" pitchFamily="2" charset="2"/>
              <a:buChar char="§"/>
            </a:pPr>
            <a:r>
              <a:rPr lang="en-US" dirty="0" smtClean="0"/>
              <a:t>start</a:t>
            </a:r>
            <a:endParaRPr lang="en-US" sz="2400" dirty="0" smtClean="0"/>
          </a:p>
          <a:p>
            <a:pPr lvl="1">
              <a:buFont typeface="Wingdings" pitchFamily="2" charset="2"/>
              <a:buChar char="§"/>
            </a:pPr>
            <a:r>
              <a:rPr lang="en-US" dirty="0" smtClean="0"/>
              <a:t>if a node to be deleted is a leaf node at left side then simply delete and set null pointer to it's parent's left pointer.</a:t>
            </a:r>
            <a:endParaRPr lang="en-US" sz="2400" dirty="0" smtClean="0"/>
          </a:p>
          <a:p>
            <a:pPr lvl="1">
              <a:buFont typeface="Wingdings" pitchFamily="2" charset="2"/>
              <a:buChar char="§"/>
            </a:pPr>
            <a:r>
              <a:rPr lang="en-US" dirty="0" smtClean="0"/>
              <a:t>If a node to be deleted is a leaf node at right side then simply delete and set null pointer to it's parent's right pointer</a:t>
            </a:r>
            <a:endParaRPr lang="en-US" sz="2400" dirty="0" smtClean="0"/>
          </a:p>
          <a:p>
            <a:pPr lvl="1">
              <a:buFont typeface="Wingdings" pitchFamily="2" charset="2"/>
              <a:buChar char="§"/>
            </a:pPr>
            <a:r>
              <a:rPr lang="en-US" dirty="0" smtClean="0"/>
              <a:t>if a node to be deleted has on child then connect it's child pointer with it's parent pointer and delete it from the tree</a:t>
            </a:r>
            <a:endParaRPr lang="en-US" sz="2400" dirty="0" smtClean="0"/>
          </a:p>
          <a:p>
            <a:pPr lvl="1">
              <a:buFont typeface="Wingdings" pitchFamily="2" charset="2"/>
              <a:buChar char="§"/>
            </a:pPr>
            <a:r>
              <a:rPr lang="en-US" dirty="0" smtClean="0"/>
              <a:t>if a node to be deleted has two children then replace the node being deleted either by</a:t>
            </a:r>
            <a:endParaRPr lang="en-US" sz="2400" dirty="0" smtClean="0"/>
          </a:p>
          <a:p>
            <a:pPr lvl="2">
              <a:buFont typeface="Wingdings" pitchFamily="2" charset="2"/>
              <a:buChar char="§"/>
            </a:pPr>
            <a:r>
              <a:rPr lang="en-US" dirty="0" smtClean="0"/>
              <a:t>right most node of it's left sub-tree or</a:t>
            </a:r>
            <a:endParaRPr lang="en-US" sz="2000" dirty="0" smtClean="0"/>
          </a:p>
          <a:p>
            <a:pPr lvl="2">
              <a:buFont typeface="Wingdings" pitchFamily="2" charset="2"/>
              <a:buChar char="§"/>
            </a:pPr>
            <a:r>
              <a:rPr lang="en-US" dirty="0" smtClean="0"/>
              <a:t>left most node of it's right sub-tree.</a:t>
            </a:r>
            <a:endParaRPr lang="en-US" sz="2000" dirty="0" smtClean="0"/>
          </a:p>
          <a:p>
            <a:pPr lvl="1">
              <a:buFont typeface="Wingdings" pitchFamily="2" charset="2"/>
              <a:buChar char="§"/>
            </a:pPr>
            <a:r>
              <a:rPr lang="en-US" dirty="0" smtClean="0"/>
              <a:t>End</a:t>
            </a:r>
            <a:endParaRPr lang="en-US" sz="2400"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Min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struct</a:t>
            </a:r>
            <a:r>
              <a:rPr lang="en-US" dirty="0" smtClean="0"/>
              <a:t> </a:t>
            </a:r>
            <a:r>
              <a:rPr lang="en-US" dirty="0" err="1" smtClean="0"/>
              <a:t>bnode</a:t>
            </a:r>
            <a:r>
              <a:rPr lang="en-US" dirty="0" smtClean="0"/>
              <a:t> *</a:t>
            </a:r>
            <a:r>
              <a:rPr lang="en-US" dirty="0" err="1" smtClean="0"/>
              <a:t>find_min</a:t>
            </a:r>
            <a:r>
              <a:rPr lang="en-US" dirty="0" smtClean="0"/>
              <a:t>(</a:t>
            </a:r>
            <a:r>
              <a:rPr lang="en-US" dirty="0" err="1" smtClean="0"/>
              <a:t>struct</a:t>
            </a:r>
            <a:r>
              <a:rPr lang="en-US" dirty="0" smtClean="0"/>
              <a:t> </a:t>
            </a:r>
            <a:r>
              <a:rPr lang="en-US" dirty="0" err="1" smtClean="0"/>
              <a:t>bnode</a:t>
            </a:r>
            <a:r>
              <a:rPr lang="en-US" dirty="0" smtClean="0"/>
              <a:t> *root)</a:t>
            </a:r>
          </a:p>
          <a:p>
            <a:pPr lvl="1">
              <a:buNone/>
            </a:pPr>
            <a:r>
              <a:rPr lang="en-US" dirty="0" smtClean="0"/>
              <a:t>{</a:t>
            </a:r>
          </a:p>
          <a:p>
            <a:pPr lvl="2">
              <a:buNone/>
            </a:pPr>
            <a:r>
              <a:rPr lang="en-US" dirty="0" smtClean="0"/>
              <a:t>if(root==NULL)</a:t>
            </a:r>
          </a:p>
          <a:p>
            <a:pPr lvl="2">
              <a:buNone/>
            </a:pPr>
            <a:r>
              <a:rPr lang="en-US" dirty="0" smtClean="0"/>
              <a:t>Return 0;</a:t>
            </a:r>
          </a:p>
          <a:p>
            <a:pPr lvl="2">
              <a:buNone/>
            </a:pPr>
            <a:r>
              <a:rPr lang="en-US" dirty="0" smtClean="0"/>
              <a:t>else if(root- &gt;left==NULL) </a:t>
            </a:r>
          </a:p>
          <a:p>
            <a:pPr lvl="2">
              <a:buNone/>
            </a:pPr>
            <a:r>
              <a:rPr lang="en-US" dirty="0" smtClean="0"/>
              <a:t>{</a:t>
            </a:r>
          </a:p>
          <a:p>
            <a:pPr lvl="2">
              <a:buNone/>
            </a:pPr>
            <a:r>
              <a:rPr lang="en-US" dirty="0" smtClean="0"/>
              <a:t>	</a:t>
            </a:r>
            <a:r>
              <a:rPr lang="en-US" dirty="0" err="1" smtClean="0"/>
              <a:t>printf</a:t>
            </a:r>
            <a:r>
              <a:rPr lang="en-US" dirty="0" smtClean="0"/>
              <a:t>(“The min value in the tree is %d ”, root-&gt;info);</a:t>
            </a:r>
          </a:p>
          <a:p>
            <a:pPr lvl="2">
              <a:buNone/>
            </a:pPr>
            <a:r>
              <a:rPr lang="en-US" dirty="0" smtClean="0"/>
              <a:t>	return root;</a:t>
            </a:r>
          </a:p>
          <a:p>
            <a:pPr lvl="2">
              <a:buNone/>
            </a:pPr>
            <a:r>
              <a:rPr lang="en-US" dirty="0" smtClean="0"/>
              <a:t> }</a:t>
            </a:r>
          </a:p>
          <a:p>
            <a:pPr lvl="2">
              <a:buNone/>
            </a:pPr>
            <a:r>
              <a:rPr lang="en-US" dirty="0" smtClean="0"/>
              <a:t>else</a:t>
            </a:r>
          </a:p>
          <a:p>
            <a:pPr lvl="2">
              <a:buNone/>
            </a:pPr>
            <a:r>
              <a:rPr lang="en-US" dirty="0" smtClean="0"/>
              <a:t>	return(</a:t>
            </a:r>
            <a:r>
              <a:rPr lang="en-US" dirty="0" err="1" smtClean="0"/>
              <a:t>find_min</a:t>
            </a:r>
            <a:r>
              <a:rPr lang="en-US" dirty="0" smtClean="0"/>
              <a:t>(root-&gt;left));</a:t>
            </a:r>
          </a:p>
          <a:p>
            <a:pPr lvl="1">
              <a:buNone/>
            </a:pPr>
            <a:r>
              <a:rPr lang="en-US" dirty="0" smtClean="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Huffman coding is based on the frequency of </a:t>
            </a:r>
            <a:r>
              <a:rPr lang="en-US" dirty="0" smtClean="0"/>
              <a:t>occurrence </a:t>
            </a:r>
            <a:r>
              <a:rPr lang="en-US" dirty="0" smtClean="0"/>
              <a:t>of a data item. The principle is to use a lower number of bits to encode the data that occurs more frequently. Codes are stored in a </a:t>
            </a:r>
            <a:r>
              <a:rPr lang="en-US" b="1" i="1" dirty="0" smtClean="0"/>
              <a:t>Code Book</a:t>
            </a:r>
            <a:r>
              <a:rPr lang="en-US" dirty="0" smtClean="0"/>
              <a:t> which may be constructed for each image or a set of images. In all cases the code book plus encoded data must be transmitted to enable decoding</a:t>
            </a:r>
            <a:r>
              <a:rPr lang="en-US" dirty="0" smtClean="0"/>
              <a:t>.</a:t>
            </a:r>
          </a:p>
          <a:p>
            <a:r>
              <a:rPr lang="en-US" dirty="0" smtClean="0"/>
              <a:t>Now, this algorithm is standard method used for data compression.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Hoffman Algorithm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Algorithm</a:t>
            </a:r>
          </a:p>
          <a:p>
            <a:pPr>
              <a:buNone/>
            </a:pPr>
            <a:r>
              <a:rPr lang="en-US" dirty="0" smtClean="0"/>
              <a:t>1</a:t>
            </a:r>
            <a:r>
              <a:rPr lang="en-US" dirty="0" smtClean="0"/>
              <a:t>. </a:t>
            </a:r>
            <a:r>
              <a:rPr lang="en-US" dirty="0" smtClean="0"/>
              <a:t>Initialization</a:t>
            </a:r>
            <a:r>
              <a:rPr lang="en-US" dirty="0" smtClean="0"/>
              <a:t>: Put all nodes in an OPEN list, keep it sorted at all times (e.g., ABCDE).</a:t>
            </a:r>
          </a:p>
          <a:p>
            <a:pPr>
              <a:buNone/>
            </a:pPr>
            <a:r>
              <a:rPr lang="en-US" dirty="0" smtClean="0"/>
              <a:t>2. Repeat until the OPEN list has only one node left:</a:t>
            </a:r>
          </a:p>
          <a:p>
            <a:pPr lvl="1">
              <a:buNone/>
            </a:pPr>
            <a:r>
              <a:rPr lang="en-US" dirty="0" smtClean="0"/>
              <a:t>(a) From OPEN pick two nodes having the lowest frequencies/probabilities, create a parent node of them.</a:t>
            </a:r>
          </a:p>
          <a:p>
            <a:pPr lvl="1">
              <a:buNone/>
            </a:pPr>
            <a:r>
              <a:rPr lang="en-US" dirty="0" smtClean="0"/>
              <a:t>(b) Assign the sum of the children's frequencies/probabilities to the parent node and insert it into OPEN.</a:t>
            </a:r>
          </a:p>
          <a:p>
            <a:pPr lvl="1">
              <a:buNone/>
            </a:pPr>
            <a:r>
              <a:rPr lang="en-US" dirty="0" smtClean="0"/>
              <a:t>(c) Assign code 0, 1 to the two branches of the tree, and delete the children from OPEN.</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a:t>
            </a:r>
            <a:r>
              <a:rPr lang="en-US" dirty="0" smtClean="0"/>
              <a:t>Complexity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Searching, insertion, and removal in a binary search tree is O(h), where h is the height of the tree. </a:t>
            </a:r>
            <a:endParaRPr lang="en-US" dirty="0" smtClean="0"/>
          </a:p>
          <a:p>
            <a:r>
              <a:rPr lang="en-US" dirty="0" smtClean="0"/>
              <a:t>However</a:t>
            </a:r>
            <a:r>
              <a:rPr lang="en-US" dirty="0" smtClean="0"/>
              <a:t>, in the worst-case search, insertion, and removal time is O(n), if the height of the tree is equal to n. Thus in some cases searching, insertion, and removal is no better than in a sequence. </a:t>
            </a:r>
            <a:endParaRPr lang="en-US" dirty="0" smtClean="0"/>
          </a:p>
          <a:p>
            <a:r>
              <a:rPr lang="en-US" dirty="0" smtClean="0"/>
              <a:t>T</a:t>
            </a:r>
            <a:r>
              <a:rPr lang="en-US" dirty="0" smtClean="0"/>
              <a:t>hus</a:t>
            </a:r>
            <a:r>
              <a:rPr lang="en-US" dirty="0" smtClean="0"/>
              <a:t>, to prevent the worst case, we need to develop a rebalancing </a:t>
            </a:r>
            <a:r>
              <a:rPr lang="en-US" dirty="0" smtClean="0"/>
              <a:t>scheme for </a:t>
            </a:r>
            <a:r>
              <a:rPr lang="en-US" smtClean="0"/>
              <a:t>the BST.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sosceles Triangle 25"/>
          <p:cNvSpPr/>
          <p:nvPr/>
        </p:nvSpPr>
        <p:spPr>
          <a:xfrm>
            <a:off x="6705600" y="3886200"/>
            <a:ext cx="1371600" cy="1371600"/>
          </a:xfrm>
          <a:prstGeom prst="triangl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Tree Introduction contd..</a:t>
            </a:r>
            <a:endParaRPr lang="en-US" dirty="0"/>
          </a:p>
        </p:txBody>
      </p:sp>
      <p:sp>
        <p:nvSpPr>
          <p:cNvPr id="3" name="Content Placeholder 2"/>
          <p:cNvSpPr>
            <a:spLocks noGrp="1"/>
          </p:cNvSpPr>
          <p:nvPr>
            <p:ph idx="1"/>
          </p:nvPr>
        </p:nvSpPr>
        <p:spPr/>
        <p:txBody>
          <a:bodyPr/>
          <a:lstStyle/>
          <a:p>
            <a:pPr>
              <a:lnSpc>
                <a:spcPct val="90000"/>
              </a:lnSpc>
              <a:buFontTx/>
              <a:buNone/>
            </a:pPr>
            <a:r>
              <a:rPr lang="en-US" b="1" dirty="0" smtClean="0">
                <a:solidFill>
                  <a:srgbClr val="CC0066"/>
                </a:solidFill>
              </a:rPr>
              <a:t>Recursive Definition of a Tree:</a:t>
            </a:r>
            <a:endParaRPr lang="en-US" b="1" dirty="0" smtClean="0"/>
          </a:p>
          <a:p>
            <a:pPr>
              <a:lnSpc>
                <a:spcPct val="90000"/>
              </a:lnSpc>
              <a:spcBef>
                <a:spcPct val="0"/>
              </a:spcBef>
              <a:buFontTx/>
              <a:buNone/>
            </a:pPr>
            <a:r>
              <a:rPr lang="en-US" dirty="0" smtClean="0"/>
              <a:t>	A </a:t>
            </a:r>
            <a:r>
              <a:rPr lang="en-US" dirty="0" smtClean="0">
                <a:solidFill>
                  <a:schemeClr val="accent2"/>
                </a:solidFill>
              </a:rPr>
              <a:t>tree of order n</a:t>
            </a:r>
            <a:r>
              <a:rPr lang="en-US" dirty="0" smtClean="0"/>
              <a:t> is a set of nodes that is</a:t>
            </a:r>
          </a:p>
          <a:p>
            <a:pPr lvl="1">
              <a:lnSpc>
                <a:spcPct val="90000"/>
              </a:lnSpc>
              <a:spcBef>
                <a:spcPct val="0"/>
              </a:spcBef>
              <a:buFont typeface="Wingdings" pitchFamily="2" charset="2"/>
              <a:buChar char="Ø"/>
            </a:pPr>
            <a:r>
              <a:rPr lang="en-US" dirty="0" smtClean="0"/>
              <a:t>   an empty set of nodes, or</a:t>
            </a:r>
          </a:p>
          <a:p>
            <a:pPr lvl="1">
              <a:lnSpc>
                <a:spcPct val="90000"/>
              </a:lnSpc>
              <a:spcBef>
                <a:spcPct val="0"/>
              </a:spcBef>
              <a:buFont typeface="Wingdings" pitchFamily="2" charset="2"/>
              <a:buChar char="Ø"/>
            </a:pPr>
            <a:r>
              <a:rPr lang="en-US" dirty="0" smtClean="0"/>
              <a:t>   has one node called the root from which zero or</a:t>
            </a:r>
            <a:r>
              <a:rPr lang="en-US" dirty="0"/>
              <a:t> </a:t>
            </a:r>
            <a:r>
              <a:rPr lang="en-US" dirty="0" smtClean="0"/>
              <a:t>more </a:t>
            </a:r>
            <a:r>
              <a:rPr lang="en-US" dirty="0" smtClean="0">
                <a:solidFill>
                  <a:schemeClr val="accent2"/>
                </a:solidFill>
              </a:rPr>
              <a:t>trees</a:t>
            </a:r>
            <a:r>
              <a:rPr lang="en-US" dirty="0" smtClean="0"/>
              <a:t>  (</a:t>
            </a:r>
            <a:r>
              <a:rPr lang="en-US" dirty="0" err="1" smtClean="0"/>
              <a:t>subtrees</a:t>
            </a:r>
            <a:r>
              <a:rPr lang="en-US" dirty="0" smtClean="0"/>
              <a:t>) descend.</a:t>
            </a:r>
          </a:p>
          <a:p>
            <a:endParaRPr lang="en-US" dirty="0"/>
          </a:p>
        </p:txBody>
      </p:sp>
      <p:grpSp>
        <p:nvGrpSpPr>
          <p:cNvPr id="4" name="Group 5"/>
          <p:cNvGrpSpPr>
            <a:grpSpLocks/>
          </p:cNvGrpSpPr>
          <p:nvPr/>
        </p:nvGrpSpPr>
        <p:grpSpPr bwMode="auto">
          <a:xfrm>
            <a:off x="5029200" y="3429000"/>
            <a:ext cx="3200400" cy="2438400"/>
            <a:chOff x="3135" y="1253"/>
            <a:chExt cx="2336" cy="1963"/>
          </a:xfrm>
        </p:grpSpPr>
        <p:sp>
          <p:nvSpPr>
            <p:cNvPr id="5"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dirty="0">
                  <a:latin typeface="Tahoma" pitchFamily="34" charset="0"/>
                </a:rPr>
                <a:t>A</a:t>
              </a:r>
            </a:p>
          </p:txBody>
        </p:sp>
        <p:sp>
          <p:nvSpPr>
            <p:cNvPr id="6"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B</a:t>
              </a:r>
            </a:p>
          </p:txBody>
        </p:sp>
        <p:sp>
          <p:nvSpPr>
            <p:cNvPr id="7"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D</a:t>
              </a:r>
            </a:p>
          </p:txBody>
        </p:sp>
        <p:sp>
          <p:nvSpPr>
            <p:cNvPr id="8"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dirty="0">
                  <a:latin typeface="Tahoma" pitchFamily="34" charset="0"/>
                </a:rPr>
                <a:t>C</a:t>
              </a:r>
            </a:p>
          </p:txBody>
        </p:sp>
        <p:sp>
          <p:nvSpPr>
            <p:cNvPr id="9"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G</a:t>
              </a:r>
            </a:p>
          </p:txBody>
        </p:sp>
        <p:sp>
          <p:nvSpPr>
            <p:cNvPr id="10"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H</a:t>
              </a:r>
            </a:p>
          </p:txBody>
        </p:sp>
        <p:sp>
          <p:nvSpPr>
            <p:cNvPr id="11"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E</a:t>
              </a:r>
            </a:p>
          </p:txBody>
        </p:sp>
        <p:sp>
          <p:nvSpPr>
            <p:cNvPr id="12"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F</a:t>
              </a:r>
            </a:p>
          </p:txBody>
        </p:sp>
        <p:cxnSp>
          <p:nvCxnSpPr>
            <p:cNvPr id="13" name="AutoShape 14"/>
            <p:cNvCxnSpPr>
              <a:cxnSpLocks noChangeShapeType="1"/>
              <a:stCxn id="5" idx="2"/>
              <a:endCxn id="6" idx="0"/>
            </p:cNvCxnSpPr>
            <p:nvPr/>
          </p:nvCxnSpPr>
          <p:spPr bwMode="auto">
            <a:xfrm flipH="1">
              <a:off x="3491" y="1494"/>
              <a:ext cx="833" cy="326"/>
            </a:xfrm>
            <a:prstGeom prst="straightConnector1">
              <a:avLst/>
            </a:prstGeom>
            <a:noFill/>
            <a:ln w="19050">
              <a:solidFill>
                <a:schemeClr val="tx1"/>
              </a:solidFill>
              <a:round/>
              <a:headEnd/>
              <a:tailEnd/>
            </a:ln>
            <a:effectLst/>
          </p:spPr>
        </p:cxnSp>
        <p:cxnSp>
          <p:nvCxnSpPr>
            <p:cNvPr id="14" name="AutoShape 15"/>
            <p:cNvCxnSpPr>
              <a:cxnSpLocks noChangeShapeType="1"/>
              <a:stCxn id="5" idx="2"/>
              <a:endCxn id="8" idx="0"/>
            </p:cNvCxnSpPr>
            <p:nvPr/>
          </p:nvCxnSpPr>
          <p:spPr bwMode="auto">
            <a:xfrm>
              <a:off x="4324" y="1494"/>
              <a:ext cx="538" cy="325"/>
            </a:xfrm>
            <a:prstGeom prst="straightConnector1">
              <a:avLst/>
            </a:prstGeom>
            <a:noFill/>
            <a:ln w="19050">
              <a:solidFill>
                <a:schemeClr val="tx1"/>
              </a:solidFill>
              <a:round/>
              <a:headEnd/>
              <a:tailEnd/>
            </a:ln>
            <a:effectLst/>
          </p:spPr>
        </p:cxnSp>
        <p:cxnSp>
          <p:nvCxnSpPr>
            <p:cNvPr id="15" name="AutoShape 16"/>
            <p:cNvCxnSpPr>
              <a:cxnSpLocks noChangeShapeType="1"/>
              <a:stCxn id="5" idx="2"/>
              <a:endCxn id="7" idx="0"/>
            </p:cNvCxnSpPr>
            <p:nvPr/>
          </p:nvCxnSpPr>
          <p:spPr bwMode="auto">
            <a:xfrm>
              <a:off x="4324" y="1494"/>
              <a:ext cx="1036" cy="325"/>
            </a:xfrm>
            <a:prstGeom prst="straightConnector1">
              <a:avLst/>
            </a:prstGeom>
            <a:noFill/>
            <a:ln w="19050">
              <a:solidFill>
                <a:schemeClr val="tx1"/>
              </a:solidFill>
              <a:round/>
              <a:headEnd/>
              <a:tailEnd/>
            </a:ln>
            <a:effectLst/>
          </p:spPr>
        </p:cxnSp>
        <p:cxnSp>
          <p:nvCxnSpPr>
            <p:cNvPr id="16" name="AutoShape 17"/>
            <p:cNvCxnSpPr>
              <a:cxnSpLocks noChangeShapeType="1"/>
              <a:stCxn id="8" idx="2"/>
              <a:endCxn id="10" idx="0"/>
            </p:cNvCxnSpPr>
            <p:nvPr/>
          </p:nvCxnSpPr>
          <p:spPr bwMode="auto">
            <a:xfrm>
              <a:off x="4862" y="2071"/>
              <a:ext cx="257" cy="324"/>
            </a:xfrm>
            <a:prstGeom prst="straightConnector1">
              <a:avLst/>
            </a:prstGeom>
            <a:noFill/>
            <a:ln w="19050">
              <a:solidFill>
                <a:schemeClr val="tx1"/>
              </a:solidFill>
              <a:round/>
              <a:headEnd/>
              <a:tailEnd/>
            </a:ln>
            <a:effectLst/>
          </p:spPr>
        </p:cxnSp>
        <p:cxnSp>
          <p:nvCxnSpPr>
            <p:cNvPr id="17" name="AutoShape 18"/>
            <p:cNvCxnSpPr>
              <a:cxnSpLocks noChangeShapeType="1"/>
              <a:stCxn id="8" idx="2"/>
              <a:endCxn id="9" idx="0"/>
            </p:cNvCxnSpPr>
            <p:nvPr/>
          </p:nvCxnSpPr>
          <p:spPr bwMode="auto">
            <a:xfrm flipH="1">
              <a:off x="4606" y="2071"/>
              <a:ext cx="256" cy="324"/>
            </a:xfrm>
            <a:prstGeom prst="straightConnector1">
              <a:avLst/>
            </a:prstGeom>
            <a:noFill/>
            <a:ln w="19050">
              <a:solidFill>
                <a:schemeClr val="tx1"/>
              </a:solidFill>
              <a:round/>
              <a:headEnd/>
              <a:tailEnd/>
            </a:ln>
            <a:effectLst/>
          </p:spPr>
        </p:cxnSp>
        <p:cxnSp>
          <p:nvCxnSpPr>
            <p:cNvPr id="18" name="AutoShape 19"/>
            <p:cNvCxnSpPr>
              <a:cxnSpLocks noChangeShapeType="1"/>
              <a:stCxn id="6" idx="2"/>
              <a:endCxn id="12" idx="0"/>
            </p:cNvCxnSpPr>
            <p:nvPr/>
          </p:nvCxnSpPr>
          <p:spPr bwMode="auto">
            <a:xfrm>
              <a:off x="3491" y="2070"/>
              <a:ext cx="250" cy="326"/>
            </a:xfrm>
            <a:prstGeom prst="straightConnector1">
              <a:avLst/>
            </a:prstGeom>
            <a:noFill/>
            <a:ln w="19050">
              <a:solidFill>
                <a:schemeClr val="tx1"/>
              </a:solidFill>
              <a:round/>
              <a:headEnd/>
              <a:tailEnd/>
            </a:ln>
            <a:effectLst/>
          </p:spPr>
        </p:cxnSp>
        <p:cxnSp>
          <p:nvCxnSpPr>
            <p:cNvPr id="19" name="AutoShape 20"/>
            <p:cNvCxnSpPr>
              <a:cxnSpLocks noChangeShapeType="1"/>
              <a:stCxn id="6" idx="2"/>
              <a:endCxn id="11" idx="0"/>
            </p:cNvCxnSpPr>
            <p:nvPr/>
          </p:nvCxnSpPr>
          <p:spPr bwMode="auto">
            <a:xfrm flipH="1">
              <a:off x="3239" y="2070"/>
              <a:ext cx="252" cy="323"/>
            </a:xfrm>
            <a:prstGeom prst="straightConnector1">
              <a:avLst/>
            </a:prstGeom>
            <a:noFill/>
            <a:ln w="19050">
              <a:solidFill>
                <a:schemeClr val="tx1"/>
              </a:solidFill>
              <a:round/>
              <a:headEnd/>
              <a:tailEnd/>
            </a:ln>
            <a:effectLst/>
          </p:spPr>
        </p:cxnSp>
        <p:sp>
          <p:nvSpPr>
            <p:cNvPr id="20"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I</a:t>
              </a:r>
            </a:p>
          </p:txBody>
        </p:sp>
        <p:sp>
          <p:nvSpPr>
            <p:cNvPr id="21"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J</a:t>
              </a:r>
            </a:p>
          </p:txBody>
        </p:sp>
        <p:cxnSp>
          <p:nvCxnSpPr>
            <p:cNvPr id="22" name="AutoShape 23"/>
            <p:cNvCxnSpPr>
              <a:cxnSpLocks noChangeShapeType="1"/>
              <a:stCxn id="12" idx="2"/>
              <a:endCxn id="21" idx="0"/>
            </p:cNvCxnSpPr>
            <p:nvPr/>
          </p:nvCxnSpPr>
          <p:spPr bwMode="auto">
            <a:xfrm>
              <a:off x="3741" y="2646"/>
              <a:ext cx="8" cy="329"/>
            </a:xfrm>
            <a:prstGeom prst="straightConnector1">
              <a:avLst/>
            </a:prstGeom>
            <a:noFill/>
            <a:ln w="19050">
              <a:solidFill>
                <a:schemeClr val="tx1"/>
              </a:solidFill>
              <a:round/>
              <a:headEnd/>
              <a:tailEnd/>
            </a:ln>
            <a:effectLst/>
          </p:spPr>
        </p:cxnSp>
        <p:cxnSp>
          <p:nvCxnSpPr>
            <p:cNvPr id="23" name="AutoShape 24"/>
            <p:cNvCxnSpPr>
              <a:cxnSpLocks noChangeShapeType="1"/>
              <a:stCxn id="12" idx="2"/>
              <a:endCxn id="20" idx="0"/>
            </p:cNvCxnSpPr>
            <p:nvPr/>
          </p:nvCxnSpPr>
          <p:spPr bwMode="auto">
            <a:xfrm flipH="1">
              <a:off x="3380" y="2646"/>
              <a:ext cx="361" cy="329"/>
            </a:xfrm>
            <a:prstGeom prst="straightConnector1">
              <a:avLst/>
            </a:prstGeom>
            <a:noFill/>
            <a:ln w="19050">
              <a:solidFill>
                <a:schemeClr val="tx1"/>
              </a:solidFill>
              <a:round/>
              <a:headEnd/>
              <a:tailEnd/>
            </a:ln>
            <a:effectLst/>
          </p:spPr>
        </p:cxnSp>
        <p:sp>
          <p:nvSpPr>
            <p:cNvPr id="24"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headEnd/>
              <a:tailEnd/>
            </a:ln>
            <a:effectLst/>
          </p:spPr>
          <p:txBody>
            <a:bodyPr wrap="none" anchor="ctr">
              <a:spAutoFit/>
            </a:bodyPr>
            <a:lstStyle/>
            <a:p>
              <a:pPr algn="ctr"/>
              <a:r>
                <a:rPr lang="en-US" sz="1600">
                  <a:latin typeface="Tahoma" pitchFamily="34" charset="0"/>
                </a:rPr>
                <a:t>K</a:t>
              </a:r>
            </a:p>
          </p:txBody>
        </p:sp>
        <p:cxnSp>
          <p:nvCxnSpPr>
            <p:cNvPr id="25" name="AutoShape 26"/>
            <p:cNvCxnSpPr>
              <a:cxnSpLocks noChangeShapeType="1"/>
              <a:stCxn id="12" idx="2"/>
              <a:endCxn id="24" idx="0"/>
            </p:cNvCxnSpPr>
            <p:nvPr/>
          </p:nvCxnSpPr>
          <p:spPr bwMode="auto">
            <a:xfrm>
              <a:off x="3741" y="2646"/>
              <a:ext cx="392" cy="328"/>
            </a:xfrm>
            <a:prstGeom prst="straightConnector1">
              <a:avLst/>
            </a:prstGeom>
            <a:noFill/>
            <a:ln w="19050">
              <a:solidFill>
                <a:schemeClr val="tx1"/>
              </a:solidFill>
              <a:round/>
              <a:headEnd/>
              <a:tailEnd/>
            </a:ln>
            <a:effectLst/>
          </p:spPr>
        </p:cxnSp>
      </p:grpSp>
      <p:sp>
        <p:nvSpPr>
          <p:cNvPr id="27" name="TextBox 26"/>
          <p:cNvSpPr txBox="1"/>
          <p:nvPr/>
        </p:nvSpPr>
        <p:spPr>
          <a:xfrm>
            <a:off x="7010400" y="5562600"/>
            <a:ext cx="1143000" cy="369332"/>
          </a:xfrm>
          <a:prstGeom prst="rect">
            <a:avLst/>
          </a:prstGeom>
          <a:noFill/>
        </p:spPr>
        <p:txBody>
          <a:bodyPr wrap="square" rtlCol="0">
            <a:spAutoFit/>
          </a:bodyPr>
          <a:lstStyle/>
          <a:p>
            <a:r>
              <a:rPr lang="en-US" dirty="0" err="1" smtClean="0"/>
              <a:t>Subtree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3" name="Content Placeholder 2"/>
          <p:cNvSpPr>
            <a:spLocks noGrp="1"/>
          </p:cNvSpPr>
          <p:nvPr>
            <p:ph idx="1"/>
          </p:nvPr>
        </p:nvSpPr>
        <p:spPr/>
        <p:txBody>
          <a:bodyPr>
            <a:normAutofit lnSpcReduction="10000"/>
          </a:bodyPr>
          <a:lstStyle/>
          <a:p>
            <a:pPr marL="514350" indent="-514350"/>
            <a:r>
              <a:rPr lang="en-US" dirty="0" smtClean="0"/>
              <a:t>A binary tree is said to be balanced, if the difference between the </a:t>
            </a:r>
            <a:r>
              <a:rPr lang="en-US" dirty="0" smtClean="0"/>
              <a:t>heights </a:t>
            </a:r>
            <a:r>
              <a:rPr lang="en-US" dirty="0" smtClean="0"/>
              <a:t>of left and right </a:t>
            </a:r>
            <a:r>
              <a:rPr lang="en-US" dirty="0" err="1" smtClean="0"/>
              <a:t>subtrees</a:t>
            </a:r>
            <a:r>
              <a:rPr lang="en-US" dirty="0" smtClean="0"/>
              <a:t> of every node in the tree is </a:t>
            </a:r>
            <a:r>
              <a:rPr lang="en-US" dirty="0" smtClean="0"/>
              <a:t>1.</a:t>
            </a:r>
            <a:r>
              <a:rPr lang="en-US" dirty="0" smtClean="0"/>
              <a:t> </a:t>
            </a:r>
            <a:endParaRPr lang="en-US" dirty="0" smtClean="0"/>
          </a:p>
          <a:p>
            <a:pPr marL="514350" indent="-514350"/>
            <a:r>
              <a:rPr lang="en-US" dirty="0" smtClean="0"/>
              <a:t>Named </a:t>
            </a:r>
            <a:r>
              <a:rPr lang="en-US" dirty="0" smtClean="0"/>
              <a:t>after their inventor </a:t>
            </a:r>
            <a:r>
              <a:rPr lang="en-US" b="1" dirty="0" err="1" smtClean="0"/>
              <a:t>Adelson</a:t>
            </a:r>
            <a:r>
              <a:rPr lang="en-US" dirty="0" smtClean="0"/>
              <a:t>, </a:t>
            </a:r>
            <a:r>
              <a:rPr lang="en-US" b="1" dirty="0" err="1" smtClean="0"/>
              <a:t>Velski</a:t>
            </a:r>
            <a:r>
              <a:rPr lang="en-US" dirty="0" smtClean="0"/>
              <a:t> &amp; </a:t>
            </a:r>
            <a:r>
              <a:rPr lang="en-US" b="1" dirty="0" smtClean="0"/>
              <a:t>Landis</a:t>
            </a:r>
            <a:r>
              <a:rPr lang="en-US" dirty="0" smtClean="0"/>
              <a:t>, </a:t>
            </a:r>
            <a:r>
              <a:rPr lang="en-US" b="1" u="sng" dirty="0" smtClean="0"/>
              <a:t>AVL trees</a:t>
            </a:r>
            <a:r>
              <a:rPr lang="en-US" dirty="0" smtClean="0"/>
              <a:t> are height balancing binary search tree.AVL tree checks the height of the left and the right sub-trees and assures that the difference is not more than 1. This difference is called the </a:t>
            </a:r>
            <a:r>
              <a:rPr lang="en-US" b="1" dirty="0" smtClean="0"/>
              <a:t>Balance Factor</a:t>
            </a:r>
            <a:r>
              <a:rPr lang="en-US" dirty="0" smtClean="0"/>
              <a:t>.</a:t>
            </a:r>
          </a:p>
          <a:p>
            <a:pPr marL="514350" indent="-514350">
              <a:buNone/>
            </a:pP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pic>
        <p:nvPicPr>
          <p:cNvPr id="4" name="Content Placeholder 3" descr="AVL_bal.gif"/>
          <p:cNvPicPr>
            <a:picLocks noGrp="1" noChangeAspect="1"/>
          </p:cNvPicPr>
          <p:nvPr>
            <p:ph idx="1"/>
          </p:nvPr>
        </p:nvPicPr>
        <p:blipFill>
          <a:blip r:embed="rId2" cstate="print"/>
          <a:stretch>
            <a:fillRect/>
          </a:stretch>
        </p:blipFill>
        <p:spPr>
          <a:xfrm>
            <a:off x="1524000" y="1849927"/>
            <a:ext cx="6400800" cy="4227835"/>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AVL Tree contd..</a:t>
            </a:r>
            <a:endParaRPr lang="en-US" dirty="0"/>
          </a:p>
        </p:txBody>
      </p:sp>
      <p:pic>
        <p:nvPicPr>
          <p:cNvPr id="7" name="Content Placeholder 6" descr="AVL_extreme.gif"/>
          <p:cNvPicPr>
            <a:picLocks noGrp="1" noChangeAspect="1"/>
          </p:cNvPicPr>
          <p:nvPr>
            <p:ph sz="half" idx="1"/>
          </p:nvPr>
        </p:nvPicPr>
        <p:blipFill>
          <a:blip r:embed="rId2" cstate="print"/>
          <a:stretch>
            <a:fillRect/>
          </a:stretch>
        </p:blipFill>
        <p:spPr>
          <a:xfrm>
            <a:off x="594058" y="2286000"/>
            <a:ext cx="3728884" cy="3581400"/>
          </a:xfrm>
        </p:spPr>
      </p:pic>
      <p:pic>
        <p:nvPicPr>
          <p:cNvPr id="8" name="Content Placeholder 7" descr="AVL1a.gif"/>
          <p:cNvPicPr>
            <a:picLocks noGrp="1" noChangeAspect="1"/>
          </p:cNvPicPr>
          <p:nvPr>
            <p:ph sz="half" idx="2"/>
          </p:nvPr>
        </p:nvPicPr>
        <p:blipFill>
          <a:blip r:embed="rId3" cstate="print"/>
          <a:stretch>
            <a:fillRect/>
          </a:stretch>
        </p:blipFill>
        <p:spPr>
          <a:xfrm>
            <a:off x="4532478" y="2256631"/>
            <a:ext cx="3468522" cy="3991769"/>
          </a:xfrm>
        </p:spPr>
      </p:pic>
      <p:sp>
        <p:nvSpPr>
          <p:cNvPr id="9" name="TextBox 8"/>
          <p:cNvSpPr txBox="1"/>
          <p:nvPr/>
        </p:nvSpPr>
        <p:spPr>
          <a:xfrm>
            <a:off x="1143000" y="5943600"/>
            <a:ext cx="2819400" cy="381000"/>
          </a:xfrm>
          <a:prstGeom prst="rect">
            <a:avLst/>
          </a:prstGeom>
          <a:noFill/>
        </p:spPr>
        <p:txBody>
          <a:bodyPr wrap="square" rtlCol="0">
            <a:spAutoFit/>
          </a:bodyPr>
          <a:lstStyle/>
          <a:p>
            <a:r>
              <a:rPr lang="en-US" dirty="0" smtClean="0"/>
              <a:t>AVL Tree</a:t>
            </a:r>
            <a:endParaRPr lang="en-US" dirty="0"/>
          </a:p>
        </p:txBody>
      </p:sp>
      <p:sp>
        <p:nvSpPr>
          <p:cNvPr id="10" name="TextBox 9"/>
          <p:cNvSpPr txBox="1"/>
          <p:nvPr/>
        </p:nvSpPr>
        <p:spPr>
          <a:xfrm>
            <a:off x="5867400" y="6019800"/>
            <a:ext cx="2514600" cy="381000"/>
          </a:xfrm>
          <a:prstGeom prst="rect">
            <a:avLst/>
          </a:prstGeom>
          <a:noFill/>
        </p:spPr>
        <p:txBody>
          <a:bodyPr wrap="square" rtlCol="0">
            <a:spAutoFit/>
          </a:bodyPr>
          <a:lstStyle/>
          <a:p>
            <a:r>
              <a:rPr lang="en-US" dirty="0" smtClean="0"/>
              <a:t>Not a AVL Tree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terminologies of Tree</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342900" lvl="1" indent="-342900">
              <a:buFont typeface="Arial" pitchFamily="34" charset="0"/>
              <a:buChar char="•"/>
            </a:pPr>
            <a:r>
              <a:rPr lang="en-US" dirty="0" smtClean="0"/>
              <a:t>A tree with N nodes must have N-1 edges, every node except the root has an incoming edge.</a:t>
            </a:r>
          </a:p>
          <a:p>
            <a:pPr marL="342900" lvl="1" indent="-342900">
              <a:buFont typeface="Arial" pitchFamily="34" charset="0"/>
              <a:buChar char="•"/>
            </a:pPr>
            <a:r>
              <a:rPr lang="en-US" dirty="0" smtClean="0"/>
              <a:t>Nodes with the same parents are called siblings.</a:t>
            </a:r>
          </a:p>
          <a:p>
            <a:pPr marL="342900" lvl="1" indent="-342900">
              <a:buFont typeface="Arial" pitchFamily="34" charset="0"/>
              <a:buChar char="•"/>
            </a:pPr>
            <a:r>
              <a:rPr lang="en-US" dirty="0" smtClean="0"/>
              <a:t>If there is a path from node u to node v, then u is an ancestor of v and v is a descendant of u.</a:t>
            </a:r>
          </a:p>
          <a:p>
            <a:pPr marL="342900" lvl="1" indent="-342900">
              <a:buFont typeface="Arial" pitchFamily="34" charset="0"/>
              <a:buChar char="•"/>
            </a:pPr>
            <a:r>
              <a:rPr lang="en-US" dirty="0"/>
              <a:t>Depth of a node is the path length from the root to that node. The root node has a depth of 0</a:t>
            </a:r>
            <a:r>
              <a:rPr lang="en-US" dirty="0" smtClean="0"/>
              <a:t>.</a:t>
            </a:r>
          </a:p>
          <a:p>
            <a:r>
              <a:rPr lang="en-US" sz="2800" dirty="0"/>
              <a:t>Depth of a tree is the maximum level of any leaf in the tree. This is equal to the longest path from the root to any leaf</a:t>
            </a:r>
            <a:r>
              <a:rPr lang="en-US" sz="2800" dirty="0" smtClean="0"/>
              <a:t>.</a:t>
            </a:r>
          </a:p>
          <a:p>
            <a:pPr marL="342900" lvl="1" indent="-342900">
              <a:buFont typeface="Arial" pitchFamily="34" charset="0"/>
              <a:buChar char="•"/>
            </a:pPr>
            <a:r>
              <a:rPr lang="en-US" dirty="0" smtClean="0"/>
              <a:t>Level of a particular node refers to how many generations the node is from the root. It is the same thing as the depth</a:t>
            </a:r>
            <a:endParaRPr lang="en-US" sz="2800" dirty="0" smtClean="0"/>
          </a:p>
          <a:p>
            <a:endParaRPr lang="en-US" sz="2800" dirty="0"/>
          </a:p>
          <a:p>
            <a:endParaRPr lang="en-US" sz="2800" dirty="0"/>
          </a:p>
          <a:p>
            <a:pPr marL="342900" lvl="1" indent="-342900">
              <a:buFont typeface="Arial" pitchFamily="34" charset="0"/>
              <a:buChar char="•"/>
            </a:pPr>
            <a:endParaRPr lang="en-US" dirty="0"/>
          </a:p>
          <a:p>
            <a:pPr marL="342900" lvl="1" indent="-342900">
              <a:buFont typeface="Arial" pitchFamily="34" charset="0"/>
              <a:buChar char="•"/>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terminologies of Tree</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i="1" u="sng" dirty="0"/>
              <a:t>Degree of a node</a:t>
            </a:r>
            <a:r>
              <a:rPr lang="en-US" b="1" i="1" u="sng" dirty="0" smtClean="0"/>
              <a:t>:</a:t>
            </a:r>
            <a:endParaRPr lang="en-US" dirty="0"/>
          </a:p>
          <a:p>
            <a:pPr lvl="1">
              <a:buFont typeface="Wingdings" pitchFamily="2" charset="2"/>
              <a:buChar char="Ø"/>
            </a:pPr>
            <a:r>
              <a:rPr lang="en-US" dirty="0"/>
              <a:t>The degree of a node is the number of children of that node.</a:t>
            </a:r>
          </a:p>
          <a:p>
            <a:r>
              <a:rPr lang="en-US" b="1" i="1" u="sng" dirty="0" smtClean="0"/>
              <a:t>Degree </a:t>
            </a:r>
            <a:r>
              <a:rPr lang="en-US" b="1" i="1" u="sng" dirty="0"/>
              <a:t>of a Tree</a:t>
            </a:r>
            <a:r>
              <a:rPr lang="en-US" b="1" i="1" u="sng" dirty="0" smtClean="0"/>
              <a:t>:</a:t>
            </a:r>
            <a:endParaRPr lang="en-US" dirty="0"/>
          </a:p>
          <a:p>
            <a:pPr lvl="1">
              <a:buFont typeface="Wingdings" pitchFamily="2" charset="2"/>
              <a:buChar char="Ø"/>
            </a:pPr>
            <a:r>
              <a:rPr lang="en-US" dirty="0"/>
              <a:t>The degree of a tree is the maximum degree </a:t>
            </a:r>
            <a:r>
              <a:rPr lang="en-US" dirty="0" smtClean="0"/>
              <a:t>of a node </a:t>
            </a:r>
            <a:r>
              <a:rPr lang="en-US" dirty="0"/>
              <a:t>in a given tree</a:t>
            </a:r>
            <a:r>
              <a:rPr lang="en-US" dirty="0" smtClean="0"/>
              <a:t>.</a:t>
            </a:r>
            <a:endParaRPr lang="en-US" dirty="0"/>
          </a:p>
          <a:p>
            <a:r>
              <a:rPr lang="en-US" b="1" u="sng" dirty="0" smtClean="0"/>
              <a:t>Path:</a:t>
            </a:r>
            <a:endParaRPr lang="en-US" dirty="0"/>
          </a:p>
          <a:p>
            <a:pPr lvl="1">
              <a:buFont typeface="Wingdings" pitchFamily="2" charset="2"/>
              <a:buChar char="Ø"/>
            </a:pPr>
            <a:r>
              <a:rPr lang="en-US" dirty="0"/>
              <a:t>It is the sequence of consecutive edges from source node to destination node. There is a single unique path from the root to any node</a:t>
            </a:r>
            <a:r>
              <a:rPr lang="en-US" dirty="0" smtClean="0"/>
              <a:t>.</a:t>
            </a:r>
            <a:endParaRPr lang="en-US" dirty="0"/>
          </a:p>
          <a:p>
            <a:r>
              <a:rPr lang="en-US" b="1" u="sng" dirty="0"/>
              <a:t>Height of a node</a:t>
            </a:r>
            <a:r>
              <a:rPr lang="en-US" b="1" u="sng" dirty="0" smtClean="0"/>
              <a:t>:</a:t>
            </a:r>
            <a:endParaRPr lang="en-US" dirty="0"/>
          </a:p>
          <a:p>
            <a:pPr lvl="1">
              <a:buFont typeface="Wingdings" pitchFamily="2" charset="2"/>
              <a:buChar char="Ø"/>
            </a:pPr>
            <a:r>
              <a:rPr lang="en-US" dirty="0"/>
              <a:t>The height of a node is the maximum path length from that node to a leaf node. A leaf node has a height of 0</a:t>
            </a:r>
            <a:r>
              <a:rPr lang="en-US" dirty="0" smtClean="0"/>
              <a:t>.</a:t>
            </a:r>
            <a:endParaRPr lang="en-US" dirty="0"/>
          </a:p>
          <a:p>
            <a:r>
              <a:rPr lang="en-US" b="1" u="sng" dirty="0"/>
              <a:t>Height of a tree</a:t>
            </a:r>
            <a:r>
              <a:rPr lang="en-US" b="1" u="sng" dirty="0" smtClean="0"/>
              <a:t>:</a:t>
            </a:r>
            <a:endParaRPr lang="en-US" dirty="0"/>
          </a:p>
          <a:p>
            <a:pPr lvl="1">
              <a:buFont typeface="Wingdings" pitchFamily="2" charset="2"/>
              <a:buChar char="Ø"/>
            </a:pPr>
            <a:r>
              <a:rPr lang="en-US" dirty="0"/>
              <a:t>The height of a tree is the height of the root</a:t>
            </a:r>
            <a:r>
              <a:rPr lang="en-US" dirty="0" smtClean="0"/>
              <a:t>.</a:t>
            </a:r>
          </a:p>
          <a:p>
            <a:pPr lvl="1">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 Illustration</a:t>
            </a:r>
            <a:endParaRPr lang="en-US" dirty="0"/>
          </a:p>
        </p:txBody>
      </p:sp>
      <p:sp>
        <p:nvSpPr>
          <p:cNvPr id="6" name="Content Placeholder 5"/>
          <p:cNvSpPr>
            <a:spLocks noGrp="1"/>
          </p:cNvSpPr>
          <p:nvPr>
            <p:ph sz="half" idx="2"/>
          </p:nvPr>
        </p:nvSpPr>
        <p:spPr/>
        <p:txBody>
          <a:bodyPr>
            <a:normAutofit fontScale="92500" lnSpcReduction="20000"/>
          </a:bodyPr>
          <a:lstStyle/>
          <a:p>
            <a:pPr lvl="0"/>
            <a:r>
              <a:rPr lang="en-US" dirty="0"/>
              <a:t>A is the root </a:t>
            </a:r>
            <a:r>
              <a:rPr lang="en-US" dirty="0" smtClean="0"/>
              <a:t>node</a:t>
            </a:r>
            <a:endParaRPr lang="en-US" dirty="0"/>
          </a:p>
          <a:p>
            <a:pPr lvl="0"/>
            <a:r>
              <a:rPr lang="en-US" dirty="0"/>
              <a:t>B is the parent of E and </a:t>
            </a:r>
            <a:r>
              <a:rPr lang="en-US" dirty="0" smtClean="0"/>
              <a:t>F</a:t>
            </a:r>
            <a:endParaRPr lang="en-US" dirty="0"/>
          </a:p>
          <a:p>
            <a:pPr lvl="0"/>
            <a:r>
              <a:rPr lang="en-US" dirty="0"/>
              <a:t>D is the sibling of B and </a:t>
            </a:r>
            <a:r>
              <a:rPr lang="en-US" dirty="0" smtClean="0"/>
              <a:t>C</a:t>
            </a:r>
            <a:endParaRPr lang="en-US" dirty="0"/>
          </a:p>
          <a:p>
            <a:pPr lvl="0"/>
            <a:r>
              <a:rPr lang="en-US" dirty="0"/>
              <a:t>E and F are children of </a:t>
            </a:r>
            <a:r>
              <a:rPr lang="en-US" dirty="0" smtClean="0"/>
              <a:t>B</a:t>
            </a:r>
            <a:endParaRPr lang="en-US" dirty="0"/>
          </a:p>
          <a:p>
            <a:pPr lvl="0"/>
            <a:r>
              <a:rPr lang="en-US" dirty="0"/>
              <a:t>E, F, G, D are external nodes or </a:t>
            </a:r>
            <a:r>
              <a:rPr lang="en-US" dirty="0" smtClean="0"/>
              <a:t>leaves</a:t>
            </a:r>
            <a:endParaRPr lang="en-US" dirty="0"/>
          </a:p>
          <a:p>
            <a:pPr lvl="0"/>
            <a:r>
              <a:rPr lang="en-US" dirty="0"/>
              <a:t>A, B, C are internal </a:t>
            </a:r>
            <a:r>
              <a:rPr lang="en-US" dirty="0" smtClean="0"/>
              <a:t>nodes</a:t>
            </a:r>
            <a:endParaRPr lang="en-US" dirty="0"/>
          </a:p>
          <a:p>
            <a:pPr lvl="0"/>
            <a:r>
              <a:rPr lang="en-US" dirty="0"/>
              <a:t>Depth of F is </a:t>
            </a:r>
            <a:r>
              <a:rPr lang="en-US" dirty="0" smtClean="0"/>
              <a:t>2</a:t>
            </a:r>
            <a:endParaRPr lang="en-US" dirty="0"/>
          </a:p>
          <a:p>
            <a:pPr lvl="0"/>
            <a:r>
              <a:rPr lang="en-US" dirty="0"/>
              <a:t>the height of tree is </a:t>
            </a:r>
            <a:r>
              <a:rPr lang="en-US" dirty="0" smtClean="0"/>
              <a:t>2</a:t>
            </a:r>
            <a:endParaRPr lang="en-US" dirty="0"/>
          </a:p>
          <a:p>
            <a:pPr lvl="0"/>
            <a:r>
              <a:rPr lang="en-US" dirty="0"/>
              <a:t>the degree of node A is </a:t>
            </a:r>
            <a:r>
              <a:rPr lang="en-US" dirty="0" smtClean="0"/>
              <a:t>3</a:t>
            </a:r>
            <a:endParaRPr lang="en-US" dirty="0"/>
          </a:p>
          <a:p>
            <a:pPr lvl="0"/>
            <a:r>
              <a:rPr lang="en-US" dirty="0"/>
              <a:t>The degree of tree is </a:t>
            </a:r>
            <a:r>
              <a:rPr lang="en-US" dirty="0" smtClean="0"/>
              <a:t>3</a:t>
            </a:r>
            <a:endParaRPr lang="en-US" dirty="0"/>
          </a:p>
        </p:txBody>
      </p:sp>
      <p:pic>
        <p:nvPicPr>
          <p:cNvPr id="7" name="Content Placeholder 6"/>
          <p:cNvPicPr>
            <a:picLocks noGrp="1"/>
          </p:cNvPicPr>
          <p:nvPr>
            <p:ph sz="half" idx="1"/>
          </p:nvPr>
        </p:nvPicPr>
        <p:blipFill>
          <a:blip r:embed="rId2" cstate="print">
            <a:extLst>
              <a:ext uri="{28A0092B-C50C-407E-A947-70E740481C1C}"/>
            </a:extLst>
          </a:blip>
          <a:srcRect/>
          <a:stretch>
            <a:fillRect/>
          </a:stretch>
        </p:blipFill>
        <p:spPr bwMode="auto">
          <a:xfrm>
            <a:off x="0" y="1676400"/>
            <a:ext cx="4495800" cy="4648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of Tree</a:t>
            </a:r>
            <a:endParaRPr lang="en-US" dirty="0"/>
          </a:p>
        </p:txBody>
      </p:sp>
      <p:sp>
        <p:nvSpPr>
          <p:cNvPr id="6" name="Content Placeholder 5"/>
          <p:cNvSpPr>
            <a:spLocks noGrp="1"/>
          </p:cNvSpPr>
          <p:nvPr>
            <p:ph idx="1"/>
          </p:nvPr>
        </p:nvSpPr>
        <p:spPr/>
        <p:txBody>
          <a:bodyPr/>
          <a:lstStyle/>
          <a:p>
            <a:pPr lvl="0"/>
            <a:r>
              <a:rPr lang="en-US" dirty="0"/>
              <a:t>Directory structure of a file </a:t>
            </a:r>
            <a:r>
              <a:rPr lang="en-US" dirty="0" smtClean="0"/>
              <a:t>store</a:t>
            </a:r>
            <a:endParaRPr lang="en-US" dirty="0"/>
          </a:p>
          <a:p>
            <a:pPr lvl="0"/>
            <a:r>
              <a:rPr lang="en-US" dirty="0"/>
              <a:t>Structure of arithmetic </a:t>
            </a:r>
            <a:r>
              <a:rPr lang="en-US" dirty="0" smtClean="0"/>
              <a:t>expressions</a:t>
            </a:r>
          </a:p>
          <a:p>
            <a:pPr lvl="0"/>
            <a:r>
              <a:rPr lang="en-US" dirty="0"/>
              <a:t>I</a:t>
            </a:r>
            <a:r>
              <a:rPr lang="en-US" dirty="0" smtClean="0"/>
              <a:t>mplement a data compression algorithm. (Hoffman algorithm).</a:t>
            </a:r>
          </a:p>
          <a:p>
            <a:pPr lvl="0"/>
            <a:r>
              <a:rPr lang="en-US" dirty="0" smtClean="0"/>
              <a:t>It is also used in compiler design.</a:t>
            </a:r>
          </a:p>
          <a:p>
            <a:pPr lvl="0"/>
            <a:r>
              <a:rPr lang="en-US" dirty="0" smtClean="0"/>
              <a:t>Decision processing</a:t>
            </a:r>
          </a:p>
          <a:p>
            <a:pPr lvl="0"/>
            <a:r>
              <a:rPr lang="en-US" dirty="0" smtClean="0"/>
              <a:t>Searching.</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normAutofit fontScale="92500"/>
          </a:bodyPr>
          <a:lstStyle/>
          <a:p>
            <a:r>
              <a:rPr lang="en-US" dirty="0"/>
              <a:t>A binary tree is a finite set of elements that are either empty or is partitioned into three disjoint subsets. The first subset contains a single element called the </a:t>
            </a:r>
            <a:r>
              <a:rPr lang="en-US" b="1" i="1" dirty="0"/>
              <a:t>root</a:t>
            </a:r>
            <a:r>
              <a:rPr lang="en-US" dirty="0"/>
              <a:t> of the tree. The </a:t>
            </a:r>
            <a:r>
              <a:rPr lang="en-US" dirty="0" smtClean="0"/>
              <a:t>other two </a:t>
            </a:r>
            <a:r>
              <a:rPr lang="en-US" dirty="0"/>
              <a:t>subsets are themselves binary trees called the </a:t>
            </a:r>
            <a:r>
              <a:rPr lang="en-US" b="1" i="1" dirty="0"/>
              <a:t>left</a:t>
            </a:r>
            <a:r>
              <a:rPr lang="en-US" dirty="0"/>
              <a:t> and </a:t>
            </a:r>
            <a:r>
              <a:rPr lang="en-US" b="1" i="1" dirty="0"/>
              <a:t>right sub-trees</a:t>
            </a:r>
            <a:r>
              <a:rPr lang="en-US" dirty="0"/>
              <a:t> of the original tree. </a:t>
            </a:r>
            <a:endParaRPr lang="en-US" dirty="0" smtClean="0"/>
          </a:p>
          <a:p>
            <a:r>
              <a:rPr lang="en-US" dirty="0" smtClean="0"/>
              <a:t>A left </a:t>
            </a:r>
            <a:r>
              <a:rPr lang="en-US" dirty="0"/>
              <a:t>or right sub tree can be empty</a:t>
            </a:r>
            <a:r>
              <a:rPr lang="en-US" dirty="0" smtClean="0"/>
              <a:t>.</a:t>
            </a:r>
            <a:endParaRPr lang="en-US" dirty="0"/>
          </a:p>
          <a:p>
            <a:r>
              <a:rPr lang="en-US" dirty="0"/>
              <a:t>Each element of a binary tree is called a </a:t>
            </a:r>
            <a:r>
              <a:rPr lang="en-US" b="1" i="1" dirty="0"/>
              <a:t>node</a:t>
            </a:r>
            <a:r>
              <a:rPr lang="en-US" dirty="0"/>
              <a:t> of the tree.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2386</Words>
  <Application>Microsoft Office PowerPoint</Application>
  <PresentationFormat>On-screen Show (4:3)</PresentationFormat>
  <Paragraphs>370</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Unit6: Trees </vt:lpstr>
      <vt:lpstr>Introduction</vt:lpstr>
      <vt:lpstr>Introduction Contd..</vt:lpstr>
      <vt:lpstr>Tree Introduction contd..</vt:lpstr>
      <vt:lpstr>More terminologies of Tree</vt:lpstr>
      <vt:lpstr>More terminologies of Tree</vt:lpstr>
      <vt:lpstr>Tree Illustration</vt:lpstr>
      <vt:lpstr>Application of Tree</vt:lpstr>
      <vt:lpstr>Binary Tree</vt:lpstr>
      <vt:lpstr>Binary tree Illustration</vt:lpstr>
      <vt:lpstr>Type of Binary Tree</vt:lpstr>
      <vt:lpstr>Type of Binary Tree condt..</vt:lpstr>
      <vt:lpstr>Slide 13</vt:lpstr>
      <vt:lpstr>Slide 14</vt:lpstr>
      <vt:lpstr>Slide 15</vt:lpstr>
      <vt:lpstr>Structure of Binary tree</vt:lpstr>
      <vt:lpstr>Tree Traversal</vt:lpstr>
      <vt:lpstr>Tree Traversal condt..</vt:lpstr>
      <vt:lpstr>Slide 19</vt:lpstr>
      <vt:lpstr>Tree Traversal condt..</vt:lpstr>
      <vt:lpstr>Tree Traversal condt..</vt:lpstr>
      <vt:lpstr>Binary Search Tree</vt:lpstr>
      <vt:lpstr>BST contd..</vt:lpstr>
      <vt:lpstr>Comparision</vt:lpstr>
      <vt:lpstr>Operations on BST</vt:lpstr>
      <vt:lpstr>Searching through the BST</vt:lpstr>
      <vt:lpstr>BST search algorithm:</vt:lpstr>
      <vt:lpstr>Slide 28</vt:lpstr>
      <vt:lpstr>Insertion of a node in BST:</vt:lpstr>
      <vt:lpstr>BST insertion algorithm:</vt:lpstr>
      <vt:lpstr>BST insertion algorithm contd..</vt:lpstr>
      <vt:lpstr>BST Deletion algorithm</vt:lpstr>
      <vt:lpstr>BST Deletion algorithm</vt:lpstr>
      <vt:lpstr>BST Deletion algorithm</vt:lpstr>
      <vt:lpstr>Slide 35</vt:lpstr>
      <vt:lpstr>Find Min Function</vt:lpstr>
      <vt:lpstr>Huffman Algorithm</vt:lpstr>
      <vt:lpstr>Hoffman Algorithm</vt:lpstr>
      <vt:lpstr>Time Complexity</vt:lpstr>
      <vt:lpstr>AVL Tree</vt:lpstr>
      <vt:lpstr>AVL Tree</vt:lpstr>
      <vt:lpstr>AVL Tree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 Trees </dc:title>
  <dc:creator>Intel C2D</dc:creator>
  <cp:lastModifiedBy>Intel C2D</cp:lastModifiedBy>
  <cp:revision>122</cp:revision>
  <dcterms:created xsi:type="dcterms:W3CDTF">2017-03-05T04:34:03Z</dcterms:created>
  <dcterms:modified xsi:type="dcterms:W3CDTF">2017-03-15T07:42:37Z</dcterms:modified>
</cp:coreProperties>
</file>