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73" r:id="rId6"/>
    <p:sldId id="261" r:id="rId7"/>
    <p:sldId id="260" r:id="rId8"/>
    <p:sldId id="262" r:id="rId9"/>
    <p:sldId id="263" r:id="rId10"/>
    <p:sldId id="264" r:id="rId11"/>
    <p:sldId id="265" r:id="rId12"/>
    <p:sldId id="266" r:id="rId13"/>
    <p:sldId id="267" r:id="rId14"/>
    <p:sldId id="268" r:id="rId15"/>
    <p:sldId id="269" r:id="rId16"/>
    <p:sldId id="277" r:id="rId17"/>
    <p:sldId id="270" r:id="rId18"/>
    <p:sldId id="271" r:id="rId19"/>
    <p:sldId id="272" r:id="rId20"/>
    <p:sldId id="274" r:id="rId21"/>
    <p:sldId id="275" r:id="rId22"/>
    <p:sldId id="276" r:id="rId23"/>
    <p:sldId id="278" r:id="rId24"/>
    <p:sldId id="282" r:id="rId25"/>
    <p:sldId id="279" r:id="rId26"/>
    <p:sldId id="280" r:id="rId27"/>
    <p:sldId id="281" r:id="rId28"/>
    <p:sldId id="283" r:id="rId29"/>
    <p:sldId id="292" r:id="rId30"/>
    <p:sldId id="284" r:id="rId31"/>
    <p:sldId id="285" r:id="rId32"/>
    <p:sldId id="286" r:id="rId33"/>
    <p:sldId id="287" r:id="rId34"/>
    <p:sldId id="288" r:id="rId35"/>
    <p:sldId id="289" r:id="rId36"/>
    <p:sldId id="290" r:id="rId37"/>
    <p:sldId id="303" r:id="rId38"/>
    <p:sldId id="304" r:id="rId39"/>
    <p:sldId id="305" r:id="rId40"/>
    <p:sldId id="295" r:id="rId41"/>
    <p:sldId id="299" r:id="rId42"/>
    <p:sldId id="300" r:id="rId43"/>
    <p:sldId id="301" r:id="rId44"/>
    <p:sldId id="302" r:id="rId45"/>
    <p:sldId id="293" r:id="rId46"/>
    <p:sldId id="294" r:id="rId47"/>
    <p:sldId id="296" r:id="rId48"/>
    <p:sldId id="297" r:id="rId49"/>
    <p:sldId id="298"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A50E1C-D1A4-46B0-AF33-DEFE01E97C5E}"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50E1C-D1A4-46B0-AF33-DEFE01E97C5E}"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50E1C-D1A4-46B0-AF33-DEFE01E97C5E}"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50E1C-D1A4-46B0-AF33-DEFE01E97C5E}"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50E1C-D1A4-46B0-AF33-DEFE01E97C5E}"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A50E1C-D1A4-46B0-AF33-DEFE01E97C5E}"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A50E1C-D1A4-46B0-AF33-DEFE01E97C5E}" type="datetimeFigureOut">
              <a:rPr lang="en-US" smtClean="0"/>
              <a:pPr/>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A50E1C-D1A4-46B0-AF33-DEFE01E97C5E}" type="datetimeFigureOut">
              <a:rPr lang="en-US" smtClean="0"/>
              <a:pPr/>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50E1C-D1A4-46B0-AF33-DEFE01E97C5E}" type="datetimeFigureOut">
              <a:rPr lang="en-US" smtClean="0"/>
              <a:pPr/>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50E1C-D1A4-46B0-AF33-DEFE01E97C5E}"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50E1C-D1A4-46B0-AF33-DEFE01E97C5E}"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DE6C2-7EEE-498B-9C90-B41464E3E2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50E1C-D1A4-46B0-AF33-DEFE01E97C5E}" type="datetimeFigureOut">
              <a:rPr lang="en-US" smtClean="0"/>
              <a:pPr/>
              <a:t>3/23/2017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DE6C2-7EEE-498B-9C90-B41464E3E2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7: Sorting</a:t>
            </a:r>
            <a:endParaRPr lang="en-US" dirty="0"/>
          </a:p>
        </p:txBody>
      </p:sp>
      <p:sp>
        <p:nvSpPr>
          <p:cNvPr id="3" name="Subtitle 2"/>
          <p:cNvSpPr>
            <a:spLocks noGrp="1"/>
          </p:cNvSpPr>
          <p:nvPr>
            <p:ph type="subTitle" idx="1"/>
          </p:nvPr>
        </p:nvSpPr>
        <p:spPr/>
        <p:txBody>
          <a:bodyPr/>
          <a:lstStyle/>
          <a:p>
            <a:r>
              <a:rPr lang="en-US" dirty="0" smtClean="0"/>
              <a:t>Prepared by</a:t>
            </a:r>
          </a:p>
          <a:p>
            <a:r>
              <a:rPr lang="en-US" dirty="0" err="1" smtClean="0"/>
              <a:t>Gobinda</a:t>
            </a:r>
            <a:r>
              <a:rPr lang="en-US" dirty="0" smtClean="0"/>
              <a:t> </a:t>
            </a:r>
            <a:r>
              <a:rPr lang="en-US" dirty="0" err="1" smtClean="0"/>
              <a:t>Subedi</a:t>
            </a:r>
            <a:endParaRPr lang="en-US" dirty="0" smtClean="0"/>
          </a:p>
          <a:p>
            <a:r>
              <a:rPr lang="en-US" dirty="0" smtClean="0"/>
              <a:t>BIT, KIST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u="sng" dirty="0" smtClean="0"/>
              <a:t>Algorithm:</a:t>
            </a:r>
          </a:p>
          <a:p>
            <a:r>
              <a:rPr lang="en-US" dirty="0" err="1" smtClean="0"/>
              <a:t>BubbleSort</a:t>
            </a:r>
            <a:r>
              <a:rPr lang="en-US" dirty="0" smtClean="0"/>
              <a:t>(A, n)</a:t>
            </a:r>
          </a:p>
          <a:p>
            <a:pPr lvl="1">
              <a:buNone/>
            </a:pPr>
            <a:r>
              <a:rPr lang="en-US" dirty="0" smtClean="0"/>
              <a:t>{</a:t>
            </a:r>
          </a:p>
          <a:p>
            <a:pPr lvl="2">
              <a:buNone/>
            </a:pPr>
            <a:r>
              <a:rPr lang="en-US" b="1" dirty="0" smtClean="0"/>
              <a:t>for(</a:t>
            </a:r>
            <a:r>
              <a:rPr lang="en-US" b="1" dirty="0" err="1" smtClean="0"/>
              <a:t>i</a:t>
            </a:r>
            <a:r>
              <a:rPr lang="en-US" b="1" dirty="0" smtClean="0"/>
              <a:t> = 0; </a:t>
            </a:r>
            <a:r>
              <a:rPr lang="en-US" b="1" dirty="0" err="1" smtClean="0"/>
              <a:t>i</a:t>
            </a:r>
            <a:r>
              <a:rPr lang="en-US" b="1" dirty="0" smtClean="0"/>
              <a:t> &lt;n-1; </a:t>
            </a:r>
            <a:r>
              <a:rPr lang="en-US" b="1" dirty="0" err="1" smtClean="0"/>
              <a:t>i</a:t>
            </a:r>
            <a:r>
              <a:rPr lang="en-US" b="1" dirty="0" smtClean="0"/>
              <a:t>++)</a:t>
            </a:r>
          </a:p>
          <a:p>
            <a:pPr lvl="2">
              <a:buNone/>
            </a:pPr>
            <a:r>
              <a:rPr lang="en-US" b="1" dirty="0" smtClean="0"/>
              <a:t>{</a:t>
            </a:r>
          </a:p>
          <a:p>
            <a:pPr lvl="3">
              <a:buNone/>
            </a:pPr>
            <a:r>
              <a:rPr lang="en-US" b="1" dirty="0" smtClean="0"/>
              <a:t>for(j = 0; j &lt; n-i-1; j++)</a:t>
            </a:r>
          </a:p>
          <a:p>
            <a:pPr lvl="3">
              <a:buNone/>
            </a:pPr>
            <a:r>
              <a:rPr lang="en-US" b="1" dirty="0" smtClean="0"/>
              <a:t>{</a:t>
            </a:r>
          </a:p>
          <a:p>
            <a:pPr lvl="4">
              <a:buNone/>
            </a:pPr>
            <a:r>
              <a:rPr lang="en-US" b="1" dirty="0" smtClean="0"/>
              <a:t>if(A[j] &gt; A[j+1])</a:t>
            </a:r>
          </a:p>
          <a:p>
            <a:pPr lvl="4">
              <a:buNone/>
            </a:pPr>
            <a:r>
              <a:rPr lang="en-US" b="1" dirty="0" smtClean="0"/>
              <a:t>{</a:t>
            </a:r>
          </a:p>
          <a:p>
            <a:pPr lvl="5">
              <a:buNone/>
            </a:pPr>
            <a:r>
              <a:rPr lang="en-US" b="1" dirty="0" smtClean="0"/>
              <a:t>temp = A[j];</a:t>
            </a:r>
          </a:p>
          <a:p>
            <a:pPr lvl="5">
              <a:buNone/>
            </a:pPr>
            <a:r>
              <a:rPr lang="en-US" b="1" dirty="0" smtClean="0"/>
              <a:t> A[j] = A[j+1]; </a:t>
            </a:r>
          </a:p>
          <a:p>
            <a:pPr lvl="5">
              <a:buNone/>
            </a:pPr>
            <a:r>
              <a:rPr lang="en-US" b="1" dirty="0" smtClean="0"/>
              <a:t>A[j+1] = temp;</a:t>
            </a:r>
          </a:p>
          <a:p>
            <a:pPr lvl="4">
              <a:buNone/>
            </a:pPr>
            <a:r>
              <a:rPr lang="en-US" sz="2200" b="1" dirty="0" smtClean="0"/>
              <a:t>}</a:t>
            </a:r>
          </a:p>
          <a:p>
            <a:pPr lvl="3">
              <a:buNone/>
            </a:pPr>
            <a:r>
              <a:rPr lang="en-US" b="1" dirty="0" smtClean="0"/>
              <a:t>}</a:t>
            </a:r>
          </a:p>
          <a:p>
            <a:pPr lvl="2">
              <a:buNone/>
            </a:pPr>
            <a:r>
              <a:rPr lang="en-US" b="1" dirty="0" smtClean="0"/>
              <a:t>}</a:t>
            </a:r>
          </a:p>
          <a:p>
            <a:pPr lvl="1">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Bubble sort</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a:t>Time Complexity</a:t>
            </a:r>
            <a:r>
              <a:rPr lang="en-US" b="1" u="sng" dirty="0" smtClean="0"/>
              <a:t>:</a:t>
            </a:r>
            <a:endParaRPr lang="en-US" dirty="0"/>
          </a:p>
          <a:p>
            <a:pPr lvl="1">
              <a:buNone/>
            </a:pPr>
            <a:r>
              <a:rPr lang="en-US" dirty="0"/>
              <a:t>Inner loop executes for (n-1) times when </a:t>
            </a:r>
            <a:r>
              <a:rPr lang="en-US" dirty="0" err="1"/>
              <a:t>i</a:t>
            </a:r>
            <a:r>
              <a:rPr lang="en-US" dirty="0"/>
              <a:t>=0, (n-2) times when </a:t>
            </a:r>
            <a:r>
              <a:rPr lang="en-US" dirty="0" err="1"/>
              <a:t>i</a:t>
            </a:r>
            <a:r>
              <a:rPr lang="en-US" dirty="0"/>
              <a:t>=1 and so on: Time complexity = (n-1) + (n-2) + (n-3) + …………………………. +2 +1</a:t>
            </a:r>
          </a:p>
          <a:p>
            <a:pPr lvl="1">
              <a:buNone/>
            </a:pPr>
            <a:r>
              <a:rPr lang="en-US" dirty="0"/>
              <a:t>= O(n</a:t>
            </a:r>
            <a:r>
              <a:rPr lang="en-US" baseline="30000" dirty="0"/>
              <a:t>2</a:t>
            </a:r>
            <a:r>
              <a:rPr lang="en-US" dirty="0"/>
              <a:t>)</a:t>
            </a:r>
          </a:p>
          <a:p>
            <a:pPr lvl="1">
              <a:buNone/>
            </a:pPr>
            <a:r>
              <a:rPr lang="en-US" dirty="0"/>
              <a:t>There is no best-case linear time complexity for this </a:t>
            </a:r>
            <a:r>
              <a:rPr lang="en-US" dirty="0" smtClean="0"/>
              <a:t>algorithm. </a:t>
            </a:r>
          </a:p>
          <a:p>
            <a:r>
              <a:rPr lang="en-US" b="1" u="sng" dirty="0" smtClean="0"/>
              <a:t>Space </a:t>
            </a:r>
            <a:r>
              <a:rPr lang="en-US" b="1" u="sng" dirty="0"/>
              <a:t>Complexity</a:t>
            </a:r>
            <a:r>
              <a:rPr lang="en-US" b="1" u="sng" dirty="0" smtClean="0"/>
              <a:t>:</a:t>
            </a:r>
            <a:endParaRPr lang="en-US" dirty="0"/>
          </a:p>
          <a:p>
            <a:pPr lvl="1">
              <a:buNone/>
            </a:pPr>
            <a:r>
              <a:rPr lang="en-US" dirty="0"/>
              <a:t>Since no extra space besides 3 variables is needed for sorting</a:t>
            </a:r>
          </a:p>
          <a:p>
            <a:pPr lvl="1">
              <a:buNone/>
            </a:pPr>
            <a:r>
              <a:rPr lang="en-US" dirty="0"/>
              <a:t>Space complexity = 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Excellent performance </a:t>
            </a:r>
            <a:r>
              <a:rPr lang="en-US" i="1" u="sng" dirty="0" smtClean="0"/>
              <a:t>in some cases</a:t>
            </a:r>
          </a:p>
          <a:p>
            <a:pPr lvl="1"/>
            <a:r>
              <a:rPr lang="en-US" dirty="0" smtClean="0"/>
              <a:t>But </a:t>
            </a:r>
            <a:r>
              <a:rPr lang="en-US" i="1" u="sng" dirty="0" smtClean="0"/>
              <a:t>very poor</a:t>
            </a:r>
            <a:r>
              <a:rPr lang="en-US" dirty="0" smtClean="0"/>
              <a:t> performance in others!</a:t>
            </a:r>
          </a:p>
          <a:p>
            <a:r>
              <a:rPr lang="en-US" dirty="0" smtClean="0"/>
              <a:t>Works </a:t>
            </a:r>
            <a:r>
              <a:rPr lang="en-US" b="1" i="1" dirty="0" smtClean="0"/>
              <a:t>best</a:t>
            </a:r>
            <a:r>
              <a:rPr lang="en-US" dirty="0" smtClean="0"/>
              <a:t> when array is nearly sorted to begin with</a:t>
            </a:r>
          </a:p>
          <a:p>
            <a:r>
              <a:rPr lang="en-US" dirty="0" smtClean="0"/>
              <a:t>Worst case number of comparisons: O(n</a:t>
            </a:r>
            <a:r>
              <a:rPr lang="en-US" baseline="30000" dirty="0" smtClean="0"/>
              <a:t>2</a:t>
            </a:r>
            <a:r>
              <a:rPr lang="en-US" dirty="0" smtClean="0"/>
              <a:t>)</a:t>
            </a:r>
          </a:p>
          <a:p>
            <a:r>
              <a:rPr lang="en-US" i="1" u="sng" dirty="0" smtClean="0"/>
              <a:t>Best case</a:t>
            </a:r>
            <a:r>
              <a:rPr lang="en-US" dirty="0" smtClean="0"/>
              <a:t> occurs when the array is already sorted:</a:t>
            </a:r>
          </a:p>
          <a:p>
            <a:pPr lvl="1"/>
            <a:r>
              <a:rPr lang="en-US" dirty="0" smtClean="0"/>
              <a:t>O(n) comparisons</a:t>
            </a:r>
          </a:p>
          <a:p>
            <a:pPr lvl="1"/>
            <a:r>
              <a:rPr lang="en-US" dirty="0" smtClean="0"/>
              <a:t>O(1) exchanges (none actually)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of Bubble sort.</a:t>
            </a:r>
            <a:endParaRPr lang="en-US" dirty="0"/>
          </a:p>
        </p:txBody>
      </p:sp>
      <p:sp>
        <p:nvSpPr>
          <p:cNvPr id="3" name="Content Placeholder 2"/>
          <p:cNvSpPr>
            <a:spLocks noGrp="1"/>
          </p:cNvSpPr>
          <p:nvPr>
            <p:ph idx="1"/>
          </p:nvPr>
        </p:nvSpPr>
        <p:spPr>
          <a:xfrm>
            <a:off x="533400" y="1447800"/>
            <a:ext cx="8229600" cy="5181600"/>
          </a:xfrm>
        </p:spPr>
        <p:txBody>
          <a:bodyPr>
            <a:normAutofit fontScale="55000" lnSpcReduction="20000"/>
          </a:bodyPr>
          <a:lstStyle/>
          <a:p>
            <a:pPr>
              <a:lnSpc>
                <a:spcPct val="90000"/>
              </a:lnSpc>
              <a:spcBef>
                <a:spcPct val="0"/>
              </a:spcBef>
              <a:buFontTx/>
              <a:buNone/>
            </a:pPr>
            <a:endParaRPr lang="en-US" b="1" dirty="0" smtClean="0">
              <a:latin typeface="Courier New" pitchFamily="49" charset="0"/>
            </a:endParaRPr>
          </a:p>
          <a:p>
            <a:r>
              <a:rPr lang="en-US" b="1" dirty="0" err="1" smtClean="0"/>
              <a:t>BubbleSort</a:t>
            </a:r>
            <a:r>
              <a:rPr lang="en-US" b="1" dirty="0" smtClean="0"/>
              <a:t>(A, n)</a:t>
            </a:r>
          </a:p>
          <a:p>
            <a:pPr lvl="1">
              <a:buNone/>
            </a:pPr>
            <a:r>
              <a:rPr lang="en-US" b="1" dirty="0" smtClean="0"/>
              <a:t>{</a:t>
            </a:r>
          </a:p>
          <a:p>
            <a:pPr lvl="1">
              <a:buNone/>
            </a:pPr>
            <a:r>
              <a:rPr lang="en-US" b="1" dirty="0"/>
              <a:t> </a:t>
            </a:r>
            <a:r>
              <a:rPr lang="en-US" sz="2900" b="1" dirty="0" err="1" smtClean="0"/>
              <a:t>bool</a:t>
            </a:r>
            <a:r>
              <a:rPr lang="en-US" sz="2900" b="1" dirty="0" smtClean="0"/>
              <a:t> expression</a:t>
            </a:r>
          </a:p>
          <a:p>
            <a:pPr lvl="2">
              <a:buNone/>
            </a:pPr>
            <a:r>
              <a:rPr lang="en-US" sz="2900" b="1" dirty="0" smtClean="0"/>
              <a:t>for(</a:t>
            </a:r>
            <a:r>
              <a:rPr lang="en-US" sz="2900" b="1" dirty="0" err="1" smtClean="0"/>
              <a:t>i</a:t>
            </a:r>
            <a:r>
              <a:rPr lang="en-US" sz="2900" b="1" dirty="0" smtClean="0"/>
              <a:t> = 0; </a:t>
            </a:r>
            <a:r>
              <a:rPr lang="en-US" sz="2900" b="1" dirty="0" err="1" smtClean="0"/>
              <a:t>i</a:t>
            </a:r>
            <a:r>
              <a:rPr lang="en-US" sz="2900" b="1" dirty="0" smtClean="0"/>
              <a:t> &lt;n-1; </a:t>
            </a:r>
            <a:r>
              <a:rPr lang="en-US" sz="2900" b="1" dirty="0" err="1" smtClean="0"/>
              <a:t>i</a:t>
            </a:r>
            <a:r>
              <a:rPr lang="en-US" sz="2900" b="1" dirty="0" smtClean="0"/>
              <a:t>++)</a:t>
            </a:r>
          </a:p>
          <a:p>
            <a:pPr lvl="2">
              <a:buNone/>
            </a:pPr>
            <a:r>
              <a:rPr lang="en-US" sz="2900" b="1" dirty="0" smtClean="0"/>
              <a:t>{</a:t>
            </a:r>
          </a:p>
          <a:p>
            <a:pPr lvl="2">
              <a:buNone/>
            </a:pPr>
            <a:r>
              <a:rPr lang="en-US" sz="2900" b="1" dirty="0"/>
              <a:t>	</a:t>
            </a:r>
            <a:r>
              <a:rPr lang="en-US" sz="2900" b="1" dirty="0" smtClean="0"/>
              <a:t>expression = false;</a:t>
            </a:r>
          </a:p>
          <a:p>
            <a:pPr lvl="3">
              <a:buNone/>
            </a:pPr>
            <a:r>
              <a:rPr lang="en-US" sz="2900" b="1" dirty="0" smtClean="0"/>
              <a:t>for(j = 0; j &lt; n-i-1; j++)</a:t>
            </a:r>
          </a:p>
          <a:p>
            <a:pPr lvl="3">
              <a:buNone/>
            </a:pPr>
            <a:r>
              <a:rPr lang="en-US" sz="2900" b="1" dirty="0" smtClean="0"/>
              <a:t>{</a:t>
            </a:r>
          </a:p>
          <a:p>
            <a:pPr lvl="4">
              <a:buNone/>
            </a:pPr>
            <a:r>
              <a:rPr lang="en-US" sz="2900" b="1" dirty="0" smtClean="0"/>
              <a:t>if(A[j] &gt; A[j+1])</a:t>
            </a:r>
          </a:p>
          <a:p>
            <a:pPr lvl="4">
              <a:buNone/>
            </a:pPr>
            <a:r>
              <a:rPr lang="en-US" sz="2900" b="1" dirty="0" smtClean="0"/>
              <a:t>{</a:t>
            </a:r>
          </a:p>
          <a:p>
            <a:pPr lvl="5">
              <a:buNone/>
            </a:pPr>
            <a:r>
              <a:rPr lang="en-US" sz="2900" b="1" dirty="0" smtClean="0"/>
              <a:t>temp = A[j];</a:t>
            </a:r>
          </a:p>
          <a:p>
            <a:pPr lvl="5">
              <a:buNone/>
            </a:pPr>
            <a:r>
              <a:rPr lang="en-US" sz="2900" b="1" dirty="0" smtClean="0"/>
              <a:t> A[j] = A[j+1]; </a:t>
            </a:r>
          </a:p>
          <a:p>
            <a:pPr lvl="5">
              <a:buNone/>
            </a:pPr>
            <a:r>
              <a:rPr lang="en-US" sz="2900" b="1" dirty="0" smtClean="0"/>
              <a:t>A[j+1] = temp;</a:t>
            </a:r>
          </a:p>
          <a:p>
            <a:pPr lvl="5">
              <a:buNone/>
            </a:pPr>
            <a:r>
              <a:rPr lang="en-US" sz="2900" b="1" dirty="0" smtClean="0"/>
              <a:t>Expression  = true</a:t>
            </a:r>
          </a:p>
          <a:p>
            <a:pPr lvl="4">
              <a:buNone/>
            </a:pPr>
            <a:r>
              <a:rPr lang="en-US" sz="2900" b="1" dirty="0" smtClean="0"/>
              <a:t>}</a:t>
            </a:r>
          </a:p>
          <a:p>
            <a:pPr lvl="3">
              <a:buNone/>
            </a:pPr>
            <a:r>
              <a:rPr lang="en-US" sz="2900" b="1" dirty="0" smtClean="0"/>
              <a:t>}</a:t>
            </a:r>
          </a:p>
          <a:p>
            <a:pPr lvl="3">
              <a:buNone/>
            </a:pPr>
            <a:r>
              <a:rPr lang="en-US" sz="2900" b="1" dirty="0" smtClean="0"/>
              <a:t>If (expression == false)</a:t>
            </a:r>
          </a:p>
          <a:p>
            <a:pPr lvl="3">
              <a:buNone/>
            </a:pPr>
            <a:r>
              <a:rPr lang="en-US" sz="2900" b="1" dirty="0"/>
              <a:t>	</a:t>
            </a:r>
            <a:r>
              <a:rPr lang="en-US" sz="2900" b="1" dirty="0" smtClean="0"/>
              <a:t>break;</a:t>
            </a:r>
          </a:p>
          <a:p>
            <a:pPr lvl="2">
              <a:buNone/>
            </a:pPr>
            <a:r>
              <a:rPr lang="en-US" sz="2900" b="1" dirty="0" smtClean="0"/>
              <a:t>}</a:t>
            </a:r>
          </a:p>
          <a:p>
            <a:pPr lvl="1">
              <a:buNone/>
            </a:pPr>
            <a:r>
              <a:rPr lang="en-US" sz="2900" b="1" dirty="0" smtClean="0"/>
              <a:t>}</a:t>
            </a:r>
            <a:endParaRPr lang="en-US" sz="2900" b="1" dirty="0" smtClean="0">
              <a:latin typeface="Courier New" pitchFamily="49" charset="0"/>
            </a:endParaRPr>
          </a:p>
          <a:p>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smtClean="0"/>
              <a:t>This algorithm first finds the smallest element in the array and exchanges it with the element in the first position, then find the second smallest element and exchange it with the element in the second position, and continues in this way until the entire array is sorted.</a:t>
            </a:r>
          </a:p>
          <a:p>
            <a:r>
              <a:rPr lang="en-US" dirty="0" smtClean="0"/>
              <a:t>Selection sorting is conceptually the most simplest sorting algorithm.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b="1" dirty="0" smtClean="0"/>
              <a:t>Idea: </a:t>
            </a:r>
            <a:r>
              <a:rPr lang="en-US" dirty="0" smtClean="0"/>
              <a:t>Find the least (or greatest) value in the array, swap it into the leftmost(or rightmost)</a:t>
            </a:r>
            <a:r>
              <a:rPr lang="en-US" b="1" dirty="0" smtClean="0"/>
              <a:t> </a:t>
            </a:r>
            <a:r>
              <a:rPr lang="en-US" dirty="0" smtClean="0"/>
              <a:t>component (where it belongs), and then forget that component. Do this repeatedly. Let a[n] be a linear array of n elements. </a:t>
            </a:r>
          </a:p>
          <a:p>
            <a:r>
              <a:rPr lang="en-US" dirty="0" smtClean="0"/>
              <a:t>The selection sort works as follows:</a:t>
            </a:r>
          </a:p>
          <a:p>
            <a:pPr lvl="1">
              <a:buFont typeface="Courier New" pitchFamily="49" charset="0"/>
              <a:buChar char="o"/>
            </a:pPr>
            <a:r>
              <a:rPr lang="en-US" b="1" dirty="0" smtClean="0"/>
              <a:t>pass 1: </a:t>
            </a:r>
            <a:r>
              <a:rPr lang="en-US" dirty="0" smtClean="0"/>
              <a:t>Find the location loc of the smallest element in the list of n elements a[0], a[1], a[2],</a:t>
            </a:r>
            <a:r>
              <a:rPr lang="en-US" b="1" dirty="0" smtClean="0"/>
              <a:t> </a:t>
            </a:r>
            <a:r>
              <a:rPr lang="en-US" dirty="0" smtClean="0"/>
              <a:t>a[3], …......,a[n-1] and then interchange a[loc] and a[0].</a:t>
            </a:r>
          </a:p>
          <a:p>
            <a:pPr lvl="1">
              <a:buFont typeface="Courier New" pitchFamily="49" charset="0"/>
              <a:buChar char="o"/>
            </a:pPr>
            <a:r>
              <a:rPr lang="en-US" b="1" dirty="0" smtClean="0"/>
              <a:t>Pass 2: </a:t>
            </a:r>
            <a:r>
              <a:rPr lang="en-US" dirty="0" smtClean="0"/>
              <a:t>Find the location loc of the smallest element in the sub-list of n-1 elements a[1], a[2],</a:t>
            </a:r>
            <a:r>
              <a:rPr lang="en-US" b="1" dirty="0" smtClean="0"/>
              <a:t> </a:t>
            </a:r>
            <a:r>
              <a:rPr lang="en-US" dirty="0" smtClean="0"/>
              <a:t>a[3], …......,a[n-1] and then interchange a[loc] and a[1] such that a[0], a[1] are sorted.</a:t>
            </a:r>
          </a:p>
          <a:p>
            <a:pPr lvl="1">
              <a:buFont typeface="Courier New" pitchFamily="49" charset="0"/>
              <a:buChar char="o"/>
            </a:pPr>
            <a:r>
              <a:rPr lang="en-US" dirty="0" smtClean="0"/>
              <a:t>…..................... and so 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pic>
        <p:nvPicPr>
          <p:cNvPr id="4" name="Content Placeholder 3" descr="selection.PNG"/>
          <p:cNvPicPr>
            <a:picLocks noGrp="1" noChangeAspect="1"/>
          </p:cNvPicPr>
          <p:nvPr>
            <p:ph idx="1"/>
          </p:nvPr>
        </p:nvPicPr>
        <p:blipFill>
          <a:blip r:embed="rId2" cstate="print"/>
          <a:stretch>
            <a:fillRect/>
          </a:stretch>
        </p:blipFill>
        <p:spPr>
          <a:xfrm>
            <a:off x="249772" y="1828800"/>
            <a:ext cx="8742263" cy="4724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Contd..</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US" b="1" u="sng" dirty="0" smtClean="0"/>
              <a:t>Algorithm:</a:t>
            </a:r>
            <a:r>
              <a:rPr lang="en-US" dirty="0" smtClean="0"/>
              <a:t> </a:t>
            </a:r>
          </a:p>
          <a:p>
            <a:r>
              <a:rPr lang="en-US" dirty="0" smtClean="0"/>
              <a:t>void </a:t>
            </a:r>
            <a:r>
              <a:rPr lang="en-US" dirty="0" err="1" smtClean="0"/>
              <a:t>selectionSort</a:t>
            </a:r>
            <a:r>
              <a:rPr lang="en-US" dirty="0" smtClean="0"/>
              <a:t>(</a:t>
            </a:r>
            <a:r>
              <a:rPr lang="en-US" dirty="0" err="1" smtClean="0"/>
              <a:t>int</a:t>
            </a:r>
            <a:r>
              <a:rPr lang="en-US" dirty="0" smtClean="0"/>
              <a:t> a[], </a:t>
            </a:r>
            <a:r>
              <a:rPr lang="en-US" dirty="0" err="1" smtClean="0"/>
              <a:t>int</a:t>
            </a:r>
            <a:r>
              <a:rPr lang="en-US" dirty="0" smtClean="0"/>
              <a:t> size) </a:t>
            </a:r>
          </a:p>
          <a:p>
            <a:r>
              <a:rPr lang="en-US" dirty="0" smtClean="0"/>
              <a:t>{ </a:t>
            </a:r>
          </a:p>
          <a:p>
            <a:pPr lvl="1">
              <a:buNone/>
            </a:pPr>
            <a:r>
              <a:rPr lang="en-US" dirty="0" err="1" smtClean="0"/>
              <a:t>int</a:t>
            </a:r>
            <a:r>
              <a:rPr lang="en-US" dirty="0" smtClean="0"/>
              <a:t> </a:t>
            </a:r>
            <a:r>
              <a:rPr lang="en-US" dirty="0" err="1" smtClean="0"/>
              <a:t>i</a:t>
            </a:r>
            <a:r>
              <a:rPr lang="en-US" dirty="0" smtClean="0"/>
              <a:t>, j, min, temp; </a:t>
            </a:r>
          </a:p>
          <a:p>
            <a:pPr lvl="1">
              <a:buNone/>
            </a:pPr>
            <a:r>
              <a:rPr lang="en-US" dirty="0" smtClean="0"/>
              <a:t>for(</a:t>
            </a:r>
            <a:r>
              <a:rPr lang="en-US" dirty="0" err="1" smtClean="0"/>
              <a:t>i</a:t>
            </a:r>
            <a:r>
              <a:rPr lang="en-US" dirty="0" smtClean="0"/>
              <a:t>=0; </a:t>
            </a:r>
            <a:r>
              <a:rPr lang="en-US" dirty="0" err="1" smtClean="0"/>
              <a:t>i</a:t>
            </a:r>
            <a:r>
              <a:rPr lang="en-US" dirty="0" smtClean="0"/>
              <a:t> &lt; size-1; </a:t>
            </a:r>
            <a:r>
              <a:rPr lang="en-US" dirty="0" err="1" smtClean="0"/>
              <a:t>i</a:t>
            </a:r>
            <a:r>
              <a:rPr lang="en-US" dirty="0" smtClean="0"/>
              <a:t>++ ) </a:t>
            </a:r>
          </a:p>
          <a:p>
            <a:pPr lvl="1">
              <a:buNone/>
            </a:pPr>
            <a:r>
              <a:rPr lang="en-US" dirty="0" smtClean="0"/>
              <a:t>{ </a:t>
            </a:r>
          </a:p>
          <a:p>
            <a:pPr lvl="2">
              <a:buNone/>
            </a:pPr>
            <a:r>
              <a:rPr lang="en-US" dirty="0" smtClean="0"/>
              <a:t>min = </a:t>
            </a:r>
            <a:r>
              <a:rPr lang="en-US" dirty="0" err="1" smtClean="0"/>
              <a:t>i</a:t>
            </a:r>
            <a:r>
              <a:rPr lang="en-US" dirty="0" smtClean="0"/>
              <a:t>; //setting min as </a:t>
            </a:r>
            <a:r>
              <a:rPr lang="en-US" dirty="0" err="1" smtClean="0"/>
              <a:t>i</a:t>
            </a:r>
            <a:r>
              <a:rPr lang="en-US" dirty="0" smtClean="0"/>
              <a:t> </a:t>
            </a:r>
          </a:p>
          <a:p>
            <a:pPr lvl="2">
              <a:buNone/>
            </a:pPr>
            <a:r>
              <a:rPr lang="en-US" dirty="0" smtClean="0"/>
              <a:t>for(j=i+1; j &lt; size; j++) </a:t>
            </a:r>
          </a:p>
          <a:p>
            <a:pPr lvl="2">
              <a:buNone/>
            </a:pPr>
            <a:r>
              <a:rPr lang="en-US" dirty="0" smtClean="0"/>
              <a:t>{ </a:t>
            </a:r>
          </a:p>
          <a:p>
            <a:pPr lvl="3">
              <a:buNone/>
            </a:pPr>
            <a:r>
              <a:rPr lang="en-US" dirty="0" smtClean="0"/>
              <a:t>if(a[j] &lt; a[min]) //if element at j is less than element at min position </a:t>
            </a:r>
          </a:p>
          <a:p>
            <a:pPr lvl="3">
              <a:buNone/>
            </a:pPr>
            <a:r>
              <a:rPr lang="en-US" dirty="0" smtClean="0"/>
              <a:t>{ </a:t>
            </a:r>
          </a:p>
          <a:p>
            <a:pPr lvl="4">
              <a:buNone/>
            </a:pPr>
            <a:r>
              <a:rPr lang="en-US" dirty="0" smtClean="0"/>
              <a:t>min = j; //then set min as j</a:t>
            </a:r>
          </a:p>
          <a:p>
            <a:pPr lvl="3">
              <a:buNone/>
            </a:pPr>
            <a:r>
              <a:rPr lang="en-US" dirty="0" smtClean="0"/>
              <a:t> } </a:t>
            </a:r>
          </a:p>
          <a:p>
            <a:pPr lvl="2">
              <a:buNone/>
            </a:pPr>
            <a:r>
              <a:rPr lang="en-US" dirty="0" smtClean="0"/>
              <a:t>} </a:t>
            </a:r>
          </a:p>
          <a:p>
            <a:pPr lvl="1">
              <a:buNone/>
            </a:pPr>
            <a:r>
              <a:rPr lang="en-US" dirty="0" smtClean="0"/>
              <a:t>temp = a[</a:t>
            </a:r>
            <a:r>
              <a:rPr lang="en-US" dirty="0" err="1" smtClean="0"/>
              <a:t>i</a:t>
            </a:r>
            <a:r>
              <a:rPr lang="en-US" dirty="0" smtClean="0"/>
              <a:t>]; </a:t>
            </a:r>
          </a:p>
          <a:p>
            <a:pPr lvl="1">
              <a:buNone/>
            </a:pPr>
            <a:r>
              <a:rPr lang="en-US" dirty="0" smtClean="0"/>
              <a:t>a[</a:t>
            </a:r>
            <a:r>
              <a:rPr lang="en-US" dirty="0" err="1" smtClean="0"/>
              <a:t>i</a:t>
            </a:r>
            <a:r>
              <a:rPr lang="en-US" dirty="0" smtClean="0"/>
              <a:t>] = a[min];</a:t>
            </a:r>
          </a:p>
          <a:p>
            <a:pPr lvl="1">
              <a:buNone/>
            </a:pPr>
            <a:r>
              <a:rPr lang="en-US" dirty="0" smtClean="0"/>
              <a:t>a[min] = temp; </a:t>
            </a:r>
          </a:p>
          <a:p>
            <a:pPr lvl="1">
              <a:buNone/>
            </a:pP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Selection Sort</a:t>
            </a:r>
            <a:endParaRPr lang="en-US"/>
          </a:p>
        </p:txBody>
      </p:sp>
      <p:sp>
        <p:nvSpPr>
          <p:cNvPr id="3" name="Content Placeholder 2"/>
          <p:cNvSpPr>
            <a:spLocks noGrp="1"/>
          </p:cNvSpPr>
          <p:nvPr>
            <p:ph idx="1"/>
          </p:nvPr>
        </p:nvSpPr>
        <p:spPr/>
        <p:txBody>
          <a:bodyPr>
            <a:normAutofit fontScale="92500" lnSpcReduction="20000"/>
          </a:bodyPr>
          <a:lstStyle/>
          <a:p>
            <a:r>
              <a:rPr lang="en-US" b="1" u="sng" dirty="0" smtClean="0"/>
              <a:t>Time Complexity:</a:t>
            </a:r>
            <a:endParaRPr lang="en-US" dirty="0" smtClean="0"/>
          </a:p>
          <a:p>
            <a:pPr lvl="1">
              <a:buFont typeface="Wingdings" pitchFamily="2" charset="2"/>
              <a:buChar char="Ø"/>
            </a:pPr>
            <a:r>
              <a:rPr lang="en-US" dirty="0" smtClean="0"/>
              <a:t>Inner loop executes for (n-1) times when </a:t>
            </a:r>
            <a:r>
              <a:rPr lang="en-US" dirty="0" err="1" smtClean="0"/>
              <a:t>i</a:t>
            </a:r>
            <a:r>
              <a:rPr lang="en-US" dirty="0" smtClean="0"/>
              <a:t>=0, (n-2) times when </a:t>
            </a:r>
            <a:r>
              <a:rPr lang="en-US" dirty="0" err="1" smtClean="0"/>
              <a:t>i</a:t>
            </a:r>
            <a:r>
              <a:rPr lang="en-US" dirty="0" smtClean="0"/>
              <a:t>=1 and so on: Time complexity = (n-1) + (n-2) + (n-3) + …………………………. +2 +1</a:t>
            </a:r>
          </a:p>
          <a:p>
            <a:pPr lvl="1">
              <a:buNone/>
            </a:pPr>
            <a:r>
              <a:rPr lang="en-US" dirty="0" smtClean="0"/>
              <a:t>   = O(n</a:t>
            </a:r>
            <a:r>
              <a:rPr lang="en-US" baseline="30000" dirty="0" smtClean="0"/>
              <a:t>2</a:t>
            </a:r>
            <a:r>
              <a:rPr lang="en-US" dirty="0" smtClean="0"/>
              <a:t>)</a:t>
            </a:r>
          </a:p>
          <a:p>
            <a:pPr lvl="1">
              <a:buNone/>
            </a:pPr>
            <a:r>
              <a:rPr lang="en-US" dirty="0" smtClean="0"/>
              <a:t>   There is no best-case linear time complexity for this algorithm, but number of swap operations is reduced greatly.</a:t>
            </a:r>
          </a:p>
          <a:p>
            <a:r>
              <a:rPr lang="en-US" b="1" u="sng" dirty="0" smtClean="0"/>
              <a:t>Space Complexity:</a:t>
            </a:r>
            <a:endParaRPr lang="en-US" dirty="0" smtClean="0"/>
          </a:p>
          <a:p>
            <a:pPr lvl="1">
              <a:buFont typeface="Wingdings" pitchFamily="2" charset="2"/>
              <a:buChar char="ü"/>
            </a:pPr>
            <a:r>
              <a:rPr lang="en-US" dirty="0" smtClean="0"/>
              <a:t>Since no extra space besides 5 variables is needed for sorting Space complexity = 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a simple Sorting algorithm which sorts the array by shifting elements one by one. It is efficient for smaller data sets, but very inefficient for larger lists.</a:t>
            </a:r>
          </a:p>
          <a:p>
            <a:r>
              <a:rPr lang="en-US" b="1" dirty="0" smtClean="0"/>
              <a:t>Sorting Idea:</a:t>
            </a:r>
            <a:r>
              <a:rPr lang="en-US" dirty="0" smtClean="0"/>
              <a:t> </a:t>
            </a:r>
          </a:p>
          <a:p>
            <a:pPr lvl="1">
              <a:buFont typeface="Wingdings" pitchFamily="2" charset="2"/>
              <a:buChar char="ü"/>
            </a:pPr>
            <a:r>
              <a:rPr lang="en-US" dirty="0" smtClean="0"/>
              <a:t>Loop over positions in the array, starting with index 1. Each new position is like the new card handed to you by the dealer, and you need to insert it into the correct place in the sorted </a:t>
            </a:r>
            <a:r>
              <a:rPr lang="en-US" dirty="0" err="1" smtClean="0"/>
              <a:t>subarray</a:t>
            </a:r>
            <a:r>
              <a:rPr lang="en-US" dirty="0" smtClean="0"/>
              <a:t> to the left of that position.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a:bodyPr>
          <a:lstStyle/>
          <a:p>
            <a:pPr lvl="1">
              <a:buFont typeface="Wingdings" pitchFamily="2" charset="2"/>
              <a:buChar char="§"/>
            </a:pPr>
            <a:r>
              <a:rPr lang="en-GB" dirty="0" smtClean="0">
                <a:latin typeface="Times New Roman" pitchFamily="18" charset="0"/>
              </a:rPr>
              <a:t>There are many, many different types of sorting algorithms, but the primary ones are: </a:t>
            </a:r>
            <a:endParaRPr lang="en-US" dirty="0" smtClean="0"/>
          </a:p>
          <a:p>
            <a:pPr lvl="2">
              <a:buFont typeface="Wingdings" pitchFamily="2" charset="2"/>
              <a:buChar char="§"/>
            </a:pPr>
            <a:r>
              <a:rPr lang="en-US" dirty="0" smtClean="0"/>
              <a:t>Selection sort</a:t>
            </a:r>
          </a:p>
          <a:p>
            <a:pPr lvl="2">
              <a:buFont typeface="Wingdings" pitchFamily="2" charset="2"/>
              <a:buChar char="§"/>
            </a:pPr>
            <a:r>
              <a:rPr lang="en-US" dirty="0" smtClean="0"/>
              <a:t>Bubble sort</a:t>
            </a:r>
          </a:p>
          <a:p>
            <a:pPr lvl="2">
              <a:buFont typeface="Wingdings" pitchFamily="2" charset="2"/>
              <a:buChar char="§"/>
            </a:pPr>
            <a:r>
              <a:rPr lang="en-US" dirty="0" smtClean="0"/>
              <a:t>Insertion sort</a:t>
            </a:r>
          </a:p>
          <a:p>
            <a:pPr lvl="2">
              <a:buFont typeface="Wingdings" pitchFamily="2" charset="2"/>
              <a:buChar char="§"/>
            </a:pPr>
            <a:r>
              <a:rPr lang="en-US" dirty="0" smtClean="0"/>
              <a:t>Shell sort</a:t>
            </a:r>
          </a:p>
          <a:p>
            <a:pPr lvl="2">
              <a:buFont typeface="Wingdings" pitchFamily="2" charset="2"/>
              <a:buChar char="§"/>
            </a:pPr>
            <a:r>
              <a:rPr lang="en-US" dirty="0" smtClean="0"/>
              <a:t>Merge sort</a:t>
            </a:r>
          </a:p>
          <a:p>
            <a:pPr lvl="2">
              <a:buFont typeface="Wingdings" pitchFamily="2" charset="2"/>
              <a:buChar char="§"/>
            </a:pPr>
            <a:r>
              <a:rPr lang="en-US" dirty="0" err="1" smtClean="0"/>
              <a:t>Heapsort</a:t>
            </a:r>
            <a:endParaRPr lang="en-US" dirty="0" smtClean="0"/>
          </a:p>
          <a:p>
            <a:pPr lvl="2">
              <a:buFont typeface="Wingdings" pitchFamily="2" charset="2"/>
              <a:buChar char="§"/>
            </a:pPr>
            <a:r>
              <a:rPr lang="en-US" dirty="0" err="1" smtClean="0"/>
              <a:t>Quicksort</a:t>
            </a:r>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pic>
        <p:nvPicPr>
          <p:cNvPr id="4" name="Content Placeholder 3" descr="insertion.PNG"/>
          <p:cNvPicPr>
            <a:picLocks noGrp="1" noChangeAspect="1"/>
          </p:cNvPicPr>
          <p:nvPr>
            <p:ph idx="1"/>
          </p:nvPr>
        </p:nvPicPr>
        <p:blipFill>
          <a:blip r:embed="rId2" cstate="print"/>
          <a:stretch>
            <a:fillRect/>
          </a:stretch>
        </p:blipFill>
        <p:spPr>
          <a:xfrm>
            <a:off x="838200" y="1571245"/>
            <a:ext cx="7315199" cy="505815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Algorithm</a:t>
            </a:r>
            <a:endParaRPr lang="en-US" dirty="0"/>
          </a:p>
        </p:txBody>
      </p:sp>
      <p:sp>
        <p:nvSpPr>
          <p:cNvPr id="3" name="Content Placeholder 2"/>
          <p:cNvSpPr>
            <a:spLocks noGrp="1"/>
          </p:cNvSpPr>
          <p:nvPr>
            <p:ph idx="1"/>
          </p:nvPr>
        </p:nvSpPr>
        <p:spPr>
          <a:xfrm>
            <a:off x="457200" y="1447800"/>
            <a:ext cx="8229600" cy="5257800"/>
          </a:xfrm>
        </p:spPr>
        <p:txBody>
          <a:bodyPr>
            <a:normAutofit fontScale="85000" lnSpcReduction="20000"/>
          </a:bodyPr>
          <a:lstStyle/>
          <a:p>
            <a:r>
              <a:rPr lang="en-US" dirty="0" smtClean="0"/>
              <a:t>Algorithm:</a:t>
            </a:r>
          </a:p>
          <a:p>
            <a:pPr>
              <a:buNone/>
            </a:pPr>
            <a:r>
              <a:rPr lang="en-US" dirty="0" smtClean="0"/>
              <a:t>Insertion(a, n)</a:t>
            </a:r>
          </a:p>
          <a:p>
            <a:pPr>
              <a:buNone/>
            </a:pPr>
            <a:r>
              <a:rPr lang="en-US" dirty="0" smtClean="0"/>
              <a:t>{</a:t>
            </a:r>
          </a:p>
          <a:p>
            <a:pPr lvl="1">
              <a:buNone/>
            </a:pPr>
            <a:r>
              <a:rPr lang="en-US" dirty="0" err="1" smtClean="0"/>
              <a:t>int</a:t>
            </a:r>
            <a:r>
              <a:rPr lang="en-US" dirty="0" smtClean="0"/>
              <a:t> </a:t>
            </a:r>
            <a:r>
              <a:rPr lang="en-US" dirty="0" err="1" smtClean="0"/>
              <a:t>i</a:t>
            </a:r>
            <a:r>
              <a:rPr lang="en-US" dirty="0" smtClean="0"/>
              <a:t>, j, key; </a:t>
            </a:r>
          </a:p>
          <a:p>
            <a:pPr lvl="1">
              <a:buNone/>
            </a:pPr>
            <a:r>
              <a:rPr lang="en-US" dirty="0" smtClean="0"/>
              <a:t>for(</a:t>
            </a:r>
            <a:r>
              <a:rPr lang="en-US" dirty="0" err="1" smtClean="0"/>
              <a:t>i</a:t>
            </a:r>
            <a:r>
              <a:rPr lang="en-US" dirty="0" smtClean="0"/>
              <a:t>=1; </a:t>
            </a:r>
            <a:r>
              <a:rPr lang="en-US" dirty="0" err="1" smtClean="0"/>
              <a:t>i</a:t>
            </a:r>
            <a:r>
              <a:rPr lang="en-US" dirty="0" smtClean="0"/>
              <a:t>&lt;n; </a:t>
            </a:r>
            <a:r>
              <a:rPr lang="en-US" dirty="0" err="1" smtClean="0"/>
              <a:t>i</a:t>
            </a:r>
            <a:r>
              <a:rPr lang="en-US" dirty="0" smtClean="0"/>
              <a:t>++) </a:t>
            </a:r>
          </a:p>
          <a:p>
            <a:pPr lvl="2">
              <a:buNone/>
            </a:pPr>
            <a:r>
              <a:rPr lang="en-US" dirty="0" smtClean="0"/>
              <a:t>{ </a:t>
            </a:r>
          </a:p>
          <a:p>
            <a:pPr lvl="3">
              <a:buNone/>
            </a:pPr>
            <a:r>
              <a:rPr lang="en-US" dirty="0" smtClean="0"/>
              <a:t>key = a[</a:t>
            </a:r>
            <a:r>
              <a:rPr lang="en-US" dirty="0" err="1" smtClean="0"/>
              <a:t>i</a:t>
            </a:r>
            <a:r>
              <a:rPr lang="en-US" dirty="0" smtClean="0"/>
              <a:t>]; </a:t>
            </a:r>
          </a:p>
          <a:p>
            <a:pPr lvl="3">
              <a:buNone/>
            </a:pPr>
            <a:r>
              <a:rPr lang="en-US" dirty="0" smtClean="0"/>
              <a:t>j = i-1; </a:t>
            </a:r>
          </a:p>
          <a:p>
            <a:pPr lvl="3">
              <a:buNone/>
            </a:pPr>
            <a:r>
              <a:rPr lang="en-US" dirty="0" smtClean="0"/>
              <a:t>while(j&gt;=0 &amp;&amp; key &lt; a[j]) </a:t>
            </a:r>
          </a:p>
          <a:p>
            <a:pPr lvl="3">
              <a:buNone/>
            </a:pPr>
            <a:r>
              <a:rPr lang="en-US" dirty="0" smtClean="0"/>
              <a:t>{ a[j+1] = a[j]; </a:t>
            </a:r>
          </a:p>
          <a:p>
            <a:pPr lvl="3">
              <a:buNone/>
            </a:pPr>
            <a:r>
              <a:rPr lang="en-US" dirty="0" smtClean="0"/>
              <a:t>j--;</a:t>
            </a:r>
          </a:p>
          <a:p>
            <a:pPr lvl="2">
              <a:buNone/>
            </a:pPr>
            <a:r>
              <a:rPr lang="en-US" dirty="0" smtClean="0"/>
              <a:t> } </a:t>
            </a:r>
          </a:p>
          <a:p>
            <a:pPr lvl="2">
              <a:buNone/>
            </a:pPr>
            <a:r>
              <a:rPr lang="en-US" dirty="0" smtClean="0"/>
              <a:t>a[j+1] = key; </a:t>
            </a:r>
          </a:p>
          <a:p>
            <a:pPr lvl="1">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Insertion sort</a:t>
            </a:r>
            <a:endParaRPr lang="en-US" dirty="0"/>
          </a:p>
        </p:txBody>
      </p:sp>
      <p:pic>
        <p:nvPicPr>
          <p:cNvPr id="4" name="Content Placeholder 3" descr="insertioncomplexity.PNG"/>
          <p:cNvPicPr>
            <a:picLocks noGrp="1" noChangeAspect="1"/>
          </p:cNvPicPr>
          <p:nvPr>
            <p:ph idx="1"/>
          </p:nvPr>
        </p:nvPicPr>
        <p:blipFill>
          <a:blip r:embed="rId2" cstate="print"/>
          <a:stretch>
            <a:fillRect/>
          </a:stretch>
        </p:blipFill>
        <p:spPr>
          <a:xfrm>
            <a:off x="685800" y="1524001"/>
            <a:ext cx="8288636" cy="50292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normAutofit lnSpcReduction="10000"/>
          </a:bodyPr>
          <a:lstStyle/>
          <a:p>
            <a:r>
              <a:rPr lang="en-US" b="1" u="sng" dirty="0" smtClean="0"/>
              <a:t>Definition:</a:t>
            </a:r>
          </a:p>
          <a:p>
            <a:pPr lvl="1">
              <a:buFont typeface="Wingdings" pitchFamily="2" charset="2"/>
              <a:buChar char="v"/>
            </a:pPr>
            <a:r>
              <a:rPr lang="en-US" dirty="0" smtClean="0"/>
              <a:t>Quick Sort, as the name suggests, sorts any list very quickly. Quick sort is </a:t>
            </a:r>
            <a:r>
              <a:rPr lang="en-US" i="1" u="sng" dirty="0" smtClean="0"/>
              <a:t>not stable search </a:t>
            </a:r>
            <a:r>
              <a:rPr lang="en-US" dirty="0" smtClean="0"/>
              <a:t>(what is it?), but it is very fast and requires very less </a:t>
            </a:r>
            <a:r>
              <a:rPr lang="en-US" dirty="0" err="1" smtClean="0"/>
              <a:t>aditional</a:t>
            </a:r>
            <a:r>
              <a:rPr lang="en-US" dirty="0" smtClean="0"/>
              <a:t> space. It is based on the rule of </a:t>
            </a:r>
            <a:r>
              <a:rPr lang="en-US" b="1" dirty="0" smtClean="0"/>
              <a:t>Divide and Conquer</a:t>
            </a:r>
            <a:r>
              <a:rPr lang="en-US" dirty="0" smtClean="0"/>
              <a:t>(also called </a:t>
            </a:r>
            <a:r>
              <a:rPr lang="en-US" i="1" dirty="0" smtClean="0"/>
              <a:t>partition-exchange sort</a:t>
            </a:r>
            <a:r>
              <a:rPr lang="en-US" dirty="0" smtClean="0"/>
              <a:t>). This algorithm divides the list into three main parts :</a:t>
            </a:r>
          </a:p>
          <a:p>
            <a:pPr lvl="2">
              <a:buFont typeface="Wingdings" pitchFamily="2" charset="2"/>
              <a:buChar char="Ø"/>
            </a:pPr>
            <a:r>
              <a:rPr lang="en-US" dirty="0" smtClean="0"/>
              <a:t>Elements less than the Pivot element</a:t>
            </a:r>
          </a:p>
          <a:p>
            <a:pPr lvl="2">
              <a:buFont typeface="Wingdings" pitchFamily="2" charset="2"/>
              <a:buChar char="Ø"/>
            </a:pPr>
            <a:r>
              <a:rPr lang="en-US" dirty="0" smtClean="0"/>
              <a:t>Pivot element</a:t>
            </a:r>
          </a:p>
          <a:p>
            <a:pPr lvl="2">
              <a:buFont typeface="Wingdings" pitchFamily="2" charset="2"/>
              <a:buChar char="Ø"/>
            </a:pPr>
            <a:r>
              <a:rPr lang="en-US" dirty="0" smtClean="0"/>
              <a:t>Elements greater than the pivot element</a:t>
            </a:r>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quick sort first selects a value, which is called the </a:t>
            </a:r>
            <a:r>
              <a:rPr lang="en-US" b="1" dirty="0" smtClean="0"/>
              <a:t>pivot value</a:t>
            </a:r>
            <a:r>
              <a:rPr lang="en-US" dirty="0" smtClean="0"/>
              <a:t>.</a:t>
            </a:r>
          </a:p>
          <a:p>
            <a:r>
              <a:rPr lang="en-US" dirty="0" smtClean="0"/>
              <a:t>The role of </a:t>
            </a:r>
            <a:r>
              <a:rPr lang="en-US" b="1" dirty="0" smtClean="0"/>
              <a:t>the pivot value </a:t>
            </a:r>
            <a:r>
              <a:rPr lang="en-US" dirty="0" smtClean="0"/>
              <a:t>is to assist with splitting the list. The actual position where the pivot value belongs in the final sorted list, commonly called the </a:t>
            </a:r>
            <a:r>
              <a:rPr lang="en-US" b="1" dirty="0" smtClean="0"/>
              <a:t>split point</a:t>
            </a:r>
            <a:r>
              <a:rPr lang="en-US" dirty="0" smtClean="0"/>
              <a:t>, will be used to divide the list for subsequent calls to the quick sort.</a:t>
            </a:r>
          </a:p>
          <a:p>
            <a:r>
              <a:rPr lang="en-US" dirty="0" smtClean="0"/>
              <a:t>The </a:t>
            </a:r>
            <a:r>
              <a:rPr lang="en-US" b="1" dirty="0" smtClean="0"/>
              <a:t>partition (to divide the list) </a:t>
            </a:r>
            <a:r>
              <a:rPr lang="en-US" dirty="0" smtClean="0"/>
              <a:t>process will find the split point and  at the same time move other items to the appropriate side of the list, either less than or greater than the pivot value.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Divide and Conquer</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b="1" dirty="0" smtClean="0"/>
              <a:t>Divide-and-conquer</a:t>
            </a:r>
            <a:r>
              <a:rPr lang="en-US" dirty="0" smtClean="0"/>
              <a:t>, breaks a problem into </a:t>
            </a:r>
            <a:r>
              <a:rPr lang="en-US" dirty="0" err="1" smtClean="0"/>
              <a:t>subproblems</a:t>
            </a:r>
            <a:r>
              <a:rPr lang="en-US" dirty="0" smtClean="0"/>
              <a:t> that are similar to the original problem, recursively solves the </a:t>
            </a:r>
            <a:r>
              <a:rPr lang="en-US" dirty="0" err="1" smtClean="0"/>
              <a:t>subproblems</a:t>
            </a:r>
            <a:r>
              <a:rPr lang="en-US" dirty="0" smtClean="0"/>
              <a:t>, and finally combines the solutions to the </a:t>
            </a:r>
            <a:r>
              <a:rPr lang="en-US" dirty="0" err="1" smtClean="0"/>
              <a:t>subproblems</a:t>
            </a:r>
            <a:r>
              <a:rPr lang="en-US" dirty="0" smtClean="0"/>
              <a:t> to solve the original problem.</a:t>
            </a:r>
          </a:p>
          <a:p>
            <a:pPr fontAlgn="base"/>
            <a:r>
              <a:rPr lang="en-US" dirty="0" smtClean="0"/>
              <a:t>You should think of a divide-and-conquer algorithm as having three parts:</a:t>
            </a:r>
          </a:p>
          <a:p>
            <a:pPr lvl="1" fontAlgn="base">
              <a:buFont typeface="Wingdings" pitchFamily="2" charset="2"/>
              <a:buChar char="v"/>
            </a:pPr>
            <a:r>
              <a:rPr lang="en-US" b="1" dirty="0" smtClean="0"/>
              <a:t>Divide</a:t>
            </a:r>
            <a:r>
              <a:rPr lang="en-US" dirty="0" smtClean="0"/>
              <a:t> the problem into a number of </a:t>
            </a:r>
            <a:r>
              <a:rPr lang="en-US" dirty="0" err="1" smtClean="0"/>
              <a:t>subproblems</a:t>
            </a:r>
            <a:r>
              <a:rPr lang="en-US" dirty="0" smtClean="0"/>
              <a:t> that are smaller instances of the same problem.</a:t>
            </a:r>
          </a:p>
          <a:p>
            <a:pPr lvl="1" fontAlgn="base">
              <a:buFont typeface="Wingdings" pitchFamily="2" charset="2"/>
              <a:buChar char="v"/>
            </a:pPr>
            <a:r>
              <a:rPr lang="en-US" b="1" dirty="0" smtClean="0"/>
              <a:t>Conquer</a:t>
            </a:r>
            <a:r>
              <a:rPr lang="en-US" dirty="0" smtClean="0"/>
              <a:t> the </a:t>
            </a:r>
            <a:r>
              <a:rPr lang="en-US" dirty="0" err="1" smtClean="0"/>
              <a:t>subproblems</a:t>
            </a:r>
            <a:r>
              <a:rPr lang="en-US" dirty="0" smtClean="0"/>
              <a:t> by solving them recursively. If they are small enough, solve the </a:t>
            </a:r>
            <a:r>
              <a:rPr lang="en-US" dirty="0" err="1" smtClean="0"/>
              <a:t>subproblems</a:t>
            </a:r>
            <a:r>
              <a:rPr lang="en-US" dirty="0" smtClean="0"/>
              <a:t> as base cases.</a:t>
            </a:r>
          </a:p>
          <a:p>
            <a:pPr lvl="1" fontAlgn="base">
              <a:buFont typeface="Wingdings" pitchFamily="2" charset="2"/>
              <a:buChar char="v"/>
            </a:pPr>
            <a:r>
              <a:rPr lang="en-US" b="1" dirty="0" smtClean="0"/>
              <a:t>Combine</a:t>
            </a:r>
            <a:r>
              <a:rPr lang="en-US" dirty="0" smtClean="0"/>
              <a:t> the solutions to the </a:t>
            </a:r>
            <a:r>
              <a:rPr lang="en-US" dirty="0" err="1" smtClean="0"/>
              <a:t>subproblems</a:t>
            </a:r>
            <a:r>
              <a:rPr lang="en-US" dirty="0" smtClean="0"/>
              <a:t> into the solution for the original problem.</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(D &amp; C)</a:t>
            </a:r>
            <a:endParaRPr lang="en-US" dirty="0"/>
          </a:p>
        </p:txBody>
      </p:sp>
      <p:pic>
        <p:nvPicPr>
          <p:cNvPr id="4" name="Content Placeholder 3" descr="divideconquer.PNG"/>
          <p:cNvPicPr>
            <a:picLocks noGrp="1" noChangeAspect="1"/>
          </p:cNvPicPr>
          <p:nvPr>
            <p:ph idx="1"/>
          </p:nvPr>
        </p:nvPicPr>
        <p:blipFill>
          <a:blip r:embed="rId2" cstate="print"/>
          <a:stretch>
            <a:fillRect/>
          </a:stretch>
        </p:blipFill>
        <p:spPr>
          <a:xfrm>
            <a:off x="1524000" y="1295400"/>
            <a:ext cx="5879315" cy="4729366"/>
          </a:xfrm>
        </p:spPr>
      </p:pic>
      <p:sp>
        <p:nvSpPr>
          <p:cNvPr id="5" name="TextBox 4"/>
          <p:cNvSpPr txBox="1"/>
          <p:nvPr/>
        </p:nvSpPr>
        <p:spPr>
          <a:xfrm>
            <a:off x="3124200" y="6107668"/>
            <a:ext cx="3200400" cy="369332"/>
          </a:xfrm>
          <a:prstGeom prst="rect">
            <a:avLst/>
          </a:prstGeom>
          <a:noFill/>
        </p:spPr>
        <p:txBody>
          <a:bodyPr wrap="square" rtlCol="0">
            <a:spAutoFit/>
          </a:bodyPr>
          <a:lstStyle/>
          <a:p>
            <a:r>
              <a:rPr lang="en-US" dirty="0" smtClean="0"/>
              <a:t>Fig: Divide and Conquer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contd..</a:t>
            </a:r>
            <a:endParaRPr lang="en-US" dirty="0"/>
          </a:p>
        </p:txBody>
      </p:sp>
      <p:pic>
        <p:nvPicPr>
          <p:cNvPr id="4" name="Content Placeholder 3" descr="quicksort.PNG"/>
          <p:cNvPicPr>
            <a:picLocks noGrp="1" noChangeAspect="1"/>
          </p:cNvPicPr>
          <p:nvPr>
            <p:ph idx="1"/>
          </p:nvPr>
        </p:nvPicPr>
        <p:blipFill>
          <a:blip r:embed="rId2" cstate="print"/>
          <a:stretch>
            <a:fillRect/>
          </a:stretch>
        </p:blipFill>
        <p:spPr>
          <a:xfrm>
            <a:off x="1676400" y="1523999"/>
            <a:ext cx="5943600" cy="493349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contd..</a:t>
            </a:r>
            <a:endParaRPr lang="en-US" dirty="0"/>
          </a:p>
        </p:txBody>
      </p:sp>
      <p:pic>
        <p:nvPicPr>
          <p:cNvPr id="4" name="Content Placeholder 3" descr="quicksort1.PNG"/>
          <p:cNvPicPr>
            <a:picLocks noGrp="1" noChangeAspect="1"/>
          </p:cNvPicPr>
          <p:nvPr>
            <p:ph idx="1"/>
          </p:nvPr>
        </p:nvPicPr>
        <p:blipFill>
          <a:blip r:embed="rId2" cstate="print"/>
          <a:stretch>
            <a:fillRect/>
          </a:stretch>
        </p:blipFill>
        <p:spPr>
          <a:xfrm>
            <a:off x="1356225" y="1219200"/>
            <a:ext cx="6035175" cy="3276600"/>
          </a:xfrm>
        </p:spPr>
      </p:pic>
      <p:pic>
        <p:nvPicPr>
          <p:cNvPr id="1026" name="Picture 2" descr="C:\Users\Intel C2D\Desktop\quick2.PNG"/>
          <p:cNvPicPr>
            <a:picLocks noChangeAspect="1" noChangeArrowheads="1"/>
          </p:cNvPicPr>
          <p:nvPr/>
        </p:nvPicPr>
        <p:blipFill>
          <a:blip r:embed="rId3" cstate="print"/>
          <a:srcRect/>
          <a:stretch>
            <a:fillRect/>
          </a:stretch>
        </p:blipFill>
        <p:spPr bwMode="auto">
          <a:xfrm>
            <a:off x="1752600" y="4419600"/>
            <a:ext cx="4581525" cy="200025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Quick Sort recursion</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6208" y="1529687"/>
            <a:ext cx="7931583" cy="4718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5089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Definition:</a:t>
            </a:r>
          </a:p>
          <a:p>
            <a:pPr lvl="1">
              <a:buFont typeface="Wingdings" pitchFamily="2" charset="2"/>
              <a:buChar char="ü"/>
            </a:pPr>
            <a:r>
              <a:rPr lang="en-US" b="1" dirty="0"/>
              <a:t>Sorting</a:t>
            </a:r>
            <a:r>
              <a:rPr lang="en-US" dirty="0"/>
              <a:t> is nothing but storage of data in sorted order, it can be </a:t>
            </a:r>
            <a:r>
              <a:rPr lang="en-US" dirty="0" smtClean="0"/>
              <a:t>in either </a:t>
            </a:r>
            <a:r>
              <a:rPr lang="en-US" dirty="0"/>
              <a:t>ascending or descending order</a:t>
            </a:r>
            <a:r>
              <a:rPr lang="en-US" dirty="0" smtClean="0"/>
              <a:t>.</a:t>
            </a:r>
          </a:p>
          <a:p>
            <a:pPr lvl="1">
              <a:buFont typeface="Wingdings" pitchFamily="2" charset="2"/>
              <a:buChar char="ü"/>
            </a:pPr>
            <a:r>
              <a:rPr lang="en-US" dirty="0"/>
              <a:t>Sorting algorithms are usually divided into two classes, internal sorting algorithms, which assume that data is stored in an array in main memory, and external sorting algorithm, which assume that data is stored on disk or some other device that is best accessed sequentially</a:t>
            </a:r>
            <a:r>
              <a:rPr lang="en-US" dirty="0" smtClean="0"/>
              <a:t>.</a:t>
            </a:r>
          </a:p>
          <a:p>
            <a:pPr lvl="1">
              <a:buFont typeface="Wingdings" pitchFamily="2" charset="2"/>
              <a:buChar char="ü"/>
            </a:pPr>
            <a:r>
              <a:rPr lang="en-US" b="1" dirty="0"/>
              <a:t>Sorting</a:t>
            </a:r>
            <a:r>
              <a:rPr lang="en-US" dirty="0"/>
              <a:t> arranges data in a sequence which makes searching </a:t>
            </a:r>
            <a:r>
              <a:rPr lang="en-US" dirty="0" smtClean="0"/>
              <a:t>easier.</a:t>
            </a:r>
          </a:p>
          <a:p>
            <a:pPr lvl="1">
              <a:buNone/>
            </a:pPr>
            <a:r>
              <a:rPr lang="en-US" i="1" dirty="0" smtClean="0">
                <a:solidFill>
                  <a:schemeClr val="accent6">
                    <a:lumMod val="50000"/>
                  </a:schemeClr>
                </a:solidFill>
              </a:rPr>
              <a:t>We </a:t>
            </a:r>
            <a:r>
              <a:rPr lang="en-US" i="1" dirty="0">
                <a:solidFill>
                  <a:schemeClr val="accent6">
                    <a:lumMod val="50000"/>
                  </a:schemeClr>
                </a:solidFill>
              </a:rPr>
              <a:t>will only consider internal sorting.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 is the array, p is starting index, that is 0, and r is the last index of array. */ </a:t>
            </a:r>
          </a:p>
          <a:p>
            <a:r>
              <a:rPr lang="en-US" dirty="0" smtClean="0"/>
              <a:t>void </a:t>
            </a:r>
            <a:r>
              <a:rPr lang="en-US" b="1" dirty="0" err="1" smtClean="0"/>
              <a:t>quicksort</a:t>
            </a:r>
            <a:r>
              <a:rPr lang="en-US" dirty="0" smtClean="0"/>
              <a:t>(</a:t>
            </a:r>
            <a:r>
              <a:rPr lang="en-US" dirty="0" err="1" smtClean="0"/>
              <a:t>int</a:t>
            </a:r>
            <a:r>
              <a:rPr lang="en-US" dirty="0" smtClean="0"/>
              <a:t> a[], </a:t>
            </a:r>
            <a:r>
              <a:rPr lang="en-US" dirty="0" err="1" smtClean="0"/>
              <a:t>int</a:t>
            </a:r>
            <a:r>
              <a:rPr lang="en-US" dirty="0" smtClean="0"/>
              <a:t> p, </a:t>
            </a:r>
            <a:r>
              <a:rPr lang="en-US" dirty="0" err="1" smtClean="0"/>
              <a:t>int</a:t>
            </a:r>
            <a:r>
              <a:rPr lang="en-US" dirty="0" smtClean="0"/>
              <a:t> r) { </a:t>
            </a:r>
          </a:p>
          <a:p>
            <a:r>
              <a:rPr lang="en-US" dirty="0" smtClean="0"/>
              <a:t>if(p &lt; r) { </a:t>
            </a:r>
          </a:p>
          <a:p>
            <a:r>
              <a:rPr lang="en-US" dirty="0" err="1" smtClean="0"/>
              <a:t>int</a:t>
            </a:r>
            <a:r>
              <a:rPr lang="en-US" dirty="0" smtClean="0"/>
              <a:t> q; </a:t>
            </a:r>
          </a:p>
          <a:p>
            <a:r>
              <a:rPr lang="en-US" dirty="0" smtClean="0"/>
              <a:t>q = partition(a, p, r); </a:t>
            </a:r>
          </a:p>
          <a:p>
            <a:r>
              <a:rPr lang="en-US" dirty="0" err="1" smtClean="0"/>
              <a:t>quicksort</a:t>
            </a:r>
            <a:r>
              <a:rPr lang="en-US" dirty="0" smtClean="0"/>
              <a:t>(a, p, q); </a:t>
            </a:r>
          </a:p>
          <a:p>
            <a:r>
              <a:rPr lang="en-US" dirty="0" err="1" smtClean="0"/>
              <a:t>quicksort</a:t>
            </a:r>
            <a:r>
              <a:rPr lang="en-US" dirty="0" smtClean="0"/>
              <a:t>(a, q+1, r); </a:t>
            </a:r>
          </a:p>
          <a:p>
            <a:r>
              <a:rPr lang="en-US" dirty="0" smtClean="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int</a:t>
            </a:r>
            <a:r>
              <a:rPr lang="en-US" dirty="0" smtClean="0"/>
              <a:t> </a:t>
            </a:r>
            <a:r>
              <a:rPr lang="en-US" b="1" dirty="0" smtClean="0"/>
              <a:t>partition</a:t>
            </a:r>
            <a:r>
              <a:rPr lang="en-US" dirty="0" smtClean="0"/>
              <a:t>(</a:t>
            </a:r>
            <a:r>
              <a:rPr lang="en-US" dirty="0" err="1" smtClean="0"/>
              <a:t>int</a:t>
            </a:r>
            <a:r>
              <a:rPr lang="en-US" dirty="0" smtClean="0"/>
              <a:t> a[], </a:t>
            </a:r>
            <a:r>
              <a:rPr lang="en-US" dirty="0" err="1" smtClean="0"/>
              <a:t>int</a:t>
            </a:r>
            <a:r>
              <a:rPr lang="en-US" dirty="0" smtClean="0"/>
              <a:t> p, </a:t>
            </a:r>
            <a:r>
              <a:rPr lang="en-US" dirty="0" err="1" smtClean="0"/>
              <a:t>int</a:t>
            </a:r>
            <a:r>
              <a:rPr lang="en-US" dirty="0" smtClean="0"/>
              <a:t> r) </a:t>
            </a:r>
          </a:p>
          <a:p>
            <a:r>
              <a:rPr lang="en-US" dirty="0" smtClean="0"/>
              <a:t>{ 	</a:t>
            </a:r>
            <a:r>
              <a:rPr lang="en-US" dirty="0" err="1" smtClean="0"/>
              <a:t>int</a:t>
            </a:r>
            <a:r>
              <a:rPr lang="en-US" dirty="0" smtClean="0"/>
              <a:t> </a:t>
            </a:r>
            <a:r>
              <a:rPr lang="en-US" dirty="0" err="1" smtClean="0"/>
              <a:t>i</a:t>
            </a:r>
            <a:r>
              <a:rPr lang="en-US" dirty="0" smtClean="0"/>
              <a:t>, j, pivot, temp; </a:t>
            </a:r>
          </a:p>
          <a:p>
            <a:pPr lvl="2">
              <a:buNone/>
            </a:pPr>
            <a:r>
              <a:rPr lang="en-US" dirty="0" smtClean="0"/>
              <a:t>pivot = a[p]; </a:t>
            </a:r>
            <a:r>
              <a:rPr lang="en-US" dirty="0" err="1" smtClean="0"/>
              <a:t>i</a:t>
            </a:r>
            <a:r>
              <a:rPr lang="en-US" dirty="0" smtClean="0"/>
              <a:t> = p; j = r; </a:t>
            </a:r>
          </a:p>
          <a:p>
            <a:pPr lvl="2">
              <a:buNone/>
            </a:pPr>
            <a:r>
              <a:rPr lang="en-US" dirty="0" smtClean="0"/>
              <a:t>while(1) {</a:t>
            </a:r>
          </a:p>
          <a:p>
            <a:pPr lvl="3">
              <a:buNone/>
            </a:pPr>
            <a:r>
              <a:rPr lang="en-US" dirty="0" smtClean="0"/>
              <a:t>while(a[</a:t>
            </a:r>
            <a:r>
              <a:rPr lang="en-US" dirty="0" err="1" smtClean="0"/>
              <a:t>i</a:t>
            </a:r>
            <a:r>
              <a:rPr lang="en-US" dirty="0" smtClean="0"/>
              <a:t>] &lt; pivot &amp;&amp; a[</a:t>
            </a:r>
            <a:r>
              <a:rPr lang="en-US" dirty="0" err="1" smtClean="0"/>
              <a:t>i</a:t>
            </a:r>
            <a:r>
              <a:rPr lang="en-US" dirty="0" smtClean="0"/>
              <a:t>] != pivot) </a:t>
            </a:r>
            <a:r>
              <a:rPr lang="en-US" dirty="0" err="1" smtClean="0"/>
              <a:t>i</a:t>
            </a:r>
            <a:r>
              <a:rPr lang="en-US" dirty="0" smtClean="0"/>
              <a:t>++; </a:t>
            </a:r>
          </a:p>
          <a:p>
            <a:pPr lvl="3">
              <a:buNone/>
            </a:pPr>
            <a:r>
              <a:rPr lang="en-US" dirty="0" smtClean="0"/>
              <a:t>while(a[j] &gt; pivot &amp;&amp; a[j] != pivot) j--; </a:t>
            </a:r>
          </a:p>
          <a:p>
            <a:pPr lvl="3">
              <a:buNone/>
            </a:pPr>
            <a:r>
              <a:rPr lang="en-US" dirty="0" smtClean="0"/>
              <a:t>if(</a:t>
            </a:r>
            <a:r>
              <a:rPr lang="en-US" dirty="0" err="1" smtClean="0"/>
              <a:t>i</a:t>
            </a:r>
            <a:r>
              <a:rPr lang="en-US" dirty="0" smtClean="0"/>
              <a:t> &lt; j) { </a:t>
            </a:r>
          </a:p>
          <a:p>
            <a:pPr lvl="3">
              <a:buNone/>
            </a:pPr>
            <a:r>
              <a:rPr lang="en-US" dirty="0" smtClean="0"/>
              <a:t>	temp = a[</a:t>
            </a:r>
            <a:r>
              <a:rPr lang="en-US" dirty="0" err="1" smtClean="0"/>
              <a:t>i</a:t>
            </a:r>
            <a:r>
              <a:rPr lang="en-US" dirty="0" smtClean="0"/>
              <a:t>]; a[</a:t>
            </a:r>
            <a:r>
              <a:rPr lang="en-US" dirty="0" err="1" smtClean="0"/>
              <a:t>i</a:t>
            </a:r>
            <a:r>
              <a:rPr lang="en-US" dirty="0" smtClean="0"/>
              <a:t>] = a[j]; a[j] = temp; } </a:t>
            </a:r>
          </a:p>
          <a:p>
            <a:pPr lvl="3">
              <a:buNone/>
            </a:pPr>
            <a:r>
              <a:rPr lang="en-US" dirty="0" smtClean="0"/>
              <a:t>else  return j; </a:t>
            </a:r>
          </a:p>
          <a:p>
            <a:pPr lvl="1">
              <a:buNone/>
            </a:pPr>
            <a:r>
              <a:rPr lang="en-US" dirty="0" smtClean="0"/>
              <a:t>} 			}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Quick sort</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b="1" u="sng" dirty="0" smtClean="0"/>
              <a:t>Best Case:</a:t>
            </a:r>
            <a:endParaRPr lang="en-US" dirty="0" smtClean="0"/>
          </a:p>
          <a:p>
            <a:pPr lvl="1">
              <a:buFont typeface="Wingdings" pitchFamily="2" charset="2"/>
              <a:buChar char="§"/>
            </a:pPr>
            <a:r>
              <a:rPr lang="en-US" dirty="0" smtClean="0"/>
              <a:t>Divides the array into two partitions of equal size, therefore</a:t>
            </a:r>
          </a:p>
          <a:p>
            <a:pPr lvl="1">
              <a:buFont typeface="Wingdings" pitchFamily="2" charset="2"/>
              <a:buChar char="§"/>
            </a:pPr>
            <a:r>
              <a:rPr lang="en-US" dirty="0" smtClean="0"/>
              <a:t>T(n) = 2T(n/2) + O(n) , Solving this recurrence we get, </a:t>
            </a:r>
          </a:p>
          <a:p>
            <a:pPr lvl="1">
              <a:buFont typeface="Wingdings" pitchFamily="2" charset="2"/>
              <a:buChar char="§"/>
            </a:pPr>
            <a:r>
              <a:rPr lang="en-US" b="1" dirty="0" smtClean="0"/>
              <a:t>T(n)=O(</a:t>
            </a:r>
            <a:r>
              <a:rPr lang="en-US" b="1" dirty="0" err="1" smtClean="0"/>
              <a:t>nlogn</a:t>
            </a:r>
            <a:r>
              <a:rPr lang="en-US" b="1" dirty="0" smtClean="0"/>
              <a:t>)</a:t>
            </a:r>
          </a:p>
          <a:p>
            <a:r>
              <a:rPr lang="en-US" b="1" u="sng" dirty="0" smtClean="0"/>
              <a:t>Worst case:</a:t>
            </a:r>
            <a:endParaRPr lang="en-US" b="1" dirty="0" smtClean="0"/>
          </a:p>
          <a:p>
            <a:pPr lvl="1">
              <a:buFont typeface="Wingdings" pitchFamily="2" charset="2"/>
              <a:buChar char="§"/>
            </a:pPr>
            <a:r>
              <a:rPr lang="en-US" dirty="0" smtClean="0"/>
              <a:t>when one partition contains the n-1 elements and another partition contains only one element. Therefore its recurrence relation is:</a:t>
            </a:r>
          </a:p>
          <a:p>
            <a:pPr lvl="1">
              <a:buFont typeface="Wingdings" pitchFamily="2" charset="2"/>
              <a:buChar char="§"/>
            </a:pPr>
            <a:r>
              <a:rPr lang="en-US" dirty="0" smtClean="0"/>
              <a:t>T(n) = T(n-1) + O(n), Solving this recurrence we get </a:t>
            </a:r>
            <a:r>
              <a:rPr lang="en-US" b="1" dirty="0" smtClean="0"/>
              <a:t>T(n)=O(n</a:t>
            </a:r>
            <a:r>
              <a:rPr lang="en-US" b="1" baseline="30000" dirty="0" smtClean="0"/>
              <a:t>2</a:t>
            </a:r>
            <a:r>
              <a:rPr lang="en-US" b="1" dirty="0" smtClean="0"/>
              <a:t>)</a:t>
            </a:r>
          </a:p>
          <a:p>
            <a:r>
              <a:rPr lang="en-US" b="1" u="sng" dirty="0" smtClean="0"/>
              <a:t>Average case:</a:t>
            </a:r>
            <a:endParaRPr lang="en-US" dirty="0" smtClean="0"/>
          </a:p>
          <a:p>
            <a:pPr lvl="1">
              <a:buFont typeface="Wingdings" pitchFamily="2" charset="2"/>
              <a:buChar char="§"/>
            </a:pPr>
            <a:r>
              <a:rPr lang="en-US" dirty="0" smtClean="0"/>
              <a:t>Good and bad splits are randomly distributed across throughout the tree</a:t>
            </a:r>
          </a:p>
          <a:p>
            <a:pPr lvl="1">
              <a:buFont typeface="Wingdings" pitchFamily="2" charset="2"/>
              <a:buChar char="§"/>
            </a:pPr>
            <a:r>
              <a:rPr lang="en-US" dirty="0" smtClean="0"/>
              <a:t>T1(n)= 2T'(n/2) + O(n) Balanced</a:t>
            </a:r>
          </a:p>
          <a:p>
            <a:pPr lvl="1">
              <a:buFont typeface="Wingdings" pitchFamily="2" charset="2"/>
              <a:buChar char="§"/>
            </a:pPr>
            <a:r>
              <a:rPr lang="en-US" dirty="0" smtClean="0"/>
              <a:t>T'(n)= T(n –1) + O(n) Unbalanced</a:t>
            </a:r>
          </a:p>
          <a:p>
            <a:pPr lvl="1">
              <a:buFont typeface="Wingdings" pitchFamily="2" charset="2"/>
              <a:buChar char="§"/>
            </a:pPr>
            <a:r>
              <a:rPr lang="en-US" dirty="0" smtClean="0"/>
              <a:t>Solving:</a:t>
            </a:r>
          </a:p>
          <a:p>
            <a:pPr lvl="1">
              <a:buFont typeface="Wingdings" pitchFamily="2" charset="2"/>
              <a:buChar char="§"/>
            </a:pPr>
            <a:r>
              <a:rPr lang="en-US" dirty="0" smtClean="0"/>
              <a:t>B(n)= 2(B(n/2 –1) + Θ(n/2)) + Θ(n)</a:t>
            </a:r>
          </a:p>
          <a:p>
            <a:pPr lvl="1">
              <a:buFont typeface="Wingdings" pitchFamily="2" charset="2"/>
              <a:buChar char="§"/>
            </a:pPr>
            <a:r>
              <a:rPr lang="en-US" dirty="0" smtClean="0"/>
              <a:t>2B(n/2 –1) + Θ(n)</a:t>
            </a:r>
          </a:p>
          <a:p>
            <a:pPr lvl="1">
              <a:buFont typeface="Wingdings" pitchFamily="2" charset="2"/>
              <a:buChar char="§"/>
            </a:pPr>
            <a:r>
              <a:rPr lang="en-US" dirty="0" smtClean="0"/>
              <a:t>O(</a:t>
            </a:r>
            <a:r>
              <a:rPr lang="en-US" dirty="0" err="1" smtClean="0"/>
              <a:t>nlogn</a:t>
            </a:r>
            <a:r>
              <a:rPr lang="en-US" dirty="0" smtClean="0"/>
              <a:t>)</a:t>
            </a:r>
          </a:p>
          <a:p>
            <a:pPr lvl="1">
              <a:buFont typeface="Wingdings" pitchFamily="2" charset="2"/>
              <a:buChar char="§"/>
            </a:pPr>
            <a:r>
              <a:rPr lang="en-US" dirty="0" smtClean="0"/>
              <a:t>=&gt;</a:t>
            </a:r>
            <a:r>
              <a:rPr lang="en-US" b="1" dirty="0" smtClean="0"/>
              <a:t>T(n)=O(</a:t>
            </a:r>
            <a:r>
              <a:rPr lang="en-US" b="1" dirty="0" err="1" smtClean="0"/>
              <a:t>nlogn</a:t>
            </a:r>
            <a:r>
              <a:rPr lang="en-US" b="1"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Definition: </a:t>
            </a:r>
          </a:p>
          <a:p>
            <a:pPr lvl="1">
              <a:buFont typeface="Wingdings" pitchFamily="2" charset="2"/>
              <a:buChar char="Ø"/>
            </a:pPr>
            <a:r>
              <a:rPr lang="en-US" dirty="0" smtClean="0"/>
              <a:t>Merge sort is a recursive algorithm that continually splits a list in half. If the list is empty or has one item, it is sorted by definition (the base case). If the list has more than one item, we split the list and recursively invoke a merge sort on both halves. Once the two halves are sorted, the fundamental operation, called a </a:t>
            </a:r>
            <a:r>
              <a:rPr lang="en-US" b="1" dirty="0" smtClean="0"/>
              <a:t>merge</a:t>
            </a:r>
            <a:r>
              <a:rPr lang="en-US" dirty="0" smtClean="0"/>
              <a:t>, is performed. </a:t>
            </a:r>
          </a:p>
          <a:p>
            <a:r>
              <a:rPr lang="en-US" dirty="0" smtClean="0"/>
              <a:t>Merging is the process of taking two smaller sorted lists and combining them together into a single, sorted, new list.</a:t>
            </a:r>
          </a:p>
          <a:p>
            <a:r>
              <a:rPr lang="en-US" dirty="0" smtClean="0"/>
              <a:t>Merge Sort follows the rule of </a:t>
            </a:r>
            <a:r>
              <a:rPr lang="en-US" b="1" dirty="0" smtClean="0"/>
              <a:t>Divide and Conquer</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pic>
        <p:nvPicPr>
          <p:cNvPr id="4" name="Content Placeholder 3" descr="merge1.PNG"/>
          <p:cNvPicPr>
            <a:picLocks noGrp="1" noChangeAspect="1"/>
          </p:cNvPicPr>
          <p:nvPr>
            <p:ph idx="1"/>
          </p:nvPr>
        </p:nvPicPr>
        <p:blipFill>
          <a:blip r:embed="rId2" cstate="print"/>
          <a:stretch>
            <a:fillRect/>
          </a:stretch>
        </p:blipFill>
        <p:spPr>
          <a:xfrm>
            <a:off x="960716" y="1600200"/>
            <a:ext cx="7649884" cy="479373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pic>
        <p:nvPicPr>
          <p:cNvPr id="4" name="Content Placeholder 3" descr="merge2.PNG"/>
          <p:cNvPicPr>
            <a:picLocks noGrp="1" noChangeAspect="1"/>
          </p:cNvPicPr>
          <p:nvPr>
            <p:ph idx="1"/>
          </p:nvPr>
        </p:nvPicPr>
        <p:blipFill>
          <a:blip r:embed="rId2" cstate="print"/>
          <a:stretch>
            <a:fillRect/>
          </a:stretch>
        </p:blipFill>
        <p:spPr>
          <a:xfrm>
            <a:off x="1600200" y="1589707"/>
            <a:ext cx="6248399" cy="5178467"/>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Merge Sort</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Time Complexity:</a:t>
            </a:r>
            <a:endParaRPr lang="en-US" dirty="0" smtClean="0"/>
          </a:p>
          <a:p>
            <a:pPr>
              <a:buNone/>
            </a:pPr>
            <a:r>
              <a:rPr lang="en-US" dirty="0" smtClean="0"/>
              <a:t>Recurrence Relation for Merge sort:</a:t>
            </a:r>
          </a:p>
          <a:p>
            <a:pPr>
              <a:buNone/>
            </a:pPr>
            <a:r>
              <a:rPr lang="en-US" dirty="0" smtClean="0"/>
              <a:t>T(n) = 1 if n=1</a:t>
            </a:r>
          </a:p>
          <a:p>
            <a:pPr>
              <a:buNone/>
            </a:pPr>
            <a:r>
              <a:rPr lang="en-US" dirty="0" smtClean="0"/>
              <a:t>T(n) = 2 T(n/2) + O(n) if n&gt;1</a:t>
            </a:r>
          </a:p>
          <a:p>
            <a:pPr>
              <a:buNone/>
            </a:pPr>
            <a:r>
              <a:rPr lang="en-US" dirty="0" smtClean="0"/>
              <a:t>Solving this recurrence we get</a:t>
            </a:r>
          </a:p>
          <a:p>
            <a:pPr>
              <a:buNone/>
            </a:pPr>
            <a:r>
              <a:rPr lang="en-US" dirty="0" smtClean="0"/>
              <a:t>T(n) = O(</a:t>
            </a:r>
            <a:r>
              <a:rPr lang="en-US" dirty="0" err="1" smtClean="0"/>
              <a:t>nlogn</a:t>
            </a:r>
            <a:r>
              <a:rPr lang="en-US" dirty="0" smtClean="0"/>
              <a:t>)</a:t>
            </a:r>
          </a:p>
          <a:p>
            <a:r>
              <a:rPr lang="en-US" dirty="0" smtClean="0"/>
              <a:t>We can divide a list in half </a:t>
            </a:r>
            <a:r>
              <a:rPr lang="en-US" b="1" dirty="0" err="1" smtClean="0"/>
              <a:t>logn</a:t>
            </a:r>
            <a:r>
              <a:rPr lang="en-US" dirty="0" smtClean="0"/>
              <a:t> times where</a:t>
            </a:r>
            <a:r>
              <a:rPr lang="en-US" b="1" dirty="0" smtClean="0"/>
              <a:t> </a:t>
            </a:r>
            <a:r>
              <a:rPr lang="en-US" b="1" i="1" dirty="0" smtClean="0"/>
              <a:t>n</a:t>
            </a:r>
            <a:r>
              <a:rPr lang="en-US" dirty="0" smtClean="0"/>
              <a:t> is the length of the list. The second process is the merge. Each item in the list will eventually be processed and placed on the sorted list. So the merge operation which results in a list of size </a:t>
            </a:r>
            <a:r>
              <a:rPr lang="en-US" b="1" i="1" dirty="0" smtClean="0"/>
              <a:t>n</a:t>
            </a:r>
            <a:r>
              <a:rPr lang="en-US" dirty="0" smtClean="0"/>
              <a:t> requires </a:t>
            </a:r>
            <a:r>
              <a:rPr lang="en-US" b="1" i="1" dirty="0" smtClean="0"/>
              <a:t>n</a:t>
            </a:r>
            <a:r>
              <a:rPr lang="en-US" dirty="0" smtClean="0"/>
              <a:t> operations. The result of this analysis is that </a:t>
            </a:r>
            <a:r>
              <a:rPr lang="en-US" b="1" dirty="0" err="1" smtClean="0"/>
              <a:t>logn</a:t>
            </a:r>
            <a:r>
              <a:rPr lang="en-US" dirty="0" smtClean="0"/>
              <a:t> splits, each of which costs n for a total of </a:t>
            </a:r>
            <a:r>
              <a:rPr lang="en-US" dirty="0" err="1" smtClean="0"/>
              <a:t>nlogn</a:t>
            </a:r>
            <a:r>
              <a:rPr lang="en-US" dirty="0" smtClean="0"/>
              <a:t> operations. A merge sort is an </a:t>
            </a:r>
            <a:r>
              <a:rPr lang="en-US" b="1" dirty="0" smtClean="0"/>
              <a:t>O(</a:t>
            </a:r>
            <a:r>
              <a:rPr lang="en-US" b="1" dirty="0" err="1" smtClean="0"/>
              <a:t>nlogn</a:t>
            </a:r>
            <a:r>
              <a:rPr lang="en-US" b="1" dirty="0" smtClean="0"/>
              <a:t>) </a:t>
            </a:r>
            <a:r>
              <a:rPr lang="en-US" dirty="0" smtClean="0"/>
              <a:t>algorithm.</a:t>
            </a:r>
          </a:p>
          <a:p>
            <a:pPr>
              <a:buNone/>
            </a:pP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p:txBody>
          <a:bodyPr/>
          <a:lstStyle/>
          <a:p>
            <a:r>
              <a:rPr lang="en-US" dirty="0" smtClean="0"/>
              <a:t>Shell sort is a highly efficient sorting algorithm and is based on insertion sort algorithm. This algorithm avoids large shifts as in case of insertion sort, if the smaller value is to the far right and has to be moved to the far left.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Shell Sort Works?</a:t>
            </a:r>
            <a:endParaRPr lang="en-US" dirty="0"/>
          </a:p>
        </p:txBody>
      </p:sp>
      <p:sp>
        <p:nvSpPr>
          <p:cNvPr id="3" name="Content Placeholder 2"/>
          <p:cNvSpPr>
            <a:spLocks noGrp="1"/>
          </p:cNvSpPr>
          <p:nvPr>
            <p:ph idx="1"/>
          </p:nvPr>
        </p:nvSpPr>
        <p:spPr/>
        <p:txBody>
          <a:bodyPr/>
          <a:lstStyle/>
          <a:p>
            <a:r>
              <a:rPr lang="en-US" dirty="0" smtClean="0"/>
              <a:t>For our example and ease of understanding, we take the interval of 4. Make a virtual sub-list of all values located at the interval of 4 positions. Here these values are {35, 14}, {33, 19}, {42, 27} and {10, 14}</a:t>
            </a:r>
          </a:p>
          <a:p>
            <a:r>
              <a:rPr lang="en-US" dirty="0" smtClean="0"/>
              <a:t>We compare values in each sub-list and swap them (if necessary) in the original array. After this step, the new array should look like this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Shell Sort Works?</a:t>
            </a:r>
            <a:endParaRPr lang="en-US" dirty="0"/>
          </a:p>
        </p:txBody>
      </p:sp>
      <p:pic>
        <p:nvPicPr>
          <p:cNvPr id="4" name="Content Placeholder 3" descr="shell.PNG"/>
          <p:cNvPicPr>
            <a:picLocks noGrp="1" noChangeAspect="1"/>
          </p:cNvPicPr>
          <p:nvPr>
            <p:ph idx="1"/>
          </p:nvPr>
        </p:nvPicPr>
        <p:blipFill>
          <a:blip r:embed="rId2" cstate="print"/>
          <a:stretch>
            <a:fillRect/>
          </a:stretch>
        </p:blipFill>
        <p:spPr>
          <a:xfrm>
            <a:off x="1447800" y="1143000"/>
            <a:ext cx="6400800" cy="4341090"/>
          </a:xfrm>
        </p:spPr>
      </p:pic>
      <p:pic>
        <p:nvPicPr>
          <p:cNvPr id="2050" name="Picture 2" descr="C:\Users\Intel C2D\Desktop\shell1.PNG"/>
          <p:cNvPicPr>
            <a:picLocks noChangeAspect="1" noChangeArrowheads="1"/>
          </p:cNvPicPr>
          <p:nvPr/>
        </p:nvPicPr>
        <p:blipFill>
          <a:blip r:embed="rId3" cstate="print"/>
          <a:srcRect/>
          <a:stretch>
            <a:fillRect/>
          </a:stretch>
        </p:blipFill>
        <p:spPr bwMode="auto">
          <a:xfrm>
            <a:off x="1676400" y="5562600"/>
            <a:ext cx="6172200" cy="6191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Sorting algorithms often have additional properties that are of interest, depending on the application. Here are two important properties.</a:t>
            </a:r>
          </a:p>
          <a:p>
            <a:pPr lvl="1">
              <a:buFont typeface="Wingdings" pitchFamily="2" charset="2"/>
              <a:buChar char="ü"/>
            </a:pPr>
            <a:r>
              <a:rPr lang="en-US" b="1" dirty="0" smtClean="0">
                <a:solidFill>
                  <a:srgbClr val="FF0000"/>
                </a:solidFill>
              </a:rPr>
              <a:t>In place sorting</a:t>
            </a:r>
          </a:p>
          <a:p>
            <a:pPr lvl="2">
              <a:buNone/>
            </a:pPr>
            <a:r>
              <a:rPr lang="en-US" dirty="0" smtClean="0"/>
              <a:t>Sorting of a data structure does not require any external data structure for storing the intermediate steps. </a:t>
            </a:r>
            <a:r>
              <a:rPr lang="en-US" dirty="0"/>
              <a:t>I</a:t>
            </a:r>
            <a:r>
              <a:rPr lang="en-US" dirty="0" smtClean="0"/>
              <a:t>t </a:t>
            </a:r>
            <a:r>
              <a:rPr lang="en-US" dirty="0"/>
              <a:t>is possible to sort very large lists without the need to allocate additional working storage</a:t>
            </a:r>
            <a:r>
              <a:rPr lang="en-US" dirty="0" smtClean="0"/>
              <a:t>.</a:t>
            </a:r>
          </a:p>
          <a:p>
            <a:pPr lvl="1">
              <a:buFont typeface="Wingdings" pitchFamily="2" charset="2"/>
              <a:buChar char="ü"/>
            </a:pPr>
            <a:r>
              <a:rPr lang="en-US" b="1" dirty="0" smtClean="0">
                <a:solidFill>
                  <a:srgbClr val="FF0000"/>
                </a:solidFill>
              </a:rPr>
              <a:t>Stable sorting </a:t>
            </a:r>
          </a:p>
          <a:p>
            <a:pPr lvl="2">
              <a:buNone/>
            </a:pPr>
            <a:r>
              <a:rPr lang="en-US" dirty="0" smtClean="0"/>
              <a:t>If the same element is present multiple times, then they retain the original relative order of positions.</a:t>
            </a:r>
          </a:p>
          <a:p>
            <a:pPr lvl="1">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Heap sort is a comparison based sorting technique based on Binary Heap data structure. It is similar to selection sort where we first find the maximum element and place the maximum element at the end. We repeat the same process for remaining element.</a:t>
            </a:r>
          </a:p>
          <a:p>
            <a:r>
              <a:rPr lang="en-US" dirty="0" smtClean="0"/>
              <a:t>A Binary Heap is a Complete Binary Tree where items are stored in a special order such that value in a parent node is greater(or smaller) than the values in its two children nodes.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lstStyle/>
          <a:p>
            <a:r>
              <a:rPr lang="en-US" dirty="0" smtClean="0"/>
              <a:t>Heap sort algorithm is divided into two basic parts :</a:t>
            </a:r>
          </a:p>
          <a:p>
            <a:pPr marL="914400" lvl="1" indent="-514350">
              <a:buFont typeface="+mj-lt"/>
              <a:buAutoNum type="arabicPeriod"/>
            </a:pPr>
            <a:r>
              <a:rPr lang="en-US" dirty="0" smtClean="0"/>
              <a:t>Creating a Heap of the unsorted list.</a:t>
            </a:r>
          </a:p>
          <a:p>
            <a:pPr marL="914400" lvl="1" indent="-514350">
              <a:buFont typeface="+mj-lt"/>
              <a:buAutoNum type="arabicPeriod"/>
            </a:pPr>
            <a:r>
              <a:rPr lang="en-US" dirty="0" smtClean="0"/>
              <a:t>Then a sorted array is created by repeatedly removing the largest/smallest element from the heap, and inserting it into the array. The heap is reconstructed after each removal.</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property</a:t>
            </a:r>
            <a:endParaRPr lang="en-US" dirty="0"/>
          </a:p>
        </p:txBody>
      </p:sp>
      <p:pic>
        <p:nvPicPr>
          <p:cNvPr id="4" name="Content Placeholder 3" descr="heapshape.PNG"/>
          <p:cNvPicPr>
            <a:picLocks noGrp="1" noChangeAspect="1"/>
          </p:cNvPicPr>
          <p:nvPr>
            <p:ph idx="1"/>
          </p:nvPr>
        </p:nvPicPr>
        <p:blipFill>
          <a:blip r:embed="rId2" cstate="print"/>
          <a:stretch>
            <a:fillRect/>
          </a:stretch>
        </p:blipFill>
        <p:spPr>
          <a:xfrm>
            <a:off x="602415" y="2057400"/>
            <a:ext cx="7924572" cy="3810000"/>
          </a:xfrm>
        </p:spPr>
      </p:pic>
      <p:sp>
        <p:nvSpPr>
          <p:cNvPr id="8" name="TextBox 7"/>
          <p:cNvSpPr txBox="1"/>
          <p:nvPr/>
        </p:nvSpPr>
        <p:spPr>
          <a:xfrm>
            <a:off x="762000" y="1371600"/>
            <a:ext cx="7848600" cy="646331"/>
          </a:xfrm>
          <a:prstGeom prst="rect">
            <a:avLst/>
          </a:prstGeom>
          <a:noFill/>
        </p:spPr>
        <p:txBody>
          <a:bodyPr wrap="square" rtlCol="0">
            <a:spAutoFit/>
          </a:bodyPr>
          <a:lstStyle/>
          <a:p>
            <a:r>
              <a:rPr lang="en-US" b="1" dirty="0" smtClean="0"/>
              <a:t>Shape Property :</a:t>
            </a:r>
            <a:r>
              <a:rPr lang="en-US" dirty="0" smtClean="0"/>
              <a:t> Heap data structure is always a Complete Binary Tree, which means all levels of the tree are fully filled except possibly the lowest.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property</a:t>
            </a:r>
            <a:endParaRPr lang="en-US" dirty="0"/>
          </a:p>
        </p:txBody>
      </p:sp>
      <p:pic>
        <p:nvPicPr>
          <p:cNvPr id="4" name="Content Placeholder 3" descr="maxminheap.PNG"/>
          <p:cNvPicPr>
            <a:picLocks noGrp="1" noChangeAspect="1"/>
          </p:cNvPicPr>
          <p:nvPr>
            <p:ph idx="1"/>
          </p:nvPr>
        </p:nvPicPr>
        <p:blipFill>
          <a:blip r:embed="rId2" cstate="print"/>
          <a:stretch>
            <a:fillRect/>
          </a:stretch>
        </p:blipFill>
        <p:spPr>
          <a:xfrm>
            <a:off x="529061" y="2896259"/>
            <a:ext cx="7748066" cy="2818741"/>
          </a:xfrm>
        </p:spPr>
      </p:pic>
      <p:sp>
        <p:nvSpPr>
          <p:cNvPr id="5" name="TextBox 4"/>
          <p:cNvSpPr txBox="1"/>
          <p:nvPr/>
        </p:nvSpPr>
        <p:spPr>
          <a:xfrm>
            <a:off x="609600" y="1600200"/>
            <a:ext cx="8001000" cy="1200329"/>
          </a:xfrm>
          <a:prstGeom prst="rect">
            <a:avLst/>
          </a:prstGeom>
          <a:noFill/>
        </p:spPr>
        <p:txBody>
          <a:bodyPr wrap="square" rtlCol="0">
            <a:spAutoFit/>
          </a:bodyPr>
          <a:lstStyle/>
          <a:p>
            <a:r>
              <a:rPr lang="en-US" b="1" dirty="0" smtClean="0"/>
              <a:t>Heap Property :</a:t>
            </a:r>
            <a:r>
              <a:rPr lang="en-US" dirty="0" smtClean="0"/>
              <a:t> All nodes are either </a:t>
            </a:r>
            <a:r>
              <a:rPr lang="en-US" i="1" dirty="0" smtClean="0"/>
              <a:t>[greater than or equal to]</a:t>
            </a:r>
            <a:r>
              <a:rPr lang="en-US" dirty="0" smtClean="0"/>
              <a:t> or </a:t>
            </a:r>
            <a:r>
              <a:rPr lang="en-US" i="1" dirty="0" smtClean="0"/>
              <a:t>[less than or equal to]</a:t>
            </a:r>
            <a:r>
              <a:rPr lang="en-US" dirty="0" smtClean="0"/>
              <a:t> each of its children. If the parent nodes are greater than their children, heap is called a </a:t>
            </a:r>
            <a:r>
              <a:rPr lang="en-US" b="1" dirty="0" smtClean="0"/>
              <a:t>Max-Heap</a:t>
            </a:r>
            <a:r>
              <a:rPr lang="en-US" dirty="0" smtClean="0"/>
              <a:t>, and if the parent nodes are smaller than their child nodes, heap is called </a:t>
            </a:r>
            <a:r>
              <a:rPr lang="en-US" b="1" dirty="0" smtClean="0"/>
              <a:t>Min-Heap</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Heap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Initially on receiving an unsorted list, the first step in heap sort is to create a Heap data structure(Max-Heap or Min-Heap). Once heap is built, the first element of the Heap is either largest or smallest(depending upon Max-Heap or Min-Heap), so we put the first element of the heap in our array. Then we again make heap using the remaining elements, to again pick the first element of the heap and put it into the array. We keep on doing the same repeatedly until we have the complete sorted list in our array.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b="1" dirty="0" smtClean="0"/>
              <a:t>radix sort</a:t>
            </a:r>
            <a:r>
              <a:rPr lang="en-US" dirty="0" smtClean="0"/>
              <a:t> is a non-comparative integer sorting algorithm that sorts data with integer keys by grouping keys by the individual digits which share the same significant position and value</a:t>
            </a:r>
          </a:p>
          <a:p>
            <a:r>
              <a:rPr lang="en-US" dirty="0" smtClean="0"/>
              <a:t>The idea of Radix Sort is to do digit by digit sort starting from least significant digit to most significant digit. Radix sort uses counting sort as a subroutine to sort.</a:t>
            </a:r>
          </a:p>
          <a:p>
            <a:r>
              <a:rPr lang="en-US" b="1" dirty="0" smtClean="0"/>
              <a:t>Note:</a:t>
            </a:r>
            <a:r>
              <a:rPr lang="en-US" dirty="0" smtClean="0"/>
              <a:t> The </a:t>
            </a:r>
            <a:r>
              <a:rPr lang="en-US" b="1" dirty="0" smtClean="0"/>
              <a:t>order</a:t>
            </a:r>
            <a:r>
              <a:rPr lang="en-US" dirty="0" smtClean="0"/>
              <a:t> in which we divide and reassemble the list is </a:t>
            </a:r>
            <a:r>
              <a:rPr lang="en-US" b="1" dirty="0" smtClean="0"/>
              <a:t>extremely important</a:t>
            </a:r>
            <a:r>
              <a:rPr lang="en-US" dirty="0" smtClean="0"/>
              <a:t>, as this is one of the foundations of this algorithm.</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Idea to follow in radix sort:</a:t>
            </a:r>
          </a:p>
          <a:p>
            <a:pPr lvl="1">
              <a:buFont typeface="Wingdings" pitchFamily="2" charset="2"/>
              <a:buChar char="Ø"/>
            </a:pPr>
            <a:r>
              <a:rPr lang="en-US" dirty="0" smtClean="0"/>
              <a:t>Each key is first figuratively dropped into one level of buckets (sometimes called </a:t>
            </a:r>
            <a:r>
              <a:rPr lang="en-US" b="1" dirty="0" smtClean="0"/>
              <a:t>counting array</a:t>
            </a:r>
            <a:r>
              <a:rPr lang="en-US" dirty="0" smtClean="0"/>
              <a:t>) corresponding to the value of the rightmost digit. Each bucket preserves the original order of the keys as the keys are dropped into the bucket. There is a one-to-one correspondence between the buckets and the values that can be represented by the rightmost digit. Then, the process repeats with the next neighboring more significant digit until there are no more digits to process. In other words:</a:t>
            </a:r>
          </a:p>
          <a:p>
            <a:pPr marL="1371600" lvl="2" indent="-514350">
              <a:buFont typeface="+mj-lt"/>
              <a:buAutoNum type="arabicPeriod"/>
            </a:pPr>
            <a:r>
              <a:rPr lang="en-US" dirty="0" smtClean="0"/>
              <a:t>Take the least significant digit (or group of bits, both being examples of radices) of each key.</a:t>
            </a:r>
          </a:p>
          <a:p>
            <a:pPr marL="1371600" lvl="2" indent="-514350">
              <a:buFont typeface="+mj-lt"/>
              <a:buAutoNum type="arabicPeriod"/>
            </a:pPr>
            <a:r>
              <a:rPr lang="en-US" dirty="0" smtClean="0"/>
              <a:t>Group the keys based on that digit, but otherwise keep the original order of keys. </a:t>
            </a:r>
          </a:p>
          <a:p>
            <a:pPr marL="1371600" lvl="2" indent="-514350">
              <a:buFont typeface="+mj-lt"/>
              <a:buAutoNum type="arabicPeriod"/>
            </a:pPr>
            <a:r>
              <a:rPr lang="en-US" dirty="0" smtClean="0"/>
              <a:t>Repeat the grouping process with each more significant digit.</a:t>
            </a:r>
          </a:p>
          <a:p>
            <a:pPr lvl="1"/>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Radix Sort tracing</a:t>
            </a:r>
            <a:endParaRPr lang="en-US" dirty="0"/>
          </a:p>
        </p:txBody>
      </p:sp>
      <p:pic>
        <p:nvPicPr>
          <p:cNvPr id="4" name="Content Placeholder 3" descr="rad1.PNG"/>
          <p:cNvPicPr>
            <a:picLocks noGrp="1" noChangeAspect="1"/>
          </p:cNvPicPr>
          <p:nvPr>
            <p:ph idx="1"/>
          </p:nvPr>
        </p:nvPicPr>
        <p:blipFill>
          <a:blip r:embed="rId2" cstate="print"/>
          <a:stretch>
            <a:fillRect/>
          </a:stretch>
        </p:blipFill>
        <p:spPr>
          <a:xfrm>
            <a:off x="2667000" y="2133600"/>
            <a:ext cx="3429000" cy="3197546"/>
          </a:xfrm>
        </p:spPr>
      </p:pic>
      <p:sp>
        <p:nvSpPr>
          <p:cNvPr id="5" name="TextBox 4"/>
          <p:cNvSpPr txBox="1"/>
          <p:nvPr/>
        </p:nvSpPr>
        <p:spPr>
          <a:xfrm>
            <a:off x="914400" y="1143000"/>
            <a:ext cx="7162800" cy="923330"/>
          </a:xfrm>
          <a:prstGeom prst="rect">
            <a:avLst/>
          </a:prstGeom>
          <a:noFill/>
        </p:spPr>
        <p:txBody>
          <a:bodyPr wrap="square" rtlCol="0">
            <a:spAutoFit/>
          </a:bodyPr>
          <a:lstStyle/>
          <a:p>
            <a:r>
              <a:rPr lang="en-US" dirty="0" smtClean="0"/>
              <a:t>Consider the following list of unsorted list of numbers </a:t>
            </a:r>
            <a:r>
              <a:rPr lang="en-US" dirty="0" smtClean="0">
                <a:solidFill>
                  <a:schemeClr val="accent6">
                    <a:lumMod val="50000"/>
                  </a:schemeClr>
                </a:solidFill>
              </a:rPr>
              <a:t>493   812   715   710   195   437   582   340   385</a:t>
            </a:r>
          </a:p>
          <a:p>
            <a:r>
              <a:rPr lang="en-US" dirty="0" smtClean="0"/>
              <a:t>We should start sorting by comparing and ordering the </a:t>
            </a:r>
            <a:r>
              <a:rPr lang="en-US" b="1" dirty="0" smtClean="0"/>
              <a:t>one's</a:t>
            </a:r>
            <a:r>
              <a:rPr lang="en-US" dirty="0" smtClean="0"/>
              <a:t> digits:</a:t>
            </a:r>
            <a:endParaRPr lang="en-US" dirty="0"/>
          </a:p>
        </p:txBody>
      </p:sp>
      <p:sp>
        <p:nvSpPr>
          <p:cNvPr id="6" name="TextBox 5"/>
          <p:cNvSpPr txBox="1"/>
          <p:nvPr/>
        </p:nvSpPr>
        <p:spPr>
          <a:xfrm>
            <a:off x="838200" y="5638800"/>
            <a:ext cx="7543800" cy="923330"/>
          </a:xfrm>
          <a:prstGeom prst="rect">
            <a:avLst/>
          </a:prstGeom>
          <a:noFill/>
        </p:spPr>
        <p:txBody>
          <a:bodyPr wrap="square" rtlCol="0">
            <a:spAutoFit/>
          </a:bodyPr>
          <a:lstStyle/>
          <a:p>
            <a:r>
              <a:rPr lang="en-US" dirty="0" smtClean="0"/>
              <a:t>Now, we gather the </a:t>
            </a:r>
            <a:r>
              <a:rPr lang="en-US" dirty="0" err="1" smtClean="0"/>
              <a:t>sublists</a:t>
            </a:r>
            <a:r>
              <a:rPr lang="en-US" dirty="0" smtClean="0"/>
              <a:t> (in order from the 0 </a:t>
            </a:r>
            <a:r>
              <a:rPr lang="en-US" dirty="0" err="1" smtClean="0"/>
              <a:t>sublist</a:t>
            </a:r>
            <a:r>
              <a:rPr lang="en-US" dirty="0" smtClean="0"/>
              <a:t> to the 9 </a:t>
            </a:r>
            <a:r>
              <a:rPr lang="en-US" dirty="0" err="1" smtClean="0"/>
              <a:t>sublist</a:t>
            </a:r>
            <a:r>
              <a:rPr lang="en-US" dirty="0" smtClean="0"/>
              <a:t>) into the main list again:</a:t>
            </a:r>
          </a:p>
          <a:p>
            <a:r>
              <a:rPr lang="en-US" dirty="0" smtClean="0"/>
              <a:t>340   710   812   582   493   715   195   385   437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 tracing</a:t>
            </a:r>
            <a:endParaRPr lang="en-US" dirty="0"/>
          </a:p>
        </p:txBody>
      </p:sp>
      <p:pic>
        <p:nvPicPr>
          <p:cNvPr id="4" name="Content Placeholder 3" descr="rad2.PNG"/>
          <p:cNvPicPr>
            <a:picLocks noGrp="1" noChangeAspect="1"/>
          </p:cNvPicPr>
          <p:nvPr>
            <p:ph idx="1"/>
          </p:nvPr>
        </p:nvPicPr>
        <p:blipFill>
          <a:blip r:embed="rId2" cstate="print"/>
          <a:stretch>
            <a:fillRect/>
          </a:stretch>
        </p:blipFill>
        <p:spPr>
          <a:xfrm>
            <a:off x="2971800" y="2468722"/>
            <a:ext cx="3581399" cy="3093878"/>
          </a:xfrm>
        </p:spPr>
      </p:pic>
      <p:sp>
        <p:nvSpPr>
          <p:cNvPr id="5" name="TextBox 4"/>
          <p:cNvSpPr txBox="1"/>
          <p:nvPr/>
        </p:nvSpPr>
        <p:spPr>
          <a:xfrm>
            <a:off x="609600" y="1752600"/>
            <a:ext cx="8001000" cy="646331"/>
          </a:xfrm>
          <a:prstGeom prst="rect">
            <a:avLst/>
          </a:prstGeom>
          <a:noFill/>
        </p:spPr>
        <p:txBody>
          <a:bodyPr wrap="square" rtlCol="0">
            <a:spAutoFit/>
          </a:bodyPr>
          <a:lstStyle/>
          <a:p>
            <a:r>
              <a:rPr lang="en-US" dirty="0" smtClean="0"/>
              <a:t>Original List: </a:t>
            </a:r>
            <a:r>
              <a:rPr lang="en-US" dirty="0" smtClean="0">
                <a:solidFill>
                  <a:schemeClr val="accent6">
                    <a:lumMod val="50000"/>
                  </a:schemeClr>
                </a:solidFill>
              </a:rPr>
              <a:t>493   812   715   710   195   437   582   340   385</a:t>
            </a:r>
            <a:endParaRPr lang="en-US" dirty="0" smtClean="0"/>
          </a:p>
          <a:p>
            <a:r>
              <a:rPr lang="en-US" dirty="0" smtClean="0"/>
              <a:t>Now, the </a:t>
            </a:r>
            <a:r>
              <a:rPr lang="en-US" dirty="0" err="1" smtClean="0"/>
              <a:t>sublists</a:t>
            </a:r>
            <a:r>
              <a:rPr lang="en-US" dirty="0" smtClean="0"/>
              <a:t> are created again, this time based on the </a:t>
            </a:r>
            <a:r>
              <a:rPr lang="en-US" b="1" dirty="0" smtClean="0"/>
              <a:t>ten's</a:t>
            </a:r>
            <a:r>
              <a:rPr lang="en-US" dirty="0" smtClean="0"/>
              <a:t> digit:</a:t>
            </a:r>
            <a:endParaRPr lang="en-US" dirty="0"/>
          </a:p>
        </p:txBody>
      </p:sp>
      <p:sp>
        <p:nvSpPr>
          <p:cNvPr id="6" name="TextBox 5"/>
          <p:cNvSpPr txBox="1"/>
          <p:nvPr/>
        </p:nvSpPr>
        <p:spPr>
          <a:xfrm>
            <a:off x="1066800" y="5715000"/>
            <a:ext cx="7162800" cy="646331"/>
          </a:xfrm>
          <a:prstGeom prst="rect">
            <a:avLst/>
          </a:prstGeom>
          <a:noFill/>
        </p:spPr>
        <p:txBody>
          <a:bodyPr wrap="square" rtlCol="0">
            <a:spAutoFit/>
          </a:bodyPr>
          <a:lstStyle/>
          <a:p>
            <a:r>
              <a:rPr lang="en-US" dirty="0" smtClean="0"/>
              <a:t>Now the </a:t>
            </a:r>
            <a:r>
              <a:rPr lang="en-US" dirty="0" err="1" smtClean="0"/>
              <a:t>sublists</a:t>
            </a:r>
            <a:r>
              <a:rPr lang="en-US" dirty="0" smtClean="0"/>
              <a:t> are gathered in order from 0 to 9:</a:t>
            </a:r>
          </a:p>
          <a:p>
            <a:r>
              <a:rPr lang="en-US" dirty="0" smtClean="0"/>
              <a:t>710   812   715   437   340   582   385   493   195</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 tracing</a:t>
            </a:r>
            <a:endParaRPr lang="en-US" dirty="0"/>
          </a:p>
        </p:txBody>
      </p:sp>
      <p:pic>
        <p:nvPicPr>
          <p:cNvPr id="4" name="Content Placeholder 3" descr="rad3.PNG"/>
          <p:cNvPicPr>
            <a:picLocks noGrp="1" noChangeAspect="1"/>
          </p:cNvPicPr>
          <p:nvPr>
            <p:ph idx="1"/>
          </p:nvPr>
        </p:nvPicPr>
        <p:blipFill>
          <a:blip r:embed="rId2" cstate="print"/>
          <a:stretch>
            <a:fillRect/>
          </a:stretch>
        </p:blipFill>
        <p:spPr>
          <a:xfrm>
            <a:off x="2667000" y="2133600"/>
            <a:ext cx="3429000" cy="3429000"/>
          </a:xfrm>
        </p:spPr>
      </p:pic>
      <p:sp>
        <p:nvSpPr>
          <p:cNvPr id="5" name="TextBox 4"/>
          <p:cNvSpPr txBox="1"/>
          <p:nvPr/>
        </p:nvSpPr>
        <p:spPr>
          <a:xfrm>
            <a:off x="838200" y="1447800"/>
            <a:ext cx="7848600" cy="646331"/>
          </a:xfrm>
          <a:prstGeom prst="rect">
            <a:avLst/>
          </a:prstGeom>
          <a:noFill/>
        </p:spPr>
        <p:txBody>
          <a:bodyPr wrap="square" rtlCol="0">
            <a:spAutoFit/>
          </a:bodyPr>
          <a:lstStyle/>
          <a:p>
            <a:r>
              <a:rPr lang="en-US" dirty="0" smtClean="0">
                <a:solidFill>
                  <a:schemeClr val="accent6">
                    <a:lumMod val="50000"/>
                  </a:schemeClr>
                </a:solidFill>
              </a:rPr>
              <a:t>Original List: 493   812   715   710   195   437   582   340   385</a:t>
            </a:r>
            <a:endParaRPr lang="en-US" dirty="0" smtClean="0"/>
          </a:p>
          <a:p>
            <a:r>
              <a:rPr lang="en-US" dirty="0" smtClean="0"/>
              <a:t>Finally, the </a:t>
            </a:r>
            <a:r>
              <a:rPr lang="en-US" dirty="0" err="1" smtClean="0"/>
              <a:t>sublists</a:t>
            </a:r>
            <a:r>
              <a:rPr lang="en-US" dirty="0" smtClean="0"/>
              <a:t> are created according to the </a:t>
            </a:r>
            <a:r>
              <a:rPr lang="en-US" b="1" dirty="0" smtClean="0"/>
              <a:t>hundred's</a:t>
            </a:r>
            <a:r>
              <a:rPr lang="en-US" dirty="0" smtClean="0"/>
              <a:t> digit:</a:t>
            </a:r>
            <a:endParaRPr lang="en-US" dirty="0"/>
          </a:p>
        </p:txBody>
      </p:sp>
      <p:sp>
        <p:nvSpPr>
          <p:cNvPr id="6" name="TextBox 5"/>
          <p:cNvSpPr txBox="1"/>
          <p:nvPr/>
        </p:nvSpPr>
        <p:spPr>
          <a:xfrm>
            <a:off x="838200" y="5791200"/>
            <a:ext cx="7543800" cy="646331"/>
          </a:xfrm>
          <a:prstGeom prst="rect">
            <a:avLst/>
          </a:prstGeom>
          <a:noFill/>
        </p:spPr>
        <p:txBody>
          <a:bodyPr wrap="square" rtlCol="0">
            <a:spAutoFit/>
          </a:bodyPr>
          <a:lstStyle/>
          <a:p>
            <a:r>
              <a:rPr lang="en-US" dirty="0" smtClean="0"/>
              <a:t>At last, the list is gathered up again:</a:t>
            </a:r>
          </a:p>
          <a:p>
            <a:r>
              <a:rPr lang="en-US" dirty="0" smtClean="0"/>
              <a:t>195   340   385   437   493   582   710   715   812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a:t>
            </a:r>
            <a:r>
              <a:rPr lang="en-US" dirty="0" err="1" smtClean="0"/>
              <a:t>vs</a:t>
            </a:r>
            <a:r>
              <a:rPr lang="en-US" smtClean="0"/>
              <a:t> Unstable</a:t>
            </a:r>
            <a:endParaRPr lang="en-US"/>
          </a:p>
        </p:txBody>
      </p:sp>
      <p:pic>
        <p:nvPicPr>
          <p:cNvPr id="4" name="Content Placeholder 3" descr="stable.PNG"/>
          <p:cNvPicPr>
            <a:picLocks noGrp="1" noChangeAspect="1"/>
          </p:cNvPicPr>
          <p:nvPr>
            <p:ph idx="1"/>
          </p:nvPr>
        </p:nvPicPr>
        <p:blipFill>
          <a:blip r:embed="rId2" cstate="print"/>
          <a:stretch>
            <a:fillRect/>
          </a:stretch>
        </p:blipFill>
        <p:spPr>
          <a:xfrm>
            <a:off x="457200" y="1981200"/>
            <a:ext cx="8342987" cy="36576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r>
              <a:rPr lang="en-US" smtClean="0"/>
              <a:t>Camparision</a:t>
            </a:r>
            <a:endParaRPr lang="en-US" dirty="0"/>
          </a:p>
        </p:txBody>
      </p:sp>
      <p:pic>
        <p:nvPicPr>
          <p:cNvPr id="4" name="Content Placeholder 3"/>
          <p:cNvPicPr>
            <a:picLocks noGrp="1"/>
          </p:cNvPicPr>
          <p:nvPr>
            <p:ph idx="1"/>
          </p:nvPr>
        </p:nvPicPr>
        <p:blipFill>
          <a:blip r:embed="rId2" cstate="print">
            <a:extLst>
              <a:ext uri="{28A0092B-C50C-407E-A947-70E740481C1C}"/>
            </a:extLst>
          </a:blip>
          <a:srcRect/>
          <a:stretch>
            <a:fillRect/>
          </a:stretch>
        </p:blipFill>
        <p:spPr bwMode="auto">
          <a:xfrm>
            <a:off x="533400" y="1981200"/>
            <a:ext cx="8001000" cy="4038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Efficiency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There are many techniques for sorting. Implementation of particular sorting technique depends upon situation. Sorting techniques mainly depends on two parameters. First parameter is the execution time of program, which means time taken for execution of program. Second is the space, which means space taken by the program</a:t>
            </a:r>
            <a:r>
              <a:rPr lang="en-US" dirty="0" smtClean="0"/>
              <a:t>.</a:t>
            </a:r>
          </a:p>
          <a:p>
            <a:r>
              <a:rPr lang="en-US" dirty="0" smtClean="0"/>
              <a:t>The efficiency of an algorithm is always stated as a function of the input size</a:t>
            </a:r>
          </a:p>
          <a:p>
            <a:r>
              <a:rPr lang="en-US" dirty="0"/>
              <a:t>Worst case scenario </a:t>
            </a:r>
            <a:r>
              <a:rPr lang="en-US" dirty="0" smtClean="0"/>
              <a:t>:maximum </a:t>
            </a:r>
            <a:r>
              <a:rPr lang="en-US" dirty="0"/>
              <a:t>number of computation steps taken on any input size </a:t>
            </a:r>
            <a:r>
              <a:rPr lang="en-US" dirty="0" smtClean="0"/>
              <a:t>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Complexity</a:t>
            </a:r>
            <a:endParaRPr lang="en-US" dirty="0"/>
          </a:p>
        </p:txBody>
      </p:sp>
      <p:sp>
        <p:nvSpPr>
          <p:cNvPr id="3" name="Content Placeholder 2"/>
          <p:cNvSpPr>
            <a:spLocks noGrp="1"/>
          </p:cNvSpPr>
          <p:nvPr>
            <p:ph idx="1"/>
          </p:nvPr>
        </p:nvSpPr>
        <p:spPr/>
        <p:txBody>
          <a:bodyPr>
            <a:normAutofit/>
          </a:bodyPr>
          <a:lstStyle/>
          <a:p>
            <a:pPr marL="723900" indent="-514350">
              <a:buClr>
                <a:srgbClr val="000000"/>
              </a:buClr>
              <a:buFont typeface="+mj-lt"/>
              <a:buAutoNum type="arabicPeriod"/>
              <a:tabLst>
                <a:tab pos="209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Times New Roman" pitchFamily="18" charset="0"/>
              </a:rPr>
              <a:t>Most of the primary sorting algorithms run on different space and time complexity. </a:t>
            </a:r>
          </a:p>
          <a:p>
            <a:pPr marL="723900" indent="-514350">
              <a:buClr>
                <a:srgbClr val="000000"/>
              </a:buClr>
              <a:buFont typeface="+mj-lt"/>
              <a:buAutoNum type="arabicPeriod"/>
              <a:tabLst>
                <a:tab pos="209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Times New Roman" pitchFamily="18" charset="0"/>
              </a:rPr>
              <a:t>Time Complexity is defined to be the time the computer takes to run a program (or algorithm in our case). </a:t>
            </a:r>
          </a:p>
          <a:p>
            <a:pPr marL="723900" indent="-514350">
              <a:buClr>
                <a:srgbClr val="000000"/>
              </a:buClr>
              <a:buFont typeface="+mj-lt"/>
              <a:buAutoNum type="arabicPeriod"/>
              <a:tabLst>
                <a:tab pos="209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Times New Roman" pitchFamily="18" charset="0"/>
              </a:rPr>
              <a:t>Space complexity is defined to be the amount of memory the computer needs to run a program.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sz="half" idx="1"/>
          </p:nvPr>
        </p:nvSpPr>
        <p:spPr/>
        <p:txBody>
          <a:bodyPr>
            <a:normAutofit/>
          </a:bodyPr>
          <a:lstStyle/>
          <a:p>
            <a:r>
              <a:rPr lang="en-US" sz="2400" dirty="0"/>
              <a:t>We assume each operation in a program take one time unit.</a:t>
            </a:r>
          </a:p>
        </p:txBody>
      </p:sp>
      <p:pic>
        <p:nvPicPr>
          <p:cNvPr id="5" name="Content Placeholder 4" descr="timecom.PNG"/>
          <p:cNvPicPr>
            <a:picLocks noGrp="1" noChangeAspect="1"/>
          </p:cNvPicPr>
          <p:nvPr>
            <p:ph sz="half" idx="2"/>
          </p:nvPr>
        </p:nvPicPr>
        <p:blipFill>
          <a:blip r:embed="rId2" cstate="print"/>
          <a:stretch>
            <a:fillRect/>
          </a:stretch>
        </p:blipFill>
        <p:spPr>
          <a:xfrm>
            <a:off x="1143000" y="2681717"/>
            <a:ext cx="3124200" cy="3566683"/>
          </a:xfrm>
        </p:spPr>
      </p:pic>
      <p:pic>
        <p:nvPicPr>
          <p:cNvPr id="6" name="Picture 5" descr="timecomcode.PNG"/>
          <p:cNvPicPr>
            <a:picLocks noChangeAspect="1"/>
          </p:cNvPicPr>
          <p:nvPr/>
        </p:nvPicPr>
        <p:blipFill>
          <a:blip r:embed="rId3" cstate="print"/>
          <a:stretch>
            <a:fillRect/>
          </a:stretch>
        </p:blipFill>
        <p:spPr>
          <a:xfrm>
            <a:off x="4648200" y="1752600"/>
            <a:ext cx="3708248" cy="3886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Bubble </a:t>
            </a:r>
            <a:r>
              <a:rPr lang="en-US" b="1" dirty="0" smtClean="0"/>
              <a:t>Sort</a:t>
            </a:r>
            <a:endParaRPr lang="en-US" dirty="0"/>
          </a:p>
        </p:txBody>
      </p:sp>
      <p:sp>
        <p:nvSpPr>
          <p:cNvPr id="6" name="Content Placeholder 5"/>
          <p:cNvSpPr>
            <a:spLocks noGrp="1"/>
          </p:cNvSpPr>
          <p:nvPr>
            <p:ph idx="1"/>
          </p:nvPr>
        </p:nvSpPr>
        <p:spPr/>
        <p:txBody>
          <a:bodyPr/>
          <a:lstStyle/>
          <a:p>
            <a:r>
              <a:rPr lang="en-US" dirty="0" smtClean="0"/>
              <a:t>Definition:</a:t>
            </a:r>
          </a:p>
          <a:p>
            <a:pPr lvl="1">
              <a:buFont typeface="Wingdings" pitchFamily="2" charset="2"/>
              <a:buChar char="ü"/>
            </a:pPr>
            <a:r>
              <a:rPr lang="en-US" dirty="0" smtClean="0"/>
              <a:t>The </a:t>
            </a:r>
            <a:r>
              <a:rPr lang="en-US" dirty="0"/>
              <a:t>basic idea of this sort is to pass through the array sequentially several times. Each pass consists of comparing each element in the array with its successor (for example a[</a:t>
            </a:r>
            <a:r>
              <a:rPr lang="en-US" dirty="0" err="1"/>
              <a:t>i</a:t>
            </a:r>
            <a:r>
              <a:rPr lang="en-US" dirty="0"/>
              <a:t>] with a[</a:t>
            </a:r>
            <a:r>
              <a:rPr lang="en-US" dirty="0" err="1"/>
              <a:t>i</a:t>
            </a:r>
            <a:r>
              <a:rPr lang="en-US" dirty="0"/>
              <a:t> + 1]) and interchanging the two elements if they are not in the proper order. </a:t>
            </a:r>
            <a:endParaRPr lang="en-US" dirty="0" smtClean="0"/>
          </a:p>
          <a:p>
            <a:pPr lvl="1">
              <a:buFont typeface="Wingdings" pitchFamily="2" charset="2"/>
              <a:buChar char="ü"/>
            </a:pPr>
            <a:r>
              <a:rPr lang="en-US" dirty="0"/>
              <a:t>For example, consider the following array</a:t>
            </a:r>
            <a:r>
              <a:rPr lang="en-US" dirty="0" smtClean="0"/>
              <a:t>:</a:t>
            </a:r>
          </a:p>
          <a:p>
            <a:pPr lvl="1">
              <a:buFont typeface="Wingdings" pitchFamily="2" charset="2"/>
              <a:buChar char="ü"/>
            </a:pPr>
            <a:r>
              <a:rPr lang="en-US" dirty="0" smtClean="0"/>
              <a:t>Link</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1935</Words>
  <Application>Microsoft Office PowerPoint</Application>
  <PresentationFormat>On-screen Show (4:3)</PresentationFormat>
  <Paragraphs>272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 7: Sorting</vt:lpstr>
      <vt:lpstr>Chapter Outline</vt:lpstr>
      <vt:lpstr>Introduction</vt:lpstr>
      <vt:lpstr>Sorting Definition</vt:lpstr>
      <vt:lpstr>Stable vs Unstable</vt:lpstr>
      <vt:lpstr>Sorting Efficiency</vt:lpstr>
      <vt:lpstr>Review of Complexity</vt:lpstr>
      <vt:lpstr>Time Complexity</vt:lpstr>
      <vt:lpstr>Bubble Sort</vt:lpstr>
      <vt:lpstr>Bubble Sort </vt:lpstr>
      <vt:lpstr>Time complexity of Bubble sort</vt:lpstr>
      <vt:lpstr>Bubble Sort Analysis</vt:lpstr>
      <vt:lpstr>Improvement of Bubble sort.</vt:lpstr>
      <vt:lpstr>Selection Sort</vt:lpstr>
      <vt:lpstr>Selection Sort</vt:lpstr>
      <vt:lpstr>Selection Sort</vt:lpstr>
      <vt:lpstr>Selection Sort Contd..</vt:lpstr>
      <vt:lpstr>Selection Sort</vt:lpstr>
      <vt:lpstr>Insertion Sort</vt:lpstr>
      <vt:lpstr>Insertion Sort</vt:lpstr>
      <vt:lpstr>Insertion Algorithm</vt:lpstr>
      <vt:lpstr>Time Complexity of Insertion sort</vt:lpstr>
      <vt:lpstr>Quick Sort</vt:lpstr>
      <vt:lpstr>Quick Sort contd..</vt:lpstr>
      <vt:lpstr>Divide and Conquer</vt:lpstr>
      <vt:lpstr>Quick Sort (D &amp; C)</vt:lpstr>
      <vt:lpstr>Quick Sort contd..</vt:lpstr>
      <vt:lpstr>Quick sort contd..</vt:lpstr>
      <vt:lpstr>Quick Sort recursion</vt:lpstr>
      <vt:lpstr>Quick Sort algorithm.</vt:lpstr>
      <vt:lpstr>Slide 31</vt:lpstr>
      <vt:lpstr>Time Complexity of Quick sort</vt:lpstr>
      <vt:lpstr>Merge Sort</vt:lpstr>
      <vt:lpstr>Merge Sort</vt:lpstr>
      <vt:lpstr>Merge Sort</vt:lpstr>
      <vt:lpstr>Time Complexity of Merge Sort</vt:lpstr>
      <vt:lpstr>Shell sort</vt:lpstr>
      <vt:lpstr>How Shell Sort Works?</vt:lpstr>
      <vt:lpstr>How Shell Sort Works?</vt:lpstr>
      <vt:lpstr>Heap Sort</vt:lpstr>
      <vt:lpstr>Heap Sort</vt:lpstr>
      <vt:lpstr>Heap property</vt:lpstr>
      <vt:lpstr>Heap property</vt:lpstr>
      <vt:lpstr>Working of Heap Sort</vt:lpstr>
      <vt:lpstr>Radix Sort</vt:lpstr>
      <vt:lpstr>Radix Sort</vt:lpstr>
      <vt:lpstr>Radix Sort tracing</vt:lpstr>
      <vt:lpstr>Radix Sort tracing</vt:lpstr>
      <vt:lpstr>Radix Sort tracing</vt:lpstr>
      <vt:lpstr>Sorting Camparision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Sorting</dc:title>
  <dc:creator>Intel C2D</dc:creator>
  <cp:lastModifiedBy>Intel C2D</cp:lastModifiedBy>
  <cp:revision>132</cp:revision>
  <dcterms:created xsi:type="dcterms:W3CDTF">2017-03-16T02:46:19Z</dcterms:created>
  <dcterms:modified xsi:type="dcterms:W3CDTF">2017-03-23T05:30:43Z</dcterms:modified>
</cp:coreProperties>
</file>