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3" r:id="rId4"/>
    <p:sldId id="264" r:id="rId5"/>
    <p:sldId id="265" r:id="rId6"/>
    <p:sldId id="267" r:id="rId7"/>
    <p:sldId id="257" r:id="rId8"/>
    <p:sldId id="258" r:id="rId9"/>
    <p:sldId id="261" r:id="rId10"/>
    <p:sldId id="260" r:id="rId11"/>
    <p:sldId id="266" r:id="rId12"/>
    <p:sldId id="268" r:id="rId13"/>
    <p:sldId id="269" r:id="rId14"/>
    <p:sldId id="270" r:id="rId15"/>
    <p:sldId id="271" r:id="rId16"/>
    <p:sldId id="272" r:id="rId17"/>
    <p:sldId id="274"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398"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74DFCFB-A2FD-48A5-9BE3-07C2D608F038}" type="datetimeFigureOut">
              <a:rPr lang="en-US" smtClean="0"/>
              <a:pPr/>
              <a:t>3/26/2017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AC57B2-65E8-4F9E-B00E-94785EAD5C0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4DFCFB-A2FD-48A5-9BE3-07C2D608F038}" type="datetimeFigureOut">
              <a:rPr lang="en-US" smtClean="0"/>
              <a:pPr/>
              <a:t>3/26/2017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AC57B2-65E8-4F9E-B00E-94785EAD5C0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4DFCFB-A2FD-48A5-9BE3-07C2D608F038}" type="datetimeFigureOut">
              <a:rPr lang="en-US" smtClean="0"/>
              <a:pPr/>
              <a:t>3/26/2017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AC57B2-65E8-4F9E-B00E-94785EAD5C0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4DFCFB-A2FD-48A5-9BE3-07C2D608F038}" type="datetimeFigureOut">
              <a:rPr lang="en-US" smtClean="0"/>
              <a:pPr/>
              <a:t>3/26/2017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AC57B2-65E8-4F9E-B00E-94785EAD5C0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4DFCFB-A2FD-48A5-9BE3-07C2D608F038}" type="datetimeFigureOut">
              <a:rPr lang="en-US" smtClean="0"/>
              <a:pPr/>
              <a:t>3/26/2017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AC57B2-65E8-4F9E-B00E-94785EAD5C0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74DFCFB-A2FD-48A5-9BE3-07C2D608F038}" type="datetimeFigureOut">
              <a:rPr lang="en-US" smtClean="0"/>
              <a:pPr/>
              <a:t>3/26/2017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AC57B2-65E8-4F9E-B00E-94785EAD5C0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74DFCFB-A2FD-48A5-9BE3-07C2D608F038}" type="datetimeFigureOut">
              <a:rPr lang="en-US" smtClean="0"/>
              <a:pPr/>
              <a:t>3/26/2017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AC57B2-65E8-4F9E-B00E-94785EAD5C0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74DFCFB-A2FD-48A5-9BE3-07C2D608F038}" type="datetimeFigureOut">
              <a:rPr lang="en-US" smtClean="0"/>
              <a:pPr/>
              <a:t>3/26/2017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AC57B2-65E8-4F9E-B00E-94785EAD5C0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4DFCFB-A2FD-48A5-9BE3-07C2D608F038}" type="datetimeFigureOut">
              <a:rPr lang="en-US" smtClean="0"/>
              <a:pPr/>
              <a:t>3/26/2017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AC57B2-65E8-4F9E-B00E-94785EAD5C0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4DFCFB-A2FD-48A5-9BE3-07C2D608F038}" type="datetimeFigureOut">
              <a:rPr lang="en-US" smtClean="0"/>
              <a:pPr/>
              <a:t>3/26/2017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AC57B2-65E8-4F9E-B00E-94785EAD5C0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4DFCFB-A2FD-48A5-9BE3-07C2D608F038}" type="datetimeFigureOut">
              <a:rPr lang="en-US" smtClean="0"/>
              <a:pPr/>
              <a:t>3/26/2017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AC57B2-65E8-4F9E-B00E-94785EAD5C0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DFCFB-A2FD-48A5-9BE3-07C2D608F038}" type="datetimeFigureOut">
              <a:rPr lang="en-US" smtClean="0"/>
              <a:pPr/>
              <a:t>3/26/2017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AC57B2-65E8-4F9E-B00E-94785EAD5C0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8: </a:t>
            </a:r>
            <a:r>
              <a:rPr lang="en-US" dirty="0" smtClean="0"/>
              <a:t>Searching and Hashing</a:t>
            </a:r>
            <a:endParaRPr lang="en-US" dirty="0"/>
          </a:p>
        </p:txBody>
      </p:sp>
      <p:sp>
        <p:nvSpPr>
          <p:cNvPr id="3" name="Subtitle 2"/>
          <p:cNvSpPr>
            <a:spLocks noGrp="1"/>
          </p:cNvSpPr>
          <p:nvPr>
            <p:ph type="subTitle" idx="1"/>
          </p:nvPr>
        </p:nvSpPr>
        <p:spPr/>
        <p:txBody>
          <a:bodyPr/>
          <a:lstStyle/>
          <a:p>
            <a:r>
              <a:rPr lang="en-US" dirty="0" smtClean="0"/>
              <a:t>Prepared by </a:t>
            </a:r>
          </a:p>
          <a:p>
            <a:r>
              <a:rPr lang="en-US" dirty="0" err="1" smtClean="0"/>
              <a:t>Gobinda</a:t>
            </a:r>
            <a:r>
              <a:rPr lang="en-US" dirty="0" smtClean="0"/>
              <a:t> </a:t>
            </a:r>
            <a:r>
              <a:rPr lang="en-US" dirty="0" err="1" smtClean="0"/>
              <a:t>Subedi</a:t>
            </a:r>
            <a:endParaRPr lang="en-US" dirty="0" smtClean="0"/>
          </a:p>
          <a:p>
            <a:r>
              <a:rPr lang="en-US" dirty="0" smtClean="0"/>
              <a:t>KIST, BIT</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Hash Table Principal</a:t>
            </a:r>
            <a:endParaRPr lang="en-US" dirty="0"/>
          </a:p>
        </p:txBody>
      </p:sp>
      <p:pic>
        <p:nvPicPr>
          <p:cNvPr id="7" name="Content Placeholder 6" descr="hash1.PNG"/>
          <p:cNvPicPr>
            <a:picLocks noGrp="1" noChangeAspect="1"/>
          </p:cNvPicPr>
          <p:nvPr>
            <p:ph sz="half" idx="1"/>
          </p:nvPr>
        </p:nvPicPr>
        <p:blipFill>
          <a:blip r:embed="rId2" cstate="print"/>
          <a:stretch>
            <a:fillRect/>
          </a:stretch>
        </p:blipFill>
        <p:spPr>
          <a:xfrm>
            <a:off x="548731" y="2667000"/>
            <a:ext cx="4328069" cy="3200400"/>
          </a:xfrm>
        </p:spPr>
      </p:pic>
      <p:pic>
        <p:nvPicPr>
          <p:cNvPr id="8" name="Content Placeholder 7" descr="hash2.PNG"/>
          <p:cNvPicPr>
            <a:picLocks noGrp="1" noChangeAspect="1"/>
          </p:cNvPicPr>
          <p:nvPr>
            <p:ph sz="half" idx="2"/>
          </p:nvPr>
        </p:nvPicPr>
        <p:blipFill>
          <a:blip r:embed="rId3" cstate="print"/>
          <a:stretch>
            <a:fillRect/>
          </a:stretch>
        </p:blipFill>
        <p:spPr>
          <a:xfrm>
            <a:off x="5486400" y="2671962"/>
            <a:ext cx="2743200" cy="3119238"/>
          </a:xfrm>
        </p:spPr>
      </p:pic>
      <p:sp>
        <p:nvSpPr>
          <p:cNvPr id="1027" name="Rectangle 3"/>
          <p:cNvSpPr>
            <a:spLocks noChangeArrowheads="1"/>
          </p:cNvSpPr>
          <p:nvPr/>
        </p:nvSpPr>
        <p:spPr bwMode="auto">
          <a:xfrm>
            <a:off x="533400" y="2186345"/>
            <a:ext cx="3733800" cy="369332"/>
          </a:xfrm>
          <a:prstGeom prst="rect">
            <a:avLst/>
          </a:prstGeom>
          <a:solidFill>
            <a:srgbClr val="F8F9FA"/>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000000"/>
                </a:solidFill>
                <a:effectLst/>
                <a:latin typeface="Courier New" pitchFamily="49" charset="0"/>
                <a:cs typeface="Courier New" pitchFamily="49" charset="0"/>
              </a:rPr>
              <a:t>Hashvalue</a:t>
            </a:r>
            <a:r>
              <a:rPr kumimoji="0" lang="en-US" b="0" i="0" u="none" strike="noStrike" cap="none" normalizeH="0" baseline="0" dirty="0" smtClean="0">
                <a:ln>
                  <a:noFill/>
                </a:ln>
                <a:solidFill>
                  <a:srgbClr val="000000"/>
                </a:solidFill>
                <a:effectLst/>
                <a:latin typeface="Courier New" pitchFamily="49" charset="0"/>
                <a:cs typeface="Courier New" pitchFamily="49" charset="0"/>
              </a:rPr>
              <a:t> = </a:t>
            </a:r>
            <a:r>
              <a:rPr kumimoji="0" lang="en-US" b="0" i="0" u="none" strike="noStrike" cap="none" normalizeH="0" baseline="0" dirty="0" err="1" smtClean="0">
                <a:ln>
                  <a:noFill/>
                </a:ln>
                <a:solidFill>
                  <a:srgbClr val="000000"/>
                </a:solidFill>
                <a:effectLst/>
                <a:latin typeface="Courier New" pitchFamily="49" charset="0"/>
                <a:cs typeface="Courier New" pitchFamily="49" charset="0"/>
              </a:rPr>
              <a:t>hashKey</a:t>
            </a:r>
            <a:r>
              <a:rPr kumimoji="0" lang="en-US" b="0" i="0" u="none" strike="noStrike" cap="none" normalizeH="0" baseline="0" dirty="0" smtClean="0">
                <a:ln>
                  <a:noFill/>
                </a:ln>
                <a:solidFill>
                  <a:srgbClr val="000000"/>
                </a:solidFill>
                <a:effectLst/>
                <a:latin typeface="Courier New" pitchFamily="49" charset="0"/>
                <a:cs typeface="Courier New" pitchFamily="49" charset="0"/>
              </a:rPr>
              <a:t> MOD 6</a:t>
            </a:r>
            <a:r>
              <a:rPr kumimoji="0" lang="en-US" b="0" i="0" u="none" strike="noStrike" cap="none" normalizeH="0" baseline="0" dirty="0" smtClean="0">
                <a:ln>
                  <a:noFill/>
                </a:ln>
                <a:solidFill>
                  <a:schemeClr val="tx1"/>
                </a:solidFill>
                <a:effectLst/>
                <a:latin typeface="Arial" pitchFamily="34" charset="0"/>
                <a:cs typeface="Arial" pitchFamily="34" charset="0"/>
              </a:rPr>
              <a:t> </a:t>
            </a:r>
          </a:p>
        </p:txBody>
      </p:sp>
      <p:sp>
        <p:nvSpPr>
          <p:cNvPr id="14" name="TextBox 13"/>
          <p:cNvSpPr txBox="1"/>
          <p:nvPr/>
        </p:nvSpPr>
        <p:spPr>
          <a:xfrm>
            <a:off x="5486400" y="2286000"/>
            <a:ext cx="2819400" cy="369332"/>
          </a:xfrm>
          <a:prstGeom prst="rect">
            <a:avLst/>
          </a:prstGeom>
          <a:noFill/>
        </p:spPr>
        <p:txBody>
          <a:bodyPr wrap="square" rtlCol="0">
            <a:spAutoFit/>
          </a:bodyPr>
          <a:lstStyle/>
          <a:p>
            <a:r>
              <a:rPr lang="en-US" dirty="0" smtClean="0"/>
              <a:t>Hash table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Hash Collision</a:t>
            </a:r>
            <a:endParaRPr lang="en-US" dirty="0"/>
          </a:p>
        </p:txBody>
      </p:sp>
      <p:sp>
        <p:nvSpPr>
          <p:cNvPr id="6" name="Content Placeholder 5"/>
          <p:cNvSpPr>
            <a:spLocks noGrp="1"/>
          </p:cNvSpPr>
          <p:nvPr>
            <p:ph idx="1"/>
          </p:nvPr>
        </p:nvSpPr>
        <p:spPr/>
        <p:txBody>
          <a:bodyPr>
            <a:normAutofit/>
          </a:bodyPr>
          <a:lstStyle/>
          <a:p>
            <a:r>
              <a:rPr lang="en-US" b="1" u="sng" dirty="0" smtClean="0">
                <a:solidFill>
                  <a:schemeClr val="accent2">
                    <a:lumMod val="75000"/>
                  </a:schemeClr>
                </a:solidFill>
              </a:rPr>
              <a:t>Hash </a:t>
            </a:r>
            <a:r>
              <a:rPr lang="en-US" b="1" u="sng" dirty="0" smtClean="0">
                <a:solidFill>
                  <a:schemeClr val="accent2">
                    <a:lumMod val="75000"/>
                  </a:schemeClr>
                </a:solidFill>
              </a:rPr>
              <a:t>Collision:</a:t>
            </a:r>
            <a:endParaRPr lang="en-US" dirty="0" smtClean="0">
              <a:solidFill>
                <a:schemeClr val="accent2">
                  <a:lumMod val="75000"/>
                </a:schemeClr>
              </a:solidFill>
            </a:endParaRPr>
          </a:p>
          <a:p>
            <a:pPr lvl="1">
              <a:buFont typeface="Wingdings" pitchFamily="2" charset="2"/>
              <a:buChar char="v"/>
            </a:pPr>
            <a:r>
              <a:rPr lang="en-US" dirty="0" smtClean="0"/>
              <a:t>If two or more than two records trying to insert in a single index of a hash table then such a situation is called hash collision</a:t>
            </a:r>
            <a:r>
              <a:rPr lang="en-US" dirty="0" smtClean="0"/>
              <a:t>.</a:t>
            </a:r>
          </a:p>
          <a:p>
            <a:r>
              <a:rPr lang="en-US" dirty="0" smtClean="0"/>
              <a:t>When two items hash to the same slot, we must have a systematic method for placing the second item in the hash table. This process is called </a:t>
            </a:r>
            <a:r>
              <a:rPr lang="en-US" b="1" dirty="0" smtClean="0">
                <a:solidFill>
                  <a:schemeClr val="accent2">
                    <a:lumMod val="75000"/>
                  </a:schemeClr>
                </a:solidFill>
              </a:rPr>
              <a:t>collision resolution</a:t>
            </a:r>
            <a:r>
              <a:rPr lang="en-US" dirty="0" smtClean="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Collision Resolution</a:t>
            </a:r>
            <a:endParaRPr lang="en-US" dirty="0"/>
          </a:p>
        </p:txBody>
      </p:sp>
      <p:sp>
        <p:nvSpPr>
          <p:cNvPr id="3" name="Content Placeholder 2"/>
          <p:cNvSpPr>
            <a:spLocks noGrp="1"/>
          </p:cNvSpPr>
          <p:nvPr>
            <p:ph idx="1"/>
          </p:nvPr>
        </p:nvSpPr>
        <p:spPr/>
        <p:txBody>
          <a:bodyPr>
            <a:normAutofit lnSpcReduction="10000"/>
          </a:bodyPr>
          <a:lstStyle/>
          <a:p>
            <a:r>
              <a:rPr lang="en-US" dirty="0" smtClean="0"/>
              <a:t>Some popular methods for minimizing collision are</a:t>
            </a:r>
            <a:r>
              <a:rPr lang="en-US" dirty="0" smtClean="0"/>
              <a:t>:</a:t>
            </a:r>
            <a:endParaRPr lang="en-US" dirty="0" smtClean="0"/>
          </a:p>
          <a:p>
            <a:pPr lvl="1">
              <a:buFont typeface="Wingdings" pitchFamily="2" charset="2"/>
              <a:buChar char="v"/>
            </a:pPr>
            <a:r>
              <a:rPr lang="en-US" sz="3200" b="1" i="1" dirty="0" smtClean="0">
                <a:solidFill>
                  <a:srgbClr val="7030A0"/>
                </a:solidFill>
              </a:rPr>
              <a:t>Linear </a:t>
            </a:r>
            <a:r>
              <a:rPr lang="en-US" sz="3200" b="1" i="1" dirty="0" smtClean="0">
                <a:solidFill>
                  <a:srgbClr val="7030A0"/>
                </a:solidFill>
              </a:rPr>
              <a:t>probing</a:t>
            </a:r>
            <a:endParaRPr lang="en-US" sz="3200" b="1" i="1" dirty="0" smtClean="0">
              <a:solidFill>
                <a:srgbClr val="7030A0"/>
              </a:solidFill>
            </a:endParaRPr>
          </a:p>
          <a:p>
            <a:pPr lvl="1">
              <a:buFont typeface="Wingdings" pitchFamily="2" charset="2"/>
              <a:buChar char="v"/>
            </a:pPr>
            <a:r>
              <a:rPr lang="en-US" sz="3200" b="1" i="1" dirty="0" smtClean="0">
                <a:solidFill>
                  <a:srgbClr val="7030A0"/>
                </a:solidFill>
              </a:rPr>
              <a:t>Quadratic </a:t>
            </a:r>
            <a:r>
              <a:rPr lang="en-US" sz="3200" b="1" i="1" dirty="0" smtClean="0">
                <a:solidFill>
                  <a:srgbClr val="7030A0"/>
                </a:solidFill>
              </a:rPr>
              <a:t>probing</a:t>
            </a:r>
            <a:endParaRPr lang="en-US" sz="3200" b="1" i="1" dirty="0" smtClean="0">
              <a:solidFill>
                <a:srgbClr val="7030A0"/>
              </a:solidFill>
            </a:endParaRPr>
          </a:p>
          <a:p>
            <a:pPr lvl="1">
              <a:buFont typeface="Wingdings" pitchFamily="2" charset="2"/>
              <a:buChar char="v"/>
            </a:pPr>
            <a:r>
              <a:rPr lang="en-US" dirty="0" smtClean="0"/>
              <a:t>Rehashing</a:t>
            </a:r>
            <a:endParaRPr lang="en-US" dirty="0" smtClean="0"/>
          </a:p>
          <a:p>
            <a:pPr lvl="1">
              <a:buFont typeface="Wingdings" pitchFamily="2" charset="2"/>
              <a:buChar char="v"/>
            </a:pPr>
            <a:r>
              <a:rPr lang="en-US" dirty="0" smtClean="0"/>
              <a:t>Chaining</a:t>
            </a:r>
            <a:endParaRPr lang="en-US" dirty="0" smtClean="0"/>
          </a:p>
          <a:p>
            <a:pPr lvl="1">
              <a:buFont typeface="Wingdings" pitchFamily="2" charset="2"/>
              <a:buChar char="v"/>
            </a:pPr>
            <a:r>
              <a:rPr lang="en-US" dirty="0" smtClean="0"/>
              <a:t>Hashing using buckets etc</a:t>
            </a:r>
          </a:p>
          <a:p>
            <a:r>
              <a:rPr lang="en-US" dirty="0" smtClean="0"/>
              <a:t>But here we need only first two methods for minimizing collision</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Collision </a:t>
            </a:r>
            <a:r>
              <a:rPr lang="en-US" dirty="0" smtClean="0"/>
              <a:t>Resolution contd..</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During insertion, the goal of collision resolution is to find a free slot in the hash table when the home position for the record is already occupied. We can view any </a:t>
            </a:r>
            <a:r>
              <a:rPr lang="en-US" i="1" u="sng" dirty="0" smtClean="0">
                <a:solidFill>
                  <a:srgbClr val="7030A0"/>
                </a:solidFill>
              </a:rPr>
              <a:t>collision resolution method </a:t>
            </a:r>
            <a:r>
              <a:rPr lang="en-US" dirty="0" smtClean="0"/>
              <a:t>as generating a sequence of hash table slots that can potentially hold the record</a:t>
            </a:r>
            <a:r>
              <a:rPr lang="en-US" dirty="0" smtClean="0"/>
              <a:t>.</a:t>
            </a:r>
          </a:p>
          <a:p>
            <a:r>
              <a:rPr lang="en-US" dirty="0" smtClean="0"/>
              <a:t>The first slot in the sequence will be the home position for the key. If the home position is occupied, then the collision resolution policy goes to the next slot in the sequence. If this is occupied as well, then another slot must be found, and so on. This sequence of slots is known as the </a:t>
            </a:r>
            <a:r>
              <a:rPr lang="en-US" b="1" i="1" u="sng" dirty="0" smtClean="0">
                <a:solidFill>
                  <a:srgbClr val="7030A0"/>
                </a:solidFill>
              </a:rPr>
              <a:t>probe sequence</a:t>
            </a:r>
            <a:r>
              <a:rPr lang="en-US" i="1" u="sng" dirty="0" smtClean="0">
                <a:solidFill>
                  <a:srgbClr val="7030A0"/>
                </a:solidFill>
              </a:rPr>
              <a:t>, </a:t>
            </a:r>
            <a:r>
              <a:rPr lang="en-US" dirty="0" smtClean="0"/>
              <a:t>and it is generated by some </a:t>
            </a:r>
            <a:r>
              <a:rPr lang="en-US" b="1" i="1" u="sng" dirty="0" smtClean="0">
                <a:solidFill>
                  <a:srgbClr val="7030A0"/>
                </a:solidFill>
              </a:rPr>
              <a:t>probe </a:t>
            </a:r>
            <a:r>
              <a:rPr lang="en-US" b="1" i="1" u="sng" dirty="0" smtClean="0">
                <a:solidFill>
                  <a:srgbClr val="7030A0"/>
                </a:solidFill>
              </a:rPr>
              <a:t>function.</a:t>
            </a:r>
            <a:endParaRPr lang="en-US" i="1" u="sng" dirty="0" smtClean="0">
              <a:solidFill>
                <a:srgbClr val="7030A0"/>
              </a:solidFill>
            </a:endParaRP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Collision Resolution contd..</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One method for resolving collisions looks into the hash table and tries to find another open slot to hold the item that caused the collision. A simple way to do this is to start at the original hash value position and then move in a sequential manner through the slots until we encounter the first slot that is empty.</a:t>
            </a:r>
            <a:endParaRPr lang="en-US" b="1" u="sng" dirty="0" smtClean="0"/>
          </a:p>
          <a:p>
            <a:r>
              <a:rPr lang="en-US" b="1" u="sng" dirty="0" smtClean="0"/>
              <a:t>Definition:</a:t>
            </a:r>
            <a:endParaRPr lang="en-US" dirty="0" smtClean="0"/>
          </a:p>
          <a:p>
            <a:pPr lvl="1">
              <a:buFont typeface="Wingdings" pitchFamily="2" charset="2"/>
              <a:buChar char="v"/>
            </a:pPr>
            <a:r>
              <a:rPr lang="en-US" dirty="0" smtClean="0"/>
              <a:t>A </a:t>
            </a:r>
            <a:r>
              <a:rPr lang="en-US" dirty="0" smtClean="0"/>
              <a:t>hash-table in which a collision is resolved by putting the item in the next empty place within the occupied array </a:t>
            </a:r>
            <a:r>
              <a:rPr lang="en-US" dirty="0" smtClean="0"/>
              <a:t>space is called </a:t>
            </a:r>
            <a:r>
              <a:rPr lang="en-US" b="1" dirty="0" smtClean="0">
                <a:solidFill>
                  <a:srgbClr val="7030A0"/>
                </a:solidFill>
              </a:rPr>
              <a:t>linear probing.</a:t>
            </a:r>
            <a:endParaRPr lang="en-US" b="1" dirty="0" smtClean="0">
              <a:solidFill>
                <a:srgbClr val="7030A0"/>
              </a:solidFill>
            </a:endParaRPr>
          </a:p>
          <a:p>
            <a:r>
              <a:rPr lang="en-US" dirty="0" smtClean="0"/>
              <a:t>It starts with a location where the collision occurred and does a sequential search through a hash table for the desired empty location.</a:t>
            </a:r>
          </a:p>
          <a:p>
            <a:r>
              <a:rPr lang="en-US" dirty="0" smtClean="0"/>
              <a:t>Hence, </a:t>
            </a:r>
            <a:r>
              <a:rPr lang="en-US" dirty="0" smtClean="0"/>
              <a:t>this method searches in straight line, and it is therefore called linear probing.</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Collision </a:t>
            </a:r>
            <a:r>
              <a:rPr lang="en-US" dirty="0" err="1" smtClean="0"/>
              <a:t>Resolution:Linear</a:t>
            </a:r>
            <a:r>
              <a:rPr lang="en-US" dirty="0" smtClean="0"/>
              <a:t> Probing</a:t>
            </a:r>
            <a:endParaRPr lang="en-US" dirty="0"/>
          </a:p>
        </p:txBody>
      </p:sp>
      <p:sp>
        <p:nvSpPr>
          <p:cNvPr id="3" name="Content Placeholder 2"/>
          <p:cNvSpPr>
            <a:spLocks noGrp="1"/>
          </p:cNvSpPr>
          <p:nvPr>
            <p:ph idx="1"/>
          </p:nvPr>
        </p:nvSpPr>
        <p:spPr>
          <a:xfrm>
            <a:off x="457200" y="1600200"/>
            <a:ext cx="8229600" cy="5029200"/>
          </a:xfrm>
        </p:spPr>
        <p:txBody>
          <a:bodyPr>
            <a:normAutofit/>
          </a:bodyPr>
          <a:lstStyle/>
          <a:p>
            <a:r>
              <a:rPr lang="en-US" sz="2400" dirty="0" smtClean="0"/>
              <a:t>A disadvantage to linear probing is the tendency for </a:t>
            </a:r>
            <a:r>
              <a:rPr lang="en-US" sz="2400" b="1" dirty="0" smtClean="0">
                <a:solidFill>
                  <a:srgbClr val="7030A0"/>
                </a:solidFill>
              </a:rPr>
              <a:t>clustering</a:t>
            </a:r>
            <a:r>
              <a:rPr lang="en-US" sz="2400" dirty="0" smtClean="0"/>
              <a:t>; items become clustered in the table. This means that if many collisions occur at the same hash value, a number of surrounding slots will be filled by the linear probing resolution. This will have an impact on other items that are being </a:t>
            </a:r>
            <a:r>
              <a:rPr lang="en-US" sz="2400" dirty="0" smtClean="0"/>
              <a:t>inserted.</a:t>
            </a:r>
          </a:p>
          <a:p>
            <a:r>
              <a:rPr lang="en-US" sz="2400" dirty="0" smtClean="0"/>
              <a:t>This tendency of linear probing to cluster items together is known as </a:t>
            </a:r>
            <a:r>
              <a:rPr lang="en-US" sz="2400" b="1" dirty="0" smtClean="0"/>
              <a:t>primary clustering</a:t>
            </a:r>
            <a:r>
              <a:rPr lang="en-US" sz="2400" dirty="0" smtClean="0"/>
              <a:t>.</a:t>
            </a:r>
            <a:endParaRPr lang="en-US" sz="2400" dirty="0"/>
          </a:p>
        </p:txBody>
      </p:sp>
      <p:pic>
        <p:nvPicPr>
          <p:cNvPr id="4" name="Picture 3"/>
          <p:cNvPicPr/>
          <p:nvPr/>
        </p:nvPicPr>
        <p:blipFill>
          <a:blip r:embed="rId2" cstate="print">
            <a:extLst>
              <a:ext uri="{28A0092B-C50C-407E-A947-70E740481C1C}"/>
            </a:extLst>
          </a:blip>
          <a:srcRect/>
          <a:stretch>
            <a:fillRect/>
          </a:stretch>
        </p:blipFill>
        <p:spPr bwMode="auto">
          <a:xfrm>
            <a:off x="914400" y="4829175"/>
            <a:ext cx="7162800" cy="1724025"/>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Collision Resolution: Quadratic Probing</a:t>
            </a:r>
            <a:endParaRPr lang="en-US" dirty="0"/>
          </a:p>
        </p:txBody>
      </p:sp>
      <p:sp>
        <p:nvSpPr>
          <p:cNvPr id="3" name="Content Placeholder 2"/>
          <p:cNvSpPr>
            <a:spLocks noGrp="1"/>
          </p:cNvSpPr>
          <p:nvPr>
            <p:ph idx="1"/>
          </p:nvPr>
        </p:nvSpPr>
        <p:spPr/>
        <p:txBody>
          <a:bodyPr>
            <a:normAutofit fontScale="92500" lnSpcReduction="20000"/>
          </a:bodyPr>
          <a:lstStyle/>
          <a:p>
            <a:r>
              <a:rPr lang="en-US" b="1" u="sng" dirty="0" smtClean="0"/>
              <a:t>Definition:</a:t>
            </a:r>
          </a:p>
          <a:p>
            <a:pPr lvl="1">
              <a:buFont typeface="Wingdings" pitchFamily="2" charset="2"/>
              <a:buChar char="v"/>
            </a:pPr>
            <a:r>
              <a:rPr lang="en-US" b="1" i="1" dirty="0" smtClean="0">
                <a:solidFill>
                  <a:srgbClr val="7030A0"/>
                </a:solidFill>
              </a:rPr>
              <a:t>Quadratic </a:t>
            </a:r>
            <a:r>
              <a:rPr lang="en-US" b="1" i="1" dirty="0" smtClean="0">
                <a:solidFill>
                  <a:srgbClr val="7030A0"/>
                </a:solidFill>
              </a:rPr>
              <a:t>probing</a:t>
            </a:r>
            <a:r>
              <a:rPr lang="en-US" i="1" dirty="0" smtClean="0"/>
              <a:t> is a collision resolution method that eliminates the primary clustering problem take place in a linear probing</a:t>
            </a:r>
            <a:r>
              <a:rPr lang="en-US" i="1" dirty="0" smtClean="0"/>
              <a:t>. </a:t>
            </a:r>
            <a:r>
              <a:rPr lang="en-US" i="1" dirty="0" smtClean="0"/>
              <a:t>A variation of the linear probing idea is called </a:t>
            </a:r>
            <a:r>
              <a:rPr lang="en-US" i="1" dirty="0" smtClean="0">
                <a:solidFill>
                  <a:srgbClr val="7030A0"/>
                </a:solidFill>
              </a:rPr>
              <a:t>quadratic probing</a:t>
            </a:r>
            <a:r>
              <a:rPr lang="en-US" i="1" dirty="0" smtClean="0">
                <a:solidFill>
                  <a:srgbClr val="7030A0"/>
                </a:solidFill>
              </a:rPr>
              <a:t>.</a:t>
            </a:r>
          </a:p>
          <a:p>
            <a:r>
              <a:rPr lang="en-US" dirty="0" smtClean="0"/>
              <a:t>Here, we </a:t>
            </a:r>
            <a:r>
              <a:rPr lang="en-US" dirty="0" smtClean="0"/>
              <a:t>use a rehash function that </a:t>
            </a:r>
            <a:r>
              <a:rPr lang="en-US" b="1" i="1" dirty="0" smtClean="0"/>
              <a:t>increments </a:t>
            </a:r>
            <a:r>
              <a:rPr lang="en-US" dirty="0" smtClean="0"/>
              <a:t>the </a:t>
            </a:r>
            <a:r>
              <a:rPr lang="en-US" b="1" u="sng" dirty="0" smtClean="0">
                <a:solidFill>
                  <a:schemeClr val="accent6">
                    <a:lumMod val="50000"/>
                  </a:schemeClr>
                </a:solidFill>
              </a:rPr>
              <a:t>hash value</a:t>
            </a:r>
            <a:r>
              <a:rPr lang="en-US" dirty="0" smtClean="0"/>
              <a:t> by 1, 3, 5, 7, 9, and so on. This means that if the first hash value is </a:t>
            </a:r>
            <a:r>
              <a:rPr lang="en-US" i="1" dirty="0" smtClean="0"/>
              <a:t>h</a:t>
            </a:r>
            <a:r>
              <a:rPr lang="en-US" dirty="0" smtClean="0"/>
              <a:t>, the successive values are </a:t>
            </a:r>
            <a:r>
              <a:rPr lang="en-US" dirty="0" smtClean="0"/>
              <a:t>h+1,</a:t>
            </a:r>
            <a:r>
              <a:rPr lang="en-US" dirty="0" smtClean="0"/>
              <a:t> </a:t>
            </a:r>
            <a:r>
              <a:rPr lang="en-US" dirty="0" smtClean="0"/>
              <a:t>h+4</a:t>
            </a:r>
            <a:r>
              <a:rPr lang="en-US" dirty="0" smtClean="0"/>
              <a:t> </a:t>
            </a:r>
            <a:r>
              <a:rPr lang="en-US" dirty="0" smtClean="0"/>
              <a:t>h+9,</a:t>
            </a:r>
            <a:r>
              <a:rPr lang="en-US" dirty="0" smtClean="0"/>
              <a:t> </a:t>
            </a:r>
            <a:r>
              <a:rPr lang="en-US" dirty="0" smtClean="0"/>
              <a:t>h+16, </a:t>
            </a:r>
            <a:r>
              <a:rPr lang="en-US" dirty="0" smtClean="0"/>
              <a:t>and so on. In other words, quadratic probing uses a skip consisting of successive perfect squares.</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Collision Resolution: Quadratic Probing</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When collision occur then the quadratic probing works as follows:</a:t>
            </a:r>
          </a:p>
          <a:p>
            <a:pPr lvl="1">
              <a:buFont typeface="Wingdings" pitchFamily="2" charset="2"/>
              <a:buChar char="q"/>
            </a:pPr>
            <a:r>
              <a:rPr lang="en-US" dirty="0" smtClean="0">
                <a:solidFill>
                  <a:schemeClr val="accent1">
                    <a:lumMod val="50000"/>
                  </a:schemeClr>
                </a:solidFill>
              </a:rPr>
              <a:t>(Hash value + 1</a:t>
            </a:r>
            <a:r>
              <a:rPr lang="en-US" baseline="30000" dirty="0" smtClean="0">
                <a:solidFill>
                  <a:schemeClr val="accent1">
                    <a:lumMod val="50000"/>
                  </a:schemeClr>
                </a:solidFill>
              </a:rPr>
              <a:t>2</a:t>
            </a:r>
            <a:r>
              <a:rPr lang="en-US" dirty="0" smtClean="0">
                <a:solidFill>
                  <a:schemeClr val="accent1">
                    <a:lumMod val="50000"/>
                  </a:schemeClr>
                </a:solidFill>
              </a:rPr>
              <a:t>)% table </a:t>
            </a:r>
            <a:r>
              <a:rPr lang="en-US" dirty="0" smtClean="0">
                <a:solidFill>
                  <a:schemeClr val="accent1">
                    <a:lumMod val="50000"/>
                  </a:schemeClr>
                </a:solidFill>
              </a:rPr>
              <a:t>size</a:t>
            </a:r>
            <a:endParaRPr lang="en-US" dirty="0" smtClean="0">
              <a:solidFill>
                <a:schemeClr val="accent1">
                  <a:lumMod val="50000"/>
                </a:schemeClr>
              </a:solidFill>
            </a:endParaRPr>
          </a:p>
          <a:p>
            <a:r>
              <a:rPr lang="en-US" dirty="0" smtClean="0"/>
              <a:t>if there is again collision occur then there exist rehashing.</a:t>
            </a:r>
          </a:p>
          <a:p>
            <a:pPr lvl="1">
              <a:buFont typeface="Wingdings" pitchFamily="2" charset="2"/>
              <a:buChar char="q"/>
            </a:pPr>
            <a:r>
              <a:rPr lang="en-US" dirty="0" smtClean="0"/>
              <a:t>(</a:t>
            </a:r>
            <a:r>
              <a:rPr lang="en-US" dirty="0" smtClean="0">
                <a:solidFill>
                  <a:schemeClr val="accent1">
                    <a:lumMod val="50000"/>
                  </a:schemeClr>
                </a:solidFill>
              </a:rPr>
              <a:t>hash value + 2</a:t>
            </a:r>
            <a:r>
              <a:rPr lang="en-US" baseline="30000" dirty="0" smtClean="0">
                <a:solidFill>
                  <a:schemeClr val="accent1">
                    <a:lumMod val="50000"/>
                  </a:schemeClr>
                </a:solidFill>
              </a:rPr>
              <a:t>2</a:t>
            </a:r>
            <a:r>
              <a:rPr lang="en-US" dirty="0" smtClean="0">
                <a:solidFill>
                  <a:schemeClr val="accent1">
                    <a:lumMod val="50000"/>
                  </a:schemeClr>
                </a:solidFill>
              </a:rPr>
              <a:t>)%table </a:t>
            </a:r>
            <a:r>
              <a:rPr lang="en-US" dirty="0" smtClean="0">
                <a:solidFill>
                  <a:schemeClr val="accent1">
                    <a:lumMod val="50000"/>
                  </a:schemeClr>
                </a:solidFill>
              </a:rPr>
              <a:t>size</a:t>
            </a:r>
            <a:endParaRPr lang="en-US" dirty="0" smtClean="0">
              <a:solidFill>
                <a:schemeClr val="accent1">
                  <a:lumMod val="50000"/>
                </a:schemeClr>
              </a:solidFill>
            </a:endParaRPr>
          </a:p>
          <a:p>
            <a:r>
              <a:rPr lang="en-US" dirty="0" smtClean="0"/>
              <a:t>if there is again collision occur then there exist rehashing</a:t>
            </a:r>
            <a:r>
              <a:rPr lang="en-US" dirty="0" smtClean="0"/>
              <a:t>.</a:t>
            </a:r>
            <a:endParaRPr lang="en-US" dirty="0" smtClean="0"/>
          </a:p>
          <a:p>
            <a:pPr lvl="1">
              <a:buFont typeface="Wingdings" pitchFamily="2" charset="2"/>
              <a:buChar char="q"/>
            </a:pPr>
            <a:r>
              <a:rPr lang="en-US" dirty="0" smtClean="0">
                <a:solidFill>
                  <a:schemeClr val="accent1">
                    <a:lumMod val="50000"/>
                  </a:schemeClr>
                </a:solidFill>
              </a:rPr>
              <a:t>(</a:t>
            </a:r>
            <a:r>
              <a:rPr lang="en-US" dirty="0" smtClean="0">
                <a:solidFill>
                  <a:schemeClr val="accent1">
                    <a:lumMod val="50000"/>
                  </a:schemeClr>
                </a:solidFill>
              </a:rPr>
              <a:t>hash value </a:t>
            </a:r>
            <a:r>
              <a:rPr lang="en-US" dirty="0" smtClean="0">
                <a:solidFill>
                  <a:schemeClr val="accent1">
                    <a:lumMod val="50000"/>
                  </a:schemeClr>
                </a:solidFill>
              </a:rPr>
              <a:t>+ </a:t>
            </a:r>
            <a:r>
              <a:rPr lang="en-US" dirty="0" smtClean="0">
                <a:solidFill>
                  <a:schemeClr val="accent1">
                    <a:lumMod val="50000"/>
                  </a:schemeClr>
                </a:solidFill>
              </a:rPr>
              <a:t>3</a:t>
            </a:r>
            <a:r>
              <a:rPr lang="en-US" baseline="30000" dirty="0" smtClean="0">
                <a:solidFill>
                  <a:schemeClr val="accent1">
                    <a:lumMod val="50000"/>
                  </a:schemeClr>
                </a:solidFill>
              </a:rPr>
              <a:t>2</a:t>
            </a:r>
            <a:r>
              <a:rPr lang="en-US" dirty="0" smtClean="0">
                <a:solidFill>
                  <a:schemeClr val="accent1">
                    <a:lumMod val="50000"/>
                  </a:schemeClr>
                </a:solidFill>
              </a:rPr>
              <a:t>)% table size </a:t>
            </a:r>
            <a:endParaRPr lang="en-US" dirty="0" smtClean="0">
              <a:solidFill>
                <a:schemeClr val="accent1">
                  <a:lumMod val="50000"/>
                </a:schemeClr>
              </a:solidFill>
            </a:endParaRPr>
          </a:p>
          <a:p>
            <a:r>
              <a:rPr lang="en-US" dirty="0" smtClean="0">
                <a:solidFill>
                  <a:schemeClr val="accent6">
                    <a:lumMod val="50000"/>
                  </a:schemeClr>
                </a:solidFill>
              </a:rPr>
              <a:t>I</a:t>
            </a:r>
            <a:r>
              <a:rPr lang="en-US" dirty="0" smtClean="0">
                <a:solidFill>
                  <a:schemeClr val="accent6">
                    <a:lumMod val="50000"/>
                  </a:schemeClr>
                </a:solidFill>
              </a:rPr>
              <a:t>n </a:t>
            </a:r>
            <a:r>
              <a:rPr lang="en-US" dirty="0" smtClean="0">
                <a:solidFill>
                  <a:schemeClr val="accent6">
                    <a:lumMod val="50000"/>
                  </a:schemeClr>
                </a:solidFill>
              </a:rPr>
              <a:t>general in </a:t>
            </a:r>
            <a:r>
              <a:rPr lang="en-US" dirty="0" err="1" smtClean="0">
                <a:solidFill>
                  <a:schemeClr val="accent6">
                    <a:lumMod val="50000"/>
                  </a:schemeClr>
                </a:solidFill>
              </a:rPr>
              <a:t>ith</a:t>
            </a:r>
            <a:r>
              <a:rPr lang="en-US" dirty="0" smtClean="0">
                <a:solidFill>
                  <a:schemeClr val="accent6">
                    <a:lumMod val="50000"/>
                  </a:schemeClr>
                </a:solidFill>
              </a:rPr>
              <a:t> </a:t>
            </a:r>
            <a:r>
              <a:rPr lang="en-US" dirty="0" smtClean="0">
                <a:solidFill>
                  <a:schemeClr val="accent6">
                    <a:lumMod val="50000"/>
                  </a:schemeClr>
                </a:solidFill>
              </a:rPr>
              <a:t>collision</a:t>
            </a:r>
            <a:endParaRPr lang="en-US" dirty="0" smtClean="0">
              <a:solidFill>
                <a:schemeClr val="accent6">
                  <a:lumMod val="50000"/>
                </a:schemeClr>
              </a:solidFill>
            </a:endParaRPr>
          </a:p>
          <a:p>
            <a:pPr lvl="1">
              <a:buFont typeface="Wingdings" pitchFamily="2" charset="2"/>
              <a:buChar char="q"/>
            </a:pPr>
            <a:r>
              <a:rPr lang="en-US" dirty="0" smtClean="0">
                <a:solidFill>
                  <a:schemeClr val="accent6">
                    <a:lumMod val="50000"/>
                  </a:schemeClr>
                </a:solidFill>
              </a:rPr>
              <a:t>hi(x)=(hash value +i</a:t>
            </a:r>
            <a:r>
              <a:rPr lang="en-US" baseline="30000" dirty="0" smtClean="0">
                <a:solidFill>
                  <a:schemeClr val="accent6">
                    <a:lumMod val="50000"/>
                  </a:schemeClr>
                </a:solidFill>
              </a:rPr>
              <a:t>2</a:t>
            </a:r>
            <a:r>
              <a:rPr lang="en-US" dirty="0" smtClean="0">
                <a:solidFill>
                  <a:schemeClr val="accent6">
                    <a:lumMod val="50000"/>
                  </a:schemeClr>
                </a:solidFill>
              </a:rPr>
              <a:t>)%</a:t>
            </a:r>
            <a:r>
              <a:rPr lang="en-US" dirty="0" err="1" smtClean="0">
                <a:solidFill>
                  <a:schemeClr val="accent6">
                    <a:lumMod val="50000"/>
                  </a:schemeClr>
                </a:solidFill>
              </a:rPr>
              <a:t>tablesize</a:t>
            </a:r>
            <a:endParaRPr lang="en-US" dirty="0" smtClean="0">
              <a:solidFill>
                <a:schemeClr val="accent6">
                  <a:lumMod val="50000"/>
                </a:schemeClr>
              </a:solidFill>
            </a:endParaRP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Examples of Linear and quadratic probing? We will do them in the class.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Searching is a process of finding an element within the list of elements stored in any order or randomly. Searching is divided into two categories Linear and Binary search</a:t>
            </a:r>
            <a:r>
              <a:rPr lang="en-US" dirty="0" smtClean="0"/>
              <a:t>.</a:t>
            </a:r>
            <a:endParaRPr lang="en-US" dirty="0" smtClean="0"/>
          </a:p>
          <a:p>
            <a:r>
              <a:rPr lang="en-US" b="1" u="sng" dirty="0" smtClean="0"/>
              <a:t>Sequential Search</a:t>
            </a:r>
            <a:r>
              <a:rPr lang="en-US" b="1" u="sng" dirty="0" smtClean="0"/>
              <a:t>:</a:t>
            </a:r>
            <a:endParaRPr lang="en-US" dirty="0" smtClean="0"/>
          </a:p>
          <a:p>
            <a:pPr lvl="1">
              <a:buFont typeface="Wingdings" pitchFamily="2" charset="2"/>
              <a:buChar char="ü"/>
            </a:pPr>
            <a:r>
              <a:rPr lang="en-US" dirty="0" smtClean="0"/>
              <a:t>In linear search, access each element of an array one by one sequentially and see whether it is desired element or not. A search will be unsuccessful if all the elements are accessed and the desired element is not found.</a:t>
            </a:r>
          </a:p>
          <a:p>
            <a:pPr lvl="1">
              <a:buFont typeface="Wingdings" pitchFamily="2" charset="2"/>
              <a:buChar char="ü"/>
            </a:pPr>
            <a:r>
              <a:rPr lang="en-US" dirty="0" smtClean="0"/>
              <a:t>In brief, Simply search for the given element left to right and return the index of the element, if found. Otherwise return “Not Found”.</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Search</a:t>
            </a:r>
            <a:endParaRPr lang="en-US" dirty="0"/>
          </a:p>
        </p:txBody>
      </p:sp>
      <p:sp>
        <p:nvSpPr>
          <p:cNvPr id="3" name="Content Placeholder 2"/>
          <p:cNvSpPr>
            <a:spLocks noGrp="1"/>
          </p:cNvSpPr>
          <p:nvPr>
            <p:ph idx="1"/>
          </p:nvPr>
        </p:nvSpPr>
        <p:spPr/>
        <p:txBody>
          <a:bodyPr>
            <a:normAutofit fontScale="92500" lnSpcReduction="20000"/>
          </a:bodyPr>
          <a:lstStyle/>
          <a:p>
            <a:r>
              <a:rPr lang="en-US" u="sng" dirty="0" smtClean="0"/>
              <a:t>Algorithm</a:t>
            </a:r>
            <a:r>
              <a:rPr lang="en-US" u="sng" dirty="0" smtClean="0"/>
              <a:t>:</a:t>
            </a:r>
            <a:endParaRPr lang="en-US" u="sng" dirty="0" smtClean="0"/>
          </a:p>
          <a:p>
            <a:pPr lvl="1">
              <a:buNone/>
            </a:pPr>
            <a:r>
              <a:rPr lang="en-US" dirty="0" err="1" smtClean="0"/>
              <a:t>LinearSearch</a:t>
            </a:r>
            <a:r>
              <a:rPr lang="en-US" dirty="0" smtClean="0"/>
              <a:t>(A, </a:t>
            </a:r>
            <a:r>
              <a:rPr lang="en-US" dirty="0" err="1" smtClean="0"/>
              <a:t>n,key</a:t>
            </a:r>
            <a:r>
              <a:rPr lang="en-US" dirty="0" smtClean="0"/>
              <a:t>)</a:t>
            </a:r>
            <a:endParaRPr lang="en-US" dirty="0" smtClean="0"/>
          </a:p>
          <a:p>
            <a:pPr lvl="1">
              <a:buNone/>
            </a:pPr>
            <a:r>
              <a:rPr lang="en-US" dirty="0" smtClean="0"/>
              <a:t>{</a:t>
            </a:r>
          </a:p>
          <a:p>
            <a:pPr lvl="2">
              <a:buNone/>
            </a:pPr>
            <a:r>
              <a:rPr lang="en-US" dirty="0" smtClean="0"/>
              <a:t>for(</a:t>
            </a:r>
            <a:r>
              <a:rPr lang="en-US" dirty="0" err="1" smtClean="0"/>
              <a:t>i</a:t>
            </a:r>
            <a:r>
              <a:rPr lang="en-US" dirty="0" smtClean="0"/>
              <a:t>=0;i&lt;</a:t>
            </a:r>
            <a:r>
              <a:rPr lang="en-US" dirty="0" err="1" smtClean="0"/>
              <a:t>n;i</a:t>
            </a:r>
            <a:r>
              <a:rPr lang="en-US" dirty="0" smtClean="0"/>
              <a:t>++)</a:t>
            </a:r>
            <a:endParaRPr lang="en-US" dirty="0" smtClean="0"/>
          </a:p>
          <a:p>
            <a:pPr lvl="2">
              <a:buNone/>
            </a:pPr>
            <a:r>
              <a:rPr lang="en-US" dirty="0" smtClean="0"/>
              <a:t>{</a:t>
            </a:r>
            <a:endParaRPr lang="en-US" dirty="0" smtClean="0"/>
          </a:p>
          <a:p>
            <a:pPr lvl="3">
              <a:buNone/>
            </a:pPr>
            <a:r>
              <a:rPr lang="en-US" dirty="0" smtClean="0"/>
              <a:t>if(A[</a:t>
            </a:r>
            <a:r>
              <a:rPr lang="en-US" dirty="0" err="1" smtClean="0"/>
              <a:t>i</a:t>
            </a:r>
            <a:r>
              <a:rPr lang="en-US" dirty="0" smtClean="0"/>
              <a:t>] == key) </a:t>
            </a:r>
            <a:endParaRPr lang="en-US" dirty="0" smtClean="0"/>
          </a:p>
          <a:p>
            <a:pPr lvl="4">
              <a:buNone/>
            </a:pPr>
            <a:r>
              <a:rPr lang="en-US" dirty="0" smtClean="0"/>
              <a:t>return </a:t>
            </a:r>
            <a:r>
              <a:rPr lang="en-US" dirty="0" err="1" smtClean="0"/>
              <a:t>i</a:t>
            </a:r>
            <a:r>
              <a:rPr lang="en-US" dirty="0" smtClean="0"/>
              <a:t>;</a:t>
            </a:r>
          </a:p>
          <a:p>
            <a:pPr lvl="2">
              <a:buNone/>
            </a:pPr>
            <a:r>
              <a:rPr lang="en-US" dirty="0" smtClean="0"/>
              <a:t>}</a:t>
            </a:r>
          </a:p>
          <a:p>
            <a:pPr lvl="2">
              <a:buNone/>
            </a:pPr>
            <a:r>
              <a:rPr lang="en-US" dirty="0" smtClean="0"/>
              <a:t>return -1;//-1 indicates unsuccessful search</a:t>
            </a:r>
          </a:p>
          <a:p>
            <a:pPr lvl="1">
              <a:buNone/>
            </a:pPr>
            <a:r>
              <a:rPr lang="en-US" dirty="0" smtClean="0"/>
              <a:t>}</a:t>
            </a:r>
            <a:endParaRPr lang="en-US" dirty="0" smtClean="0"/>
          </a:p>
          <a:p>
            <a:r>
              <a:rPr lang="en-US" b="1" dirty="0" smtClean="0"/>
              <a:t>Analysis:</a:t>
            </a:r>
            <a:endParaRPr lang="en-US" dirty="0" smtClean="0"/>
          </a:p>
          <a:p>
            <a:pPr lvl="1">
              <a:buNone/>
            </a:pPr>
            <a:r>
              <a:rPr lang="en-US" b="1" dirty="0" smtClean="0"/>
              <a:t>Time complexity = O(n)</a:t>
            </a:r>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229600" cy="4876800"/>
          </a:xfrm>
        </p:spPr>
        <p:txBody>
          <a:bodyPr>
            <a:normAutofit fontScale="77500" lnSpcReduction="20000"/>
          </a:bodyPr>
          <a:lstStyle/>
          <a:p>
            <a:r>
              <a:rPr lang="en-US" b="1" i="1" u="sng" dirty="0" smtClean="0"/>
              <a:t>Binary Search</a:t>
            </a:r>
            <a:r>
              <a:rPr lang="en-US" b="1" i="1" u="sng" dirty="0" smtClean="0"/>
              <a:t>:</a:t>
            </a:r>
            <a:endParaRPr lang="en-US" dirty="0" smtClean="0"/>
          </a:p>
          <a:p>
            <a:pPr>
              <a:buFont typeface="Wingdings" pitchFamily="2" charset="2"/>
              <a:buChar char="Ø"/>
            </a:pPr>
            <a:r>
              <a:rPr lang="en-US" dirty="0" smtClean="0"/>
              <a:t>Binary search is an extremely efficient algorithm. This search technique searches the given item in minimum possible comparisons. To do this binary search, first we need to sort the array elements. The logic behind this technique is given below</a:t>
            </a:r>
            <a:r>
              <a:rPr lang="en-US" dirty="0" smtClean="0"/>
              <a:t>:</a:t>
            </a:r>
            <a:endParaRPr lang="en-US" sz="4000" dirty="0" smtClean="0"/>
          </a:p>
          <a:p>
            <a:pPr lvl="1">
              <a:buFont typeface="Wingdings" pitchFamily="2" charset="2"/>
              <a:buChar char="ü"/>
            </a:pPr>
            <a:r>
              <a:rPr lang="en-US" dirty="0" smtClean="0"/>
              <a:t>First find the middle element of the array</a:t>
            </a:r>
            <a:endParaRPr lang="en-US" sz="2400" dirty="0" smtClean="0"/>
          </a:p>
          <a:p>
            <a:pPr lvl="1">
              <a:buFont typeface="Wingdings" pitchFamily="2" charset="2"/>
              <a:buChar char="ü"/>
            </a:pPr>
            <a:r>
              <a:rPr lang="en-US" dirty="0" smtClean="0"/>
              <a:t>compare the middle element with an item.</a:t>
            </a:r>
            <a:endParaRPr lang="en-US" sz="2400" dirty="0" smtClean="0"/>
          </a:p>
          <a:p>
            <a:pPr lvl="0"/>
            <a:r>
              <a:rPr lang="en-US" dirty="0" smtClean="0"/>
              <a:t>There </a:t>
            </a:r>
            <a:r>
              <a:rPr lang="en-US" dirty="0" smtClean="0"/>
              <a:t>are three cases</a:t>
            </a:r>
            <a:r>
              <a:rPr lang="en-US" dirty="0" smtClean="0"/>
              <a:t>:</a:t>
            </a:r>
            <a:endParaRPr lang="en-US" sz="2800" dirty="0" smtClean="0"/>
          </a:p>
          <a:p>
            <a:pPr lvl="1">
              <a:buFont typeface="Wingdings" pitchFamily="2" charset="2"/>
              <a:buChar char="v"/>
            </a:pPr>
            <a:r>
              <a:rPr lang="en-US" dirty="0" smtClean="0"/>
              <a:t>If it is a desired element then search is </a:t>
            </a:r>
            <a:r>
              <a:rPr lang="en-US" dirty="0" smtClean="0"/>
              <a:t>successful</a:t>
            </a:r>
            <a:endParaRPr lang="en-US" sz="4000" dirty="0" smtClean="0"/>
          </a:p>
          <a:p>
            <a:pPr lvl="1">
              <a:buFont typeface="Wingdings" pitchFamily="2" charset="2"/>
              <a:buChar char="v"/>
            </a:pPr>
            <a:r>
              <a:rPr lang="en-US" dirty="0" smtClean="0"/>
              <a:t>If it is less than desired item then search only the first half of the array</a:t>
            </a:r>
            <a:r>
              <a:rPr lang="en-US" dirty="0" smtClean="0"/>
              <a:t>.</a:t>
            </a:r>
            <a:endParaRPr lang="en-US" sz="4000" dirty="0" smtClean="0"/>
          </a:p>
          <a:p>
            <a:pPr lvl="1">
              <a:buFont typeface="Wingdings" pitchFamily="2" charset="2"/>
              <a:buChar char="v"/>
            </a:pPr>
            <a:r>
              <a:rPr lang="en-US" dirty="0" smtClean="0"/>
              <a:t>If it is greater than the desired element, search in the second half of the array. Repeat the same process until element is found or </a:t>
            </a:r>
            <a:r>
              <a:rPr lang="en-US" dirty="0" smtClean="0"/>
              <a:t>search area exhausted.</a:t>
            </a:r>
            <a:endParaRPr lang="en-US" sz="3600"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Binary Search</a:t>
            </a:r>
            <a:endParaRPr lang="en-US" dirty="0"/>
          </a:p>
        </p:txBody>
      </p:sp>
      <p:sp>
        <p:nvSpPr>
          <p:cNvPr id="3" name="Content Placeholder 2"/>
          <p:cNvSpPr>
            <a:spLocks noGrp="1"/>
          </p:cNvSpPr>
          <p:nvPr>
            <p:ph idx="1"/>
          </p:nvPr>
        </p:nvSpPr>
        <p:spPr>
          <a:xfrm>
            <a:off x="457200" y="1143000"/>
            <a:ext cx="8229600" cy="5715000"/>
          </a:xfrm>
        </p:spPr>
        <p:txBody>
          <a:bodyPr>
            <a:normAutofit fontScale="70000" lnSpcReduction="20000"/>
          </a:bodyPr>
          <a:lstStyle/>
          <a:p>
            <a:r>
              <a:rPr lang="en-US" b="1" u="sng" dirty="0" smtClean="0"/>
              <a:t>Algorithm</a:t>
            </a:r>
            <a:r>
              <a:rPr lang="en-US" b="1" u="sng" dirty="0" smtClean="0"/>
              <a:t>:</a:t>
            </a:r>
            <a:endParaRPr lang="en-US" b="1" u="sng" dirty="0" smtClean="0"/>
          </a:p>
          <a:p>
            <a:pPr>
              <a:buNone/>
            </a:pPr>
            <a:r>
              <a:rPr lang="en-US" dirty="0" err="1" smtClean="0"/>
              <a:t>BinarySearch</a:t>
            </a:r>
            <a:r>
              <a:rPr lang="en-US" dirty="0" smtClean="0"/>
              <a:t>(</a:t>
            </a:r>
            <a:r>
              <a:rPr lang="en-US" dirty="0" err="1" smtClean="0"/>
              <a:t>A,l,r</a:t>
            </a:r>
            <a:r>
              <a:rPr lang="en-US" dirty="0" smtClean="0"/>
              <a:t>, key</a:t>
            </a:r>
            <a:r>
              <a:rPr lang="en-US" dirty="0" smtClean="0"/>
              <a:t>)</a:t>
            </a:r>
            <a:endParaRPr lang="en-US" dirty="0" smtClean="0"/>
          </a:p>
          <a:p>
            <a:pPr lvl="1">
              <a:buNone/>
            </a:pPr>
            <a:r>
              <a:rPr lang="en-US" dirty="0" smtClean="0"/>
              <a:t>{ //l = left index, r = right index</a:t>
            </a:r>
            <a:r>
              <a:rPr lang="en-US" dirty="0" smtClean="0"/>
              <a:t/>
            </a:r>
            <a:br>
              <a:rPr lang="en-US" dirty="0" smtClean="0"/>
            </a:br>
            <a:r>
              <a:rPr lang="en-US" dirty="0" smtClean="0"/>
              <a:t>if(l= = r)  //only one element</a:t>
            </a:r>
          </a:p>
          <a:p>
            <a:pPr lvl="1">
              <a:buNone/>
            </a:pPr>
            <a:r>
              <a:rPr lang="en-US" dirty="0" smtClean="0"/>
              <a:t>{</a:t>
            </a:r>
          </a:p>
          <a:p>
            <a:pPr lvl="2">
              <a:buNone/>
            </a:pPr>
            <a:r>
              <a:rPr lang="en-US" dirty="0" smtClean="0"/>
              <a:t>if(key = = A[l])</a:t>
            </a:r>
          </a:p>
          <a:p>
            <a:pPr lvl="3">
              <a:buNone/>
            </a:pPr>
            <a:r>
              <a:rPr lang="en-US" dirty="0" smtClean="0"/>
              <a:t>return l+1;	//index starts from 0</a:t>
            </a:r>
          </a:p>
          <a:p>
            <a:pPr lvl="2">
              <a:buNone/>
            </a:pPr>
            <a:r>
              <a:rPr lang="en-US" dirty="0" smtClean="0"/>
              <a:t>else</a:t>
            </a:r>
          </a:p>
          <a:p>
            <a:pPr lvl="3">
              <a:buNone/>
            </a:pPr>
            <a:r>
              <a:rPr lang="en-US" dirty="0" smtClean="0"/>
              <a:t>return 0;</a:t>
            </a:r>
          </a:p>
          <a:p>
            <a:pPr lvl="1">
              <a:buNone/>
            </a:pPr>
            <a:r>
              <a:rPr lang="en-US" dirty="0" smtClean="0"/>
              <a:t>}</a:t>
            </a:r>
          </a:p>
          <a:p>
            <a:pPr lvl="1">
              <a:buNone/>
            </a:pPr>
            <a:r>
              <a:rPr lang="en-US" dirty="0" smtClean="0"/>
              <a:t>else</a:t>
            </a:r>
          </a:p>
          <a:p>
            <a:pPr lvl="1">
              <a:buNone/>
            </a:pPr>
            <a:r>
              <a:rPr lang="en-US" dirty="0" smtClean="0"/>
              <a:t>{</a:t>
            </a:r>
          </a:p>
          <a:p>
            <a:pPr lvl="2">
              <a:buNone/>
            </a:pPr>
            <a:r>
              <a:rPr lang="en-US" dirty="0" smtClean="0"/>
              <a:t>m = (l + r) /2 ;	//integer division</a:t>
            </a:r>
          </a:p>
          <a:p>
            <a:pPr lvl="2">
              <a:buNone/>
            </a:pPr>
            <a:r>
              <a:rPr lang="en-US" dirty="0" smtClean="0"/>
              <a:t>if(key = = A[m</a:t>
            </a:r>
            <a:r>
              <a:rPr lang="en-US" dirty="0" smtClean="0"/>
              <a:t>])</a:t>
            </a:r>
            <a:endParaRPr lang="en-US" dirty="0" smtClean="0"/>
          </a:p>
          <a:p>
            <a:pPr lvl="2">
              <a:buNone/>
            </a:pPr>
            <a:r>
              <a:rPr lang="en-US" dirty="0" smtClean="0"/>
              <a:t>return m+1; else if (key &lt; A[m</a:t>
            </a:r>
            <a:r>
              <a:rPr lang="en-US" dirty="0" smtClean="0"/>
              <a:t>])</a:t>
            </a:r>
            <a:endParaRPr lang="en-US" dirty="0" smtClean="0"/>
          </a:p>
          <a:p>
            <a:pPr lvl="2">
              <a:buNone/>
            </a:pPr>
            <a:r>
              <a:rPr lang="en-US" dirty="0" smtClean="0"/>
              <a:t>return </a:t>
            </a:r>
            <a:r>
              <a:rPr lang="en-US" dirty="0" err="1" smtClean="0"/>
              <a:t>BinarySearch</a:t>
            </a:r>
            <a:r>
              <a:rPr lang="en-US" dirty="0" smtClean="0"/>
              <a:t>(l, m-1, key) ;</a:t>
            </a:r>
          </a:p>
          <a:p>
            <a:pPr lvl="2">
              <a:buNone/>
            </a:pPr>
            <a:r>
              <a:rPr lang="en-US" dirty="0" smtClean="0"/>
              <a:t>else</a:t>
            </a:r>
          </a:p>
          <a:p>
            <a:pPr lvl="2">
              <a:buNone/>
            </a:pPr>
            <a:r>
              <a:rPr lang="en-US" dirty="0" smtClean="0"/>
              <a:t>return </a:t>
            </a:r>
            <a:r>
              <a:rPr lang="en-US" dirty="0" err="1" smtClean="0"/>
              <a:t>BinarySearch</a:t>
            </a:r>
            <a:r>
              <a:rPr lang="en-US" dirty="0" smtClean="0"/>
              <a:t>(m+1, r, key) ;</a:t>
            </a:r>
          </a:p>
          <a:p>
            <a:pPr lvl="1">
              <a:buNone/>
            </a:pPr>
            <a:r>
              <a:rPr lang="en-US" dirty="0" smtClean="0"/>
              <a:t>}</a:t>
            </a:r>
          </a:p>
          <a:p>
            <a:pPr>
              <a:buNone/>
            </a:pPr>
            <a:r>
              <a:rPr lang="en-US" dirty="0" smtClean="0"/>
              <a:t>}</a:t>
            </a:r>
            <a:endParaRPr 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complexity of Binary Search</a:t>
            </a:r>
            <a:endParaRPr lang="en-US" dirty="0"/>
          </a:p>
        </p:txBody>
      </p:sp>
      <p:sp>
        <p:nvSpPr>
          <p:cNvPr id="3" name="Content Placeholder 2"/>
          <p:cNvSpPr>
            <a:spLocks noGrp="1"/>
          </p:cNvSpPr>
          <p:nvPr>
            <p:ph idx="1"/>
          </p:nvPr>
        </p:nvSpPr>
        <p:spPr/>
        <p:txBody>
          <a:bodyPr/>
          <a:lstStyle/>
          <a:p>
            <a:r>
              <a:rPr lang="en-US" dirty="0" smtClean="0"/>
              <a:t>The </a:t>
            </a:r>
            <a:r>
              <a:rPr lang="en-US" dirty="0" smtClean="0"/>
              <a:t>question is, how many times can you divide N by 2 until you have 1? This is essentially saying, do a binary search (half the elements) until you found it.</a:t>
            </a:r>
            <a:endParaRPr lang="en-US" dirty="0" smtClean="0"/>
          </a:p>
          <a:p>
            <a:pPr lvl="1">
              <a:buFont typeface="Wingdings" pitchFamily="2" charset="2"/>
              <a:buChar char="Ø"/>
            </a:pPr>
            <a:r>
              <a:rPr lang="en-US" dirty="0" smtClean="0"/>
              <a:t>For </a:t>
            </a:r>
            <a:r>
              <a:rPr lang="en-US" dirty="0" smtClean="0"/>
              <a:t>Binary Search, T(N) = T(N/2) + O(1) // the recurrence </a:t>
            </a:r>
            <a:r>
              <a:rPr lang="en-US" dirty="0" smtClean="0"/>
              <a:t>relation.</a:t>
            </a:r>
          </a:p>
          <a:p>
            <a:pPr lvl="1">
              <a:buFont typeface="Wingdings" pitchFamily="2" charset="2"/>
              <a:buChar char="Ø"/>
            </a:pPr>
            <a:r>
              <a:rPr lang="pt-BR" dirty="0" smtClean="0"/>
              <a:t>So</a:t>
            </a:r>
            <a:r>
              <a:rPr lang="pt-BR" dirty="0" smtClean="0">
                <a:solidFill>
                  <a:srgbClr val="7030A0"/>
                </a:solidFill>
              </a:rPr>
              <a:t>, T(N</a:t>
            </a:r>
            <a:r>
              <a:rPr lang="pt-BR" dirty="0" smtClean="0">
                <a:solidFill>
                  <a:srgbClr val="7030A0"/>
                </a:solidFill>
              </a:rPr>
              <a:t>) = </a:t>
            </a:r>
            <a:r>
              <a:rPr lang="pt-BR" dirty="0" smtClean="0">
                <a:solidFill>
                  <a:srgbClr val="7030A0"/>
                </a:solidFill>
              </a:rPr>
              <a:t>O(log(N</a:t>
            </a:r>
            <a:r>
              <a:rPr lang="pt-BR" dirty="0" smtClean="0">
                <a:solidFill>
                  <a:srgbClr val="7030A0"/>
                </a:solidFill>
              </a:rPr>
              <a:t>))</a:t>
            </a:r>
            <a:endParaRPr lang="en-US" dirty="0">
              <a:solidFill>
                <a:srgbClr val="7030A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Hashing</a:t>
            </a:r>
            <a:endParaRPr lang="en-US" dirty="0"/>
          </a:p>
        </p:txBody>
      </p:sp>
      <p:sp>
        <p:nvSpPr>
          <p:cNvPr id="3" name="Content Placeholder 2"/>
          <p:cNvSpPr>
            <a:spLocks noGrp="1"/>
          </p:cNvSpPr>
          <p:nvPr>
            <p:ph idx="1"/>
          </p:nvPr>
        </p:nvSpPr>
        <p:spPr>
          <a:xfrm>
            <a:off x="457200" y="1447800"/>
            <a:ext cx="8229600" cy="5181600"/>
          </a:xfrm>
        </p:spPr>
        <p:txBody>
          <a:bodyPr>
            <a:normAutofit fontScale="77500" lnSpcReduction="20000"/>
          </a:bodyPr>
          <a:lstStyle/>
          <a:p>
            <a:r>
              <a:rPr lang="en-US" b="1" u="sng" dirty="0" smtClean="0"/>
              <a:t>Definition:</a:t>
            </a:r>
          </a:p>
          <a:p>
            <a:pPr lvl="1">
              <a:buFont typeface="Wingdings" pitchFamily="2" charset="2"/>
              <a:buChar char="ü"/>
            </a:pPr>
            <a:r>
              <a:rPr lang="en-US" i="1" dirty="0" smtClean="0">
                <a:solidFill>
                  <a:srgbClr val="002060"/>
                </a:solidFill>
              </a:rPr>
              <a:t>Hashing </a:t>
            </a:r>
            <a:r>
              <a:rPr lang="en-US" i="1" dirty="0">
                <a:solidFill>
                  <a:srgbClr val="002060"/>
                </a:solidFill>
              </a:rPr>
              <a:t>is a method for storing and retrieving records from a </a:t>
            </a:r>
            <a:r>
              <a:rPr lang="en-US" i="1" dirty="0" smtClean="0">
                <a:solidFill>
                  <a:srgbClr val="002060"/>
                </a:solidFill>
              </a:rPr>
              <a:t>repository. </a:t>
            </a:r>
            <a:r>
              <a:rPr lang="en-US" i="1" dirty="0">
                <a:solidFill>
                  <a:srgbClr val="002060"/>
                </a:solidFill>
              </a:rPr>
              <a:t>It lets you insert, delete, and search for records based on a search key value. When properly implemented, these operations can be performed in constant </a:t>
            </a:r>
            <a:r>
              <a:rPr lang="en-US" i="1" dirty="0" smtClean="0">
                <a:solidFill>
                  <a:srgbClr val="002060"/>
                </a:solidFill>
              </a:rPr>
              <a:t>time (O(1)). That is, </a:t>
            </a:r>
            <a:r>
              <a:rPr lang="en-US" i="1" dirty="0">
                <a:solidFill>
                  <a:srgbClr val="002060"/>
                </a:solidFill>
              </a:rPr>
              <a:t>Hashing provides the direct access of records </a:t>
            </a:r>
            <a:r>
              <a:rPr lang="en-US" i="1" dirty="0" smtClean="0">
                <a:solidFill>
                  <a:srgbClr val="002060"/>
                </a:solidFill>
              </a:rPr>
              <a:t>in the file </a:t>
            </a:r>
            <a:r>
              <a:rPr lang="en-US" i="1" dirty="0">
                <a:solidFill>
                  <a:srgbClr val="002060"/>
                </a:solidFill>
              </a:rPr>
              <a:t>no matter where the record is in the file.</a:t>
            </a:r>
            <a:endParaRPr lang="en-US" i="1" dirty="0" smtClean="0">
              <a:solidFill>
                <a:srgbClr val="002060"/>
              </a:solidFill>
            </a:endParaRPr>
          </a:p>
          <a:p>
            <a:pPr>
              <a:buFont typeface="Wingdings" pitchFamily="2" charset="2"/>
              <a:buChar char="ü"/>
            </a:pPr>
            <a:r>
              <a:rPr lang="en-US" dirty="0"/>
              <a:t>A hash system stores records in an array called a </a:t>
            </a:r>
            <a:r>
              <a:rPr lang="en-US" b="1" dirty="0"/>
              <a:t>hash </a:t>
            </a:r>
            <a:r>
              <a:rPr lang="en-US" b="1" dirty="0" smtClean="0"/>
              <a:t>table</a:t>
            </a:r>
            <a:r>
              <a:rPr lang="en-US" dirty="0" smtClean="0"/>
              <a:t>. </a:t>
            </a:r>
            <a:r>
              <a:rPr lang="en-US" dirty="0"/>
              <a:t>Hashing works by performing a computation on a search key </a:t>
            </a:r>
            <a:r>
              <a:rPr lang="en-US" b="1" i="1" dirty="0"/>
              <a:t>K</a:t>
            </a:r>
            <a:r>
              <a:rPr lang="en-US" dirty="0"/>
              <a:t> in a way that is intended to identify the position </a:t>
            </a:r>
            <a:r>
              <a:rPr lang="en-US" dirty="0" smtClean="0"/>
              <a:t>in</a:t>
            </a:r>
            <a:r>
              <a:rPr lang="en-US" b="1" dirty="0" smtClean="0"/>
              <a:t> Hash Table</a:t>
            </a:r>
            <a:r>
              <a:rPr lang="en-US" dirty="0"/>
              <a:t> that contains the record with key </a:t>
            </a:r>
            <a:r>
              <a:rPr lang="en-US" b="1" i="1" dirty="0"/>
              <a:t>K</a:t>
            </a:r>
            <a:r>
              <a:rPr lang="en-US" dirty="0"/>
              <a:t>. The function that does this calculation is called the </a:t>
            </a:r>
            <a:r>
              <a:rPr lang="en-US" b="1" dirty="0"/>
              <a:t>hash function</a:t>
            </a:r>
            <a:r>
              <a:rPr lang="en-US" dirty="0"/>
              <a:t>, </a:t>
            </a:r>
            <a:r>
              <a:rPr lang="en-US" dirty="0" smtClean="0"/>
              <a:t>denoted </a:t>
            </a:r>
            <a:r>
              <a:rPr lang="en-US" dirty="0"/>
              <a:t>by the </a:t>
            </a:r>
            <a:r>
              <a:rPr lang="en-US" dirty="0" smtClean="0"/>
              <a:t>letter (say</a:t>
            </a:r>
            <a:r>
              <a:rPr lang="en-US" dirty="0"/>
              <a:t> </a:t>
            </a:r>
            <a:r>
              <a:rPr lang="en-US" b="1" dirty="0" smtClean="0"/>
              <a:t>h)</a:t>
            </a:r>
            <a:r>
              <a:rPr lang="en-US" dirty="0" smtClean="0"/>
              <a:t>. </a:t>
            </a:r>
            <a:r>
              <a:rPr lang="en-US" dirty="0"/>
              <a:t>Since hashing schemes place records in the table in whatever order satisfies the needs of the address calculation, records are not ordered by </a:t>
            </a:r>
            <a:r>
              <a:rPr lang="en-US" dirty="0" smtClean="0"/>
              <a:t>value.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Hashing Function</a:t>
            </a:r>
            <a:endParaRPr lang="en-US" dirty="0"/>
          </a:p>
        </p:txBody>
      </p:sp>
      <p:sp>
        <p:nvSpPr>
          <p:cNvPr id="3" name="Content Placeholder 2"/>
          <p:cNvSpPr>
            <a:spLocks noGrp="1"/>
          </p:cNvSpPr>
          <p:nvPr>
            <p:ph idx="1"/>
          </p:nvPr>
        </p:nvSpPr>
        <p:spPr>
          <a:xfrm>
            <a:off x="457200" y="1600200"/>
            <a:ext cx="8229600" cy="4953000"/>
          </a:xfrm>
        </p:spPr>
        <p:txBody>
          <a:bodyPr>
            <a:normAutofit fontScale="77500" lnSpcReduction="20000"/>
          </a:bodyPr>
          <a:lstStyle/>
          <a:p>
            <a:r>
              <a:rPr lang="en-US" dirty="0"/>
              <a:t>The goal for a hashing system is to arrange things such that, for any key value </a:t>
            </a:r>
            <a:r>
              <a:rPr lang="en-US" b="1" i="1" dirty="0"/>
              <a:t>K</a:t>
            </a:r>
            <a:r>
              <a:rPr lang="en-US" dirty="0"/>
              <a:t> and some hash function </a:t>
            </a:r>
            <a:r>
              <a:rPr lang="en-US" b="1" dirty="0"/>
              <a:t>h</a:t>
            </a:r>
            <a:r>
              <a:rPr lang="en-US" dirty="0"/>
              <a:t>, </a:t>
            </a:r>
            <a:r>
              <a:rPr lang="en-US" i="1" dirty="0" err="1"/>
              <a:t>i</a:t>
            </a:r>
            <a:r>
              <a:rPr lang="en-US" dirty="0"/>
              <a:t> = </a:t>
            </a:r>
            <a:r>
              <a:rPr lang="en-US" b="1" dirty="0"/>
              <a:t>h</a:t>
            </a:r>
            <a:r>
              <a:rPr lang="en-US" dirty="0"/>
              <a:t>(</a:t>
            </a:r>
            <a:r>
              <a:rPr lang="en-US" i="1" dirty="0"/>
              <a:t>K</a:t>
            </a:r>
            <a:r>
              <a:rPr lang="en-US" dirty="0"/>
              <a:t>) is a slot in the table such that 0 &lt;= </a:t>
            </a:r>
            <a:r>
              <a:rPr lang="en-US" i="1" dirty="0" err="1"/>
              <a:t>i</a:t>
            </a:r>
            <a:r>
              <a:rPr lang="en-US" dirty="0"/>
              <a:t> &lt; </a:t>
            </a:r>
            <a:r>
              <a:rPr lang="en-US" i="1" dirty="0"/>
              <a:t>M</a:t>
            </a:r>
            <a:r>
              <a:rPr lang="en-US" dirty="0"/>
              <a:t>, and we have the key of the record stored </a:t>
            </a:r>
            <a:r>
              <a:rPr lang="en-US" dirty="0" smtClean="0"/>
              <a:t>at (</a:t>
            </a:r>
            <a:r>
              <a:rPr lang="en-US" b="1" dirty="0" smtClean="0"/>
              <a:t>Hash Table</a:t>
            </a:r>
            <a:r>
              <a:rPr lang="en-US" dirty="0" smtClean="0"/>
              <a:t>) </a:t>
            </a:r>
            <a:r>
              <a:rPr lang="en-US" b="1" dirty="0" smtClean="0"/>
              <a:t>HT</a:t>
            </a:r>
            <a:r>
              <a:rPr lang="en-US" dirty="0" smtClean="0"/>
              <a:t>[</a:t>
            </a:r>
            <a:r>
              <a:rPr lang="en-US" i="1" dirty="0" err="1" smtClean="0"/>
              <a:t>i</a:t>
            </a:r>
            <a:r>
              <a:rPr lang="en-US" dirty="0"/>
              <a:t>] equal to </a:t>
            </a:r>
            <a:r>
              <a:rPr lang="en-US" i="1" dirty="0"/>
              <a:t>K</a:t>
            </a:r>
            <a:r>
              <a:rPr lang="en-US" dirty="0" smtClean="0"/>
              <a:t>.</a:t>
            </a:r>
          </a:p>
          <a:p>
            <a:r>
              <a:rPr lang="en-US" dirty="0" smtClean="0"/>
              <a:t>The mapping between an item and the slot where that item belongs in the hash table is called the </a:t>
            </a:r>
            <a:r>
              <a:rPr lang="en-US" b="1" dirty="0" smtClean="0"/>
              <a:t>hash function</a:t>
            </a:r>
            <a:r>
              <a:rPr lang="en-US" dirty="0" smtClean="0"/>
              <a:t>. The hash function will take any item in the collection and return an integer in the range of slot names, between 0 and </a:t>
            </a:r>
            <a:r>
              <a:rPr lang="en-US" i="1" dirty="0" smtClean="0"/>
              <a:t>m</a:t>
            </a:r>
            <a:r>
              <a:rPr lang="en-US" dirty="0" smtClean="0"/>
              <a:t>-1.</a:t>
            </a:r>
            <a:endParaRPr lang="en-US" dirty="0" smtClean="0"/>
          </a:p>
          <a:p>
            <a:pPr lvl="1">
              <a:buFont typeface="Wingdings" pitchFamily="2" charset="2"/>
              <a:buChar char="v"/>
            </a:pPr>
            <a:r>
              <a:rPr lang="en-US" i="1" dirty="0" smtClean="0">
                <a:solidFill>
                  <a:schemeClr val="tx2">
                    <a:lumMod val="50000"/>
                  </a:schemeClr>
                </a:solidFill>
              </a:rPr>
              <a:t>Basically, </a:t>
            </a:r>
            <a:r>
              <a:rPr lang="en-US" i="1" dirty="0" smtClean="0">
                <a:solidFill>
                  <a:schemeClr val="tx2">
                    <a:lumMod val="50000"/>
                  </a:schemeClr>
                </a:solidFill>
              </a:rPr>
              <a:t>A </a:t>
            </a:r>
            <a:r>
              <a:rPr lang="en-US" i="1" dirty="0">
                <a:solidFill>
                  <a:schemeClr val="tx2">
                    <a:lumMod val="50000"/>
                  </a:schemeClr>
                </a:solidFill>
              </a:rPr>
              <a:t>function that transforms a key into a table index is called a hash function</a:t>
            </a:r>
            <a:r>
              <a:rPr lang="en-US" i="1" dirty="0" smtClean="0">
                <a:solidFill>
                  <a:schemeClr val="tx2">
                    <a:lumMod val="50000"/>
                  </a:schemeClr>
                </a:solidFill>
              </a:rPr>
              <a:t>.</a:t>
            </a:r>
            <a:endParaRPr lang="en-US" dirty="0">
              <a:solidFill>
                <a:schemeClr val="tx2">
                  <a:lumMod val="50000"/>
                </a:schemeClr>
              </a:solidFill>
            </a:endParaRPr>
          </a:p>
          <a:p>
            <a:r>
              <a:rPr lang="en-US" dirty="0"/>
              <a:t>A common hash function is </a:t>
            </a:r>
            <a:r>
              <a:rPr lang="en-US" b="1" i="1" u="sng" dirty="0" smtClean="0">
                <a:solidFill>
                  <a:schemeClr val="accent2">
                    <a:lumMod val="75000"/>
                  </a:schemeClr>
                </a:solidFill>
              </a:rPr>
              <a:t>h(k)=k </a:t>
            </a:r>
            <a:r>
              <a:rPr lang="en-US" b="1" i="1" u="sng" dirty="0">
                <a:solidFill>
                  <a:schemeClr val="accent2">
                    <a:lumMod val="75000"/>
                  </a:schemeClr>
                </a:solidFill>
              </a:rPr>
              <a:t>mod </a:t>
            </a:r>
            <a:r>
              <a:rPr lang="en-US" b="1" i="1" u="sng" dirty="0" smtClean="0">
                <a:solidFill>
                  <a:schemeClr val="accent2">
                    <a:lumMod val="75000"/>
                  </a:schemeClr>
                </a:solidFill>
              </a:rPr>
              <a:t>ARRAYSIZE</a:t>
            </a:r>
            <a:endParaRPr lang="en-US" i="1" u="sng" dirty="0" smtClean="0">
              <a:solidFill>
                <a:schemeClr val="accent2">
                  <a:lumMod val="75000"/>
                </a:schemeClr>
              </a:solidFill>
            </a:endParaRPr>
          </a:p>
          <a:p>
            <a:pPr lvl="1">
              <a:buFont typeface="Wingdings" pitchFamily="2" charset="2"/>
              <a:buChar char="ü"/>
            </a:pPr>
            <a:r>
              <a:rPr lang="en-US" dirty="0" smtClean="0"/>
              <a:t>if key=27 and SIZE=10 then hash address=27%10=7</a:t>
            </a:r>
            <a:endParaRPr lang="en-US" dirty="0" smtClean="0"/>
          </a:p>
          <a:p>
            <a:pPr>
              <a:buFont typeface="Wingdings" pitchFamily="2" charset="2"/>
              <a:buChar char="v"/>
            </a:pPr>
            <a:r>
              <a:rPr lang="en-US" dirty="0" smtClean="0">
                <a:solidFill>
                  <a:srgbClr val="7030A0"/>
                </a:solidFill>
              </a:rPr>
              <a:t>Given </a:t>
            </a:r>
            <a:r>
              <a:rPr lang="en-US" dirty="0" smtClean="0">
                <a:solidFill>
                  <a:srgbClr val="7030A0"/>
                </a:solidFill>
              </a:rPr>
              <a:t>a collection of items, a hash function that </a:t>
            </a:r>
            <a:r>
              <a:rPr lang="en-US" dirty="0" smtClean="0">
                <a:solidFill>
                  <a:srgbClr val="7030A0"/>
                </a:solidFill>
              </a:rPr>
              <a:t>maps each </a:t>
            </a:r>
            <a:r>
              <a:rPr lang="en-US" dirty="0" smtClean="0">
                <a:solidFill>
                  <a:srgbClr val="7030A0"/>
                </a:solidFill>
              </a:rPr>
              <a:t>item into a unique slot is referred to as a </a:t>
            </a:r>
            <a:r>
              <a:rPr lang="en-US" b="1" dirty="0" smtClean="0">
                <a:solidFill>
                  <a:srgbClr val="7030A0"/>
                </a:solidFill>
              </a:rPr>
              <a:t>perfect hash function</a:t>
            </a:r>
            <a:r>
              <a:rPr lang="en-US" dirty="0" smtClean="0">
                <a:solidFill>
                  <a:srgbClr val="7030A0"/>
                </a:solidFill>
              </a:rPr>
              <a:t>.</a:t>
            </a:r>
            <a:endParaRPr lang="en-US" dirty="0">
              <a:solidFill>
                <a:srgbClr val="7030A0"/>
              </a:solidFill>
            </a:endParaRPr>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Table Principal</a:t>
            </a:r>
            <a:endParaRPr lang="en-US" dirty="0"/>
          </a:p>
        </p:txBody>
      </p:sp>
      <p:pic>
        <p:nvPicPr>
          <p:cNvPr id="4" name="Content Placeholder 3"/>
          <p:cNvPicPr>
            <a:picLocks noGrp="1"/>
          </p:cNvPicPr>
          <p:nvPr>
            <p:ph idx="1"/>
          </p:nvPr>
        </p:nvPicPr>
        <p:blipFill>
          <a:blip r:embed="rId2" cstate="print">
            <a:extLst>
              <a:ext uri="{28A0092B-C50C-407E-A947-70E740481C1C}"/>
            </a:extLst>
          </a:blip>
          <a:srcRect/>
          <a:stretch>
            <a:fillRect/>
          </a:stretch>
        </p:blipFill>
        <p:spPr bwMode="auto">
          <a:xfrm>
            <a:off x="914400" y="1676400"/>
            <a:ext cx="7467599" cy="4495800"/>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414</TotalTime>
  <Words>964</Words>
  <Application>Microsoft Office PowerPoint</Application>
  <PresentationFormat>On-screen Show (4:3)</PresentationFormat>
  <Paragraphs>107</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Unit 8: Searching and Hashing</vt:lpstr>
      <vt:lpstr>Introduction</vt:lpstr>
      <vt:lpstr>Linear Search</vt:lpstr>
      <vt:lpstr>Slide 4</vt:lpstr>
      <vt:lpstr>Binary Search</vt:lpstr>
      <vt:lpstr>Time complexity of Binary Search</vt:lpstr>
      <vt:lpstr>Hashing</vt:lpstr>
      <vt:lpstr>Hashing Function</vt:lpstr>
      <vt:lpstr>Hash Table Principal</vt:lpstr>
      <vt:lpstr>Hash Table Principal</vt:lpstr>
      <vt:lpstr>Hash Collision</vt:lpstr>
      <vt:lpstr>Collision Resolution</vt:lpstr>
      <vt:lpstr>Collision Resolution contd..</vt:lpstr>
      <vt:lpstr>Collision Resolution contd..</vt:lpstr>
      <vt:lpstr>Collision Resolution:Linear Probing</vt:lpstr>
      <vt:lpstr>Collision Resolution: Quadratic Probing</vt:lpstr>
      <vt:lpstr>Collision Resolution: Quadratic Probing</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8: Hashing</dc:title>
  <dc:creator>Intel C2D</dc:creator>
  <cp:lastModifiedBy>Intel C2D</cp:lastModifiedBy>
  <cp:revision>58</cp:revision>
  <dcterms:created xsi:type="dcterms:W3CDTF">2017-03-24T03:23:45Z</dcterms:created>
  <dcterms:modified xsi:type="dcterms:W3CDTF">2017-03-26T07:28:09Z</dcterms:modified>
</cp:coreProperties>
</file>