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1" r:id="rId6"/>
    <p:sldId id="263" r:id="rId7"/>
    <p:sldId id="266" r:id="rId8"/>
    <p:sldId id="264" r:id="rId9"/>
    <p:sldId id="267" r:id="rId10"/>
    <p:sldId id="265" r:id="rId11"/>
    <p:sldId id="262" r:id="rId12"/>
    <p:sldId id="271" r:id="rId13"/>
    <p:sldId id="268" r:id="rId14"/>
    <p:sldId id="269" r:id="rId15"/>
    <p:sldId id="270" r:id="rId16"/>
    <p:sldId id="272" r:id="rId17"/>
    <p:sldId id="274" r:id="rId18"/>
    <p:sldId id="275" r:id="rId19"/>
    <p:sldId id="273" r:id="rId20"/>
    <p:sldId id="276" r:id="rId21"/>
    <p:sldId id="277" r:id="rId22"/>
    <p:sldId id="279" r:id="rId23"/>
    <p:sldId id="278" r:id="rId24"/>
    <p:sldId id="280" r:id="rId25"/>
    <p:sldId id="282" r:id="rId26"/>
    <p:sldId id="281" r:id="rId27"/>
    <p:sldId id="284" r:id="rId28"/>
    <p:sldId id="286"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7"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28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3FA427-32C1-4FDE-8F53-93A09F5D6728}" type="datetimeFigureOut">
              <a:rPr lang="en-US" smtClean="0"/>
              <a:pPr/>
              <a:t>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581977-E75F-46FD-AFC5-D3F52CF026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57348" name="Slide Number Placeholder 3"/>
          <p:cNvSpPr>
            <a:spLocks noGrp="1"/>
          </p:cNvSpPr>
          <p:nvPr>
            <p:ph type="sldNum" sz="quarter" idx="5"/>
          </p:nvPr>
        </p:nvSpPr>
        <p:spPr>
          <a:noFill/>
        </p:spPr>
        <p:txBody>
          <a:bodyPr/>
          <a:lstStyle/>
          <a:p>
            <a:fld id="{12F1B4B5-6782-4FB7-8714-86C47E116ACB}" type="slidenum">
              <a:rPr lang="en-US" smtClean="0">
                <a:cs typeface="Arial" pitchFamily="34" charset="0"/>
              </a:rPr>
              <a:pPr/>
              <a:t>28</a:t>
            </a:fld>
            <a:endParaRPr lang="en-US" smtClean="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65540" name="Slide Number Placeholder 3"/>
          <p:cNvSpPr>
            <a:spLocks noGrp="1"/>
          </p:cNvSpPr>
          <p:nvPr>
            <p:ph type="sldNum" sz="quarter" idx="5"/>
          </p:nvPr>
        </p:nvSpPr>
        <p:spPr>
          <a:noFill/>
        </p:spPr>
        <p:txBody>
          <a:bodyPr/>
          <a:lstStyle/>
          <a:p>
            <a:fld id="{9260B113-A018-4ED4-B4A1-96B3B9191001}" type="slidenum">
              <a:rPr lang="en-US" smtClean="0">
                <a:cs typeface="Arial" pitchFamily="34" charset="0"/>
              </a:rPr>
              <a:pPr/>
              <a:t>37</a:t>
            </a:fld>
            <a:endParaRPr lang="en-US" smtClean="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dirty="0" smtClean="0">
              <a:latin typeface="Arial" pitchFamily="34" charset="0"/>
              <a:cs typeface="Arial" pitchFamily="34" charset="0"/>
            </a:endParaRPr>
          </a:p>
        </p:txBody>
      </p:sp>
      <p:sp>
        <p:nvSpPr>
          <p:cNvPr id="66564" name="Slide Number Placeholder 3"/>
          <p:cNvSpPr>
            <a:spLocks noGrp="1"/>
          </p:cNvSpPr>
          <p:nvPr>
            <p:ph type="sldNum" sz="quarter" idx="5"/>
          </p:nvPr>
        </p:nvSpPr>
        <p:spPr>
          <a:noFill/>
        </p:spPr>
        <p:txBody>
          <a:bodyPr/>
          <a:lstStyle/>
          <a:p>
            <a:fld id="{C4E7E788-6627-499C-92F0-DE0E28AF5471}" type="slidenum">
              <a:rPr lang="en-US" smtClean="0">
                <a:cs typeface="Arial" pitchFamily="34" charset="0"/>
              </a:rPr>
              <a:pPr/>
              <a:t>38</a:t>
            </a:fld>
            <a:endParaRPr lang="en-US" smtClean="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67588" name="Slide Number Placeholder 3"/>
          <p:cNvSpPr>
            <a:spLocks noGrp="1"/>
          </p:cNvSpPr>
          <p:nvPr>
            <p:ph type="sldNum" sz="quarter" idx="5"/>
          </p:nvPr>
        </p:nvSpPr>
        <p:spPr>
          <a:noFill/>
        </p:spPr>
        <p:txBody>
          <a:bodyPr/>
          <a:lstStyle/>
          <a:p>
            <a:fld id="{24E71E19-85DD-4B7A-B524-FC44BF0BDD35}" type="slidenum">
              <a:rPr lang="en-US" smtClean="0">
                <a:cs typeface="Arial" pitchFamily="34" charset="0"/>
              </a:rPr>
              <a:pPr/>
              <a:t>39</a:t>
            </a:fld>
            <a:endParaRPr lang="en-US" smtClean="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68612" name="Slide Number Placeholder 3"/>
          <p:cNvSpPr>
            <a:spLocks noGrp="1"/>
          </p:cNvSpPr>
          <p:nvPr>
            <p:ph type="sldNum" sz="quarter" idx="5"/>
          </p:nvPr>
        </p:nvSpPr>
        <p:spPr>
          <a:noFill/>
        </p:spPr>
        <p:txBody>
          <a:bodyPr/>
          <a:lstStyle/>
          <a:p>
            <a:fld id="{31C99980-D5F8-450F-B132-541346272BC8}" type="slidenum">
              <a:rPr lang="en-US" smtClean="0">
                <a:cs typeface="Arial" pitchFamily="34" charset="0"/>
              </a:rPr>
              <a:pPr/>
              <a:t>40</a:t>
            </a:fld>
            <a:endParaRPr lang="en-US" smtClean="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69636" name="Slide Number Placeholder 3"/>
          <p:cNvSpPr>
            <a:spLocks noGrp="1"/>
          </p:cNvSpPr>
          <p:nvPr>
            <p:ph type="sldNum" sz="quarter" idx="5"/>
          </p:nvPr>
        </p:nvSpPr>
        <p:spPr>
          <a:noFill/>
        </p:spPr>
        <p:txBody>
          <a:bodyPr/>
          <a:lstStyle/>
          <a:p>
            <a:fld id="{A4913C6D-72B2-4553-A1B4-5341D4029CFB}" type="slidenum">
              <a:rPr lang="en-US" smtClean="0">
                <a:cs typeface="Arial" pitchFamily="34" charset="0"/>
              </a:rPr>
              <a:pPr/>
              <a:t>41</a:t>
            </a:fld>
            <a:endParaRPr lang="en-US" smtClean="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70660" name="Slide Number Placeholder 3"/>
          <p:cNvSpPr>
            <a:spLocks noGrp="1"/>
          </p:cNvSpPr>
          <p:nvPr>
            <p:ph type="sldNum" sz="quarter" idx="5"/>
          </p:nvPr>
        </p:nvSpPr>
        <p:spPr>
          <a:noFill/>
        </p:spPr>
        <p:txBody>
          <a:bodyPr/>
          <a:lstStyle/>
          <a:p>
            <a:fld id="{F304471C-8EB0-47E5-92E9-4449818EB089}" type="slidenum">
              <a:rPr lang="en-US" smtClean="0">
                <a:cs typeface="Arial" pitchFamily="34" charset="0"/>
              </a:rPr>
              <a:pPr/>
              <a:t>42</a:t>
            </a:fld>
            <a:endParaRPr lang="en-US" smtClean="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C3DD1580-1656-4D3B-9321-EAEC94842BDC}" type="slidenum">
              <a:rPr lang="en-US" smtClean="0">
                <a:cs typeface="Arial" pitchFamily="34" charset="0"/>
              </a:rPr>
              <a:pPr/>
              <a:t>43</a:t>
            </a:fld>
            <a:endParaRPr lang="en-US" smtClean="0">
              <a:cs typeface="Arial"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ADEE5F2-A027-44CA-A2A0-C7990DEB1384}" type="slidenum">
              <a:rPr lang="en-US" smtClean="0">
                <a:cs typeface="Arial" pitchFamily="34" charset="0"/>
              </a:rPr>
              <a:pPr/>
              <a:t>44</a:t>
            </a:fld>
            <a:endParaRPr lang="en-US" smtClean="0">
              <a:cs typeface="Arial"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77828" name="Slide Number Placeholder 3"/>
          <p:cNvSpPr>
            <a:spLocks noGrp="1"/>
          </p:cNvSpPr>
          <p:nvPr>
            <p:ph type="sldNum" sz="quarter" idx="5"/>
          </p:nvPr>
        </p:nvSpPr>
        <p:spPr>
          <a:noFill/>
        </p:spPr>
        <p:txBody>
          <a:bodyPr/>
          <a:lstStyle/>
          <a:p>
            <a:fld id="{B30753B4-BE64-4E89-85CB-EFCEBEB80895}" type="slidenum">
              <a:rPr lang="en-US" smtClean="0">
                <a:cs typeface="Arial" pitchFamily="34" charset="0"/>
              </a:rPr>
              <a:pPr/>
              <a:t>45</a:t>
            </a:fld>
            <a:endParaRPr lang="en-US" smtClean="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79876" name="Slide Number Placeholder 3"/>
          <p:cNvSpPr>
            <a:spLocks noGrp="1"/>
          </p:cNvSpPr>
          <p:nvPr>
            <p:ph type="sldNum" sz="quarter" idx="5"/>
          </p:nvPr>
        </p:nvSpPr>
        <p:spPr>
          <a:noFill/>
        </p:spPr>
        <p:txBody>
          <a:bodyPr/>
          <a:lstStyle/>
          <a:p>
            <a:fld id="{69D73929-BFA3-498B-A629-27BA2F15CAB1}" type="slidenum">
              <a:rPr lang="en-US" smtClean="0">
                <a:cs typeface="Arial" pitchFamily="34" charset="0"/>
              </a:rPr>
              <a:pPr/>
              <a:t>46</a:t>
            </a:fld>
            <a:endParaRPr lang="en-US" smtClean="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58372" name="Slide Number Placeholder 3"/>
          <p:cNvSpPr>
            <a:spLocks noGrp="1"/>
          </p:cNvSpPr>
          <p:nvPr>
            <p:ph type="sldNum" sz="quarter" idx="5"/>
          </p:nvPr>
        </p:nvSpPr>
        <p:spPr>
          <a:noFill/>
        </p:spPr>
        <p:txBody>
          <a:bodyPr/>
          <a:lstStyle/>
          <a:p>
            <a:fld id="{A4453B35-646D-42BB-9D9A-59537A850595}" type="slidenum">
              <a:rPr lang="en-US" smtClean="0">
                <a:cs typeface="Arial" pitchFamily="34" charset="0"/>
              </a:rPr>
              <a:pPr/>
              <a:t>29</a:t>
            </a:fld>
            <a:endParaRPr lang="en-US" smtClean="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8C99685-D7C0-4CE8-9C74-6E5B2B32D19E}" type="slidenum">
              <a:rPr lang="en-US" smtClean="0">
                <a:cs typeface="Arial" pitchFamily="34" charset="0"/>
              </a:rPr>
              <a:pPr/>
              <a:t>47</a:t>
            </a:fld>
            <a:endParaRPr lang="en-US" smtClean="0">
              <a:cs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807E3E0-FF82-475D-95CB-C3BB2F416ECC}" type="slidenum">
              <a:rPr lang="en-US" smtClean="0">
                <a:cs typeface="Arial" pitchFamily="34" charset="0"/>
              </a:rPr>
              <a:pPr/>
              <a:t>48</a:t>
            </a:fld>
            <a:endParaRPr lang="en-US" smtClean="0">
              <a:cs typeface="Arial"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82948" name="Slide Number Placeholder 3"/>
          <p:cNvSpPr>
            <a:spLocks noGrp="1"/>
          </p:cNvSpPr>
          <p:nvPr>
            <p:ph type="sldNum" sz="quarter" idx="5"/>
          </p:nvPr>
        </p:nvSpPr>
        <p:spPr>
          <a:noFill/>
        </p:spPr>
        <p:txBody>
          <a:bodyPr/>
          <a:lstStyle/>
          <a:p>
            <a:fld id="{92C016F7-BB6F-428E-9FC0-AC5455293F51}" type="slidenum">
              <a:rPr lang="en-US" smtClean="0">
                <a:cs typeface="Arial" pitchFamily="34" charset="0"/>
              </a:rPr>
              <a:pPr/>
              <a:t>49</a:t>
            </a:fld>
            <a:endParaRPr lang="en-US" smtClean="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83972" name="Slide Number Placeholder 3"/>
          <p:cNvSpPr>
            <a:spLocks noGrp="1"/>
          </p:cNvSpPr>
          <p:nvPr>
            <p:ph type="sldNum" sz="quarter" idx="5"/>
          </p:nvPr>
        </p:nvSpPr>
        <p:spPr>
          <a:noFill/>
        </p:spPr>
        <p:txBody>
          <a:bodyPr/>
          <a:lstStyle/>
          <a:p>
            <a:fld id="{F8F7FF20-5BF3-4F0A-8F4B-948208E9A3DC}" type="slidenum">
              <a:rPr lang="en-US" smtClean="0">
                <a:cs typeface="Arial" pitchFamily="34" charset="0"/>
              </a:rPr>
              <a:pPr/>
              <a:t>50</a:t>
            </a:fld>
            <a:endParaRPr lang="en-US" smtClean="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C4F1552-6464-43E7-89FD-715181A615BC}" type="slidenum">
              <a:rPr lang="en-US" smtClean="0">
                <a:cs typeface="Arial" pitchFamily="34" charset="0"/>
              </a:rPr>
              <a:pPr/>
              <a:t>51</a:t>
            </a:fld>
            <a:endParaRPr lang="en-US" smtClean="0">
              <a:cs typeface="Arial"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A57A5C6-C23E-4DE6-8413-3D6057A2ACAD}" type="slidenum">
              <a:rPr lang="en-US" smtClean="0">
                <a:cs typeface="Arial" pitchFamily="34" charset="0"/>
              </a:rPr>
              <a:pPr/>
              <a:t>52</a:t>
            </a:fld>
            <a:endParaRPr lang="en-US" smtClean="0">
              <a:cs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945A870-BA95-42F5-8BCB-E218CEDB0319}" type="slidenum">
              <a:rPr lang="en-US" smtClean="0">
                <a:cs typeface="Arial" pitchFamily="34" charset="0"/>
              </a:rPr>
              <a:pPr/>
              <a:t>53</a:t>
            </a:fld>
            <a:endParaRPr lang="en-US" smtClean="0">
              <a:cs typeface="Arial"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41848CE-CCDB-452C-B959-9FB34E046BCB}" type="slidenum">
              <a:rPr lang="en-US" smtClean="0">
                <a:cs typeface="Arial" pitchFamily="34" charset="0"/>
              </a:rPr>
              <a:pPr/>
              <a:t>54</a:t>
            </a:fld>
            <a:endParaRPr lang="en-US" smtClean="0">
              <a:cs typeface="Arial"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DE8990E-9E82-480E-85E5-A51D618DE33C}" type="slidenum">
              <a:rPr lang="en-US" smtClean="0">
                <a:cs typeface="Arial" pitchFamily="34" charset="0"/>
              </a:rPr>
              <a:pPr/>
              <a:t>55</a:t>
            </a:fld>
            <a:endParaRPr lang="en-US" smtClean="0">
              <a:cs typeface="Arial"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0C5EA602-6DC6-49F1-973D-D0E99A40AAB1}" type="slidenum">
              <a:rPr lang="en-US" smtClean="0">
                <a:cs typeface="Arial" pitchFamily="34" charset="0"/>
              </a:rPr>
              <a:pPr/>
              <a:t>56</a:t>
            </a:fld>
            <a:endParaRPr lang="en-US" smtClean="0">
              <a:cs typeface="Arial"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59396" name="Slide Number Placeholder 3"/>
          <p:cNvSpPr>
            <a:spLocks noGrp="1"/>
          </p:cNvSpPr>
          <p:nvPr>
            <p:ph type="sldNum" sz="quarter" idx="5"/>
          </p:nvPr>
        </p:nvSpPr>
        <p:spPr>
          <a:noFill/>
        </p:spPr>
        <p:txBody>
          <a:bodyPr/>
          <a:lstStyle/>
          <a:p>
            <a:fld id="{DB033035-877B-4A15-BB3F-42619410153A}" type="slidenum">
              <a:rPr lang="en-US" smtClean="0">
                <a:cs typeface="Arial" pitchFamily="34" charset="0"/>
              </a:rPr>
              <a:pPr/>
              <a:t>30</a:t>
            </a:fld>
            <a:endParaRPr lang="en-US" smtClean="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73AAB6E-71D2-4411-8C69-CF56A327BF4E}" type="slidenum">
              <a:rPr lang="en-US" smtClean="0">
                <a:cs typeface="Arial" pitchFamily="34" charset="0"/>
              </a:rPr>
              <a:pPr/>
              <a:t>57</a:t>
            </a:fld>
            <a:endParaRPr lang="en-US" smtClean="0">
              <a:cs typeface="Arial"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AE486A8E-414D-4A55-B9F3-078732F1DD4B}" type="slidenum">
              <a:rPr lang="en-US" smtClean="0">
                <a:cs typeface="Arial" pitchFamily="34" charset="0"/>
              </a:rPr>
              <a:pPr/>
              <a:t>58</a:t>
            </a:fld>
            <a:endParaRPr lang="en-US" smtClean="0">
              <a:cs typeface="Arial"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F1FA4A46-4ACA-4B92-8091-3C7A01C73026}" type="slidenum">
              <a:rPr lang="en-US" smtClean="0">
                <a:cs typeface="Arial" pitchFamily="34" charset="0"/>
              </a:rPr>
              <a:pPr/>
              <a:t>59</a:t>
            </a:fld>
            <a:endParaRPr lang="en-US" smtClean="0">
              <a:cs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4790C2A-B9EB-4E3C-822A-F94FC4EF9427}" type="slidenum">
              <a:rPr lang="en-US" smtClean="0">
                <a:cs typeface="Arial" pitchFamily="34" charset="0"/>
              </a:rPr>
              <a:pPr/>
              <a:t>60</a:t>
            </a:fld>
            <a:endParaRPr lang="en-US" smtClean="0">
              <a:cs typeface="Arial"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95236" name="Slide Number Placeholder 3"/>
          <p:cNvSpPr>
            <a:spLocks noGrp="1"/>
          </p:cNvSpPr>
          <p:nvPr>
            <p:ph type="sldNum" sz="quarter" idx="5"/>
          </p:nvPr>
        </p:nvSpPr>
        <p:spPr>
          <a:noFill/>
        </p:spPr>
        <p:txBody>
          <a:bodyPr/>
          <a:lstStyle/>
          <a:p>
            <a:fld id="{16B44FFB-C2BB-4B62-873F-42C925DE88BE}" type="slidenum">
              <a:rPr lang="en-US" smtClean="0">
                <a:cs typeface="Arial" pitchFamily="34" charset="0"/>
              </a:rPr>
              <a:pPr/>
              <a:t>61</a:t>
            </a:fld>
            <a:endParaRPr lang="en-US" smtClean="0">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96260" name="Slide Number Placeholder 3"/>
          <p:cNvSpPr>
            <a:spLocks noGrp="1"/>
          </p:cNvSpPr>
          <p:nvPr>
            <p:ph type="sldNum" sz="quarter" idx="5"/>
          </p:nvPr>
        </p:nvSpPr>
        <p:spPr>
          <a:noFill/>
        </p:spPr>
        <p:txBody>
          <a:bodyPr/>
          <a:lstStyle/>
          <a:p>
            <a:fld id="{E313CE2C-59D6-4A75-9D53-129E911666BB}" type="slidenum">
              <a:rPr lang="en-US" smtClean="0">
                <a:cs typeface="Arial" pitchFamily="34" charset="0"/>
              </a:rPr>
              <a:pPr/>
              <a:t>62</a:t>
            </a:fld>
            <a:endParaRPr lang="en-US" smtClean="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97284" name="Slide Number Placeholder 3"/>
          <p:cNvSpPr>
            <a:spLocks noGrp="1"/>
          </p:cNvSpPr>
          <p:nvPr>
            <p:ph type="sldNum" sz="quarter" idx="5"/>
          </p:nvPr>
        </p:nvSpPr>
        <p:spPr>
          <a:noFill/>
        </p:spPr>
        <p:txBody>
          <a:bodyPr/>
          <a:lstStyle/>
          <a:p>
            <a:fld id="{72512179-38FE-48A2-AA3C-42F8AD9ACD7D}" type="slidenum">
              <a:rPr lang="en-US" smtClean="0">
                <a:cs typeface="Arial" pitchFamily="34" charset="0"/>
              </a:rPr>
              <a:pPr/>
              <a:t>63</a:t>
            </a:fld>
            <a:endParaRPr lang="en-US" smtClean="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98308" name="Slide Number Placeholder 3"/>
          <p:cNvSpPr>
            <a:spLocks noGrp="1"/>
          </p:cNvSpPr>
          <p:nvPr>
            <p:ph type="sldNum" sz="quarter" idx="5"/>
          </p:nvPr>
        </p:nvSpPr>
        <p:spPr>
          <a:noFill/>
        </p:spPr>
        <p:txBody>
          <a:bodyPr/>
          <a:lstStyle/>
          <a:p>
            <a:fld id="{C3348454-A890-4B76-937F-906EE3C91487}" type="slidenum">
              <a:rPr lang="en-US" smtClean="0">
                <a:cs typeface="Arial" pitchFamily="34" charset="0"/>
              </a:rPr>
              <a:pPr/>
              <a:t>64</a:t>
            </a:fld>
            <a:endParaRPr lang="en-US" smtClean="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99332" name="Slide Number Placeholder 3"/>
          <p:cNvSpPr>
            <a:spLocks noGrp="1"/>
          </p:cNvSpPr>
          <p:nvPr>
            <p:ph type="sldNum" sz="quarter" idx="5"/>
          </p:nvPr>
        </p:nvSpPr>
        <p:spPr>
          <a:noFill/>
        </p:spPr>
        <p:txBody>
          <a:bodyPr/>
          <a:lstStyle/>
          <a:p>
            <a:fld id="{CF9387E6-F32F-49AF-BA4C-BBE128C22B44}" type="slidenum">
              <a:rPr lang="en-US" smtClean="0">
                <a:cs typeface="Arial" pitchFamily="34" charset="0"/>
              </a:rPr>
              <a:pPr/>
              <a:t>65</a:t>
            </a:fld>
            <a:endParaRPr lang="en-US" smtClean="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99332" name="Slide Number Placeholder 3"/>
          <p:cNvSpPr>
            <a:spLocks noGrp="1"/>
          </p:cNvSpPr>
          <p:nvPr>
            <p:ph type="sldNum" sz="quarter" idx="5"/>
          </p:nvPr>
        </p:nvSpPr>
        <p:spPr>
          <a:noFill/>
        </p:spPr>
        <p:txBody>
          <a:bodyPr/>
          <a:lstStyle/>
          <a:p>
            <a:fld id="{CF9387E6-F32F-49AF-BA4C-BBE128C22B44}" type="slidenum">
              <a:rPr lang="en-US" smtClean="0">
                <a:cs typeface="Arial" pitchFamily="34" charset="0"/>
              </a:rPr>
              <a:pPr/>
              <a:t>66</a:t>
            </a:fld>
            <a:endParaRPr lang="en-US" smtClean="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8C99685-D7C0-4CE8-9C74-6E5B2B32D19E}" type="slidenum">
              <a:rPr lang="en-US" smtClean="0">
                <a:cs typeface="Arial" pitchFamily="34" charset="0"/>
              </a:rPr>
              <a:pPr/>
              <a:t>31</a:t>
            </a:fld>
            <a:endParaRPr lang="en-US" smtClean="0">
              <a:cs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60420" name="Slide Number Placeholder 3"/>
          <p:cNvSpPr>
            <a:spLocks noGrp="1"/>
          </p:cNvSpPr>
          <p:nvPr>
            <p:ph type="sldNum" sz="quarter" idx="5"/>
          </p:nvPr>
        </p:nvSpPr>
        <p:spPr>
          <a:noFill/>
        </p:spPr>
        <p:txBody>
          <a:bodyPr/>
          <a:lstStyle/>
          <a:p>
            <a:fld id="{44BD6CFF-EC80-4948-91CE-10C38E3A3C1C}" type="slidenum">
              <a:rPr lang="en-US" smtClean="0">
                <a:cs typeface="Arial" pitchFamily="34" charset="0"/>
              </a:rPr>
              <a:pPr/>
              <a:t>32</a:t>
            </a:fld>
            <a:endParaRPr lang="en-US"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61444" name="Slide Number Placeholder 3"/>
          <p:cNvSpPr>
            <a:spLocks noGrp="1"/>
          </p:cNvSpPr>
          <p:nvPr>
            <p:ph type="sldNum" sz="quarter" idx="5"/>
          </p:nvPr>
        </p:nvSpPr>
        <p:spPr>
          <a:noFill/>
        </p:spPr>
        <p:txBody>
          <a:bodyPr/>
          <a:lstStyle/>
          <a:p>
            <a:fld id="{93C63C5F-7310-427D-BB5F-A3D9235480FC}" type="slidenum">
              <a:rPr lang="en-US" smtClean="0">
                <a:cs typeface="Arial" pitchFamily="34" charset="0"/>
              </a:rPr>
              <a:pPr/>
              <a:t>33</a:t>
            </a:fld>
            <a:endParaRPr lang="en-US" smtClean="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62468" name="Slide Number Placeholder 3"/>
          <p:cNvSpPr>
            <a:spLocks noGrp="1"/>
          </p:cNvSpPr>
          <p:nvPr>
            <p:ph type="sldNum" sz="quarter" idx="5"/>
          </p:nvPr>
        </p:nvSpPr>
        <p:spPr>
          <a:noFill/>
        </p:spPr>
        <p:txBody>
          <a:bodyPr/>
          <a:lstStyle/>
          <a:p>
            <a:fld id="{EA5A1E57-83C4-43B6-AEB1-6B02F443012C}" type="slidenum">
              <a:rPr lang="en-US" smtClean="0">
                <a:cs typeface="Arial" pitchFamily="34" charset="0"/>
              </a:rPr>
              <a:pPr/>
              <a:t>34</a:t>
            </a:fld>
            <a:endParaRPr lang="en-US" smtClean="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63492" name="Slide Number Placeholder 3"/>
          <p:cNvSpPr>
            <a:spLocks noGrp="1"/>
          </p:cNvSpPr>
          <p:nvPr>
            <p:ph type="sldNum" sz="quarter" idx="5"/>
          </p:nvPr>
        </p:nvSpPr>
        <p:spPr>
          <a:noFill/>
        </p:spPr>
        <p:txBody>
          <a:bodyPr/>
          <a:lstStyle/>
          <a:p>
            <a:fld id="{6FFEB13B-00B0-43B2-862D-6A6D520D6489}" type="slidenum">
              <a:rPr lang="en-US" smtClean="0">
                <a:cs typeface="Arial" pitchFamily="34" charset="0"/>
              </a:rPr>
              <a:pPr/>
              <a:t>35</a:t>
            </a:fld>
            <a:endParaRPr lang="en-US" smtClean="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64516" name="Slide Number Placeholder 3"/>
          <p:cNvSpPr>
            <a:spLocks noGrp="1"/>
          </p:cNvSpPr>
          <p:nvPr>
            <p:ph type="sldNum" sz="quarter" idx="5"/>
          </p:nvPr>
        </p:nvSpPr>
        <p:spPr>
          <a:noFill/>
        </p:spPr>
        <p:txBody>
          <a:bodyPr/>
          <a:lstStyle/>
          <a:p>
            <a:fld id="{3EBBC4C9-A6E0-46AE-BD6D-4AA8F826773F}" type="slidenum">
              <a:rPr lang="en-US" smtClean="0">
                <a:cs typeface="Arial" pitchFamily="34" charset="0"/>
              </a:rPr>
              <a:pPr/>
              <a:t>36</a:t>
            </a:fld>
            <a:endParaRPr lang="en-US" smtClean="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B41B99F-4E29-4C1F-9D3E-C6F3392B518C}" type="datetimeFigureOut">
              <a:rPr lang="en-US" smtClean="0"/>
              <a:pPr/>
              <a:t>1/2/2019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F5ADD4F-D069-4D07-B543-84F70659BD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Analysis</a:t>
            </a:r>
            <a:endParaRPr lang="en-US" dirty="0"/>
          </a:p>
        </p:txBody>
      </p:sp>
      <p:sp>
        <p:nvSpPr>
          <p:cNvPr id="3" name="Subtitle 2"/>
          <p:cNvSpPr>
            <a:spLocks noGrp="1"/>
          </p:cNvSpPr>
          <p:nvPr>
            <p:ph type="subTitle" idx="1"/>
          </p:nvPr>
        </p:nvSpPr>
        <p:spPr/>
        <p:txBody>
          <a:bodyPr/>
          <a:lstStyle/>
          <a:p>
            <a:r>
              <a:rPr lang="en-US" dirty="0" smtClean="0"/>
              <a:t>Chapter – 4</a:t>
            </a:r>
          </a:p>
          <a:p>
            <a:r>
              <a:rPr lang="en-US" dirty="0" smtClean="0"/>
              <a:t>(BIT)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Strategies for determining information requirements </a:t>
            </a:r>
            <a:endParaRPr lang="en-US" dirty="0"/>
          </a:p>
        </p:txBody>
      </p:sp>
      <p:sp>
        <p:nvSpPr>
          <p:cNvPr id="3" name="Content Placeholder 2"/>
          <p:cNvSpPr>
            <a:spLocks noGrp="1"/>
          </p:cNvSpPr>
          <p:nvPr>
            <p:ph idx="1"/>
          </p:nvPr>
        </p:nvSpPr>
        <p:spPr/>
        <p:txBody>
          <a:bodyPr/>
          <a:lstStyle/>
          <a:p>
            <a:r>
              <a:rPr lang="en-US" dirty="0" smtClean="0"/>
              <a:t>Asking</a:t>
            </a:r>
          </a:p>
          <a:p>
            <a:r>
              <a:rPr lang="en-US" dirty="0" smtClean="0"/>
              <a:t>Getting information from present system</a:t>
            </a:r>
          </a:p>
          <a:p>
            <a:r>
              <a:rPr lang="en-US" dirty="0" smtClean="0"/>
              <a:t>Prototyping.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Initial Investigation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Problem definition</a:t>
            </a:r>
          </a:p>
          <a:p>
            <a:pPr lvl="1"/>
            <a:r>
              <a:rPr lang="en-US" dirty="0" smtClean="0"/>
              <a:t> Problem definition is the process of identifying the need of the user which led him to request for the system change. </a:t>
            </a:r>
          </a:p>
          <a:p>
            <a:r>
              <a:rPr lang="en-US" b="1" dirty="0" smtClean="0"/>
              <a:t> Background analysis</a:t>
            </a:r>
          </a:p>
          <a:p>
            <a:pPr>
              <a:buNone/>
            </a:pPr>
            <a:r>
              <a:rPr lang="en-US" b="1" dirty="0" smtClean="0"/>
              <a:t>	- </a:t>
            </a:r>
            <a:r>
              <a:rPr lang="en-US" dirty="0" smtClean="0"/>
              <a:t> Background analysis is the process of getting the basic information about the </a:t>
            </a:r>
            <a:r>
              <a:rPr lang="en-US" dirty="0" err="1" smtClean="0"/>
              <a:t>customer‟s</a:t>
            </a:r>
            <a:r>
              <a:rPr lang="en-US" dirty="0" smtClean="0"/>
              <a:t> company or organization i.e. How it really works? What people are involved in it? Etc. Background analysis helps the system analyst to prepare the organization chart with the list of people and functions.</a:t>
            </a:r>
            <a:endParaRPr lang="en-US" dirty="0"/>
          </a:p>
        </p:txBody>
      </p:sp>
      <p:sp>
        <p:nvSpPr>
          <p:cNvPr id="3074" name="AutoShape 2" descr="Top-dow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Initial Investigation (2)</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Fact finding</a:t>
            </a:r>
          </a:p>
          <a:p>
            <a:pPr lvl="1"/>
            <a:r>
              <a:rPr lang="en-US" dirty="0" smtClean="0"/>
              <a:t> After obtaining the background information, analyst start gathering the data like input, output and cost of the existing system. Information can be gathered by following tools:- a.) Review of written documents. b.) On-site observations c.) Interview and questionnaires</a:t>
            </a:r>
          </a:p>
          <a:p>
            <a:r>
              <a:rPr lang="en-US" dirty="0" smtClean="0"/>
              <a:t> Fact Analysis </a:t>
            </a:r>
          </a:p>
          <a:p>
            <a:pPr lvl="1"/>
            <a:r>
              <a:rPr lang="en-US" dirty="0" smtClean="0"/>
              <a:t>After the collection of data it must be organized and evaluated so that report can be prepared for the final approval from the user. </a:t>
            </a:r>
            <a:endParaRPr lang="en-US" dirty="0"/>
          </a:p>
          <a:p>
            <a:r>
              <a:rPr lang="en-US" dirty="0" smtClean="0"/>
              <a:t>Determination of Feasibility</a:t>
            </a:r>
          </a:p>
          <a:p>
            <a:pPr lvl="1"/>
            <a:r>
              <a:rPr lang="en-US" dirty="0" smtClean="0"/>
              <a:t>After organizing data, and fact analysis feasibility is evaluated and determine that any alternative proposal is possible or not for the </a:t>
            </a:r>
            <a:r>
              <a:rPr lang="en-US" dirty="0" err="1" smtClean="0"/>
              <a:t>customer‟s</a:t>
            </a:r>
            <a:r>
              <a:rPr lang="en-US" dirty="0" smtClean="0"/>
              <a:t> Project.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Gathering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Information gathering is an art and science of gathering information regarding present system so that designing a new system will be easy as well as free from errors and </a:t>
            </a:r>
            <a:r>
              <a:rPr lang="en-US" dirty="0" err="1" smtClean="0"/>
              <a:t>upto</a:t>
            </a:r>
            <a:r>
              <a:rPr lang="en-US" dirty="0" smtClean="0"/>
              <a:t> the customer requirement. </a:t>
            </a:r>
          </a:p>
          <a:p>
            <a:r>
              <a:rPr lang="en-US" dirty="0" smtClean="0"/>
              <a:t>Sources: (internal)</a:t>
            </a:r>
          </a:p>
          <a:p>
            <a:pPr lvl="1"/>
            <a:r>
              <a:rPr lang="en-US" dirty="0" smtClean="0"/>
              <a:t>Financial reports</a:t>
            </a:r>
          </a:p>
          <a:p>
            <a:pPr lvl="1"/>
            <a:r>
              <a:rPr lang="en-US" dirty="0" smtClean="0"/>
              <a:t>Personal staff. </a:t>
            </a:r>
            <a:endParaRPr lang="en-US" dirty="0"/>
          </a:p>
          <a:p>
            <a:pPr lvl="1"/>
            <a:r>
              <a:rPr lang="en-US" dirty="0" smtClean="0"/>
              <a:t> Professional staff, EDP</a:t>
            </a:r>
          </a:p>
          <a:p>
            <a:pPr lvl="1"/>
            <a:r>
              <a:rPr lang="en-US" dirty="0" smtClean="0"/>
              <a:t> System </a:t>
            </a:r>
            <a:r>
              <a:rPr lang="en-US" dirty="0" err="1" smtClean="0"/>
              <a:t>documentaion</a:t>
            </a:r>
            <a:r>
              <a:rPr lang="en-US" dirty="0" smtClean="0"/>
              <a:t> or manuals</a:t>
            </a:r>
          </a:p>
          <a:p>
            <a:pPr lvl="1"/>
            <a:r>
              <a:rPr lang="en-US" dirty="0" smtClean="0"/>
              <a:t>The user or user staff. </a:t>
            </a:r>
            <a:endParaRPr lang="en-US" dirty="0"/>
          </a:p>
          <a:p>
            <a:pPr lvl="1"/>
            <a:r>
              <a:rPr lang="en-US" dirty="0" smtClean="0"/>
              <a:t> Reports and transaction documents.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Gathering</a:t>
            </a:r>
            <a:endParaRPr lang="en-US" dirty="0"/>
          </a:p>
        </p:txBody>
      </p:sp>
      <p:sp>
        <p:nvSpPr>
          <p:cNvPr id="3" name="Content Placeholder 2"/>
          <p:cNvSpPr>
            <a:spLocks noGrp="1"/>
          </p:cNvSpPr>
          <p:nvPr>
            <p:ph idx="1"/>
          </p:nvPr>
        </p:nvSpPr>
        <p:spPr/>
        <p:txBody>
          <a:bodyPr/>
          <a:lstStyle/>
          <a:p>
            <a:r>
              <a:rPr lang="en-US" dirty="0" smtClean="0"/>
              <a:t>Sources(external)</a:t>
            </a:r>
          </a:p>
          <a:p>
            <a:pPr lvl="1"/>
            <a:r>
              <a:rPr lang="en-US" dirty="0" smtClean="0"/>
              <a:t>Vendors</a:t>
            </a:r>
          </a:p>
          <a:p>
            <a:pPr lvl="1"/>
            <a:r>
              <a:rPr lang="en-US" dirty="0" smtClean="0"/>
              <a:t>Government documents.</a:t>
            </a:r>
            <a:endParaRPr lang="en-US" smtClean="0"/>
          </a:p>
          <a:p>
            <a:pPr lvl="1"/>
            <a:r>
              <a:rPr lang="en-US" smtClean="0"/>
              <a:t>Newspapers </a:t>
            </a:r>
            <a:r>
              <a:rPr lang="en-US" dirty="0" smtClean="0"/>
              <a:t>and professional journals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1000" y="2057400"/>
            <a:ext cx="8382000" cy="2862322"/>
          </a:xfrm>
          <a:prstGeom prst="rect">
            <a:avLst/>
          </a:prstGeom>
        </p:spPr>
        <p:txBody>
          <a:bodyPr wrap="square">
            <a:spAutoFit/>
          </a:bodyPr>
          <a:lstStyle/>
          <a:p>
            <a:pPr algn="ctr"/>
            <a:r>
              <a:rPr lang="en-US" sz="6000" dirty="0" smtClean="0"/>
              <a:t>Project Management </a:t>
            </a:r>
          </a:p>
          <a:p>
            <a:pPr algn="ctr"/>
            <a:r>
              <a:rPr lang="en-US" sz="6000" dirty="0" smtClean="0"/>
              <a:t>&amp;</a:t>
            </a:r>
          </a:p>
          <a:p>
            <a:pPr algn="ctr"/>
            <a:r>
              <a:rPr lang="en-US" sz="6000" dirty="0" smtClean="0"/>
              <a:t>Scheduling</a:t>
            </a:r>
            <a:endParaRPr lang="en-US" sz="6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Project management</a:t>
            </a:r>
            <a:r>
              <a:rPr lang="en-US" dirty="0" smtClean="0"/>
              <a:t> is the practice of initiating, planning, executing, and closing the work of a team to achieve specific goals and meet specific success criteria at the specified time.</a:t>
            </a:r>
          </a:p>
          <a:p>
            <a:endParaRPr lang="en-US" dirty="0" smtClean="0"/>
          </a:p>
          <a:p>
            <a:r>
              <a:rPr lang="en-US" dirty="0" smtClean="0"/>
              <a:t>A </a:t>
            </a:r>
            <a:r>
              <a:rPr lang="en-US" b="1" dirty="0" smtClean="0"/>
              <a:t>project</a:t>
            </a:r>
            <a:r>
              <a:rPr lang="en-US" dirty="0" smtClean="0"/>
              <a:t> is a temporary endeavor designed to produce a unique product, service or result with a defined beginning and end (usually time-constrained, and often constrained by funding or staffing) undertaken to meet unique goals and objectives, typically to bring about beneficial change or added value.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Activities &amp; Skills of Project Manager</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371600"/>
            <a:ext cx="9055554" cy="4191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Project Management</a:t>
            </a:r>
            <a:endParaRPr lang="en-US" dirty="0"/>
          </a:p>
        </p:txBody>
      </p:sp>
      <p:sp>
        <p:nvSpPr>
          <p:cNvPr id="3" name="Content Placeholder 2"/>
          <p:cNvSpPr>
            <a:spLocks noGrp="1"/>
          </p:cNvSpPr>
          <p:nvPr>
            <p:ph idx="1"/>
          </p:nvPr>
        </p:nvSpPr>
        <p:spPr/>
        <p:txBody>
          <a:bodyPr/>
          <a:lstStyle/>
          <a:p>
            <a:r>
              <a:rPr lang="en-US" dirty="0" smtClean="0"/>
              <a:t>Four Phases</a:t>
            </a:r>
          </a:p>
          <a:p>
            <a:pPr lvl="1"/>
            <a:r>
              <a:rPr lang="en-US" dirty="0" smtClean="0"/>
              <a:t>Initiation the project</a:t>
            </a:r>
          </a:p>
          <a:p>
            <a:pPr lvl="1"/>
            <a:r>
              <a:rPr lang="en-US" dirty="0" smtClean="0"/>
              <a:t>Planning the project</a:t>
            </a:r>
          </a:p>
          <a:p>
            <a:pPr lvl="1"/>
            <a:r>
              <a:rPr lang="en-US" dirty="0" smtClean="0"/>
              <a:t>Executing the project</a:t>
            </a:r>
          </a:p>
          <a:p>
            <a:pPr lvl="1"/>
            <a:r>
              <a:rPr lang="en-US" dirty="0" smtClean="0"/>
              <a:t>Closing the project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Project Manager performs several activities that access the size, scope and complexity of the project and establishes procedures to support subsequent activities.</a:t>
            </a:r>
          </a:p>
          <a:p>
            <a:pPr lvl="1"/>
            <a:r>
              <a:rPr lang="en-US" dirty="0" smtClean="0"/>
              <a:t>Establishing the project initiation team</a:t>
            </a:r>
          </a:p>
          <a:p>
            <a:pPr lvl="1"/>
            <a:r>
              <a:rPr lang="en-US" dirty="0" smtClean="0"/>
              <a:t>Establishing a relationship with the customer</a:t>
            </a:r>
          </a:p>
          <a:p>
            <a:pPr lvl="1"/>
            <a:r>
              <a:rPr lang="en-US" dirty="0" smtClean="0"/>
              <a:t>Establishing the project initiation plan</a:t>
            </a:r>
          </a:p>
          <a:p>
            <a:pPr lvl="1"/>
            <a:r>
              <a:rPr lang="en-US" dirty="0" smtClean="0"/>
              <a:t>Establishing management procedure</a:t>
            </a:r>
          </a:p>
          <a:p>
            <a:pPr lvl="1"/>
            <a:r>
              <a:rPr lang="en-US" dirty="0" smtClean="0"/>
              <a:t>Establishing the project management environment and project workbook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Covered</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4.1 System planning and initial investigation</a:t>
            </a:r>
          </a:p>
          <a:p>
            <a:pPr>
              <a:buNone/>
            </a:pPr>
            <a:r>
              <a:rPr lang="en-US" dirty="0" smtClean="0"/>
              <a:t>4.2 Project management &amp; scheduling</a:t>
            </a:r>
          </a:p>
          <a:p>
            <a:pPr>
              <a:buNone/>
            </a:pPr>
            <a:r>
              <a:rPr lang="en-US" dirty="0" smtClean="0"/>
              <a:t>4.3 Requirement analysis</a:t>
            </a:r>
          </a:p>
          <a:p>
            <a:pPr>
              <a:buNone/>
            </a:pPr>
            <a:r>
              <a:rPr lang="en-US" dirty="0" smtClean="0"/>
              <a:t>4.4 Types of requirements</a:t>
            </a:r>
          </a:p>
          <a:p>
            <a:pPr>
              <a:buNone/>
            </a:pPr>
            <a:r>
              <a:rPr lang="en-US" dirty="0" smtClean="0"/>
              <a:t>4.5 Requirement gathering methods</a:t>
            </a:r>
          </a:p>
          <a:p>
            <a:pPr>
              <a:buNone/>
            </a:pPr>
            <a:r>
              <a:rPr lang="en-US" dirty="0" smtClean="0"/>
              <a:t>4.6 Feasibility study and its types</a:t>
            </a:r>
          </a:p>
          <a:p>
            <a:pPr>
              <a:buNone/>
            </a:pPr>
            <a:r>
              <a:rPr lang="en-US" dirty="0" smtClean="0"/>
              <a:t>4.7 Steps of feasibility study</a:t>
            </a:r>
          </a:p>
          <a:p>
            <a:pPr>
              <a:buNone/>
            </a:pPr>
            <a:r>
              <a:rPr lang="en-US" dirty="0" smtClean="0"/>
              <a:t>4.8 Cost/benefits analysis (payback method, NPV method)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Workbook</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457200" y="1524000"/>
            <a:ext cx="7338568" cy="47244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the Project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Define clear, discrete activities and the work needed to complete each activity</a:t>
            </a:r>
          </a:p>
          <a:p>
            <a:r>
              <a:rPr lang="en-US" dirty="0" smtClean="0"/>
              <a:t>Tasks </a:t>
            </a:r>
          </a:p>
          <a:p>
            <a:pPr lvl="1"/>
            <a:r>
              <a:rPr lang="en-US" dirty="0" smtClean="0"/>
              <a:t>Define project scope, alternatives, feasibility</a:t>
            </a:r>
          </a:p>
          <a:p>
            <a:pPr lvl="1"/>
            <a:r>
              <a:rPr lang="en-US" dirty="0" smtClean="0"/>
              <a:t>Divide project into tasks</a:t>
            </a:r>
          </a:p>
          <a:p>
            <a:pPr lvl="1"/>
            <a:r>
              <a:rPr lang="en-US" dirty="0" smtClean="0"/>
              <a:t>Estimate resource requirements</a:t>
            </a:r>
          </a:p>
          <a:p>
            <a:pPr lvl="1"/>
            <a:r>
              <a:rPr lang="en-US" dirty="0" smtClean="0"/>
              <a:t> Develop preliminary schedule</a:t>
            </a:r>
          </a:p>
          <a:p>
            <a:pPr lvl="1"/>
            <a:r>
              <a:rPr lang="en-US" dirty="0" smtClean="0"/>
              <a:t> Develop communication plan</a:t>
            </a:r>
          </a:p>
          <a:p>
            <a:pPr lvl="1"/>
            <a:r>
              <a:rPr lang="en-US" dirty="0" smtClean="0"/>
              <a:t> Determine standards and procedures</a:t>
            </a:r>
          </a:p>
          <a:p>
            <a:pPr lvl="1"/>
            <a:r>
              <a:rPr lang="en-US" dirty="0" smtClean="0"/>
              <a:t> Identify and assess risk</a:t>
            </a:r>
          </a:p>
          <a:p>
            <a:pPr lvl="1"/>
            <a:r>
              <a:rPr lang="en-US" dirty="0" smtClean="0"/>
              <a:t> Create preliminary budget</a:t>
            </a:r>
          </a:p>
          <a:p>
            <a:pPr lvl="1"/>
            <a:r>
              <a:rPr lang="en-US" dirty="0" smtClean="0"/>
              <a:t> Develop a statement of work</a:t>
            </a:r>
          </a:p>
          <a:p>
            <a:pPr lvl="1"/>
            <a:r>
              <a:rPr lang="en-US" dirty="0" smtClean="0"/>
              <a:t>Set baseline project plan (schedule </a:t>
            </a:r>
            <a:r>
              <a:rPr lang="en-US" b="1" dirty="0" smtClean="0"/>
              <a:t>baseline</a:t>
            </a:r>
            <a:r>
              <a:rPr lang="en-US" dirty="0" smtClean="0"/>
              <a:t>, cost </a:t>
            </a:r>
            <a:r>
              <a:rPr lang="en-US" b="1" dirty="0" smtClean="0"/>
              <a:t>baseline</a:t>
            </a:r>
            <a:r>
              <a:rPr lang="en-US" dirty="0" smtClean="0"/>
              <a:t> and scope </a:t>
            </a:r>
            <a:r>
              <a:rPr lang="en-US" b="1" dirty="0" smtClean="0"/>
              <a:t>baseline</a:t>
            </a:r>
            <a:r>
              <a:rPr lang="en-US" dirty="0" smtClean="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err="1" smtClean="0"/>
              <a:t>Grantt</a:t>
            </a:r>
            <a:r>
              <a:rPr lang="en-US" dirty="0" smtClean="0"/>
              <a:t> Chart</a:t>
            </a:r>
            <a:endParaRPr lang="en-US" dirty="0"/>
          </a:p>
        </p:txBody>
      </p:sp>
      <p:sp>
        <p:nvSpPr>
          <p:cNvPr id="3" name="Content Placeholder 2"/>
          <p:cNvSpPr>
            <a:spLocks noGrp="1"/>
          </p:cNvSpPr>
          <p:nvPr>
            <p:ph idx="1"/>
          </p:nvPr>
        </p:nvSpPr>
        <p:spPr/>
        <p:txBody>
          <a:bodyPr/>
          <a:lstStyle/>
          <a:p>
            <a:endParaRPr lang="en-US"/>
          </a:p>
        </p:txBody>
      </p:sp>
      <p:pic>
        <p:nvPicPr>
          <p:cNvPr id="3074" name="Picture 2" descr="Image result for simple gantt chart software"/>
          <p:cNvPicPr>
            <a:picLocks noChangeAspect="1" noChangeArrowheads="1"/>
          </p:cNvPicPr>
          <p:nvPr/>
        </p:nvPicPr>
        <p:blipFill>
          <a:blip r:embed="rId2"/>
          <a:srcRect/>
          <a:stretch>
            <a:fillRect/>
          </a:stretch>
        </p:blipFill>
        <p:spPr bwMode="auto">
          <a:xfrm>
            <a:off x="990600" y="2590800"/>
            <a:ext cx="7255329" cy="32766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the Project</a:t>
            </a:r>
            <a:endParaRPr lang="en-US" dirty="0"/>
          </a:p>
        </p:txBody>
      </p:sp>
      <p:sp>
        <p:nvSpPr>
          <p:cNvPr id="3" name="Content Placeholder 2"/>
          <p:cNvSpPr>
            <a:spLocks noGrp="1"/>
          </p:cNvSpPr>
          <p:nvPr>
            <p:ph idx="1"/>
          </p:nvPr>
        </p:nvSpPr>
        <p:spPr/>
        <p:txBody>
          <a:bodyPr/>
          <a:lstStyle/>
          <a:p>
            <a:r>
              <a:rPr lang="en-US" dirty="0" smtClean="0"/>
              <a:t>Plans created in prior phases are put into action. </a:t>
            </a:r>
          </a:p>
          <a:p>
            <a:r>
              <a:rPr lang="en-US" dirty="0" smtClean="0"/>
              <a:t> Actions</a:t>
            </a:r>
          </a:p>
          <a:p>
            <a:pPr lvl="1"/>
            <a:r>
              <a:rPr lang="en-US" dirty="0" smtClean="0"/>
              <a:t>Execute baseline project plan</a:t>
            </a:r>
          </a:p>
          <a:p>
            <a:pPr lvl="1"/>
            <a:r>
              <a:rPr lang="en-US" dirty="0" smtClean="0"/>
              <a:t>Monitor progress against baseline plan</a:t>
            </a:r>
          </a:p>
          <a:p>
            <a:pPr lvl="1"/>
            <a:r>
              <a:rPr lang="en-US" dirty="0" smtClean="0"/>
              <a:t>Manage changes in baseline plan </a:t>
            </a:r>
          </a:p>
          <a:p>
            <a:pPr lvl="1"/>
            <a:r>
              <a:rPr lang="en-US" dirty="0" smtClean="0"/>
              <a:t>Maintain project workbook </a:t>
            </a:r>
          </a:p>
          <a:p>
            <a:pPr lvl="1"/>
            <a:r>
              <a:rPr lang="en-US" dirty="0" smtClean="0"/>
              <a:t>Communicate project status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down the project</a:t>
            </a:r>
            <a:endParaRPr lang="en-US" dirty="0"/>
          </a:p>
        </p:txBody>
      </p:sp>
      <p:sp>
        <p:nvSpPr>
          <p:cNvPr id="3" name="Content Placeholder 2"/>
          <p:cNvSpPr>
            <a:spLocks noGrp="1"/>
          </p:cNvSpPr>
          <p:nvPr>
            <p:ph idx="1"/>
          </p:nvPr>
        </p:nvSpPr>
        <p:spPr/>
        <p:txBody>
          <a:bodyPr/>
          <a:lstStyle/>
          <a:p>
            <a:r>
              <a:rPr lang="en-US" dirty="0" smtClean="0"/>
              <a:t>Bring the project to an end</a:t>
            </a:r>
          </a:p>
          <a:p>
            <a:r>
              <a:rPr lang="en-US" dirty="0" smtClean="0"/>
              <a:t>Actions</a:t>
            </a:r>
          </a:p>
          <a:p>
            <a:pPr lvl="1"/>
            <a:r>
              <a:rPr lang="en-US" dirty="0" smtClean="0"/>
              <a:t>Close down the project. </a:t>
            </a:r>
          </a:p>
          <a:p>
            <a:pPr lvl="1"/>
            <a:r>
              <a:rPr lang="en-US" dirty="0" smtClean="0"/>
              <a:t>Conduct post-project reviews. </a:t>
            </a:r>
          </a:p>
          <a:p>
            <a:pPr lvl="1"/>
            <a:r>
              <a:rPr lang="en-US" dirty="0" smtClean="0"/>
              <a:t>Close the customer contract.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1000" y="2057400"/>
            <a:ext cx="8382000" cy="2862322"/>
          </a:xfrm>
          <a:prstGeom prst="rect">
            <a:avLst/>
          </a:prstGeom>
        </p:spPr>
        <p:txBody>
          <a:bodyPr wrap="square">
            <a:spAutoFit/>
          </a:bodyPr>
          <a:lstStyle/>
          <a:p>
            <a:pPr algn="ctr"/>
            <a:r>
              <a:rPr lang="en-US" sz="6000" dirty="0" smtClean="0"/>
              <a:t>Requirement Analysis</a:t>
            </a:r>
          </a:p>
          <a:p>
            <a:pPr algn="ctr"/>
            <a:r>
              <a:rPr lang="en-US" sz="6000" dirty="0" smtClean="0"/>
              <a:t>&amp;</a:t>
            </a:r>
          </a:p>
          <a:p>
            <a:pPr algn="ctr"/>
            <a:r>
              <a:rPr lang="en-US" sz="6000" dirty="0" smtClean="0"/>
              <a:t>Gathering Method</a:t>
            </a:r>
            <a:endParaRPr lang="en-US" sz="6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idx="1"/>
          </p:nvPr>
        </p:nvSpPr>
        <p:spPr/>
        <p:txBody>
          <a:bodyPr/>
          <a:lstStyle/>
          <a:p>
            <a:r>
              <a:rPr lang="en-US" dirty="0" smtClean="0"/>
              <a:t> Process of determining user expectations for a new or modified product</a:t>
            </a:r>
          </a:p>
          <a:p>
            <a:r>
              <a:rPr lang="en-US" dirty="0" smtClean="0"/>
              <a:t>Requirement must be quantifiable, relevant and detailed.</a:t>
            </a:r>
          </a:p>
          <a:p>
            <a:r>
              <a:rPr lang="en-US" dirty="0" smtClean="0"/>
              <a:t>The goal of requirement analysis is to clearly understand the customer requirements and to systematically organize the requirement into specification document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Gathering</a:t>
            </a:r>
            <a:endParaRPr lang="en-US" dirty="0"/>
          </a:p>
        </p:txBody>
      </p:sp>
      <p:sp>
        <p:nvSpPr>
          <p:cNvPr id="3" name="Content Placeholder 2"/>
          <p:cNvSpPr>
            <a:spLocks noGrp="1"/>
          </p:cNvSpPr>
          <p:nvPr>
            <p:ph idx="1"/>
          </p:nvPr>
        </p:nvSpPr>
        <p:spPr/>
        <p:txBody>
          <a:bodyPr/>
          <a:lstStyle/>
          <a:p>
            <a:r>
              <a:rPr lang="en-US" dirty="0" smtClean="0"/>
              <a:t>AKA requirements elicitation</a:t>
            </a:r>
          </a:p>
          <a:p>
            <a:r>
              <a:rPr lang="en-US" dirty="0" smtClean="0"/>
              <a:t>The analyst starts requirements gathering activity be collecting all information that could be useful to develop the system</a:t>
            </a:r>
          </a:p>
          <a:p>
            <a:r>
              <a:rPr lang="en-US" dirty="0" smtClean="0"/>
              <a:t>Requirements elicitation practices include interviews, questionnaires, user observation, workshops, brainstorming, use cases, role playing and prototyping.</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normAutofit fontScale="90000"/>
          </a:bodyPr>
          <a:lstStyle/>
          <a:p>
            <a:pPr eaLnBrk="1" hangingPunct="1"/>
            <a:r>
              <a:rPr lang="en-US" sz="4000" smtClean="0"/>
              <a:t>The Process of Determining Requirements</a:t>
            </a:r>
          </a:p>
        </p:txBody>
      </p:sp>
      <p:sp>
        <p:nvSpPr>
          <p:cNvPr id="6150" name="Rectangle 3"/>
          <p:cNvSpPr>
            <a:spLocks noGrp="1" noChangeArrowheads="1"/>
          </p:cNvSpPr>
          <p:nvPr>
            <p:ph type="body" idx="1"/>
          </p:nvPr>
        </p:nvSpPr>
        <p:spPr>
          <a:xfrm>
            <a:off x="457200" y="1981200"/>
            <a:ext cx="8229600" cy="3505200"/>
          </a:xfrm>
        </p:spPr>
        <p:txBody>
          <a:bodyPr/>
          <a:lstStyle/>
          <a:p>
            <a:pPr eaLnBrk="1" hangingPunct="1">
              <a:defRPr/>
            </a:pPr>
            <a:r>
              <a:rPr lang="en-US" dirty="0" smtClean="0"/>
              <a:t>Good Systems Analyst Characteristics:</a:t>
            </a:r>
          </a:p>
          <a:p>
            <a:pPr lvl="1" algn="just" eaLnBrk="1" hangingPunct="1">
              <a:defRPr/>
            </a:pPr>
            <a:r>
              <a:rPr lang="en-US" sz="2600" u="sng" dirty="0" smtClean="0"/>
              <a:t>Impertinence</a:t>
            </a:r>
            <a:r>
              <a:rPr lang="en-US" sz="2600" dirty="0" smtClean="0"/>
              <a:t>—question everything </a:t>
            </a:r>
          </a:p>
          <a:p>
            <a:pPr lvl="1" algn="just">
              <a:defRPr/>
            </a:pPr>
            <a:r>
              <a:rPr lang="en-US" sz="2600" u="sng" dirty="0" smtClean="0"/>
              <a:t>Impartiality</a:t>
            </a:r>
            <a:r>
              <a:rPr lang="en-US" sz="2600" dirty="0" smtClean="0"/>
              <a:t>—</a:t>
            </a:r>
            <a:r>
              <a:rPr lang="en-US" sz="2600" dirty="0" smtClean="0">
                <a:ea typeface="+mn-ea"/>
              </a:rPr>
              <a:t>consider all issues to find the best organizational solution</a:t>
            </a:r>
            <a:endParaRPr lang="en-US" sz="2600" dirty="0" smtClean="0"/>
          </a:p>
          <a:p>
            <a:pPr lvl="1" algn="just" eaLnBrk="1" hangingPunct="1">
              <a:defRPr/>
            </a:pPr>
            <a:r>
              <a:rPr lang="en-US" sz="2600" u="sng" spc="-100" dirty="0" smtClean="0"/>
              <a:t>Relaxing constraints</a:t>
            </a:r>
            <a:r>
              <a:rPr lang="en-US" sz="2600" spc="-100" dirty="0" smtClean="0"/>
              <a:t>—assume anything is possible</a:t>
            </a:r>
          </a:p>
          <a:p>
            <a:pPr lvl="1" algn="just" eaLnBrk="1" hangingPunct="1">
              <a:defRPr/>
            </a:pPr>
            <a:r>
              <a:rPr lang="en-US" sz="2600" u="sng" dirty="0" smtClean="0"/>
              <a:t>Attention to details</a:t>
            </a:r>
            <a:r>
              <a:rPr lang="en-US" sz="2600" spc="-100" dirty="0" smtClean="0"/>
              <a:t>—e</a:t>
            </a:r>
            <a:r>
              <a:rPr lang="en-US" sz="2600" dirty="0" smtClean="0"/>
              <a:t>very fact must fit</a:t>
            </a:r>
          </a:p>
          <a:p>
            <a:pPr lvl="1" algn="just">
              <a:defRPr/>
            </a:pPr>
            <a:r>
              <a:rPr lang="en-US" sz="2600" u="sng" dirty="0" smtClean="0"/>
              <a:t>Reframing</a:t>
            </a:r>
            <a:r>
              <a:rPr lang="en-US" sz="2600" dirty="0" smtClean="0"/>
              <a:t>—</a:t>
            </a:r>
            <a:r>
              <a:rPr lang="en-US" sz="2600" dirty="0" smtClean="0">
                <a:ea typeface="+mn-ea"/>
              </a:rPr>
              <a:t>challenge yourself to new ways</a:t>
            </a:r>
            <a:endParaRPr lang="en-US" sz="2600" dirty="0" smtClean="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457200" y="304800"/>
            <a:ext cx="8229600" cy="990600"/>
          </a:xfrm>
        </p:spPr>
        <p:txBody>
          <a:bodyPr/>
          <a:lstStyle/>
          <a:p>
            <a:pPr eaLnBrk="1" hangingPunct="1"/>
            <a:r>
              <a:rPr lang="en-US" sz="4000" dirty="0" smtClean="0"/>
              <a:t>Deliverables and Outcomes</a:t>
            </a:r>
          </a:p>
        </p:txBody>
      </p:sp>
      <p:sp>
        <p:nvSpPr>
          <p:cNvPr id="7174" name="Rectangle 3"/>
          <p:cNvSpPr>
            <a:spLocks noGrp="1" noChangeArrowheads="1"/>
          </p:cNvSpPr>
          <p:nvPr>
            <p:ph type="body" idx="1"/>
          </p:nvPr>
        </p:nvSpPr>
        <p:spPr>
          <a:xfrm>
            <a:off x="457200" y="1219200"/>
            <a:ext cx="8153400" cy="4800600"/>
          </a:xfrm>
        </p:spPr>
        <p:txBody>
          <a:bodyPr/>
          <a:lstStyle/>
          <a:p>
            <a:pPr eaLnBrk="1" hangingPunct="1"/>
            <a:r>
              <a:rPr lang="en-US" sz="3600" dirty="0" smtClean="0"/>
              <a:t>Deliverables for Requirements Determination:</a:t>
            </a:r>
          </a:p>
          <a:p>
            <a:pPr lvl="1" algn="just" eaLnBrk="1" hangingPunct="1"/>
            <a:r>
              <a:rPr lang="en-US" u="sng" dirty="0" smtClean="0"/>
              <a:t>From interviews and observations</a:t>
            </a:r>
            <a:r>
              <a:rPr lang="en-US" dirty="0" smtClean="0"/>
              <a:t> — interview transcripts, observation notes, meeting minutes</a:t>
            </a:r>
          </a:p>
          <a:p>
            <a:pPr lvl="1" algn="just" eaLnBrk="1" hangingPunct="1"/>
            <a:r>
              <a:rPr lang="en-US" u="sng" dirty="0" smtClean="0"/>
              <a:t>From existing written documents </a:t>
            </a:r>
            <a:r>
              <a:rPr lang="en-US" dirty="0" smtClean="0"/>
              <a:t>— mission and strategy statements, business forms, procedure manuals, job descriptions, training manuals, system documentation, flowcharts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1000" y="2057400"/>
            <a:ext cx="8382000" cy="2862322"/>
          </a:xfrm>
          <a:prstGeom prst="rect">
            <a:avLst/>
          </a:prstGeom>
        </p:spPr>
        <p:txBody>
          <a:bodyPr wrap="square">
            <a:spAutoFit/>
          </a:bodyPr>
          <a:lstStyle/>
          <a:p>
            <a:pPr algn="ctr"/>
            <a:r>
              <a:rPr lang="en-US" sz="6000" dirty="0" smtClean="0"/>
              <a:t>System Planning </a:t>
            </a:r>
          </a:p>
          <a:p>
            <a:pPr algn="ctr"/>
            <a:r>
              <a:rPr lang="en-US" sz="6000" dirty="0" smtClean="0"/>
              <a:t>&amp;</a:t>
            </a:r>
          </a:p>
          <a:p>
            <a:pPr algn="ctr"/>
            <a:r>
              <a:rPr lang="en-US" sz="6000" dirty="0"/>
              <a:t>I</a:t>
            </a:r>
            <a:r>
              <a:rPr lang="en-US" sz="6000" dirty="0" smtClean="0"/>
              <a:t>nitial </a:t>
            </a:r>
            <a:r>
              <a:rPr lang="en-US" sz="6000" dirty="0"/>
              <a:t>I</a:t>
            </a:r>
            <a:r>
              <a:rPr lang="en-US" sz="6000" dirty="0" smtClean="0"/>
              <a:t>nvestigation</a:t>
            </a:r>
            <a:endParaRPr lang="en-US" sz="6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en-US" sz="4000" smtClean="0"/>
              <a:t>Deliverables and Outcomes (Cont.)</a:t>
            </a:r>
          </a:p>
        </p:txBody>
      </p:sp>
      <p:sp>
        <p:nvSpPr>
          <p:cNvPr id="8198" name="Rectangle 3"/>
          <p:cNvSpPr>
            <a:spLocks noGrp="1" noChangeArrowheads="1"/>
          </p:cNvSpPr>
          <p:nvPr>
            <p:ph type="body" idx="1"/>
          </p:nvPr>
        </p:nvSpPr>
        <p:spPr>
          <a:xfrm>
            <a:off x="457200" y="1600200"/>
            <a:ext cx="7772400" cy="1905000"/>
          </a:xfrm>
        </p:spPr>
        <p:txBody>
          <a:bodyPr/>
          <a:lstStyle/>
          <a:p>
            <a:pPr lvl="1" algn="just" eaLnBrk="1" hangingPunct="1"/>
            <a:r>
              <a:rPr lang="en-US" u="sng" dirty="0" smtClean="0"/>
              <a:t>From computerized sources</a:t>
            </a:r>
            <a:r>
              <a:rPr lang="en-US" dirty="0" smtClean="0"/>
              <a:t> — Joint Application Design session results, CASE repositories, reports from existing systems, displays and reports from system prototype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normAutofit fontScale="90000"/>
          </a:bodyPr>
          <a:lstStyle/>
          <a:p>
            <a:pPr eaLnBrk="1" hangingPunct="1"/>
            <a:r>
              <a:rPr lang="en-US" sz="4000" dirty="0" smtClean="0"/>
              <a:t>Methods for Determining System Requirements</a:t>
            </a:r>
          </a:p>
        </p:txBody>
      </p:sp>
      <p:sp>
        <p:nvSpPr>
          <p:cNvPr id="29702" name="Rectangle 3"/>
          <p:cNvSpPr>
            <a:spLocks noGrp="1" noChangeArrowheads="1"/>
          </p:cNvSpPr>
          <p:nvPr>
            <p:ph type="body" idx="1"/>
          </p:nvPr>
        </p:nvSpPr>
        <p:spPr>
          <a:xfrm>
            <a:off x="533400" y="1981200"/>
            <a:ext cx="8382000" cy="2514600"/>
          </a:xfrm>
        </p:spPr>
        <p:txBody>
          <a:bodyPr/>
          <a:lstStyle/>
          <a:p>
            <a:pPr eaLnBrk="1" hangingPunct="1">
              <a:lnSpc>
                <a:spcPct val="90000"/>
              </a:lnSpc>
            </a:pPr>
            <a:r>
              <a:rPr lang="en-US" sz="3600" b="1" dirty="0" smtClean="0"/>
              <a:t>Traditional Methods</a:t>
            </a:r>
          </a:p>
          <a:p>
            <a:pPr eaLnBrk="1" hangingPunct="1">
              <a:lnSpc>
                <a:spcPct val="90000"/>
              </a:lnSpc>
            </a:pPr>
            <a:r>
              <a:rPr lang="en-US" sz="3600" b="1" dirty="0" smtClean="0"/>
              <a:t>Contemporary  Methods</a:t>
            </a:r>
          </a:p>
          <a:p>
            <a:pPr eaLnBrk="1" hangingPunct="1">
              <a:lnSpc>
                <a:spcPct val="90000"/>
              </a:lnSpc>
            </a:pPr>
            <a:r>
              <a:rPr lang="en-US" sz="3600" b="1" dirty="0" smtClean="0"/>
              <a:t>Radical  Methods</a:t>
            </a:r>
          </a:p>
          <a:p>
            <a:pPr eaLnBrk="1" hangingPunct="1">
              <a:lnSpc>
                <a:spcPct val="90000"/>
              </a:lnSpc>
            </a:pPr>
            <a:r>
              <a:rPr lang="en-US" sz="3600" b="1" dirty="0" smtClean="0"/>
              <a:t>Agile  Methodologies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normAutofit fontScale="90000"/>
          </a:bodyPr>
          <a:lstStyle/>
          <a:p>
            <a:pPr eaLnBrk="1" hangingPunct="1"/>
            <a:r>
              <a:rPr lang="en-US" sz="4000" dirty="0" smtClean="0"/>
              <a:t>1- Traditional Methods for Determining Requirements</a:t>
            </a:r>
          </a:p>
        </p:txBody>
      </p:sp>
      <p:sp>
        <p:nvSpPr>
          <p:cNvPr id="9222" name="Rectangle 3"/>
          <p:cNvSpPr>
            <a:spLocks noGrp="1" noChangeArrowheads="1"/>
          </p:cNvSpPr>
          <p:nvPr>
            <p:ph type="body" idx="1"/>
          </p:nvPr>
        </p:nvSpPr>
        <p:spPr/>
        <p:txBody>
          <a:bodyPr/>
          <a:lstStyle/>
          <a:p>
            <a:pPr eaLnBrk="1" hangingPunct="1"/>
            <a:r>
              <a:rPr lang="en-US" sz="4000" dirty="0" smtClean="0"/>
              <a:t>Interviewing </a:t>
            </a:r>
          </a:p>
          <a:p>
            <a:pPr lvl="1" eaLnBrk="1" hangingPunct="1"/>
            <a:r>
              <a:rPr lang="en-US" sz="3600" dirty="0" smtClean="0"/>
              <a:t>individuals</a:t>
            </a:r>
          </a:p>
          <a:p>
            <a:pPr lvl="1" eaLnBrk="1" hangingPunct="1"/>
            <a:r>
              <a:rPr lang="en-US" sz="3600" dirty="0" smtClean="0"/>
              <a:t>groups</a:t>
            </a:r>
          </a:p>
          <a:p>
            <a:pPr eaLnBrk="1" hangingPunct="1"/>
            <a:r>
              <a:rPr lang="en-US" sz="4000" dirty="0" smtClean="0"/>
              <a:t>Observing workers</a:t>
            </a:r>
          </a:p>
          <a:p>
            <a:pPr eaLnBrk="1" hangingPunct="1"/>
            <a:r>
              <a:rPr lang="en-US" sz="4000" dirty="0" smtClean="0"/>
              <a:t>Studying business documents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en-US" dirty="0" smtClean="0"/>
              <a:t>1.1- Interviewing and Listening</a:t>
            </a:r>
          </a:p>
        </p:txBody>
      </p:sp>
      <p:sp>
        <p:nvSpPr>
          <p:cNvPr id="10246" name="Rectangle 3"/>
          <p:cNvSpPr>
            <a:spLocks noGrp="1" noChangeArrowheads="1"/>
          </p:cNvSpPr>
          <p:nvPr>
            <p:ph type="body" idx="1"/>
          </p:nvPr>
        </p:nvSpPr>
        <p:spPr>
          <a:xfrm>
            <a:off x="457200" y="1981200"/>
            <a:ext cx="8229600" cy="4267200"/>
          </a:xfrm>
        </p:spPr>
        <p:txBody>
          <a:bodyPr/>
          <a:lstStyle/>
          <a:p>
            <a:pPr algn="just" eaLnBrk="1" hangingPunct="1"/>
            <a:r>
              <a:rPr lang="en-US" dirty="0" smtClean="0"/>
              <a:t>One of the primary ways analysts gather information about an information systems project</a:t>
            </a:r>
          </a:p>
          <a:p>
            <a:pPr algn="just" eaLnBrk="1" hangingPunct="1"/>
            <a:r>
              <a:rPr lang="en-US" b="1" dirty="0" smtClean="0"/>
              <a:t>Interview Guide </a:t>
            </a:r>
            <a:r>
              <a:rPr lang="en-US" dirty="0" smtClean="0"/>
              <a:t>is a document for developing, planning and conducting an interview.</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457200" y="457200"/>
            <a:ext cx="8686800" cy="1371600"/>
          </a:xfrm>
        </p:spPr>
        <p:txBody>
          <a:bodyPr/>
          <a:lstStyle/>
          <a:p>
            <a:pPr eaLnBrk="1" hangingPunct="1"/>
            <a:r>
              <a:rPr lang="en-US" sz="4000" dirty="0" smtClean="0"/>
              <a:t>Guidelines for Effective Interviewing</a:t>
            </a:r>
          </a:p>
        </p:txBody>
      </p:sp>
      <p:sp>
        <p:nvSpPr>
          <p:cNvPr id="11270" name="Rectangle 3"/>
          <p:cNvSpPr>
            <a:spLocks noGrp="1" noChangeArrowheads="1"/>
          </p:cNvSpPr>
          <p:nvPr>
            <p:ph type="body" idx="1"/>
          </p:nvPr>
        </p:nvSpPr>
        <p:spPr/>
        <p:txBody>
          <a:bodyPr/>
          <a:lstStyle/>
          <a:p>
            <a:pPr eaLnBrk="1" hangingPunct="1">
              <a:lnSpc>
                <a:spcPct val="90000"/>
              </a:lnSpc>
            </a:pPr>
            <a:r>
              <a:rPr lang="en-US" sz="2800" dirty="0" smtClean="0"/>
              <a:t>Plan the interview.</a:t>
            </a:r>
          </a:p>
          <a:p>
            <a:pPr lvl="1" algn="just" eaLnBrk="1" hangingPunct="1">
              <a:lnSpc>
                <a:spcPct val="90000"/>
              </a:lnSpc>
            </a:pPr>
            <a:r>
              <a:rPr lang="en-US" sz="2400" dirty="0" smtClean="0"/>
              <a:t>Prepare interviewee: appointment, priming questions.</a:t>
            </a:r>
          </a:p>
          <a:p>
            <a:pPr lvl="1" eaLnBrk="1" hangingPunct="1">
              <a:lnSpc>
                <a:spcPct val="90000"/>
              </a:lnSpc>
            </a:pPr>
            <a:r>
              <a:rPr lang="en-US" sz="2400" dirty="0" smtClean="0"/>
              <a:t>Prepare agenda, checklist, questions.</a:t>
            </a:r>
          </a:p>
          <a:p>
            <a:pPr algn="just" eaLnBrk="1" hangingPunct="1">
              <a:lnSpc>
                <a:spcPct val="90000"/>
              </a:lnSpc>
            </a:pPr>
            <a:r>
              <a:rPr lang="en-US" sz="2800" dirty="0" smtClean="0"/>
              <a:t>Listen carefully and take notes (tape record if permitted).</a:t>
            </a:r>
          </a:p>
          <a:p>
            <a:pPr eaLnBrk="1" hangingPunct="1">
              <a:lnSpc>
                <a:spcPct val="90000"/>
              </a:lnSpc>
            </a:pPr>
            <a:r>
              <a:rPr lang="en-US" sz="2800" dirty="0" smtClean="0"/>
              <a:t>Review notes within 48 hours.</a:t>
            </a:r>
          </a:p>
          <a:p>
            <a:pPr eaLnBrk="1" hangingPunct="1">
              <a:lnSpc>
                <a:spcPct val="90000"/>
              </a:lnSpc>
            </a:pPr>
            <a:r>
              <a:rPr lang="en-US" sz="2800" dirty="0" smtClean="0"/>
              <a:t>Be neutral.</a:t>
            </a:r>
          </a:p>
          <a:p>
            <a:pPr eaLnBrk="1" hangingPunct="1">
              <a:lnSpc>
                <a:spcPct val="90000"/>
              </a:lnSpc>
            </a:pPr>
            <a:r>
              <a:rPr lang="en-US" sz="2800" dirty="0" smtClean="0"/>
              <a:t>Seek diverse views.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a:xfrm>
            <a:off x="228600" y="304800"/>
            <a:ext cx="8610600" cy="1371600"/>
          </a:xfrm>
        </p:spPr>
        <p:txBody>
          <a:bodyPr/>
          <a:lstStyle/>
          <a:p>
            <a:pPr eaLnBrk="1" hangingPunct="1"/>
            <a:r>
              <a:rPr lang="en-US" smtClean="0"/>
              <a:t>Interviewing and Listening (Cont.)</a:t>
            </a:r>
          </a:p>
        </p:txBody>
      </p:sp>
      <p:pic>
        <p:nvPicPr>
          <p:cNvPr id="12294" name="Picture 7" descr="Noname.jpg"/>
          <p:cNvPicPr>
            <a:picLocks noChangeAspect="1"/>
          </p:cNvPicPr>
          <p:nvPr/>
        </p:nvPicPr>
        <p:blipFill>
          <a:blip r:embed="rId3"/>
          <a:srcRect/>
          <a:stretch>
            <a:fillRect/>
          </a:stretch>
        </p:blipFill>
        <p:spPr bwMode="auto">
          <a:xfrm>
            <a:off x="76200" y="1371600"/>
            <a:ext cx="4419600" cy="4191000"/>
          </a:xfrm>
          <a:prstGeom prst="rect">
            <a:avLst/>
          </a:prstGeom>
          <a:noFill/>
          <a:ln w="9525">
            <a:noFill/>
            <a:miter lim="800000"/>
            <a:headEnd/>
            <a:tailEnd/>
          </a:ln>
        </p:spPr>
      </p:pic>
      <p:pic>
        <p:nvPicPr>
          <p:cNvPr id="12295" name="Picture 8" descr="Noname.jpg"/>
          <p:cNvPicPr>
            <a:picLocks noChangeAspect="1"/>
          </p:cNvPicPr>
          <p:nvPr/>
        </p:nvPicPr>
        <p:blipFill>
          <a:blip r:embed="rId4"/>
          <a:srcRect/>
          <a:stretch>
            <a:fillRect/>
          </a:stretch>
        </p:blipFill>
        <p:spPr bwMode="auto">
          <a:xfrm>
            <a:off x="4591050" y="1371600"/>
            <a:ext cx="4400550" cy="4191000"/>
          </a:xfrm>
          <a:prstGeom prst="rect">
            <a:avLst/>
          </a:prstGeom>
          <a:noFill/>
          <a:ln w="9525">
            <a:noFill/>
            <a:miter lim="800000"/>
            <a:headEnd/>
            <a:tailEnd/>
          </a:ln>
        </p:spPr>
      </p:pic>
      <p:sp>
        <p:nvSpPr>
          <p:cNvPr id="12296" name="Rectangle 9"/>
          <p:cNvSpPr>
            <a:spLocks noChangeArrowheads="1"/>
          </p:cNvSpPr>
          <p:nvPr/>
        </p:nvSpPr>
        <p:spPr bwMode="auto">
          <a:xfrm>
            <a:off x="2133600" y="5715000"/>
            <a:ext cx="4572000" cy="369888"/>
          </a:xfrm>
          <a:prstGeom prst="rect">
            <a:avLst/>
          </a:prstGeom>
          <a:noFill/>
          <a:ln w="9525">
            <a:noFill/>
            <a:miter lim="800000"/>
            <a:headEnd/>
            <a:tailEnd/>
          </a:ln>
        </p:spPr>
        <p:txBody>
          <a:bodyPr>
            <a:spAutoFit/>
          </a:bodyPr>
          <a:lstStyle/>
          <a:p>
            <a:r>
              <a:rPr lang="en-US" b="1"/>
              <a:t>FIGURE 6-2 </a:t>
            </a:r>
            <a:r>
              <a:rPr lang="en-US"/>
              <a:t>Typical interview guide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p:txBody>
          <a:bodyPr/>
          <a:lstStyle/>
          <a:p>
            <a:pPr eaLnBrk="1" hangingPunct="1"/>
            <a:r>
              <a:rPr lang="en-US" smtClean="0"/>
              <a:t>Choosing Interview Questions</a:t>
            </a:r>
          </a:p>
        </p:txBody>
      </p:sp>
      <p:sp>
        <p:nvSpPr>
          <p:cNvPr id="13316" name="Content Placeholder 2"/>
          <p:cNvSpPr>
            <a:spLocks noGrp="1"/>
          </p:cNvSpPr>
          <p:nvPr>
            <p:ph idx="1"/>
          </p:nvPr>
        </p:nvSpPr>
        <p:spPr>
          <a:xfrm>
            <a:off x="457200" y="1752600"/>
            <a:ext cx="8229600" cy="4191000"/>
          </a:xfrm>
        </p:spPr>
        <p:txBody>
          <a:bodyPr/>
          <a:lstStyle/>
          <a:p>
            <a:pPr algn="just" eaLnBrk="1" hangingPunct="1"/>
            <a:r>
              <a:rPr lang="en-US" dirty="0" smtClean="0"/>
              <a:t>Each question in an interview guide can include both verbal and non-verbal information.</a:t>
            </a:r>
          </a:p>
          <a:p>
            <a:pPr lvl="1" algn="just" eaLnBrk="1" hangingPunct="1"/>
            <a:r>
              <a:rPr lang="en-US" b="1" dirty="0" smtClean="0"/>
              <a:t>Open-ended questions</a:t>
            </a:r>
            <a:r>
              <a:rPr lang="en-US" dirty="0" smtClean="0"/>
              <a:t>: questions that have no pre-specified answers</a:t>
            </a:r>
          </a:p>
          <a:p>
            <a:pPr lvl="1" algn="just" eaLnBrk="1" hangingPunct="1"/>
            <a:r>
              <a:rPr lang="en-US" b="1" dirty="0" smtClean="0"/>
              <a:t>Closed-ended questions</a:t>
            </a:r>
            <a:r>
              <a:rPr lang="en-US" dirty="0" smtClean="0"/>
              <a:t>: questions that ask those responding to choose from among a set of specified responses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sz="4000" dirty="0" smtClean="0"/>
              <a:t>1.2- Interviewing Groups</a:t>
            </a:r>
          </a:p>
        </p:txBody>
      </p:sp>
      <p:sp>
        <p:nvSpPr>
          <p:cNvPr id="14342" name="Rectangle 3"/>
          <p:cNvSpPr>
            <a:spLocks noGrp="1" noChangeArrowheads="1"/>
          </p:cNvSpPr>
          <p:nvPr>
            <p:ph type="body" idx="1"/>
          </p:nvPr>
        </p:nvSpPr>
        <p:spPr/>
        <p:txBody>
          <a:bodyPr/>
          <a:lstStyle/>
          <a:p>
            <a:pPr eaLnBrk="1" hangingPunct="1"/>
            <a:r>
              <a:rPr lang="en-US" dirty="0" smtClean="0"/>
              <a:t>Drawbacks to individual interviews:</a:t>
            </a:r>
          </a:p>
          <a:p>
            <a:pPr lvl="1" algn="just" eaLnBrk="1" hangingPunct="1"/>
            <a:r>
              <a:rPr lang="en-US" dirty="0" smtClean="0"/>
              <a:t>Contradictions and inconsistencies between interviewees</a:t>
            </a:r>
          </a:p>
          <a:p>
            <a:pPr lvl="1" algn="just" eaLnBrk="1" hangingPunct="1"/>
            <a:r>
              <a:rPr lang="en-US" dirty="0" smtClean="0"/>
              <a:t>Follow-up discussions are time consuming</a:t>
            </a:r>
          </a:p>
          <a:p>
            <a:pPr lvl="1" algn="just" eaLnBrk="1" hangingPunct="1"/>
            <a:r>
              <a:rPr lang="en-US" dirty="0" smtClean="0"/>
              <a:t>New interviews may reveal new questions that require additional interviews with those interviewed earlier</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dirty="0" smtClean="0"/>
              <a:t>Interviewing Groups (Cont.)</a:t>
            </a:r>
          </a:p>
        </p:txBody>
      </p:sp>
      <p:sp>
        <p:nvSpPr>
          <p:cNvPr id="15366" name="Rectangle 3"/>
          <p:cNvSpPr>
            <a:spLocks noGrp="1" noChangeArrowheads="1"/>
          </p:cNvSpPr>
          <p:nvPr>
            <p:ph type="body" idx="1"/>
          </p:nvPr>
        </p:nvSpPr>
        <p:spPr>
          <a:xfrm>
            <a:off x="457200" y="1981200"/>
            <a:ext cx="8229600" cy="3505200"/>
          </a:xfrm>
        </p:spPr>
        <p:txBody>
          <a:bodyPr/>
          <a:lstStyle/>
          <a:p>
            <a:pPr eaLnBrk="1" hangingPunct="1"/>
            <a:r>
              <a:rPr lang="en-US" dirty="0" smtClean="0"/>
              <a:t>Interviewing several key people together</a:t>
            </a:r>
          </a:p>
          <a:p>
            <a:pPr lvl="1" eaLnBrk="1" hangingPunct="1"/>
            <a:r>
              <a:rPr lang="en-US" dirty="0" smtClean="0"/>
              <a:t>Advantages</a:t>
            </a:r>
          </a:p>
          <a:p>
            <a:pPr lvl="2" eaLnBrk="1" hangingPunct="1"/>
            <a:r>
              <a:rPr lang="en-US" sz="2000" dirty="0" smtClean="0"/>
              <a:t>More effective use of time</a:t>
            </a:r>
          </a:p>
          <a:p>
            <a:pPr lvl="2" eaLnBrk="1" hangingPunct="1"/>
            <a:r>
              <a:rPr lang="en-US" sz="2000" dirty="0" smtClean="0"/>
              <a:t>Can hear agreements and disagreements at once</a:t>
            </a:r>
          </a:p>
          <a:p>
            <a:pPr lvl="2" eaLnBrk="1" hangingPunct="1"/>
            <a:r>
              <a:rPr lang="en-US" sz="2000" dirty="0" smtClean="0"/>
              <a:t>Opportunity for synergies</a:t>
            </a:r>
          </a:p>
          <a:p>
            <a:pPr lvl="1" eaLnBrk="1" hangingPunct="1"/>
            <a:r>
              <a:rPr lang="en-US" dirty="0" smtClean="0"/>
              <a:t>Disadvantages</a:t>
            </a:r>
          </a:p>
          <a:p>
            <a:pPr lvl="2" eaLnBrk="1" hangingPunct="1"/>
            <a:r>
              <a:rPr lang="en-US" sz="2000" dirty="0" smtClean="0"/>
              <a:t>More difficult to schedule than individual interviews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sz="4000" dirty="0" smtClean="0"/>
              <a:t>Nominal Group Technique (NGT)</a:t>
            </a:r>
          </a:p>
        </p:txBody>
      </p:sp>
      <p:sp>
        <p:nvSpPr>
          <p:cNvPr id="16390" name="Rectangle 3"/>
          <p:cNvSpPr>
            <a:spLocks noGrp="1" noChangeArrowheads="1"/>
          </p:cNvSpPr>
          <p:nvPr>
            <p:ph type="body" idx="1"/>
          </p:nvPr>
        </p:nvSpPr>
        <p:spPr>
          <a:xfrm>
            <a:off x="533400" y="1828800"/>
            <a:ext cx="8229600" cy="3886200"/>
          </a:xfrm>
        </p:spPr>
        <p:txBody>
          <a:bodyPr/>
          <a:lstStyle/>
          <a:p>
            <a:pPr algn="just" eaLnBrk="1" hangingPunct="1">
              <a:lnSpc>
                <a:spcPct val="90000"/>
              </a:lnSpc>
            </a:pPr>
            <a:r>
              <a:rPr lang="en-US" dirty="0" smtClean="0"/>
              <a:t>A facilitated process that </a:t>
            </a:r>
            <a:r>
              <a:rPr lang="en-US" u="sng" dirty="0" smtClean="0"/>
              <a:t>supports idea generation</a:t>
            </a:r>
            <a:r>
              <a:rPr lang="en-US" dirty="0" smtClean="0"/>
              <a:t> by groups </a:t>
            </a:r>
          </a:p>
          <a:p>
            <a:pPr eaLnBrk="1" hangingPunct="1">
              <a:lnSpc>
                <a:spcPct val="90000"/>
              </a:lnSpc>
            </a:pPr>
            <a:r>
              <a:rPr lang="en-US" dirty="0" smtClean="0"/>
              <a:t>Process</a:t>
            </a:r>
          </a:p>
          <a:p>
            <a:pPr lvl="1" algn="just" eaLnBrk="1" hangingPunct="1">
              <a:lnSpc>
                <a:spcPct val="90000"/>
              </a:lnSpc>
            </a:pPr>
            <a:r>
              <a:rPr lang="en-US" dirty="0" smtClean="0"/>
              <a:t>Members come together as a group, but initially work separately.</a:t>
            </a:r>
          </a:p>
          <a:p>
            <a:pPr lvl="1" algn="just" eaLnBrk="1" hangingPunct="1">
              <a:lnSpc>
                <a:spcPct val="90000"/>
              </a:lnSpc>
            </a:pPr>
            <a:r>
              <a:rPr lang="en-US" dirty="0" smtClean="0"/>
              <a:t>Each person writes ideas.</a:t>
            </a:r>
          </a:p>
          <a:p>
            <a:pPr lvl="1" algn="just" eaLnBrk="1" hangingPunct="1">
              <a:lnSpc>
                <a:spcPct val="90000"/>
              </a:lnSpc>
            </a:pPr>
            <a:r>
              <a:rPr lang="en-US" dirty="0" smtClean="0"/>
              <a:t>Facilitator reads ideas out loud, and they are written on a blackboard or flipchart.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planning</a:t>
            </a:r>
            <a:endParaRPr lang="en-US" dirty="0"/>
          </a:p>
        </p:txBody>
      </p:sp>
      <p:sp>
        <p:nvSpPr>
          <p:cNvPr id="3" name="Content Placeholder 2"/>
          <p:cNvSpPr>
            <a:spLocks noGrp="1"/>
          </p:cNvSpPr>
          <p:nvPr>
            <p:ph idx="1"/>
          </p:nvPr>
        </p:nvSpPr>
        <p:spPr/>
        <p:txBody>
          <a:bodyPr>
            <a:normAutofit lnSpcReduction="10000"/>
          </a:bodyPr>
          <a:lstStyle/>
          <a:p>
            <a:r>
              <a:rPr lang="en-US" dirty="0" smtClean="0"/>
              <a:t>Planning is the process of setting goals, developing strategies and outlining task and program to accomplish the goal.</a:t>
            </a:r>
          </a:p>
          <a:p>
            <a:r>
              <a:rPr lang="en-US" i="1" dirty="0" smtClean="0"/>
              <a:t>Developing a view of the future that guides decision making today</a:t>
            </a:r>
          </a:p>
          <a:p>
            <a:r>
              <a:rPr lang="en-US" dirty="0" smtClean="0"/>
              <a:t>An orderly means of assessing the </a:t>
            </a:r>
            <a:r>
              <a:rPr lang="en-US" b="1" dirty="0" smtClean="0"/>
              <a:t>information needs</a:t>
            </a:r>
            <a:r>
              <a:rPr lang="en-US" dirty="0" smtClean="0"/>
              <a:t> of an organization and defining the systems, databases and technologies that will best satisfy those needs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sz="4000" smtClean="0"/>
              <a:t>Nominal Group Technique (NGT)</a:t>
            </a:r>
          </a:p>
        </p:txBody>
      </p:sp>
      <p:sp>
        <p:nvSpPr>
          <p:cNvPr id="17414" name="Rectangle 3"/>
          <p:cNvSpPr>
            <a:spLocks noGrp="1" noChangeArrowheads="1"/>
          </p:cNvSpPr>
          <p:nvPr>
            <p:ph type="body" idx="1"/>
          </p:nvPr>
        </p:nvSpPr>
        <p:spPr>
          <a:xfrm>
            <a:off x="457200" y="1981200"/>
            <a:ext cx="8229600" cy="2971800"/>
          </a:xfrm>
        </p:spPr>
        <p:txBody>
          <a:bodyPr/>
          <a:lstStyle/>
          <a:p>
            <a:pPr lvl="1" algn="just" eaLnBrk="1" hangingPunct="1">
              <a:lnSpc>
                <a:spcPct val="90000"/>
              </a:lnSpc>
            </a:pPr>
            <a:r>
              <a:rPr lang="en-US" dirty="0" smtClean="0"/>
              <a:t>Group openly discusses the ideas for clarification.</a:t>
            </a:r>
          </a:p>
          <a:p>
            <a:pPr lvl="1" algn="just" eaLnBrk="1" hangingPunct="1">
              <a:lnSpc>
                <a:spcPct val="90000"/>
              </a:lnSpc>
            </a:pPr>
            <a:r>
              <a:rPr lang="en-US" dirty="0" smtClean="0"/>
              <a:t>Ideas are prioritized, combined, selected, reduced.</a:t>
            </a:r>
          </a:p>
          <a:p>
            <a:pPr algn="just" eaLnBrk="1" hangingPunct="1">
              <a:lnSpc>
                <a:spcPct val="90000"/>
              </a:lnSpc>
            </a:pPr>
            <a:r>
              <a:rPr lang="en-US" dirty="0" smtClean="0"/>
              <a:t>NGT exercise used to complement group meetings or as part of JAD effort</a:t>
            </a:r>
            <a:r>
              <a:rPr lang="en-US" dirty="0" smtClean="0"/>
              <a:t>. (Joint Application Design)</a:t>
            </a:r>
            <a:endParaRPr 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en-US" dirty="0" smtClean="0"/>
              <a:t>1.3- Directly Observing Users</a:t>
            </a:r>
          </a:p>
        </p:txBody>
      </p:sp>
      <p:sp>
        <p:nvSpPr>
          <p:cNvPr id="18438" name="Rectangle 3"/>
          <p:cNvSpPr>
            <a:spLocks noGrp="1" noChangeArrowheads="1"/>
          </p:cNvSpPr>
          <p:nvPr>
            <p:ph type="body" idx="1"/>
          </p:nvPr>
        </p:nvSpPr>
        <p:spPr/>
        <p:txBody>
          <a:bodyPr/>
          <a:lstStyle/>
          <a:p>
            <a:pPr eaLnBrk="1" hangingPunct="1">
              <a:lnSpc>
                <a:spcPct val="90000"/>
              </a:lnSpc>
            </a:pPr>
            <a:r>
              <a:rPr lang="en-US" b="1" dirty="0" smtClean="0"/>
              <a:t>Direct</a:t>
            </a:r>
            <a:r>
              <a:rPr lang="en-US" dirty="0" smtClean="0"/>
              <a:t> </a:t>
            </a:r>
            <a:r>
              <a:rPr lang="en-US" b="1" dirty="0" smtClean="0"/>
              <a:t>Observation</a:t>
            </a:r>
            <a:endParaRPr lang="en-US" dirty="0" smtClean="0"/>
          </a:p>
          <a:p>
            <a:pPr lvl="1" algn="just" eaLnBrk="1" hangingPunct="1">
              <a:lnSpc>
                <a:spcPct val="90000"/>
              </a:lnSpc>
            </a:pPr>
            <a:r>
              <a:rPr lang="en-US" dirty="0" smtClean="0"/>
              <a:t>Watching users do their jobs</a:t>
            </a:r>
          </a:p>
          <a:p>
            <a:pPr lvl="1" algn="just" eaLnBrk="1" hangingPunct="1">
              <a:lnSpc>
                <a:spcPct val="90000"/>
              </a:lnSpc>
            </a:pPr>
            <a:r>
              <a:rPr lang="en-US" dirty="0" smtClean="0"/>
              <a:t>Obtaining objective measures of employee interaction with information systems</a:t>
            </a:r>
          </a:p>
          <a:p>
            <a:pPr lvl="1" algn="just" eaLnBrk="1" hangingPunct="1">
              <a:lnSpc>
                <a:spcPct val="90000"/>
              </a:lnSpc>
            </a:pPr>
            <a:r>
              <a:rPr lang="en-US" dirty="0" smtClean="0"/>
              <a:t>Can cause people to change their normal operating behavior</a:t>
            </a:r>
          </a:p>
          <a:p>
            <a:pPr lvl="1" algn="just" eaLnBrk="1" hangingPunct="1">
              <a:lnSpc>
                <a:spcPct val="90000"/>
              </a:lnSpc>
            </a:pPr>
            <a:r>
              <a:rPr lang="en-US" dirty="0" smtClean="0"/>
              <a:t>Time-consuming and limited time to observe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normAutofit fontScale="90000"/>
          </a:bodyPr>
          <a:lstStyle/>
          <a:p>
            <a:pPr eaLnBrk="1" hangingPunct="1"/>
            <a:r>
              <a:rPr lang="en-US" dirty="0" smtClean="0"/>
              <a:t>1.4- Analyzing Procedures and Other Documents</a:t>
            </a:r>
          </a:p>
        </p:txBody>
      </p:sp>
      <p:sp>
        <p:nvSpPr>
          <p:cNvPr id="19462" name="Rectangle 3"/>
          <p:cNvSpPr>
            <a:spLocks noGrp="1" noChangeArrowheads="1"/>
          </p:cNvSpPr>
          <p:nvPr>
            <p:ph type="body" idx="1"/>
          </p:nvPr>
        </p:nvSpPr>
        <p:spPr>
          <a:xfrm>
            <a:off x="457200" y="1981200"/>
            <a:ext cx="8229600" cy="4191000"/>
          </a:xfrm>
        </p:spPr>
        <p:txBody>
          <a:bodyPr>
            <a:normAutofit lnSpcReduction="10000"/>
          </a:bodyPr>
          <a:lstStyle/>
          <a:p>
            <a:pPr eaLnBrk="1" hangingPunct="1">
              <a:lnSpc>
                <a:spcPct val="90000"/>
              </a:lnSpc>
            </a:pPr>
            <a:r>
              <a:rPr lang="en-US" b="1" dirty="0" smtClean="0"/>
              <a:t>Document Analysis</a:t>
            </a:r>
            <a:endParaRPr lang="en-US" dirty="0" smtClean="0"/>
          </a:p>
          <a:p>
            <a:pPr lvl="1" algn="just" eaLnBrk="1" hangingPunct="1">
              <a:lnSpc>
                <a:spcPct val="90000"/>
              </a:lnSpc>
            </a:pPr>
            <a:r>
              <a:rPr lang="en-US" dirty="0" smtClean="0"/>
              <a:t>Review of existing business documents</a:t>
            </a:r>
          </a:p>
          <a:p>
            <a:pPr lvl="1" algn="just" eaLnBrk="1" hangingPunct="1">
              <a:lnSpc>
                <a:spcPct val="90000"/>
              </a:lnSpc>
            </a:pPr>
            <a:r>
              <a:rPr lang="en-US" dirty="0" smtClean="0"/>
              <a:t>Can give a historical and “formal” view of system requirements</a:t>
            </a:r>
          </a:p>
          <a:p>
            <a:pPr marL="342900" lvl="1" indent="-342900" eaLnBrk="1" hangingPunct="1">
              <a:lnSpc>
                <a:spcPct val="90000"/>
              </a:lnSpc>
              <a:buClr>
                <a:schemeClr val="bg2"/>
              </a:buClr>
              <a:buSzPct val="75000"/>
              <a:buFont typeface="Wingdings" pitchFamily="2" charset="2"/>
              <a:buChar char="n"/>
            </a:pPr>
            <a:r>
              <a:rPr lang="en-US" sz="3200" b="1" dirty="0" smtClean="0">
                <a:ea typeface="+mn-ea"/>
              </a:rPr>
              <a:t>Types of Documents</a:t>
            </a:r>
          </a:p>
          <a:p>
            <a:pPr lvl="1" algn="just" eaLnBrk="1" hangingPunct="1">
              <a:lnSpc>
                <a:spcPct val="90000"/>
              </a:lnSpc>
            </a:pPr>
            <a:r>
              <a:rPr lang="en-US" dirty="0" smtClean="0"/>
              <a:t>Written work procedure</a:t>
            </a:r>
          </a:p>
          <a:p>
            <a:pPr lvl="1" algn="just" eaLnBrk="1" hangingPunct="1">
              <a:lnSpc>
                <a:spcPct val="90000"/>
              </a:lnSpc>
            </a:pPr>
            <a:r>
              <a:rPr lang="en-US" dirty="0" smtClean="0"/>
              <a:t>Business form</a:t>
            </a:r>
          </a:p>
          <a:p>
            <a:pPr lvl="1" algn="just" eaLnBrk="1" hangingPunct="1">
              <a:lnSpc>
                <a:spcPct val="90000"/>
              </a:lnSpc>
            </a:pPr>
            <a:r>
              <a:rPr lang="en-US" dirty="0" smtClean="0"/>
              <a:t>Report</a:t>
            </a:r>
          </a:p>
          <a:p>
            <a:pPr lvl="1" algn="just" eaLnBrk="1" hangingPunct="1">
              <a:lnSpc>
                <a:spcPct val="90000"/>
              </a:lnSpc>
            </a:pPr>
            <a:r>
              <a:rPr lang="en-US" dirty="0" smtClean="0"/>
              <a:t>Description of current information </a:t>
            </a:r>
            <a:r>
              <a:rPr lang="en-US" dirty="0" smtClean="0"/>
              <a:t>system</a:t>
            </a:r>
            <a:endParaRPr lang="en-US" dirty="0" smtClean="0"/>
          </a:p>
          <a:p>
            <a:pPr marL="742950" lvl="2" indent="-342900" eaLnBrk="1" hangingPunct="1">
              <a:lnSpc>
                <a:spcPct val="90000"/>
              </a:lnSpc>
              <a:buSzPct val="75000"/>
            </a:pPr>
            <a:endParaRPr lang="en-US" b="1" dirty="0" smtClean="0">
              <a:ea typeface="+mn-ea"/>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normAutofit fontScale="90000"/>
          </a:bodyPr>
          <a:lstStyle/>
          <a:p>
            <a:pPr eaLnBrk="1" hangingPunct="1"/>
            <a:r>
              <a:rPr lang="en-US" dirty="0" smtClean="0"/>
              <a:t>Analyzing Procedures and Other Documents (Cont.)</a:t>
            </a:r>
          </a:p>
        </p:txBody>
      </p:sp>
      <p:sp>
        <p:nvSpPr>
          <p:cNvPr id="20486" name="Rectangle 3"/>
          <p:cNvSpPr>
            <a:spLocks noGrp="1" noChangeArrowheads="1"/>
          </p:cNvSpPr>
          <p:nvPr>
            <p:ph type="body" idx="1"/>
          </p:nvPr>
        </p:nvSpPr>
        <p:spPr>
          <a:xfrm>
            <a:off x="457200" y="1981200"/>
            <a:ext cx="8229600" cy="4343400"/>
          </a:xfrm>
        </p:spPr>
        <p:txBody>
          <a:bodyPr>
            <a:normAutofit lnSpcReduction="10000"/>
          </a:bodyPr>
          <a:lstStyle/>
          <a:p>
            <a:pPr eaLnBrk="1" hangingPunct="1"/>
            <a:r>
              <a:rPr lang="en-US" sz="3000" dirty="0" smtClean="0"/>
              <a:t>Types of information to be discovered:</a:t>
            </a:r>
          </a:p>
          <a:p>
            <a:pPr lvl="1" eaLnBrk="1" hangingPunct="1"/>
            <a:r>
              <a:rPr lang="en-US" sz="2600" dirty="0" smtClean="0"/>
              <a:t>Problems with existing system</a:t>
            </a:r>
          </a:p>
          <a:p>
            <a:pPr lvl="1" eaLnBrk="1" hangingPunct="1"/>
            <a:r>
              <a:rPr lang="en-US" sz="2600" dirty="0" smtClean="0"/>
              <a:t>Opportunity to meet new need</a:t>
            </a:r>
          </a:p>
          <a:p>
            <a:pPr lvl="1" eaLnBrk="1" hangingPunct="1"/>
            <a:r>
              <a:rPr lang="en-US" sz="2600" dirty="0" smtClean="0"/>
              <a:t>Organizational direction</a:t>
            </a:r>
          </a:p>
          <a:p>
            <a:pPr lvl="1" eaLnBrk="1" hangingPunct="1"/>
            <a:r>
              <a:rPr lang="en-US" sz="2600" dirty="0" smtClean="0"/>
              <a:t>Names of key individuals</a:t>
            </a:r>
          </a:p>
          <a:p>
            <a:pPr lvl="1" eaLnBrk="1" hangingPunct="1"/>
            <a:r>
              <a:rPr lang="en-US" sz="2600" dirty="0" smtClean="0"/>
              <a:t>Values of organization</a:t>
            </a:r>
          </a:p>
          <a:p>
            <a:pPr lvl="1" eaLnBrk="1" hangingPunct="1"/>
            <a:r>
              <a:rPr lang="en-US" sz="2600" dirty="0" smtClean="0"/>
              <a:t>Special information processing circumstances</a:t>
            </a:r>
          </a:p>
          <a:p>
            <a:pPr lvl="1" eaLnBrk="1" hangingPunct="1"/>
            <a:r>
              <a:rPr lang="en-US" sz="2600" dirty="0" smtClean="0"/>
              <a:t>Reasons for current system design</a:t>
            </a:r>
          </a:p>
          <a:p>
            <a:pPr lvl="1" eaLnBrk="1" hangingPunct="1"/>
            <a:r>
              <a:rPr lang="en-US" sz="2600" dirty="0" smtClean="0"/>
              <a:t>Rules for processing data</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normAutofit fontScale="90000"/>
          </a:bodyPr>
          <a:lstStyle/>
          <a:p>
            <a:pPr eaLnBrk="1" hangingPunct="1"/>
            <a:r>
              <a:rPr lang="en-US" dirty="0" smtClean="0"/>
              <a:t>Analyzing Procedures and Other Documents (Cont.)</a:t>
            </a:r>
          </a:p>
        </p:txBody>
      </p:sp>
      <p:sp>
        <p:nvSpPr>
          <p:cNvPr id="21510" name="Rectangle 3"/>
          <p:cNvSpPr>
            <a:spLocks noGrp="1" noChangeArrowheads="1"/>
          </p:cNvSpPr>
          <p:nvPr>
            <p:ph type="body" idx="1"/>
          </p:nvPr>
        </p:nvSpPr>
        <p:spPr/>
        <p:txBody>
          <a:bodyPr/>
          <a:lstStyle/>
          <a:p>
            <a:pPr algn="just" eaLnBrk="1" hangingPunct="1"/>
            <a:r>
              <a:rPr lang="en-US" b="1" dirty="0" smtClean="0"/>
              <a:t>Useful document: Written work procedure</a:t>
            </a:r>
          </a:p>
          <a:p>
            <a:pPr lvl="1" eaLnBrk="1" hangingPunct="1"/>
            <a:r>
              <a:rPr lang="en-US" dirty="0" smtClean="0"/>
              <a:t>For an </a:t>
            </a:r>
            <a:r>
              <a:rPr lang="en-US" u="sng" dirty="0" smtClean="0"/>
              <a:t>individual or work group</a:t>
            </a:r>
          </a:p>
          <a:p>
            <a:pPr lvl="1" eaLnBrk="1" hangingPunct="1"/>
            <a:r>
              <a:rPr lang="en-US" dirty="0" smtClean="0"/>
              <a:t>Describes </a:t>
            </a:r>
            <a:r>
              <a:rPr lang="en-US" u="sng" dirty="0" smtClean="0"/>
              <a:t>how a particular job or task is performed</a:t>
            </a:r>
          </a:p>
          <a:p>
            <a:pPr lvl="1" eaLnBrk="1" hangingPunct="1"/>
            <a:r>
              <a:rPr lang="en-US" dirty="0" smtClean="0"/>
              <a:t>Includes </a:t>
            </a:r>
            <a:r>
              <a:rPr lang="en-US" u="sng" dirty="0" smtClean="0"/>
              <a:t>data and information used and created</a:t>
            </a:r>
            <a:r>
              <a:rPr lang="en-US" dirty="0" smtClean="0"/>
              <a:t> in the process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a:xfrm>
            <a:off x="152400" y="990600"/>
            <a:ext cx="3810000" cy="1371600"/>
          </a:xfrm>
        </p:spPr>
        <p:txBody>
          <a:bodyPr>
            <a:normAutofit fontScale="90000"/>
          </a:bodyPr>
          <a:lstStyle/>
          <a:p>
            <a:r>
              <a:rPr lang="en-US" sz="3600" smtClean="0"/>
              <a:t>Analyzing Procedures and Other Documents (Cont.)</a:t>
            </a:r>
          </a:p>
        </p:txBody>
      </p:sp>
      <p:pic>
        <p:nvPicPr>
          <p:cNvPr id="26630" name="Picture 7" descr="Noname.jpg"/>
          <p:cNvPicPr>
            <a:picLocks noChangeAspect="1"/>
          </p:cNvPicPr>
          <p:nvPr/>
        </p:nvPicPr>
        <p:blipFill>
          <a:blip r:embed="rId3"/>
          <a:srcRect/>
          <a:stretch>
            <a:fillRect/>
          </a:stretch>
        </p:blipFill>
        <p:spPr bwMode="auto">
          <a:xfrm>
            <a:off x="3878263" y="685800"/>
            <a:ext cx="5189537" cy="5638800"/>
          </a:xfrm>
          <a:prstGeom prst="rect">
            <a:avLst/>
          </a:prstGeom>
          <a:noFill/>
          <a:ln w="9525">
            <a:noFill/>
            <a:miter lim="800000"/>
            <a:headEnd/>
            <a:tailEnd/>
          </a:ln>
        </p:spPr>
      </p:pic>
      <p:sp>
        <p:nvSpPr>
          <p:cNvPr id="26631" name="Rectangle 8"/>
          <p:cNvSpPr>
            <a:spLocks noChangeArrowheads="1"/>
          </p:cNvSpPr>
          <p:nvPr/>
        </p:nvSpPr>
        <p:spPr bwMode="auto">
          <a:xfrm>
            <a:off x="152400" y="3124200"/>
            <a:ext cx="3505200" cy="615553"/>
          </a:xfrm>
          <a:prstGeom prst="rect">
            <a:avLst/>
          </a:prstGeom>
          <a:noFill/>
          <a:ln w="9525">
            <a:noFill/>
            <a:miter lim="800000"/>
            <a:headEnd/>
            <a:tailEnd/>
          </a:ln>
        </p:spPr>
        <p:txBody>
          <a:bodyPr>
            <a:spAutoFit/>
          </a:bodyPr>
          <a:lstStyle/>
          <a:p>
            <a:r>
              <a:rPr lang="en-US" b="1" dirty="0"/>
              <a:t>FIGURE </a:t>
            </a:r>
          </a:p>
          <a:p>
            <a:pPr algn="just"/>
            <a:r>
              <a:rPr lang="en-US" sz="1600" dirty="0"/>
              <a:t>An example of a business </a:t>
            </a:r>
            <a:r>
              <a:rPr lang="en-US" sz="1600" dirty="0" smtClean="0"/>
              <a:t>form</a:t>
            </a:r>
            <a:endParaRPr lang="en-US" sz="160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ftr" sz="quarter" idx="4294967295"/>
          </p:nvPr>
        </p:nvSpPr>
        <p:spPr>
          <a:xfrm>
            <a:off x="1524000" y="6248400"/>
            <a:ext cx="5943600" cy="457200"/>
          </a:xfrm>
          <a:prstGeom prst="rect">
            <a:avLst/>
          </a:prstGeom>
          <a:noFill/>
        </p:spPr>
        <p:txBody>
          <a:bodyPr/>
          <a:lstStyle/>
          <a:p>
            <a:r>
              <a:rPr lang="en-US">
                <a:latin typeface="Arial" pitchFamily="34" charset="0"/>
                <a:cs typeface="Arial" pitchFamily="34" charset="0"/>
              </a:rPr>
              <a:t>Copyright © 2011 Pearson Education, Inc. Publishing as Prentice Hall </a:t>
            </a:r>
          </a:p>
        </p:txBody>
      </p:sp>
      <p:sp>
        <p:nvSpPr>
          <p:cNvPr id="28675" name="Title 1"/>
          <p:cNvSpPr>
            <a:spLocks noGrp="1"/>
          </p:cNvSpPr>
          <p:nvPr>
            <p:ph type="title"/>
          </p:nvPr>
        </p:nvSpPr>
        <p:spPr>
          <a:xfrm>
            <a:off x="457200" y="304800"/>
            <a:ext cx="8229600" cy="1371600"/>
          </a:xfrm>
        </p:spPr>
        <p:txBody>
          <a:bodyPr>
            <a:normAutofit/>
          </a:bodyPr>
          <a:lstStyle/>
          <a:p>
            <a:r>
              <a:rPr lang="en-US" dirty="0" smtClean="0"/>
              <a:t>Observation Vs Document Analysis</a:t>
            </a:r>
            <a:endParaRPr lang="en-US" dirty="0" smtClean="0"/>
          </a:p>
        </p:txBody>
      </p:sp>
      <p:sp>
        <p:nvSpPr>
          <p:cNvPr id="28676" name="Slide Number Placeholder 4"/>
          <p:cNvSpPr>
            <a:spLocks noGrp="1"/>
          </p:cNvSpPr>
          <p:nvPr>
            <p:ph type="sldNum" sz="quarter" idx="4294967295"/>
          </p:nvPr>
        </p:nvSpPr>
        <p:spPr>
          <a:xfrm>
            <a:off x="6553200" y="6248400"/>
            <a:ext cx="2133600" cy="457200"/>
          </a:xfrm>
          <a:prstGeom prst="rect">
            <a:avLst/>
          </a:prstGeom>
          <a:noFill/>
        </p:spPr>
        <p:txBody>
          <a:bodyPr/>
          <a:lstStyle/>
          <a:p>
            <a:fld id="{C9D09F6E-E44F-4001-B99F-D3EA0CD78B81}" type="slidenum">
              <a:rPr lang="en-US" smtClean="0">
                <a:cs typeface="Arial" pitchFamily="34" charset="0"/>
              </a:rPr>
              <a:pPr/>
              <a:t>46</a:t>
            </a:fld>
            <a:endParaRPr lang="en-US" smtClean="0">
              <a:cs typeface="Arial" pitchFamily="34" charset="0"/>
            </a:endParaRPr>
          </a:p>
        </p:txBody>
      </p:sp>
      <p:sp>
        <p:nvSpPr>
          <p:cNvPr id="28677" name="Date Placeholder 5"/>
          <p:cNvSpPr>
            <a:spLocks noGrp="1"/>
          </p:cNvSpPr>
          <p:nvPr>
            <p:ph type="dt" sz="quarter" idx="4294967295"/>
          </p:nvPr>
        </p:nvSpPr>
        <p:spPr>
          <a:xfrm>
            <a:off x="457200" y="6245225"/>
            <a:ext cx="2133600" cy="476250"/>
          </a:xfrm>
          <a:prstGeom prst="rect">
            <a:avLst/>
          </a:prstGeom>
          <a:noFill/>
        </p:spPr>
        <p:txBody>
          <a:bodyPr/>
          <a:lstStyle/>
          <a:p>
            <a:r>
              <a:rPr lang="en-US">
                <a:latin typeface="Arial" pitchFamily="34" charset="0"/>
                <a:cs typeface="Arial" pitchFamily="34" charset="0"/>
              </a:rPr>
              <a:t>Chapter 6</a:t>
            </a:r>
          </a:p>
        </p:txBody>
      </p:sp>
      <p:pic>
        <p:nvPicPr>
          <p:cNvPr id="28678" name="Picture 7" descr="Noname.jpg"/>
          <p:cNvPicPr>
            <a:picLocks noChangeAspect="1"/>
          </p:cNvPicPr>
          <p:nvPr/>
        </p:nvPicPr>
        <p:blipFill>
          <a:blip r:embed="rId3"/>
          <a:srcRect/>
          <a:stretch>
            <a:fillRect/>
          </a:stretch>
        </p:blipFill>
        <p:spPr bwMode="auto">
          <a:xfrm>
            <a:off x="304800" y="1752600"/>
            <a:ext cx="8458200" cy="472109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ftr" sz="quarter" idx="4294967295"/>
          </p:nvPr>
        </p:nvSpPr>
        <p:spPr>
          <a:xfrm>
            <a:off x="1524000" y="6248400"/>
            <a:ext cx="5943600" cy="457200"/>
          </a:xfrm>
          <a:prstGeom prst="rect">
            <a:avLst/>
          </a:prstGeom>
          <a:noFill/>
        </p:spPr>
        <p:txBody>
          <a:bodyPr/>
          <a:lstStyle/>
          <a:p>
            <a:r>
              <a:rPr lang="en-US">
                <a:latin typeface="Arial" pitchFamily="34" charset="0"/>
                <a:cs typeface="Arial" pitchFamily="34" charset="0"/>
              </a:rPr>
              <a:t>Copyright © 2011 Pearson Education, Inc. Publishing as Prentice Hall </a:t>
            </a:r>
          </a:p>
        </p:txBody>
      </p:sp>
      <p:sp>
        <p:nvSpPr>
          <p:cNvPr id="29699" name="Slide Number Placeholder 4"/>
          <p:cNvSpPr>
            <a:spLocks noGrp="1"/>
          </p:cNvSpPr>
          <p:nvPr>
            <p:ph type="sldNum" sz="quarter" idx="4294967295"/>
          </p:nvPr>
        </p:nvSpPr>
        <p:spPr>
          <a:xfrm>
            <a:off x="6553200" y="6248400"/>
            <a:ext cx="2133600" cy="457200"/>
          </a:xfrm>
          <a:prstGeom prst="rect">
            <a:avLst/>
          </a:prstGeom>
          <a:noFill/>
        </p:spPr>
        <p:txBody>
          <a:bodyPr/>
          <a:lstStyle/>
          <a:p>
            <a:fld id="{BC8DD37F-20A6-4701-B6C5-B50450B3A7F8}" type="slidenum">
              <a:rPr lang="en-US" smtClean="0">
                <a:cs typeface="Arial" pitchFamily="34" charset="0"/>
              </a:rPr>
              <a:pPr/>
              <a:t>47</a:t>
            </a:fld>
            <a:endParaRPr lang="en-US" smtClean="0">
              <a:cs typeface="Arial" pitchFamily="34" charset="0"/>
            </a:endParaRPr>
          </a:p>
        </p:txBody>
      </p:sp>
      <p:sp>
        <p:nvSpPr>
          <p:cNvPr id="29700" name="Date Placeholder 5"/>
          <p:cNvSpPr>
            <a:spLocks noGrp="1"/>
          </p:cNvSpPr>
          <p:nvPr>
            <p:ph type="dt" sz="quarter" idx="4294967295"/>
          </p:nvPr>
        </p:nvSpPr>
        <p:spPr>
          <a:xfrm>
            <a:off x="457200" y="6245225"/>
            <a:ext cx="2133600" cy="476250"/>
          </a:xfrm>
          <a:prstGeom prst="rect">
            <a:avLst/>
          </a:prstGeom>
          <a:noFill/>
        </p:spPr>
        <p:txBody>
          <a:bodyPr/>
          <a:lstStyle/>
          <a:p>
            <a:r>
              <a:rPr lang="en-US">
                <a:latin typeface="Arial" pitchFamily="34" charset="0"/>
                <a:cs typeface="Arial" pitchFamily="34" charset="0"/>
              </a:rPr>
              <a:t>Chapter 6</a:t>
            </a:r>
          </a:p>
        </p:txBody>
      </p:sp>
      <p:sp>
        <p:nvSpPr>
          <p:cNvPr id="29701" name="Rectangle 2"/>
          <p:cNvSpPr>
            <a:spLocks noGrp="1" noChangeArrowheads="1"/>
          </p:cNvSpPr>
          <p:nvPr>
            <p:ph type="title"/>
          </p:nvPr>
        </p:nvSpPr>
        <p:spPr/>
        <p:txBody>
          <a:bodyPr>
            <a:normAutofit fontScale="90000"/>
          </a:bodyPr>
          <a:lstStyle/>
          <a:p>
            <a:pPr eaLnBrk="1" hangingPunct="1"/>
            <a:r>
              <a:rPr lang="en-US" sz="4000" dirty="0" smtClean="0"/>
              <a:t>2- Contemporary Methods for Determining System Requirements</a:t>
            </a:r>
          </a:p>
        </p:txBody>
      </p:sp>
      <p:sp>
        <p:nvSpPr>
          <p:cNvPr id="29702" name="Rectangle 3"/>
          <p:cNvSpPr>
            <a:spLocks noGrp="1" noChangeArrowheads="1"/>
          </p:cNvSpPr>
          <p:nvPr>
            <p:ph type="body" idx="1"/>
          </p:nvPr>
        </p:nvSpPr>
        <p:spPr>
          <a:xfrm>
            <a:off x="533400" y="1981200"/>
            <a:ext cx="8382000" cy="4114800"/>
          </a:xfrm>
        </p:spPr>
        <p:txBody>
          <a:bodyPr/>
          <a:lstStyle/>
          <a:p>
            <a:pPr eaLnBrk="1" hangingPunct="1">
              <a:lnSpc>
                <a:spcPct val="90000"/>
              </a:lnSpc>
            </a:pPr>
            <a:r>
              <a:rPr lang="en-US" sz="2800" b="1" dirty="0" smtClean="0"/>
              <a:t>Joint Application Design (JAD)</a:t>
            </a:r>
          </a:p>
          <a:p>
            <a:pPr lvl="1" algn="just" eaLnBrk="1" hangingPunct="1">
              <a:lnSpc>
                <a:spcPct val="90000"/>
              </a:lnSpc>
            </a:pPr>
            <a:r>
              <a:rPr lang="en-US" sz="2400" dirty="0" smtClean="0"/>
              <a:t>Brings together </a:t>
            </a:r>
            <a:r>
              <a:rPr lang="en-US" sz="2400" u="sng" dirty="0" smtClean="0"/>
              <a:t>key users</a:t>
            </a:r>
            <a:r>
              <a:rPr lang="en-US" sz="2400" dirty="0" smtClean="0"/>
              <a:t>, </a:t>
            </a:r>
            <a:r>
              <a:rPr lang="en-US" sz="2400" u="sng" dirty="0" smtClean="0"/>
              <a:t>managers</a:t>
            </a:r>
            <a:r>
              <a:rPr lang="en-US" sz="2400" dirty="0" smtClean="0"/>
              <a:t>, and </a:t>
            </a:r>
            <a:r>
              <a:rPr lang="en-US" sz="2400" u="sng" dirty="0" smtClean="0"/>
              <a:t>systems analysts</a:t>
            </a:r>
          </a:p>
          <a:p>
            <a:pPr lvl="1" algn="just" eaLnBrk="1" hangingPunct="1">
              <a:lnSpc>
                <a:spcPct val="90000"/>
              </a:lnSpc>
            </a:pPr>
            <a:r>
              <a:rPr lang="en-US" sz="2400" dirty="0" smtClean="0"/>
              <a:t>Purpose: </a:t>
            </a:r>
            <a:r>
              <a:rPr lang="en-US" sz="2400" u="sng" dirty="0" smtClean="0"/>
              <a:t>collect system requirements </a:t>
            </a:r>
            <a:r>
              <a:rPr lang="en-US" sz="2400" dirty="0" smtClean="0"/>
              <a:t>simultaneously from key people</a:t>
            </a:r>
          </a:p>
          <a:p>
            <a:pPr lvl="1" algn="just" eaLnBrk="1" hangingPunct="1">
              <a:lnSpc>
                <a:spcPct val="90000"/>
              </a:lnSpc>
            </a:pPr>
            <a:r>
              <a:rPr lang="en-US" sz="2400" dirty="0" smtClean="0"/>
              <a:t>Conducted off-site</a:t>
            </a:r>
          </a:p>
          <a:p>
            <a:pPr eaLnBrk="1" hangingPunct="1">
              <a:lnSpc>
                <a:spcPct val="90000"/>
              </a:lnSpc>
            </a:pPr>
            <a:r>
              <a:rPr lang="en-US" sz="2800" b="1" dirty="0" smtClean="0"/>
              <a:t>Group Support Systems</a:t>
            </a:r>
          </a:p>
          <a:p>
            <a:pPr lvl="1" algn="just" eaLnBrk="1" hangingPunct="1">
              <a:lnSpc>
                <a:spcPct val="90000"/>
              </a:lnSpc>
            </a:pPr>
            <a:r>
              <a:rPr lang="en-US" sz="2400" u="sng" dirty="0" smtClean="0"/>
              <a:t>Facilitate sharing </a:t>
            </a:r>
            <a:r>
              <a:rPr lang="en-US" sz="2400" dirty="0" smtClean="0"/>
              <a:t>of </a:t>
            </a:r>
            <a:r>
              <a:rPr lang="en-US" sz="2400" u="sng" dirty="0" smtClean="0"/>
              <a:t>ideas and voicing of opinions </a:t>
            </a:r>
            <a:r>
              <a:rPr lang="en-US" sz="2400" dirty="0" smtClean="0"/>
              <a:t>about </a:t>
            </a:r>
            <a:r>
              <a:rPr lang="en-US" sz="2400" u="sng" dirty="0" smtClean="0"/>
              <a:t>system requirements</a:t>
            </a:r>
          </a:p>
          <a:p>
            <a:pPr eaLnBrk="1" hangingPunct="1">
              <a:lnSpc>
                <a:spcPct val="90000"/>
              </a:lnSpc>
            </a:pPr>
            <a:endParaRPr lang="en-US" sz="2800" dirty="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ftr" sz="quarter" idx="4294967295"/>
          </p:nvPr>
        </p:nvSpPr>
        <p:spPr>
          <a:xfrm>
            <a:off x="1524000" y="6248400"/>
            <a:ext cx="5943600" cy="457200"/>
          </a:xfrm>
          <a:prstGeom prst="rect">
            <a:avLst/>
          </a:prstGeom>
          <a:noFill/>
        </p:spPr>
        <p:txBody>
          <a:bodyPr/>
          <a:lstStyle/>
          <a:p>
            <a:r>
              <a:rPr lang="en-US">
                <a:latin typeface="Arial" pitchFamily="34" charset="0"/>
                <a:cs typeface="Arial" pitchFamily="34" charset="0"/>
              </a:rPr>
              <a:t>Copyright © 2011 Pearson Education, Inc. Publishing as Prentice Hall </a:t>
            </a:r>
          </a:p>
        </p:txBody>
      </p:sp>
      <p:sp>
        <p:nvSpPr>
          <p:cNvPr id="30723" name="Slide Number Placeholder 4"/>
          <p:cNvSpPr>
            <a:spLocks noGrp="1"/>
          </p:cNvSpPr>
          <p:nvPr>
            <p:ph type="sldNum" sz="quarter" idx="4294967295"/>
          </p:nvPr>
        </p:nvSpPr>
        <p:spPr>
          <a:xfrm>
            <a:off x="6553200" y="6248400"/>
            <a:ext cx="2133600" cy="457200"/>
          </a:xfrm>
          <a:prstGeom prst="rect">
            <a:avLst/>
          </a:prstGeom>
          <a:noFill/>
        </p:spPr>
        <p:txBody>
          <a:bodyPr/>
          <a:lstStyle/>
          <a:p>
            <a:fld id="{6AD26CF5-8A1C-445D-853E-0D13053E4D8D}" type="slidenum">
              <a:rPr lang="en-US" smtClean="0">
                <a:cs typeface="Arial" pitchFamily="34" charset="0"/>
              </a:rPr>
              <a:pPr/>
              <a:t>48</a:t>
            </a:fld>
            <a:endParaRPr lang="en-US" smtClean="0">
              <a:cs typeface="Arial" pitchFamily="34" charset="0"/>
            </a:endParaRPr>
          </a:p>
        </p:txBody>
      </p:sp>
      <p:sp>
        <p:nvSpPr>
          <p:cNvPr id="30724" name="Date Placeholder 5"/>
          <p:cNvSpPr>
            <a:spLocks noGrp="1"/>
          </p:cNvSpPr>
          <p:nvPr>
            <p:ph type="dt" sz="quarter" idx="4294967295"/>
          </p:nvPr>
        </p:nvSpPr>
        <p:spPr>
          <a:xfrm>
            <a:off x="457200" y="6245225"/>
            <a:ext cx="2133600" cy="476250"/>
          </a:xfrm>
          <a:prstGeom prst="rect">
            <a:avLst/>
          </a:prstGeom>
          <a:noFill/>
        </p:spPr>
        <p:txBody>
          <a:bodyPr/>
          <a:lstStyle/>
          <a:p>
            <a:r>
              <a:rPr lang="en-US">
                <a:latin typeface="Arial" pitchFamily="34" charset="0"/>
                <a:cs typeface="Arial" pitchFamily="34" charset="0"/>
              </a:rPr>
              <a:t>Chapter 6</a:t>
            </a:r>
          </a:p>
        </p:txBody>
      </p:sp>
      <p:sp>
        <p:nvSpPr>
          <p:cNvPr id="30725" name="Rectangle 2"/>
          <p:cNvSpPr>
            <a:spLocks noGrp="1" noChangeArrowheads="1"/>
          </p:cNvSpPr>
          <p:nvPr>
            <p:ph type="title"/>
          </p:nvPr>
        </p:nvSpPr>
        <p:spPr>
          <a:xfrm>
            <a:off x="609600" y="533400"/>
            <a:ext cx="8382000" cy="1143000"/>
          </a:xfrm>
        </p:spPr>
        <p:txBody>
          <a:bodyPr>
            <a:normAutofit fontScale="90000"/>
          </a:bodyPr>
          <a:lstStyle/>
          <a:p>
            <a:pPr eaLnBrk="1" hangingPunct="1"/>
            <a:r>
              <a:rPr lang="en-US" sz="3600" dirty="0" smtClean="0"/>
              <a:t>Contemporary Methods for Determining System Requirements (Cont.)</a:t>
            </a:r>
          </a:p>
        </p:txBody>
      </p:sp>
      <p:sp>
        <p:nvSpPr>
          <p:cNvPr id="30726" name="Rectangle 3"/>
          <p:cNvSpPr>
            <a:spLocks noGrp="1" noChangeArrowheads="1"/>
          </p:cNvSpPr>
          <p:nvPr>
            <p:ph type="body" idx="1"/>
          </p:nvPr>
        </p:nvSpPr>
        <p:spPr>
          <a:xfrm>
            <a:off x="762000" y="1828800"/>
            <a:ext cx="8001000" cy="4114800"/>
          </a:xfrm>
        </p:spPr>
        <p:txBody>
          <a:bodyPr/>
          <a:lstStyle/>
          <a:p>
            <a:pPr eaLnBrk="1" hangingPunct="1">
              <a:lnSpc>
                <a:spcPct val="90000"/>
              </a:lnSpc>
            </a:pPr>
            <a:r>
              <a:rPr lang="en-US" sz="2800" b="1" dirty="0" smtClean="0"/>
              <a:t>CASE tools</a:t>
            </a:r>
          </a:p>
          <a:p>
            <a:pPr lvl="1" algn="just" eaLnBrk="1" hangingPunct="1">
              <a:lnSpc>
                <a:spcPct val="90000"/>
              </a:lnSpc>
            </a:pPr>
            <a:r>
              <a:rPr lang="en-US" sz="2400" dirty="0" smtClean="0"/>
              <a:t>Used to </a:t>
            </a:r>
            <a:r>
              <a:rPr lang="en-US" sz="2400" u="sng" dirty="0" smtClean="0"/>
              <a:t>analyze existing systems</a:t>
            </a:r>
          </a:p>
          <a:p>
            <a:pPr lvl="1" algn="just" eaLnBrk="1" hangingPunct="1">
              <a:lnSpc>
                <a:spcPct val="90000"/>
              </a:lnSpc>
            </a:pPr>
            <a:r>
              <a:rPr lang="en-US" sz="2400" dirty="0" smtClean="0"/>
              <a:t>Help </a:t>
            </a:r>
            <a:r>
              <a:rPr lang="en-US" sz="2400" u="sng" dirty="0" smtClean="0"/>
              <a:t>discover requirements</a:t>
            </a:r>
            <a:r>
              <a:rPr lang="en-US" sz="2400" dirty="0" smtClean="0"/>
              <a:t> to meet changing business conditions</a:t>
            </a:r>
          </a:p>
          <a:p>
            <a:pPr eaLnBrk="1" hangingPunct="1">
              <a:lnSpc>
                <a:spcPct val="90000"/>
              </a:lnSpc>
            </a:pPr>
            <a:r>
              <a:rPr lang="en-US" sz="2800" b="1" dirty="0" smtClean="0"/>
              <a:t>System prototypes</a:t>
            </a:r>
          </a:p>
          <a:p>
            <a:pPr lvl="1" algn="just" eaLnBrk="1" hangingPunct="1">
              <a:lnSpc>
                <a:spcPct val="90000"/>
              </a:lnSpc>
            </a:pPr>
            <a:r>
              <a:rPr lang="en-US" sz="2400" u="sng" dirty="0" smtClean="0"/>
              <a:t>Iterative development process</a:t>
            </a:r>
          </a:p>
          <a:p>
            <a:pPr lvl="1" algn="just" eaLnBrk="1" hangingPunct="1">
              <a:lnSpc>
                <a:spcPct val="90000"/>
              </a:lnSpc>
            </a:pPr>
            <a:r>
              <a:rPr lang="en-US" sz="2400" u="sng" dirty="0" smtClean="0"/>
              <a:t>primary working version </a:t>
            </a:r>
            <a:r>
              <a:rPr lang="en-US" sz="2400" dirty="0" smtClean="0"/>
              <a:t>of system</a:t>
            </a:r>
          </a:p>
          <a:p>
            <a:pPr lvl="1" algn="just" eaLnBrk="1" hangingPunct="1">
              <a:lnSpc>
                <a:spcPct val="90000"/>
              </a:lnSpc>
            </a:pPr>
            <a:r>
              <a:rPr lang="en-US" sz="2400" u="sng" dirty="0" smtClean="0"/>
              <a:t>Refine understanding of system requirements </a:t>
            </a:r>
            <a:r>
              <a:rPr lang="en-US" sz="2400" dirty="0" smtClean="0"/>
              <a:t>in concrete terms</a:t>
            </a:r>
          </a:p>
          <a:p>
            <a:pPr eaLnBrk="1" hangingPunct="1">
              <a:lnSpc>
                <a:spcPct val="90000"/>
              </a:lnSpc>
            </a:pPr>
            <a:endParaRPr lang="en-US" sz="2800"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a:xfrm>
            <a:off x="304800" y="457200"/>
            <a:ext cx="8686800" cy="1371600"/>
          </a:xfrm>
        </p:spPr>
        <p:txBody>
          <a:bodyPr/>
          <a:lstStyle/>
          <a:p>
            <a:pPr eaLnBrk="1" hangingPunct="1"/>
            <a:r>
              <a:rPr lang="en-US" dirty="0" smtClean="0"/>
              <a:t>2.1- Joint Application Design (JAD)</a:t>
            </a:r>
          </a:p>
        </p:txBody>
      </p:sp>
      <p:sp>
        <p:nvSpPr>
          <p:cNvPr id="31750" name="Rectangle 3"/>
          <p:cNvSpPr>
            <a:spLocks noGrp="1" noChangeArrowheads="1"/>
          </p:cNvSpPr>
          <p:nvPr>
            <p:ph type="body" idx="1"/>
          </p:nvPr>
        </p:nvSpPr>
        <p:spPr>
          <a:xfrm>
            <a:off x="381000" y="1676400"/>
            <a:ext cx="8229600" cy="3886200"/>
          </a:xfrm>
        </p:spPr>
        <p:txBody>
          <a:bodyPr>
            <a:normAutofit lnSpcReduction="10000"/>
          </a:bodyPr>
          <a:lstStyle/>
          <a:p>
            <a:pPr algn="just" eaLnBrk="1" hangingPunct="1">
              <a:buClr>
                <a:schemeClr val="accent1"/>
              </a:buClr>
            </a:pPr>
            <a:r>
              <a:rPr lang="en-US" dirty="0" smtClean="0"/>
              <a:t>Intensive group-oriented requirements determination technique</a:t>
            </a:r>
          </a:p>
          <a:p>
            <a:pPr algn="just" eaLnBrk="1" hangingPunct="1">
              <a:buClr>
                <a:schemeClr val="accent1"/>
              </a:buClr>
            </a:pPr>
            <a:r>
              <a:rPr lang="en-US" dirty="0" smtClean="0"/>
              <a:t>Team members meet in isolation for an extended period of time</a:t>
            </a:r>
          </a:p>
          <a:p>
            <a:pPr algn="just" eaLnBrk="1" hangingPunct="1">
              <a:buClr>
                <a:schemeClr val="accent1"/>
              </a:buClr>
            </a:pPr>
            <a:r>
              <a:rPr lang="en-US" dirty="0" smtClean="0"/>
              <a:t>Highly focused</a:t>
            </a:r>
          </a:p>
          <a:p>
            <a:pPr algn="just" eaLnBrk="1" hangingPunct="1">
              <a:buClr>
                <a:schemeClr val="accent1"/>
              </a:buClr>
            </a:pPr>
            <a:r>
              <a:rPr lang="en-US" dirty="0" smtClean="0"/>
              <a:t>Resource intensive</a:t>
            </a:r>
          </a:p>
          <a:p>
            <a:pPr algn="just" eaLnBrk="1" hangingPunct="1">
              <a:buClr>
                <a:schemeClr val="accent1"/>
              </a:buClr>
            </a:pPr>
            <a:r>
              <a:rPr lang="en-US" dirty="0" smtClean="0"/>
              <a:t>Started by IBM in 1970s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r>
              <a:rPr lang="en-US"/>
              <a:t>Planning Difficulties</a:t>
            </a:r>
          </a:p>
        </p:txBody>
      </p:sp>
      <p:sp>
        <p:nvSpPr>
          <p:cNvPr id="49155" name="Rectangle 3"/>
          <p:cNvSpPr>
            <a:spLocks noGrp="1" noChangeArrowheads="1"/>
          </p:cNvSpPr>
          <p:nvPr>
            <p:ph type="body" idx="1"/>
          </p:nvPr>
        </p:nvSpPr>
        <p:spPr/>
        <p:txBody>
          <a:bodyPr>
            <a:normAutofit lnSpcReduction="10000"/>
          </a:bodyPr>
          <a:lstStyle/>
          <a:p>
            <a:pPr>
              <a:lnSpc>
                <a:spcPct val="90000"/>
              </a:lnSpc>
            </a:pPr>
            <a:r>
              <a:rPr lang="en-US" dirty="0"/>
              <a:t>Business goals and systems plans need to </a:t>
            </a:r>
            <a:r>
              <a:rPr lang="en-US" dirty="0" smtClean="0"/>
              <a:t>align rapidly </a:t>
            </a:r>
            <a:r>
              <a:rPr lang="en-US" dirty="0"/>
              <a:t>changing technology</a:t>
            </a:r>
          </a:p>
          <a:p>
            <a:pPr lvl="1">
              <a:lnSpc>
                <a:spcPct val="90000"/>
              </a:lnSpc>
              <a:buClr>
                <a:srgbClr val="FFFFCC"/>
              </a:buClr>
              <a:buFont typeface="Wingdings" pitchFamily="2" charset="2"/>
              <a:buChar char="Ø"/>
            </a:pPr>
            <a:r>
              <a:rPr lang="en-US" dirty="0"/>
              <a:t>Technological advances, obsolete technology</a:t>
            </a:r>
          </a:p>
          <a:p>
            <a:pPr lvl="2">
              <a:lnSpc>
                <a:spcPct val="90000"/>
              </a:lnSpc>
              <a:buClr>
                <a:srgbClr val="FFFFCC"/>
              </a:buClr>
              <a:buFont typeface="Wingdings" pitchFamily="2" charset="2"/>
              <a:buChar char="Ø"/>
            </a:pPr>
            <a:r>
              <a:rPr lang="en-US" dirty="0"/>
              <a:t>Continuous planning/monitor and follow change </a:t>
            </a:r>
          </a:p>
          <a:p>
            <a:pPr>
              <a:lnSpc>
                <a:spcPct val="90000"/>
              </a:lnSpc>
            </a:pPr>
            <a:r>
              <a:rPr lang="en-US" dirty="0"/>
              <a:t>Companies need portfolios rather than projects</a:t>
            </a:r>
          </a:p>
          <a:p>
            <a:pPr>
              <a:lnSpc>
                <a:spcPct val="90000"/>
              </a:lnSpc>
            </a:pPr>
            <a:r>
              <a:rPr lang="en-US" dirty="0"/>
              <a:t>Infrastructure development is difficult to fund</a:t>
            </a:r>
          </a:p>
          <a:p>
            <a:pPr>
              <a:lnSpc>
                <a:spcPct val="90000"/>
              </a:lnSpc>
            </a:pPr>
            <a:r>
              <a:rPr lang="en-US" dirty="0"/>
              <a:t>Responsibility needs to be joint</a:t>
            </a:r>
          </a:p>
          <a:p>
            <a:pPr lvl="1">
              <a:lnSpc>
                <a:spcPct val="90000"/>
              </a:lnSpc>
              <a:buClr>
                <a:schemeClr val="folHlink"/>
              </a:buClr>
              <a:buFont typeface="Wingdings" pitchFamily="2" charset="2"/>
              <a:buChar char="Ø"/>
            </a:pPr>
            <a:r>
              <a:rPr lang="en-US" dirty="0"/>
              <a:t>CIO, CEO, CFO, COO input is needed</a:t>
            </a:r>
          </a:p>
          <a:p>
            <a:pPr lvl="1">
              <a:lnSpc>
                <a:spcPct val="90000"/>
              </a:lnSpc>
              <a:buClr>
                <a:schemeClr val="folHlink"/>
              </a:buClr>
              <a:buFont typeface="Wingdings" pitchFamily="2" charset="2"/>
              <a:buChar char="Ø"/>
            </a:pPr>
            <a:r>
              <a:rPr lang="en-US" dirty="0"/>
              <a:t>Systems planning in becoming business planning.</a:t>
            </a:r>
          </a:p>
          <a:p>
            <a:pPr>
              <a:lnSpc>
                <a:spcPct val="90000"/>
              </a:lnSpc>
              <a:buFont typeface="Wingdings" pitchFamily="2" charset="2"/>
              <a:buNone/>
            </a:pPr>
            <a:endParaRPr lang="en-US" dirty="0"/>
          </a:p>
          <a:p>
            <a:pPr>
              <a:lnSpc>
                <a:spcPct val="90000"/>
              </a:lnSpc>
            </a:pPr>
            <a:endParaRPr lang="en-US" dirty="0"/>
          </a:p>
          <a:p>
            <a:pPr>
              <a:lnSpc>
                <a:spcPct val="9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dissolve">
                                      <p:cBhvr>
                                        <p:cTn id="7" dur="500"/>
                                        <p:tgtEl>
                                          <p:spTgt spid="4915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dissolve">
                                      <p:cBhvr>
                                        <p:cTn id="10" dur="500"/>
                                        <p:tgtEl>
                                          <p:spTgt spid="4915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Effect transition="in" filter="dissolve">
                                      <p:cBhvr>
                                        <p:cTn id="13" dur="500"/>
                                        <p:tgtEl>
                                          <p:spTgt spid="491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dissolve">
                                      <p:cBhvr>
                                        <p:cTn id="18" dur="5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dissolve">
                                      <p:cBhvr>
                                        <p:cTn id="23" dur="500"/>
                                        <p:tgtEl>
                                          <p:spTgt spid="4915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9155">
                                            <p:txEl>
                                              <p:pRg st="5" end="5"/>
                                            </p:txEl>
                                          </p:spTgt>
                                        </p:tgtEl>
                                        <p:attrNameLst>
                                          <p:attrName>style.visibility</p:attrName>
                                        </p:attrNameLst>
                                      </p:cBhvr>
                                      <p:to>
                                        <p:strVal val="visible"/>
                                      </p:to>
                                    </p:set>
                                    <p:animEffect transition="in" filter="dissolve">
                                      <p:cBhvr>
                                        <p:cTn id="28" dur="500"/>
                                        <p:tgtEl>
                                          <p:spTgt spid="49155">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9155">
                                            <p:txEl>
                                              <p:pRg st="6" end="6"/>
                                            </p:txEl>
                                          </p:spTgt>
                                        </p:tgtEl>
                                        <p:attrNameLst>
                                          <p:attrName>style.visibility</p:attrName>
                                        </p:attrNameLst>
                                      </p:cBhvr>
                                      <p:to>
                                        <p:strVal val="visible"/>
                                      </p:to>
                                    </p:set>
                                    <p:animEffect transition="in" filter="dissolve">
                                      <p:cBhvr>
                                        <p:cTn id="31" dur="500"/>
                                        <p:tgtEl>
                                          <p:spTgt spid="49155">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9155">
                                            <p:txEl>
                                              <p:pRg st="7" end="7"/>
                                            </p:txEl>
                                          </p:spTgt>
                                        </p:tgtEl>
                                        <p:attrNameLst>
                                          <p:attrName>style.visibility</p:attrName>
                                        </p:attrNameLst>
                                      </p:cBhvr>
                                      <p:to>
                                        <p:strVal val="visible"/>
                                      </p:to>
                                    </p:set>
                                    <p:animEffect transition="in" filter="dissolve">
                                      <p:cBhvr>
                                        <p:cTn id="34" dur="500"/>
                                        <p:tgtEl>
                                          <p:spTgt spid="49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a:xfrm>
            <a:off x="533400" y="76200"/>
            <a:ext cx="8229600" cy="1371600"/>
          </a:xfrm>
        </p:spPr>
        <p:txBody>
          <a:bodyPr/>
          <a:lstStyle/>
          <a:p>
            <a:r>
              <a:rPr lang="en-US" smtClean="0"/>
              <a:t>JAD (Cont.)</a:t>
            </a:r>
          </a:p>
        </p:txBody>
      </p:sp>
      <p:pic>
        <p:nvPicPr>
          <p:cNvPr id="32774" name="Picture 7" descr="Noname.jpg"/>
          <p:cNvPicPr>
            <a:picLocks noChangeAspect="1"/>
          </p:cNvPicPr>
          <p:nvPr/>
        </p:nvPicPr>
        <p:blipFill>
          <a:blip r:embed="rId3"/>
          <a:srcRect/>
          <a:stretch>
            <a:fillRect/>
          </a:stretch>
        </p:blipFill>
        <p:spPr bwMode="auto">
          <a:xfrm>
            <a:off x="914400" y="1096963"/>
            <a:ext cx="7210425" cy="4694237"/>
          </a:xfrm>
          <a:prstGeom prst="rect">
            <a:avLst/>
          </a:prstGeom>
          <a:noFill/>
          <a:ln w="9525">
            <a:noFill/>
            <a:miter lim="800000"/>
            <a:headEnd/>
            <a:tailEnd/>
          </a:ln>
        </p:spPr>
      </p:pic>
      <p:sp>
        <p:nvSpPr>
          <p:cNvPr id="32775" name="Rectangle 8"/>
          <p:cNvSpPr>
            <a:spLocks noChangeArrowheads="1"/>
          </p:cNvSpPr>
          <p:nvPr/>
        </p:nvSpPr>
        <p:spPr bwMode="auto">
          <a:xfrm>
            <a:off x="609600" y="5791200"/>
            <a:ext cx="8305800" cy="646113"/>
          </a:xfrm>
          <a:prstGeom prst="rect">
            <a:avLst/>
          </a:prstGeom>
          <a:noFill/>
          <a:ln w="9525">
            <a:noFill/>
            <a:miter lim="800000"/>
            <a:headEnd/>
            <a:tailEnd/>
          </a:ln>
        </p:spPr>
        <p:txBody>
          <a:bodyPr>
            <a:spAutoFit/>
          </a:bodyPr>
          <a:lstStyle/>
          <a:p>
            <a:r>
              <a:rPr lang="en-US" b="1" dirty="0"/>
              <a:t>FIGURE 6-6   </a:t>
            </a:r>
            <a:r>
              <a:rPr lang="en-US" dirty="0"/>
              <a:t>Illustration of the typical room layout for a JAD</a:t>
            </a:r>
          </a:p>
          <a:p>
            <a:r>
              <a:rPr lang="en-US" i="1" dirty="0"/>
              <a:t>Source: Based on Wood and Silver, 1995</a:t>
            </a:r>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a:xfrm>
            <a:off x="457200" y="457200"/>
            <a:ext cx="8229600" cy="1219200"/>
          </a:xfrm>
        </p:spPr>
        <p:txBody>
          <a:bodyPr/>
          <a:lstStyle/>
          <a:p>
            <a:pPr eaLnBrk="1" hangingPunct="1"/>
            <a:r>
              <a:rPr lang="en-US" dirty="0" smtClean="0"/>
              <a:t>JAD (Cont.)</a:t>
            </a:r>
          </a:p>
        </p:txBody>
      </p:sp>
      <p:sp>
        <p:nvSpPr>
          <p:cNvPr id="33798" name="Rectangle 3"/>
          <p:cNvSpPr>
            <a:spLocks noGrp="1" noChangeArrowheads="1"/>
          </p:cNvSpPr>
          <p:nvPr>
            <p:ph type="body" idx="1"/>
          </p:nvPr>
        </p:nvSpPr>
        <p:spPr>
          <a:xfrm>
            <a:off x="457200" y="1752600"/>
            <a:ext cx="8229600" cy="3886200"/>
          </a:xfrm>
        </p:spPr>
        <p:txBody>
          <a:bodyPr/>
          <a:lstStyle/>
          <a:p>
            <a:pPr eaLnBrk="1" hangingPunct="1"/>
            <a:r>
              <a:rPr lang="en-US" dirty="0" smtClean="0"/>
              <a:t>JAD Participants:</a:t>
            </a:r>
          </a:p>
          <a:p>
            <a:pPr lvl="1" algn="just" eaLnBrk="1" hangingPunct="1"/>
            <a:r>
              <a:rPr lang="en-US" sz="2500" b="1" dirty="0" smtClean="0"/>
              <a:t>Session Leader</a:t>
            </a:r>
            <a:r>
              <a:rPr lang="en-US" sz="2500" dirty="0" smtClean="0"/>
              <a:t>: facilitates group process</a:t>
            </a:r>
          </a:p>
          <a:p>
            <a:pPr lvl="1" algn="just" eaLnBrk="1" hangingPunct="1"/>
            <a:r>
              <a:rPr lang="en-US" sz="2500" b="1" dirty="0" smtClean="0"/>
              <a:t>Users: </a:t>
            </a:r>
            <a:r>
              <a:rPr lang="en-US" sz="2500" dirty="0" smtClean="0"/>
              <a:t>active, speaking participants</a:t>
            </a:r>
          </a:p>
          <a:p>
            <a:pPr lvl="1" algn="just" eaLnBrk="1" hangingPunct="1"/>
            <a:r>
              <a:rPr lang="en-US" sz="2500" b="1" dirty="0" smtClean="0"/>
              <a:t>Managers</a:t>
            </a:r>
            <a:r>
              <a:rPr lang="en-US" sz="2500" dirty="0" smtClean="0"/>
              <a:t>: active, speaking participants</a:t>
            </a:r>
          </a:p>
          <a:p>
            <a:pPr lvl="1" algn="just" eaLnBrk="1" hangingPunct="1"/>
            <a:r>
              <a:rPr lang="en-US" sz="2500" b="1" dirty="0" smtClean="0"/>
              <a:t>Sponsor</a:t>
            </a:r>
            <a:r>
              <a:rPr lang="en-US" sz="2500" dirty="0" smtClean="0"/>
              <a:t>: high-level champion, limited participation</a:t>
            </a:r>
          </a:p>
          <a:p>
            <a:pPr lvl="1" algn="just" eaLnBrk="1" hangingPunct="1"/>
            <a:r>
              <a:rPr lang="en-US" sz="2500" b="1" dirty="0" smtClean="0"/>
              <a:t>Systems Analysts</a:t>
            </a:r>
            <a:r>
              <a:rPr lang="en-US" sz="2500" dirty="0" smtClean="0"/>
              <a:t>: should mostly listen</a:t>
            </a:r>
          </a:p>
          <a:p>
            <a:pPr lvl="1" algn="just" eaLnBrk="1" hangingPunct="1"/>
            <a:r>
              <a:rPr lang="en-US" sz="2500" b="1" dirty="0" smtClean="0"/>
              <a:t>Scribe</a:t>
            </a:r>
            <a:r>
              <a:rPr lang="en-US" sz="2500" dirty="0" smtClean="0"/>
              <a:t>: record session </a:t>
            </a:r>
            <a:r>
              <a:rPr lang="en-US" sz="2500" dirty="0" smtClean="0"/>
              <a:t>activities (copier)</a:t>
            </a:r>
            <a:endParaRPr lang="en-US" sz="2500" dirty="0" smtClean="0"/>
          </a:p>
          <a:p>
            <a:pPr lvl="1" algn="just" eaLnBrk="1" hangingPunct="1"/>
            <a:r>
              <a:rPr lang="en-US" sz="2500" b="1" dirty="0" smtClean="0"/>
              <a:t>IS Staff</a:t>
            </a:r>
            <a:r>
              <a:rPr lang="en-US" sz="2500" dirty="0" smtClean="0"/>
              <a:t>: should mostly listen</a:t>
            </a:r>
          </a:p>
          <a:p>
            <a:pPr lvl="1" eaLnBrk="1" hangingPunct="1"/>
            <a:endParaRPr lang="en-US" dirty="0" smtClean="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smtClean="0"/>
              <a:t>JAD (Cont.)</a:t>
            </a:r>
          </a:p>
        </p:txBody>
      </p:sp>
      <p:sp>
        <p:nvSpPr>
          <p:cNvPr id="34822" name="Rectangle 3"/>
          <p:cNvSpPr>
            <a:spLocks noGrp="1" noChangeArrowheads="1"/>
          </p:cNvSpPr>
          <p:nvPr>
            <p:ph type="body" idx="1"/>
          </p:nvPr>
        </p:nvSpPr>
        <p:spPr/>
        <p:txBody>
          <a:bodyPr/>
          <a:lstStyle/>
          <a:p>
            <a:pPr eaLnBrk="1" hangingPunct="1"/>
            <a:r>
              <a:rPr lang="en-US" dirty="0" smtClean="0"/>
              <a:t>End Result</a:t>
            </a:r>
          </a:p>
          <a:p>
            <a:pPr lvl="1" algn="just" eaLnBrk="1" hangingPunct="1"/>
            <a:r>
              <a:rPr lang="en-US" dirty="0" smtClean="0"/>
              <a:t>Documentation detailing existing system</a:t>
            </a:r>
          </a:p>
          <a:p>
            <a:pPr lvl="1" algn="just" eaLnBrk="1" hangingPunct="1"/>
            <a:r>
              <a:rPr lang="en-US" dirty="0" smtClean="0"/>
              <a:t>Features of proposed system</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a:xfrm>
            <a:off x="381000" y="304800"/>
            <a:ext cx="8229600" cy="1371600"/>
          </a:xfrm>
        </p:spPr>
        <p:txBody>
          <a:bodyPr/>
          <a:lstStyle/>
          <a:p>
            <a:pPr eaLnBrk="1" hangingPunct="1"/>
            <a:r>
              <a:rPr lang="en-US" sz="4000" dirty="0" smtClean="0"/>
              <a:t>2.2- CASE Tools During JAD</a:t>
            </a:r>
          </a:p>
        </p:txBody>
      </p:sp>
      <p:sp>
        <p:nvSpPr>
          <p:cNvPr id="35846" name="Rectangle 3"/>
          <p:cNvSpPr>
            <a:spLocks noGrp="1" noChangeArrowheads="1"/>
          </p:cNvSpPr>
          <p:nvPr>
            <p:ph type="body" idx="1"/>
          </p:nvPr>
        </p:nvSpPr>
        <p:spPr/>
        <p:txBody>
          <a:bodyPr/>
          <a:lstStyle/>
          <a:p>
            <a:pPr algn="just" eaLnBrk="1" hangingPunct="1">
              <a:lnSpc>
                <a:spcPct val="90000"/>
              </a:lnSpc>
            </a:pPr>
            <a:r>
              <a:rPr lang="en-US" sz="3600" dirty="0" smtClean="0"/>
              <a:t>Enables analysts to enter system models directly into CASE during the JAD session</a:t>
            </a:r>
          </a:p>
          <a:p>
            <a:pPr algn="just" eaLnBrk="1" hangingPunct="1">
              <a:lnSpc>
                <a:spcPct val="90000"/>
              </a:lnSpc>
            </a:pPr>
            <a:r>
              <a:rPr lang="en-US" sz="3600" dirty="0" smtClean="0"/>
              <a:t>Screen designs and prototyping can be done during JAD and shown to users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a:xfrm>
            <a:off x="457200" y="381000"/>
            <a:ext cx="8229600" cy="1371600"/>
          </a:xfrm>
        </p:spPr>
        <p:txBody>
          <a:bodyPr>
            <a:normAutofit fontScale="90000"/>
          </a:bodyPr>
          <a:lstStyle/>
          <a:p>
            <a:pPr eaLnBrk="1" hangingPunct="1"/>
            <a:r>
              <a:rPr lang="en-US" dirty="0" smtClean="0"/>
              <a:t>2.3- Using Prototyping During Requirements Determination</a:t>
            </a:r>
          </a:p>
        </p:txBody>
      </p:sp>
      <p:sp>
        <p:nvSpPr>
          <p:cNvPr id="36870" name="Rectangle 3"/>
          <p:cNvSpPr>
            <a:spLocks noGrp="1" noChangeArrowheads="1"/>
          </p:cNvSpPr>
          <p:nvPr>
            <p:ph type="body" idx="1"/>
          </p:nvPr>
        </p:nvSpPr>
        <p:spPr>
          <a:xfrm>
            <a:off x="762000" y="2057400"/>
            <a:ext cx="7924800" cy="3276600"/>
          </a:xfrm>
        </p:spPr>
        <p:txBody>
          <a:bodyPr/>
          <a:lstStyle/>
          <a:p>
            <a:pPr algn="just" eaLnBrk="1" hangingPunct="1">
              <a:lnSpc>
                <a:spcPct val="90000"/>
              </a:lnSpc>
            </a:pPr>
            <a:r>
              <a:rPr lang="en-US" sz="3600" dirty="0" smtClean="0"/>
              <a:t>Quickly converts requirements to working version of system</a:t>
            </a:r>
          </a:p>
          <a:p>
            <a:pPr algn="just" eaLnBrk="1" hangingPunct="1">
              <a:lnSpc>
                <a:spcPct val="90000"/>
              </a:lnSpc>
            </a:pPr>
            <a:r>
              <a:rPr lang="en-US" sz="3600" dirty="0" smtClean="0"/>
              <a:t>Once the user sees requirements converted to system, will ask for modifications or will generate additional requests</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normAutofit fontScale="90000"/>
          </a:bodyPr>
          <a:lstStyle/>
          <a:p>
            <a:pPr eaLnBrk="1" hangingPunct="1">
              <a:defRPr/>
            </a:pPr>
            <a:r>
              <a:rPr lang="en-US" sz="4000" spc="-100" dirty="0" smtClean="0"/>
              <a:t>Using Prototyping During Requirements Determination (Cont.)</a:t>
            </a:r>
          </a:p>
        </p:txBody>
      </p:sp>
      <p:sp>
        <p:nvSpPr>
          <p:cNvPr id="37894" name="Rectangle 3"/>
          <p:cNvSpPr>
            <a:spLocks noGrp="1" noChangeArrowheads="1"/>
          </p:cNvSpPr>
          <p:nvPr>
            <p:ph type="body" idx="1"/>
          </p:nvPr>
        </p:nvSpPr>
        <p:spPr>
          <a:xfrm>
            <a:off x="609600" y="1828800"/>
            <a:ext cx="7772400" cy="4495800"/>
          </a:xfrm>
        </p:spPr>
        <p:txBody>
          <a:bodyPr/>
          <a:lstStyle/>
          <a:p>
            <a:pPr eaLnBrk="1" hangingPunct="1">
              <a:lnSpc>
                <a:spcPct val="90000"/>
              </a:lnSpc>
            </a:pPr>
            <a:r>
              <a:rPr lang="en-US" sz="3000" dirty="0" smtClean="0"/>
              <a:t>Most useful when:</a:t>
            </a:r>
          </a:p>
          <a:p>
            <a:pPr lvl="1" algn="just" eaLnBrk="1" hangingPunct="1">
              <a:lnSpc>
                <a:spcPct val="90000"/>
              </a:lnSpc>
            </a:pPr>
            <a:r>
              <a:rPr lang="en-US" dirty="0" smtClean="0"/>
              <a:t>User requests are not clear.</a:t>
            </a:r>
          </a:p>
          <a:p>
            <a:pPr lvl="1" algn="just" eaLnBrk="1" hangingPunct="1">
              <a:lnSpc>
                <a:spcPct val="90000"/>
              </a:lnSpc>
            </a:pPr>
            <a:r>
              <a:rPr lang="en-US" dirty="0" smtClean="0"/>
              <a:t>Few users are involved in the system.</a:t>
            </a:r>
          </a:p>
          <a:p>
            <a:pPr lvl="1" algn="just" eaLnBrk="1" hangingPunct="1">
              <a:lnSpc>
                <a:spcPct val="90000"/>
              </a:lnSpc>
            </a:pPr>
            <a:r>
              <a:rPr lang="en-US" dirty="0" smtClean="0"/>
              <a:t>Designs are complex and require concrete form.</a:t>
            </a:r>
          </a:p>
          <a:p>
            <a:pPr lvl="1" algn="just" eaLnBrk="1" hangingPunct="1">
              <a:lnSpc>
                <a:spcPct val="90000"/>
              </a:lnSpc>
            </a:pPr>
            <a:r>
              <a:rPr lang="en-US" dirty="0" smtClean="0"/>
              <a:t>There is a history of communication problems between analysts and users.</a:t>
            </a:r>
          </a:p>
          <a:p>
            <a:pPr lvl="1" algn="just" eaLnBrk="1" hangingPunct="1">
              <a:lnSpc>
                <a:spcPct val="90000"/>
              </a:lnSpc>
            </a:pPr>
            <a:r>
              <a:rPr lang="en-US" dirty="0" smtClean="0"/>
              <a:t>Tools are readily available to build prototype.</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457200" y="381000"/>
            <a:ext cx="8229600" cy="1371600"/>
          </a:xfrm>
        </p:spPr>
        <p:txBody>
          <a:bodyPr/>
          <a:lstStyle/>
          <a:p>
            <a:pPr eaLnBrk="1" hangingPunct="1">
              <a:defRPr/>
            </a:pPr>
            <a:r>
              <a:rPr lang="en-US" sz="4000" spc="-100" dirty="0" smtClean="0"/>
              <a:t>Using Prototyping During Requirements Determination (Cont.)</a:t>
            </a:r>
          </a:p>
        </p:txBody>
      </p:sp>
      <p:sp>
        <p:nvSpPr>
          <p:cNvPr id="38918" name="Rectangle 3"/>
          <p:cNvSpPr>
            <a:spLocks noGrp="1" noChangeArrowheads="1"/>
          </p:cNvSpPr>
          <p:nvPr>
            <p:ph type="body" idx="1"/>
          </p:nvPr>
        </p:nvSpPr>
        <p:spPr/>
        <p:txBody>
          <a:bodyPr/>
          <a:lstStyle/>
          <a:p>
            <a:pPr eaLnBrk="1" hangingPunct="1"/>
            <a:r>
              <a:rPr lang="en-US" dirty="0" smtClean="0"/>
              <a:t>Drawbacks</a:t>
            </a:r>
          </a:p>
          <a:p>
            <a:pPr lvl="1" algn="just" eaLnBrk="1" hangingPunct="1"/>
            <a:r>
              <a:rPr lang="en-US" dirty="0" smtClean="0"/>
              <a:t>Tendency to avoid formal documentation</a:t>
            </a:r>
          </a:p>
          <a:p>
            <a:pPr lvl="1" algn="just" eaLnBrk="1" hangingPunct="1"/>
            <a:r>
              <a:rPr lang="en-US" dirty="0" smtClean="0"/>
              <a:t>Difficult to adapt to more general user audience</a:t>
            </a:r>
          </a:p>
          <a:p>
            <a:pPr lvl="1" algn="just" eaLnBrk="1" hangingPunct="1"/>
            <a:r>
              <a:rPr lang="en-US" dirty="0" smtClean="0"/>
              <a:t>Systems </a:t>
            </a:r>
            <a:r>
              <a:rPr lang="en-US" dirty="0" smtClean="0"/>
              <a:t>Development Life Cycle (SDLC) checks are often bypassed</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ftr" sz="quarter" idx="4294967295"/>
          </p:nvPr>
        </p:nvSpPr>
        <p:spPr>
          <a:xfrm>
            <a:off x="1524000" y="6248400"/>
            <a:ext cx="5943600" cy="457200"/>
          </a:xfrm>
          <a:prstGeom prst="rect">
            <a:avLst/>
          </a:prstGeom>
          <a:noFill/>
        </p:spPr>
        <p:txBody>
          <a:bodyPr/>
          <a:lstStyle/>
          <a:p>
            <a:r>
              <a:rPr lang="en-US">
                <a:latin typeface="Arial" pitchFamily="34" charset="0"/>
                <a:cs typeface="Arial" pitchFamily="34" charset="0"/>
              </a:rPr>
              <a:t>Copyright © 2011 Pearson Education, Inc. Publishing as Prentice Hall </a:t>
            </a:r>
          </a:p>
        </p:txBody>
      </p:sp>
      <p:sp>
        <p:nvSpPr>
          <p:cNvPr id="39939" name="Slide Number Placeholder 4"/>
          <p:cNvSpPr>
            <a:spLocks noGrp="1"/>
          </p:cNvSpPr>
          <p:nvPr>
            <p:ph type="sldNum" sz="quarter" idx="4294967295"/>
          </p:nvPr>
        </p:nvSpPr>
        <p:spPr>
          <a:xfrm>
            <a:off x="6553200" y="6248400"/>
            <a:ext cx="2133600" cy="457200"/>
          </a:xfrm>
          <a:prstGeom prst="rect">
            <a:avLst/>
          </a:prstGeom>
          <a:noFill/>
        </p:spPr>
        <p:txBody>
          <a:bodyPr/>
          <a:lstStyle/>
          <a:p>
            <a:fld id="{23C2E43C-C187-440C-8358-DF52D616BCA7}" type="slidenum">
              <a:rPr lang="en-US" smtClean="0">
                <a:cs typeface="Arial" pitchFamily="34" charset="0"/>
              </a:rPr>
              <a:pPr/>
              <a:t>57</a:t>
            </a:fld>
            <a:endParaRPr lang="en-US" smtClean="0">
              <a:cs typeface="Arial" pitchFamily="34" charset="0"/>
            </a:endParaRPr>
          </a:p>
        </p:txBody>
      </p:sp>
      <p:sp>
        <p:nvSpPr>
          <p:cNvPr id="39940" name="Date Placeholder 5"/>
          <p:cNvSpPr>
            <a:spLocks noGrp="1"/>
          </p:cNvSpPr>
          <p:nvPr>
            <p:ph type="dt" sz="quarter" idx="4294967295"/>
          </p:nvPr>
        </p:nvSpPr>
        <p:spPr>
          <a:xfrm>
            <a:off x="457200" y="6245225"/>
            <a:ext cx="2133600" cy="476250"/>
          </a:xfrm>
          <a:prstGeom prst="rect">
            <a:avLst/>
          </a:prstGeom>
          <a:noFill/>
        </p:spPr>
        <p:txBody>
          <a:bodyPr/>
          <a:lstStyle/>
          <a:p>
            <a:r>
              <a:rPr lang="en-US">
                <a:latin typeface="Arial" pitchFamily="34" charset="0"/>
                <a:cs typeface="Arial" pitchFamily="34" charset="0"/>
              </a:rPr>
              <a:t>Chapter 6</a:t>
            </a:r>
          </a:p>
        </p:txBody>
      </p:sp>
      <p:sp>
        <p:nvSpPr>
          <p:cNvPr id="39941" name="Rectangle 2"/>
          <p:cNvSpPr>
            <a:spLocks noGrp="1" noChangeArrowheads="1"/>
          </p:cNvSpPr>
          <p:nvPr>
            <p:ph type="title"/>
          </p:nvPr>
        </p:nvSpPr>
        <p:spPr/>
        <p:txBody>
          <a:bodyPr>
            <a:normAutofit fontScale="90000"/>
          </a:bodyPr>
          <a:lstStyle/>
          <a:p>
            <a:pPr eaLnBrk="1" hangingPunct="1"/>
            <a:r>
              <a:rPr lang="en-US" sz="4000" dirty="0" smtClean="0"/>
              <a:t>3- Radical Methods for Determining System Requirements</a:t>
            </a:r>
          </a:p>
        </p:txBody>
      </p:sp>
      <p:sp>
        <p:nvSpPr>
          <p:cNvPr id="39942" name="Rectangle 3"/>
          <p:cNvSpPr>
            <a:spLocks noGrp="1" noChangeArrowheads="1"/>
          </p:cNvSpPr>
          <p:nvPr>
            <p:ph type="body" idx="1"/>
          </p:nvPr>
        </p:nvSpPr>
        <p:spPr/>
        <p:txBody>
          <a:bodyPr/>
          <a:lstStyle/>
          <a:p>
            <a:pPr algn="just" eaLnBrk="1" hangingPunct="1"/>
            <a:r>
              <a:rPr lang="en-US" b="1" dirty="0" smtClean="0"/>
              <a:t>Business Process Reengineering (BPR): </a:t>
            </a:r>
          </a:p>
          <a:p>
            <a:pPr marL="0" indent="0" algn="just" eaLnBrk="1" hangingPunct="1">
              <a:buNone/>
            </a:pPr>
            <a:r>
              <a:rPr lang="en-US" b="1" dirty="0" smtClean="0"/>
              <a:t>s</a:t>
            </a:r>
            <a:r>
              <a:rPr lang="en-US" dirty="0" smtClean="0"/>
              <a:t>earch for and implementation of </a:t>
            </a:r>
            <a:r>
              <a:rPr lang="en-US" u="sng" dirty="0" smtClean="0"/>
              <a:t>radical change in business processes </a:t>
            </a:r>
            <a:r>
              <a:rPr lang="en-US" dirty="0" smtClean="0"/>
              <a:t>to achieve breakthrough </a:t>
            </a:r>
            <a:r>
              <a:rPr lang="en-US" u="sng" dirty="0" smtClean="0"/>
              <a:t>improvements</a:t>
            </a:r>
            <a:r>
              <a:rPr lang="en-US" dirty="0" smtClean="0"/>
              <a:t> in products and services</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ftr" sz="quarter" idx="4294967295"/>
          </p:nvPr>
        </p:nvSpPr>
        <p:spPr>
          <a:xfrm>
            <a:off x="1524000" y="6248400"/>
            <a:ext cx="5943600" cy="457200"/>
          </a:xfrm>
          <a:prstGeom prst="rect">
            <a:avLst/>
          </a:prstGeom>
          <a:noFill/>
        </p:spPr>
        <p:txBody>
          <a:bodyPr/>
          <a:lstStyle/>
          <a:p>
            <a:r>
              <a:rPr lang="en-US">
                <a:latin typeface="Arial" pitchFamily="34" charset="0"/>
                <a:cs typeface="Arial" pitchFamily="34" charset="0"/>
              </a:rPr>
              <a:t>Copyright © 2011 Pearson Education, Inc. Publishing as Prentice Hall </a:t>
            </a:r>
          </a:p>
        </p:txBody>
      </p:sp>
      <p:sp>
        <p:nvSpPr>
          <p:cNvPr id="40963" name="Slide Number Placeholder 4"/>
          <p:cNvSpPr>
            <a:spLocks noGrp="1"/>
          </p:cNvSpPr>
          <p:nvPr>
            <p:ph type="sldNum" sz="quarter" idx="4294967295"/>
          </p:nvPr>
        </p:nvSpPr>
        <p:spPr>
          <a:xfrm>
            <a:off x="6553200" y="6248400"/>
            <a:ext cx="2133600" cy="457200"/>
          </a:xfrm>
          <a:prstGeom prst="rect">
            <a:avLst/>
          </a:prstGeom>
          <a:noFill/>
        </p:spPr>
        <p:txBody>
          <a:bodyPr/>
          <a:lstStyle/>
          <a:p>
            <a:fld id="{F1E1CA75-2E80-426D-9594-783715CDC916}" type="slidenum">
              <a:rPr lang="en-US" smtClean="0">
                <a:cs typeface="Arial" pitchFamily="34" charset="0"/>
              </a:rPr>
              <a:pPr/>
              <a:t>58</a:t>
            </a:fld>
            <a:endParaRPr lang="en-US" smtClean="0">
              <a:cs typeface="Arial" pitchFamily="34" charset="0"/>
            </a:endParaRPr>
          </a:p>
        </p:txBody>
      </p:sp>
      <p:sp>
        <p:nvSpPr>
          <p:cNvPr id="40964" name="Date Placeholder 5"/>
          <p:cNvSpPr>
            <a:spLocks noGrp="1"/>
          </p:cNvSpPr>
          <p:nvPr>
            <p:ph type="dt" sz="quarter" idx="4294967295"/>
          </p:nvPr>
        </p:nvSpPr>
        <p:spPr>
          <a:xfrm>
            <a:off x="457200" y="6245225"/>
            <a:ext cx="2133600" cy="476250"/>
          </a:xfrm>
          <a:prstGeom prst="rect">
            <a:avLst/>
          </a:prstGeom>
          <a:noFill/>
        </p:spPr>
        <p:txBody>
          <a:bodyPr/>
          <a:lstStyle/>
          <a:p>
            <a:r>
              <a:rPr lang="en-US">
                <a:latin typeface="Arial" pitchFamily="34" charset="0"/>
                <a:cs typeface="Arial" pitchFamily="34" charset="0"/>
              </a:rPr>
              <a:t>Chapter 6</a:t>
            </a:r>
          </a:p>
        </p:txBody>
      </p:sp>
      <p:sp>
        <p:nvSpPr>
          <p:cNvPr id="40965" name="Rectangle 2"/>
          <p:cNvSpPr>
            <a:spLocks noGrp="1" noChangeArrowheads="1"/>
          </p:cNvSpPr>
          <p:nvPr>
            <p:ph type="title"/>
          </p:nvPr>
        </p:nvSpPr>
        <p:spPr/>
        <p:txBody>
          <a:bodyPr>
            <a:normAutofit fontScale="90000"/>
          </a:bodyPr>
          <a:lstStyle/>
          <a:p>
            <a:pPr eaLnBrk="1" hangingPunct="1"/>
            <a:r>
              <a:rPr lang="en-US" sz="4000" smtClean="0"/>
              <a:t>Radical Methods for Determining System Requirements (Cont.)</a:t>
            </a:r>
          </a:p>
        </p:txBody>
      </p:sp>
      <p:sp>
        <p:nvSpPr>
          <p:cNvPr id="40966" name="Rectangle 3"/>
          <p:cNvSpPr>
            <a:spLocks noGrp="1" noChangeArrowheads="1"/>
          </p:cNvSpPr>
          <p:nvPr>
            <p:ph type="body" idx="1"/>
          </p:nvPr>
        </p:nvSpPr>
        <p:spPr/>
        <p:txBody>
          <a:bodyPr/>
          <a:lstStyle/>
          <a:p>
            <a:pPr eaLnBrk="1" hangingPunct="1"/>
            <a:r>
              <a:rPr lang="en-US" dirty="0" smtClean="0"/>
              <a:t>Goals</a:t>
            </a:r>
          </a:p>
          <a:p>
            <a:pPr lvl="1" algn="just" eaLnBrk="1" hangingPunct="1"/>
            <a:r>
              <a:rPr lang="en-US" u="sng" dirty="0" smtClean="0"/>
              <a:t>Reorganize complete flow of data </a:t>
            </a:r>
            <a:r>
              <a:rPr lang="en-US" dirty="0" smtClean="0"/>
              <a:t>in major sections of an organization.</a:t>
            </a:r>
          </a:p>
          <a:p>
            <a:pPr lvl="1" eaLnBrk="1" hangingPunct="1"/>
            <a:r>
              <a:rPr lang="en-US" u="sng" dirty="0" smtClean="0"/>
              <a:t>Eliminate unnecessary steps</a:t>
            </a:r>
            <a:r>
              <a:rPr lang="en-US" dirty="0" smtClean="0"/>
              <a:t>.</a:t>
            </a:r>
          </a:p>
          <a:p>
            <a:pPr lvl="1" eaLnBrk="1" hangingPunct="1"/>
            <a:r>
              <a:rPr lang="en-US" u="sng" dirty="0" smtClean="0"/>
              <a:t>Combine steps</a:t>
            </a:r>
            <a:r>
              <a:rPr lang="en-US" dirty="0" smtClean="0"/>
              <a:t>.</a:t>
            </a:r>
          </a:p>
          <a:p>
            <a:pPr lvl="1" eaLnBrk="1" hangingPunct="1"/>
            <a:r>
              <a:rPr lang="en-US" dirty="0" smtClean="0"/>
              <a:t>Become more </a:t>
            </a:r>
            <a:r>
              <a:rPr lang="en-US" u="sng" dirty="0" smtClean="0"/>
              <a:t>responsive to future change</a:t>
            </a:r>
            <a:r>
              <a:rPr lang="en-US" dirty="0" smtClean="0"/>
              <a:t>.</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ftr" sz="quarter" idx="4294967295"/>
          </p:nvPr>
        </p:nvSpPr>
        <p:spPr>
          <a:xfrm>
            <a:off x="1524000" y="6248400"/>
            <a:ext cx="5943600" cy="457200"/>
          </a:xfrm>
          <a:prstGeom prst="rect">
            <a:avLst/>
          </a:prstGeom>
          <a:noFill/>
        </p:spPr>
        <p:txBody>
          <a:bodyPr/>
          <a:lstStyle/>
          <a:p>
            <a:r>
              <a:rPr lang="en-US">
                <a:latin typeface="Arial" pitchFamily="34" charset="0"/>
                <a:cs typeface="Arial" pitchFamily="34" charset="0"/>
              </a:rPr>
              <a:t>Copyright © 2011 Pearson Education, Inc. Publishing as Prentice Hall </a:t>
            </a:r>
          </a:p>
        </p:txBody>
      </p:sp>
      <p:sp>
        <p:nvSpPr>
          <p:cNvPr id="41987" name="Slide Number Placeholder 4"/>
          <p:cNvSpPr>
            <a:spLocks noGrp="1"/>
          </p:cNvSpPr>
          <p:nvPr>
            <p:ph type="sldNum" sz="quarter" idx="4294967295"/>
          </p:nvPr>
        </p:nvSpPr>
        <p:spPr>
          <a:xfrm>
            <a:off x="6553200" y="6248400"/>
            <a:ext cx="2133600" cy="457200"/>
          </a:xfrm>
          <a:prstGeom prst="rect">
            <a:avLst/>
          </a:prstGeom>
          <a:noFill/>
        </p:spPr>
        <p:txBody>
          <a:bodyPr/>
          <a:lstStyle/>
          <a:p>
            <a:fld id="{CF8602EB-78CD-456F-9D34-E985FE52E3AF}" type="slidenum">
              <a:rPr lang="en-US" smtClean="0">
                <a:cs typeface="Arial" pitchFamily="34" charset="0"/>
              </a:rPr>
              <a:pPr/>
              <a:t>59</a:t>
            </a:fld>
            <a:endParaRPr lang="en-US" smtClean="0">
              <a:cs typeface="Arial" pitchFamily="34" charset="0"/>
            </a:endParaRPr>
          </a:p>
        </p:txBody>
      </p:sp>
      <p:sp>
        <p:nvSpPr>
          <p:cNvPr id="41988" name="Date Placeholder 5"/>
          <p:cNvSpPr>
            <a:spLocks noGrp="1"/>
          </p:cNvSpPr>
          <p:nvPr>
            <p:ph type="dt" sz="quarter" idx="4294967295"/>
          </p:nvPr>
        </p:nvSpPr>
        <p:spPr>
          <a:xfrm>
            <a:off x="457200" y="6245225"/>
            <a:ext cx="2133600" cy="476250"/>
          </a:xfrm>
          <a:prstGeom prst="rect">
            <a:avLst/>
          </a:prstGeom>
          <a:noFill/>
        </p:spPr>
        <p:txBody>
          <a:bodyPr/>
          <a:lstStyle/>
          <a:p>
            <a:r>
              <a:rPr lang="en-US">
                <a:latin typeface="Arial" pitchFamily="34" charset="0"/>
                <a:cs typeface="Arial" pitchFamily="34" charset="0"/>
              </a:rPr>
              <a:t>Chapter 6</a:t>
            </a:r>
          </a:p>
        </p:txBody>
      </p:sp>
      <p:sp>
        <p:nvSpPr>
          <p:cNvPr id="41989" name="Rectangle 2"/>
          <p:cNvSpPr>
            <a:spLocks noGrp="1" noChangeArrowheads="1"/>
          </p:cNvSpPr>
          <p:nvPr>
            <p:ph type="title"/>
          </p:nvPr>
        </p:nvSpPr>
        <p:spPr>
          <a:xfrm>
            <a:off x="381000" y="228600"/>
            <a:ext cx="8229600" cy="1371600"/>
          </a:xfrm>
        </p:spPr>
        <p:txBody>
          <a:bodyPr/>
          <a:lstStyle/>
          <a:p>
            <a:pPr eaLnBrk="1" hangingPunct="1">
              <a:defRPr/>
            </a:pPr>
            <a:r>
              <a:rPr lang="en-US" sz="4000" spc="-100" dirty="0" smtClean="0"/>
              <a:t>Identifying Processes to  Reengineer</a:t>
            </a:r>
          </a:p>
        </p:txBody>
      </p:sp>
      <p:sp>
        <p:nvSpPr>
          <p:cNvPr id="41990" name="Rectangle 3"/>
          <p:cNvSpPr>
            <a:spLocks noGrp="1" noChangeArrowheads="1"/>
          </p:cNvSpPr>
          <p:nvPr>
            <p:ph type="body" idx="1"/>
          </p:nvPr>
        </p:nvSpPr>
        <p:spPr>
          <a:xfrm>
            <a:off x="457200" y="1676400"/>
            <a:ext cx="8229600" cy="3886200"/>
          </a:xfrm>
        </p:spPr>
        <p:txBody>
          <a:bodyPr/>
          <a:lstStyle/>
          <a:p>
            <a:pPr lvl="1" eaLnBrk="1" hangingPunct="1"/>
            <a:r>
              <a:rPr lang="en-US" dirty="0" smtClean="0"/>
              <a:t>Key business processes</a:t>
            </a:r>
          </a:p>
          <a:p>
            <a:pPr lvl="2" algn="just" eaLnBrk="1" hangingPunct="1"/>
            <a:r>
              <a:rPr lang="en-US" dirty="0" smtClean="0"/>
              <a:t>Structured, measured </a:t>
            </a:r>
            <a:r>
              <a:rPr lang="en-US" u="sng" dirty="0" smtClean="0"/>
              <a:t>set of activities designed to produce specific output for a particular customer </a:t>
            </a:r>
            <a:r>
              <a:rPr lang="en-US" dirty="0" smtClean="0"/>
              <a:t>or market</a:t>
            </a:r>
          </a:p>
          <a:p>
            <a:pPr lvl="2" algn="just" eaLnBrk="1" hangingPunct="1"/>
            <a:r>
              <a:rPr lang="en-US" dirty="0" smtClean="0"/>
              <a:t>Focused on </a:t>
            </a:r>
            <a:r>
              <a:rPr lang="en-US" u="sng" dirty="0" smtClean="0"/>
              <a:t>customers and outcome</a:t>
            </a:r>
          </a:p>
          <a:p>
            <a:pPr lvl="2" algn="just" eaLnBrk="1" hangingPunct="1"/>
            <a:r>
              <a:rPr lang="en-US" dirty="0" smtClean="0"/>
              <a:t>Same techniques are used as for requirements determination</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planning?</a:t>
            </a:r>
            <a:endParaRPr lang="en-US" dirty="0"/>
          </a:p>
        </p:txBody>
      </p:sp>
      <p:sp>
        <p:nvSpPr>
          <p:cNvPr id="3" name="Content Placeholder 2"/>
          <p:cNvSpPr>
            <a:spLocks noGrp="1"/>
          </p:cNvSpPr>
          <p:nvPr>
            <p:ph idx="1"/>
          </p:nvPr>
        </p:nvSpPr>
        <p:spPr/>
        <p:txBody>
          <a:bodyPr/>
          <a:lstStyle/>
          <a:p>
            <a:r>
              <a:rPr lang="en-US" dirty="0" smtClean="0"/>
              <a:t>Information is very important recourse for any company to be managed and it is equally important as the cash, personnel etc.</a:t>
            </a:r>
          </a:p>
          <a:p>
            <a:r>
              <a:rPr lang="en-US" dirty="0" smtClean="0"/>
              <a:t>Financial resources are committed to the information system.</a:t>
            </a:r>
          </a:p>
          <a:p>
            <a:r>
              <a:rPr lang="en-US" dirty="0" smtClean="0"/>
              <a:t>To make the system growing and retain in the competitive environment.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ftr" sz="quarter" idx="4294967295"/>
          </p:nvPr>
        </p:nvSpPr>
        <p:spPr>
          <a:xfrm>
            <a:off x="1524000" y="6248400"/>
            <a:ext cx="5943600" cy="457200"/>
          </a:xfrm>
          <a:prstGeom prst="rect">
            <a:avLst/>
          </a:prstGeom>
          <a:noFill/>
        </p:spPr>
        <p:txBody>
          <a:bodyPr/>
          <a:lstStyle/>
          <a:p>
            <a:r>
              <a:rPr lang="en-US">
                <a:latin typeface="Arial" pitchFamily="34" charset="0"/>
                <a:cs typeface="Arial" pitchFamily="34" charset="0"/>
              </a:rPr>
              <a:t>Copyright © 2011 Pearson Education, Inc. Publishing as Prentice Hall </a:t>
            </a:r>
          </a:p>
        </p:txBody>
      </p:sp>
      <p:sp>
        <p:nvSpPr>
          <p:cNvPr id="43011" name="Slide Number Placeholder 4"/>
          <p:cNvSpPr>
            <a:spLocks noGrp="1"/>
          </p:cNvSpPr>
          <p:nvPr>
            <p:ph type="sldNum" sz="quarter" idx="4294967295"/>
          </p:nvPr>
        </p:nvSpPr>
        <p:spPr>
          <a:xfrm>
            <a:off x="6553200" y="6248400"/>
            <a:ext cx="2133600" cy="457200"/>
          </a:xfrm>
          <a:prstGeom prst="rect">
            <a:avLst/>
          </a:prstGeom>
          <a:noFill/>
        </p:spPr>
        <p:txBody>
          <a:bodyPr/>
          <a:lstStyle/>
          <a:p>
            <a:fld id="{51FECD99-AED0-4A49-9ECA-8D0FF1A255B5}" type="slidenum">
              <a:rPr lang="en-US" smtClean="0">
                <a:cs typeface="Arial" pitchFamily="34" charset="0"/>
              </a:rPr>
              <a:pPr/>
              <a:t>60</a:t>
            </a:fld>
            <a:endParaRPr lang="en-US" smtClean="0">
              <a:cs typeface="Arial" pitchFamily="34" charset="0"/>
            </a:endParaRPr>
          </a:p>
        </p:txBody>
      </p:sp>
      <p:sp>
        <p:nvSpPr>
          <p:cNvPr id="43012" name="Date Placeholder 5"/>
          <p:cNvSpPr>
            <a:spLocks noGrp="1"/>
          </p:cNvSpPr>
          <p:nvPr>
            <p:ph type="dt" sz="quarter" idx="4294967295"/>
          </p:nvPr>
        </p:nvSpPr>
        <p:spPr>
          <a:xfrm>
            <a:off x="457200" y="6245225"/>
            <a:ext cx="2133600" cy="476250"/>
          </a:xfrm>
          <a:prstGeom prst="rect">
            <a:avLst/>
          </a:prstGeom>
          <a:noFill/>
        </p:spPr>
        <p:txBody>
          <a:bodyPr/>
          <a:lstStyle/>
          <a:p>
            <a:r>
              <a:rPr lang="en-US">
                <a:latin typeface="Arial" pitchFamily="34" charset="0"/>
                <a:cs typeface="Arial" pitchFamily="34" charset="0"/>
              </a:rPr>
              <a:t>Chapter 6</a:t>
            </a:r>
          </a:p>
        </p:txBody>
      </p:sp>
      <p:sp>
        <p:nvSpPr>
          <p:cNvPr id="43013" name="Rectangle 2"/>
          <p:cNvSpPr>
            <a:spLocks noGrp="1" noChangeArrowheads="1"/>
          </p:cNvSpPr>
          <p:nvPr>
            <p:ph type="title"/>
          </p:nvPr>
        </p:nvSpPr>
        <p:spPr/>
        <p:txBody>
          <a:bodyPr/>
          <a:lstStyle/>
          <a:p>
            <a:pPr eaLnBrk="1" hangingPunct="1"/>
            <a:r>
              <a:rPr lang="en-US" dirty="0" smtClean="0"/>
              <a:t>Disruptive Technologies</a:t>
            </a:r>
          </a:p>
        </p:txBody>
      </p:sp>
      <p:sp>
        <p:nvSpPr>
          <p:cNvPr id="43014" name="Rectangle 3"/>
          <p:cNvSpPr>
            <a:spLocks noGrp="1" noChangeArrowheads="1"/>
          </p:cNvSpPr>
          <p:nvPr>
            <p:ph type="body" idx="1"/>
          </p:nvPr>
        </p:nvSpPr>
        <p:spPr/>
        <p:txBody>
          <a:bodyPr/>
          <a:lstStyle/>
          <a:p>
            <a:pPr algn="just" eaLnBrk="1" hangingPunct="1"/>
            <a:r>
              <a:rPr lang="en-US" sz="3000" dirty="0" smtClean="0"/>
              <a:t>Information technologies must be applied to radically improve business processes.</a:t>
            </a:r>
          </a:p>
          <a:p>
            <a:pPr algn="just" eaLnBrk="1" hangingPunct="1"/>
            <a:r>
              <a:rPr lang="en-US" sz="3000" b="1" dirty="0" smtClean="0"/>
              <a:t>Disruptive technologies</a:t>
            </a:r>
            <a:r>
              <a:rPr lang="en-US" sz="3000" dirty="0" smtClean="0"/>
              <a:t> are technologies that enable the breaking of long-held business rules that inhibit organizations from making radical business changes.</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ftr" sz="quarter" idx="4294967295"/>
          </p:nvPr>
        </p:nvSpPr>
        <p:spPr>
          <a:xfrm>
            <a:off x="1524000" y="6248400"/>
            <a:ext cx="5943600" cy="457200"/>
          </a:xfrm>
          <a:prstGeom prst="rect">
            <a:avLst/>
          </a:prstGeom>
          <a:noFill/>
        </p:spPr>
        <p:txBody>
          <a:bodyPr/>
          <a:lstStyle/>
          <a:p>
            <a:r>
              <a:rPr lang="en-US">
                <a:latin typeface="Arial" pitchFamily="34" charset="0"/>
                <a:cs typeface="Arial" pitchFamily="34" charset="0"/>
              </a:rPr>
              <a:t>Copyright © 2011 Pearson Education, Inc. Publishing as Prentice Hall </a:t>
            </a:r>
          </a:p>
        </p:txBody>
      </p:sp>
      <p:sp>
        <p:nvSpPr>
          <p:cNvPr id="44035" name="Title 1"/>
          <p:cNvSpPr>
            <a:spLocks noGrp="1"/>
          </p:cNvSpPr>
          <p:nvPr>
            <p:ph type="title"/>
          </p:nvPr>
        </p:nvSpPr>
        <p:spPr/>
        <p:txBody>
          <a:bodyPr/>
          <a:lstStyle/>
          <a:p>
            <a:r>
              <a:rPr lang="en-US" smtClean="0"/>
              <a:t>Disruptive Technologies (Cont.)</a:t>
            </a:r>
          </a:p>
        </p:txBody>
      </p:sp>
      <p:sp>
        <p:nvSpPr>
          <p:cNvPr id="44036" name="Slide Number Placeholder 4"/>
          <p:cNvSpPr>
            <a:spLocks noGrp="1"/>
          </p:cNvSpPr>
          <p:nvPr>
            <p:ph type="sldNum" sz="quarter" idx="4294967295"/>
          </p:nvPr>
        </p:nvSpPr>
        <p:spPr>
          <a:xfrm>
            <a:off x="6553200" y="6248400"/>
            <a:ext cx="2133600" cy="457200"/>
          </a:xfrm>
          <a:prstGeom prst="rect">
            <a:avLst/>
          </a:prstGeom>
          <a:noFill/>
        </p:spPr>
        <p:txBody>
          <a:bodyPr/>
          <a:lstStyle/>
          <a:p>
            <a:fld id="{A3FCAA78-AA71-45CC-873F-BC7722836144}" type="slidenum">
              <a:rPr lang="en-US" smtClean="0">
                <a:cs typeface="Arial" pitchFamily="34" charset="0"/>
              </a:rPr>
              <a:pPr/>
              <a:t>61</a:t>
            </a:fld>
            <a:endParaRPr lang="en-US" smtClean="0">
              <a:cs typeface="Arial" pitchFamily="34" charset="0"/>
            </a:endParaRPr>
          </a:p>
        </p:txBody>
      </p:sp>
      <p:sp>
        <p:nvSpPr>
          <p:cNvPr id="44037" name="Date Placeholder 5"/>
          <p:cNvSpPr>
            <a:spLocks noGrp="1"/>
          </p:cNvSpPr>
          <p:nvPr>
            <p:ph type="dt" sz="quarter" idx="4294967295"/>
          </p:nvPr>
        </p:nvSpPr>
        <p:spPr>
          <a:xfrm>
            <a:off x="457200" y="6245225"/>
            <a:ext cx="2133600" cy="476250"/>
          </a:xfrm>
          <a:prstGeom prst="rect">
            <a:avLst/>
          </a:prstGeom>
          <a:noFill/>
        </p:spPr>
        <p:txBody>
          <a:bodyPr/>
          <a:lstStyle/>
          <a:p>
            <a:r>
              <a:rPr lang="en-US">
                <a:latin typeface="Arial" pitchFamily="34" charset="0"/>
                <a:cs typeface="Arial" pitchFamily="34" charset="0"/>
              </a:rPr>
              <a:t>Chapter 6</a:t>
            </a:r>
          </a:p>
        </p:txBody>
      </p:sp>
      <p:pic>
        <p:nvPicPr>
          <p:cNvPr id="44038" name="Picture 7" descr="Noname.jpg"/>
          <p:cNvPicPr>
            <a:picLocks noChangeAspect="1"/>
          </p:cNvPicPr>
          <p:nvPr/>
        </p:nvPicPr>
        <p:blipFill>
          <a:blip r:embed="rId3"/>
          <a:srcRect/>
          <a:stretch>
            <a:fillRect/>
          </a:stretch>
        </p:blipFill>
        <p:spPr bwMode="auto">
          <a:xfrm>
            <a:off x="642938" y="1724025"/>
            <a:ext cx="7891462" cy="4295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ftr" sz="quarter" idx="4294967295"/>
          </p:nvPr>
        </p:nvSpPr>
        <p:spPr>
          <a:xfrm>
            <a:off x="1524000" y="6248400"/>
            <a:ext cx="5943600" cy="457200"/>
          </a:xfrm>
          <a:prstGeom prst="rect">
            <a:avLst/>
          </a:prstGeom>
          <a:noFill/>
        </p:spPr>
        <p:txBody>
          <a:bodyPr/>
          <a:lstStyle/>
          <a:p>
            <a:r>
              <a:rPr lang="en-US">
                <a:latin typeface="Arial" pitchFamily="34" charset="0"/>
                <a:cs typeface="Arial" pitchFamily="34" charset="0"/>
              </a:rPr>
              <a:t>Copyright © 2011 Pearson Education, Inc. Publishing as Prentice Hall </a:t>
            </a:r>
          </a:p>
        </p:txBody>
      </p:sp>
      <p:sp>
        <p:nvSpPr>
          <p:cNvPr id="45059" name="Slide Number Placeholder 4"/>
          <p:cNvSpPr>
            <a:spLocks noGrp="1"/>
          </p:cNvSpPr>
          <p:nvPr>
            <p:ph type="sldNum" sz="quarter" idx="4294967295"/>
          </p:nvPr>
        </p:nvSpPr>
        <p:spPr>
          <a:xfrm>
            <a:off x="6553200" y="6248400"/>
            <a:ext cx="2133600" cy="457200"/>
          </a:xfrm>
          <a:prstGeom prst="rect">
            <a:avLst/>
          </a:prstGeom>
          <a:noFill/>
        </p:spPr>
        <p:txBody>
          <a:bodyPr/>
          <a:lstStyle/>
          <a:p>
            <a:fld id="{4D4F9E9F-6AE0-4393-807B-3ACA737064DD}" type="slidenum">
              <a:rPr lang="en-US" smtClean="0">
                <a:cs typeface="Arial" pitchFamily="34" charset="0"/>
              </a:rPr>
              <a:pPr/>
              <a:t>62</a:t>
            </a:fld>
            <a:endParaRPr lang="en-US" smtClean="0">
              <a:cs typeface="Arial" pitchFamily="34" charset="0"/>
            </a:endParaRPr>
          </a:p>
        </p:txBody>
      </p:sp>
      <p:sp>
        <p:nvSpPr>
          <p:cNvPr id="45060" name="Date Placeholder 5"/>
          <p:cNvSpPr>
            <a:spLocks noGrp="1"/>
          </p:cNvSpPr>
          <p:nvPr>
            <p:ph type="dt" sz="quarter" idx="4294967295"/>
          </p:nvPr>
        </p:nvSpPr>
        <p:spPr>
          <a:xfrm>
            <a:off x="457200" y="6245225"/>
            <a:ext cx="2133600" cy="476250"/>
          </a:xfrm>
          <a:prstGeom prst="rect">
            <a:avLst/>
          </a:prstGeom>
          <a:noFill/>
        </p:spPr>
        <p:txBody>
          <a:bodyPr/>
          <a:lstStyle/>
          <a:p>
            <a:r>
              <a:rPr lang="en-US">
                <a:latin typeface="Arial" pitchFamily="34" charset="0"/>
                <a:cs typeface="Arial" pitchFamily="34" charset="0"/>
              </a:rPr>
              <a:t>Chapter 6</a:t>
            </a:r>
          </a:p>
        </p:txBody>
      </p:sp>
      <p:sp>
        <p:nvSpPr>
          <p:cNvPr id="45061" name="Rectangle 2"/>
          <p:cNvSpPr>
            <a:spLocks noGrp="1" noChangeArrowheads="1"/>
          </p:cNvSpPr>
          <p:nvPr>
            <p:ph type="title"/>
          </p:nvPr>
        </p:nvSpPr>
        <p:spPr/>
        <p:txBody>
          <a:bodyPr>
            <a:normAutofit fontScale="90000"/>
          </a:bodyPr>
          <a:lstStyle/>
          <a:p>
            <a:pPr eaLnBrk="1" hangingPunct="1"/>
            <a:r>
              <a:rPr lang="en-US" sz="4000" dirty="0" smtClean="0"/>
              <a:t>Requirements Determination using Agile Methodologies</a:t>
            </a:r>
          </a:p>
        </p:txBody>
      </p:sp>
      <p:sp>
        <p:nvSpPr>
          <p:cNvPr id="45062" name="Rectangle 3"/>
          <p:cNvSpPr>
            <a:spLocks noGrp="1" noChangeArrowheads="1"/>
          </p:cNvSpPr>
          <p:nvPr>
            <p:ph type="body" idx="1"/>
          </p:nvPr>
        </p:nvSpPr>
        <p:spPr/>
        <p:txBody>
          <a:bodyPr/>
          <a:lstStyle/>
          <a:p>
            <a:pPr eaLnBrk="1" hangingPunct="1"/>
            <a:r>
              <a:rPr lang="en-US" sz="2800" b="1" dirty="0" smtClean="0"/>
              <a:t>Continual user involvement</a:t>
            </a:r>
          </a:p>
          <a:p>
            <a:pPr lvl="1" algn="just" eaLnBrk="1" hangingPunct="1"/>
            <a:r>
              <a:rPr lang="en-US" sz="2400" dirty="0" smtClean="0"/>
              <a:t>Replace traditional SDLC waterfall with iterative analyze – design – code – test cycle</a:t>
            </a:r>
          </a:p>
          <a:p>
            <a:pPr eaLnBrk="1" hangingPunct="1"/>
            <a:r>
              <a:rPr lang="en-US" sz="2800" b="1" dirty="0" smtClean="0"/>
              <a:t>Agile usage-centered design</a:t>
            </a:r>
          </a:p>
          <a:p>
            <a:pPr lvl="1" eaLnBrk="1" hangingPunct="1"/>
            <a:r>
              <a:rPr lang="en-US" sz="2400" dirty="0" smtClean="0"/>
              <a:t>Focuses on user goals, roles, and tasks</a:t>
            </a:r>
          </a:p>
          <a:p>
            <a:pPr eaLnBrk="1" hangingPunct="1"/>
            <a:r>
              <a:rPr lang="en-US" sz="2800" b="1" dirty="0" smtClean="0"/>
              <a:t>The Planning Game</a:t>
            </a:r>
          </a:p>
          <a:p>
            <a:pPr lvl="1" eaLnBrk="1" hangingPunct="1"/>
            <a:r>
              <a:rPr lang="en-US" sz="2400" dirty="0" smtClean="0"/>
              <a:t>Based on </a:t>
            </a:r>
            <a:r>
              <a:rPr lang="en-US" sz="2400" dirty="0" err="1" smtClean="0"/>
              <a:t>eXtreme</a:t>
            </a:r>
            <a:r>
              <a:rPr lang="en-US" sz="2400" dirty="0" smtClean="0"/>
              <a:t> programming</a:t>
            </a:r>
          </a:p>
          <a:p>
            <a:pPr lvl="1" eaLnBrk="1" hangingPunct="1"/>
            <a:r>
              <a:rPr lang="en-US" sz="2400" dirty="0" smtClean="0"/>
              <a:t>Exploration, steering, commitment</a:t>
            </a:r>
          </a:p>
          <a:p>
            <a:pPr lvl="1" eaLnBrk="1" hangingPunct="1"/>
            <a:endParaRPr lang="en-US" sz="2400" dirty="0"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ftr" sz="quarter" idx="4294967295"/>
          </p:nvPr>
        </p:nvSpPr>
        <p:spPr>
          <a:xfrm>
            <a:off x="1524000" y="6248400"/>
            <a:ext cx="5943600" cy="457200"/>
          </a:xfrm>
          <a:prstGeom prst="rect">
            <a:avLst/>
          </a:prstGeom>
          <a:noFill/>
        </p:spPr>
        <p:txBody>
          <a:bodyPr/>
          <a:lstStyle/>
          <a:p>
            <a:r>
              <a:rPr lang="en-US">
                <a:latin typeface="Arial" pitchFamily="34" charset="0"/>
                <a:cs typeface="Arial" pitchFamily="34" charset="0"/>
              </a:rPr>
              <a:t>Copyright © 2011 Pearson Education, Inc. Publishing as Prentice Hall </a:t>
            </a:r>
          </a:p>
        </p:txBody>
      </p:sp>
      <p:sp>
        <p:nvSpPr>
          <p:cNvPr id="46083" name="Title 1"/>
          <p:cNvSpPr>
            <a:spLocks noGrp="1"/>
          </p:cNvSpPr>
          <p:nvPr>
            <p:ph type="title"/>
          </p:nvPr>
        </p:nvSpPr>
        <p:spPr/>
        <p:txBody>
          <a:bodyPr/>
          <a:lstStyle/>
          <a:p>
            <a:r>
              <a:rPr lang="en-US" smtClean="0"/>
              <a:t>Continual User Involvement</a:t>
            </a:r>
          </a:p>
        </p:txBody>
      </p:sp>
      <p:sp>
        <p:nvSpPr>
          <p:cNvPr id="46084" name="Slide Number Placeholder 4"/>
          <p:cNvSpPr>
            <a:spLocks noGrp="1"/>
          </p:cNvSpPr>
          <p:nvPr>
            <p:ph type="sldNum" sz="quarter" idx="4294967295"/>
          </p:nvPr>
        </p:nvSpPr>
        <p:spPr>
          <a:xfrm>
            <a:off x="6553200" y="6248400"/>
            <a:ext cx="2133600" cy="457200"/>
          </a:xfrm>
          <a:prstGeom prst="rect">
            <a:avLst/>
          </a:prstGeom>
          <a:noFill/>
        </p:spPr>
        <p:txBody>
          <a:bodyPr/>
          <a:lstStyle/>
          <a:p>
            <a:fld id="{AA5E5913-015B-418C-9B81-E6F47E3E66FA}" type="slidenum">
              <a:rPr lang="en-US" smtClean="0">
                <a:cs typeface="Arial" pitchFamily="34" charset="0"/>
              </a:rPr>
              <a:pPr/>
              <a:t>63</a:t>
            </a:fld>
            <a:endParaRPr lang="en-US" smtClean="0">
              <a:cs typeface="Arial" pitchFamily="34" charset="0"/>
            </a:endParaRPr>
          </a:p>
        </p:txBody>
      </p:sp>
      <p:sp>
        <p:nvSpPr>
          <p:cNvPr id="46085" name="Date Placeholder 5"/>
          <p:cNvSpPr>
            <a:spLocks noGrp="1"/>
          </p:cNvSpPr>
          <p:nvPr>
            <p:ph type="dt" sz="quarter" idx="4294967295"/>
          </p:nvPr>
        </p:nvSpPr>
        <p:spPr>
          <a:xfrm>
            <a:off x="457200" y="6245225"/>
            <a:ext cx="2133600" cy="476250"/>
          </a:xfrm>
          <a:prstGeom prst="rect">
            <a:avLst/>
          </a:prstGeom>
          <a:noFill/>
        </p:spPr>
        <p:txBody>
          <a:bodyPr/>
          <a:lstStyle/>
          <a:p>
            <a:r>
              <a:rPr lang="en-US">
                <a:latin typeface="Arial" pitchFamily="34" charset="0"/>
                <a:cs typeface="Arial" pitchFamily="34" charset="0"/>
              </a:rPr>
              <a:t>Chapter 6</a:t>
            </a:r>
          </a:p>
        </p:txBody>
      </p:sp>
      <p:pic>
        <p:nvPicPr>
          <p:cNvPr id="46086" name="Picture 7" descr="Noname.jpg"/>
          <p:cNvPicPr>
            <a:picLocks noChangeAspect="1"/>
          </p:cNvPicPr>
          <p:nvPr/>
        </p:nvPicPr>
        <p:blipFill>
          <a:blip r:embed="rId3"/>
          <a:srcRect/>
          <a:stretch>
            <a:fillRect/>
          </a:stretch>
        </p:blipFill>
        <p:spPr bwMode="auto">
          <a:xfrm>
            <a:off x="666750" y="1524000"/>
            <a:ext cx="5962650" cy="4343400"/>
          </a:xfrm>
          <a:prstGeom prst="rect">
            <a:avLst/>
          </a:prstGeom>
          <a:noFill/>
          <a:ln w="9525">
            <a:noFill/>
            <a:miter lim="800000"/>
            <a:headEnd/>
            <a:tailEnd/>
          </a:ln>
        </p:spPr>
      </p:pic>
      <p:sp>
        <p:nvSpPr>
          <p:cNvPr id="46087" name="Rectangle 8"/>
          <p:cNvSpPr>
            <a:spLocks noChangeArrowheads="1"/>
          </p:cNvSpPr>
          <p:nvPr/>
        </p:nvSpPr>
        <p:spPr bwMode="auto">
          <a:xfrm>
            <a:off x="4724400" y="4800600"/>
            <a:ext cx="4419600" cy="923925"/>
          </a:xfrm>
          <a:prstGeom prst="rect">
            <a:avLst/>
          </a:prstGeom>
          <a:noFill/>
          <a:ln w="9525">
            <a:noFill/>
            <a:miter lim="800000"/>
            <a:headEnd/>
            <a:tailEnd/>
          </a:ln>
        </p:spPr>
        <p:txBody>
          <a:bodyPr>
            <a:spAutoFit/>
          </a:bodyPr>
          <a:lstStyle/>
          <a:p>
            <a:r>
              <a:rPr lang="en-US" b="1"/>
              <a:t>FIGURE 6-11</a:t>
            </a:r>
          </a:p>
          <a:p>
            <a:r>
              <a:rPr lang="en-US"/>
              <a:t>The iterative analysis–design–code–test cycle</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ftr" sz="quarter" idx="4294967295"/>
          </p:nvPr>
        </p:nvSpPr>
        <p:spPr>
          <a:xfrm>
            <a:off x="1524000" y="6248400"/>
            <a:ext cx="5943600" cy="457200"/>
          </a:xfrm>
          <a:prstGeom prst="rect">
            <a:avLst/>
          </a:prstGeom>
          <a:noFill/>
        </p:spPr>
        <p:txBody>
          <a:bodyPr/>
          <a:lstStyle/>
          <a:p>
            <a:r>
              <a:rPr lang="en-US">
                <a:latin typeface="Arial" pitchFamily="34" charset="0"/>
                <a:cs typeface="Arial" pitchFamily="34" charset="0"/>
              </a:rPr>
              <a:t>Copyright © 2011 Pearson Education, Inc. Publishing as Prentice Hall </a:t>
            </a:r>
          </a:p>
        </p:txBody>
      </p:sp>
      <p:sp>
        <p:nvSpPr>
          <p:cNvPr id="47107" name="Slide Number Placeholder 4"/>
          <p:cNvSpPr>
            <a:spLocks noGrp="1"/>
          </p:cNvSpPr>
          <p:nvPr>
            <p:ph type="sldNum" sz="quarter" idx="4294967295"/>
          </p:nvPr>
        </p:nvSpPr>
        <p:spPr>
          <a:xfrm>
            <a:off x="6553200" y="6248400"/>
            <a:ext cx="2133600" cy="457200"/>
          </a:xfrm>
          <a:prstGeom prst="rect">
            <a:avLst/>
          </a:prstGeom>
          <a:noFill/>
        </p:spPr>
        <p:txBody>
          <a:bodyPr/>
          <a:lstStyle/>
          <a:p>
            <a:fld id="{6ED8B47F-F0F8-4634-9913-EFDFA8A1F5A6}" type="slidenum">
              <a:rPr lang="en-US" smtClean="0">
                <a:cs typeface="Arial" pitchFamily="34" charset="0"/>
              </a:rPr>
              <a:pPr/>
              <a:t>64</a:t>
            </a:fld>
            <a:endParaRPr lang="en-US" smtClean="0">
              <a:cs typeface="Arial" pitchFamily="34" charset="0"/>
            </a:endParaRPr>
          </a:p>
        </p:txBody>
      </p:sp>
      <p:sp>
        <p:nvSpPr>
          <p:cNvPr id="47108" name="Date Placeholder 5"/>
          <p:cNvSpPr>
            <a:spLocks noGrp="1"/>
          </p:cNvSpPr>
          <p:nvPr>
            <p:ph type="dt" sz="quarter" idx="4294967295"/>
          </p:nvPr>
        </p:nvSpPr>
        <p:spPr>
          <a:xfrm>
            <a:off x="457200" y="6245225"/>
            <a:ext cx="2133600" cy="476250"/>
          </a:xfrm>
          <a:prstGeom prst="rect">
            <a:avLst/>
          </a:prstGeom>
          <a:noFill/>
        </p:spPr>
        <p:txBody>
          <a:bodyPr/>
          <a:lstStyle/>
          <a:p>
            <a:r>
              <a:rPr lang="en-US">
                <a:latin typeface="Arial" pitchFamily="34" charset="0"/>
                <a:cs typeface="Arial" pitchFamily="34" charset="0"/>
              </a:rPr>
              <a:t>Chapter 6</a:t>
            </a:r>
          </a:p>
        </p:txBody>
      </p:sp>
      <p:sp>
        <p:nvSpPr>
          <p:cNvPr id="47109" name="Rectangle 2"/>
          <p:cNvSpPr>
            <a:spLocks noGrp="1" noChangeArrowheads="1"/>
          </p:cNvSpPr>
          <p:nvPr>
            <p:ph type="title"/>
          </p:nvPr>
        </p:nvSpPr>
        <p:spPr/>
        <p:txBody>
          <a:bodyPr/>
          <a:lstStyle/>
          <a:p>
            <a:pPr eaLnBrk="1" hangingPunct="1"/>
            <a:r>
              <a:rPr lang="en-US" sz="4000" smtClean="0"/>
              <a:t>Agile Usage-Centered Design Steps</a:t>
            </a:r>
          </a:p>
        </p:txBody>
      </p:sp>
      <p:sp>
        <p:nvSpPr>
          <p:cNvPr id="47110" name="Rectangle 3"/>
          <p:cNvSpPr>
            <a:spLocks noGrp="1" noChangeArrowheads="1"/>
          </p:cNvSpPr>
          <p:nvPr>
            <p:ph type="body" idx="1"/>
          </p:nvPr>
        </p:nvSpPr>
        <p:spPr/>
        <p:txBody>
          <a:bodyPr/>
          <a:lstStyle/>
          <a:p>
            <a:pPr algn="just" eaLnBrk="1" hangingPunct="1">
              <a:lnSpc>
                <a:spcPct val="80000"/>
              </a:lnSpc>
            </a:pPr>
            <a:r>
              <a:rPr lang="en-US" sz="2400" dirty="0" smtClean="0"/>
              <a:t>Gather group of programmers, analysts, users, testers, facilitator.</a:t>
            </a:r>
          </a:p>
          <a:p>
            <a:pPr algn="just" eaLnBrk="1" hangingPunct="1">
              <a:lnSpc>
                <a:spcPct val="80000"/>
              </a:lnSpc>
            </a:pPr>
            <a:r>
              <a:rPr lang="en-US" sz="2400" dirty="0" smtClean="0"/>
              <a:t>Document complaints of current system.</a:t>
            </a:r>
          </a:p>
          <a:p>
            <a:pPr algn="just" eaLnBrk="1" hangingPunct="1">
              <a:lnSpc>
                <a:spcPct val="80000"/>
              </a:lnSpc>
            </a:pPr>
            <a:r>
              <a:rPr lang="en-US" sz="2400" dirty="0" smtClean="0"/>
              <a:t>Determine important user roles.</a:t>
            </a:r>
          </a:p>
          <a:p>
            <a:pPr algn="just" eaLnBrk="1" hangingPunct="1">
              <a:lnSpc>
                <a:spcPct val="80000"/>
              </a:lnSpc>
            </a:pPr>
            <a:r>
              <a:rPr lang="en-US" sz="2400" dirty="0" smtClean="0"/>
              <a:t>Determine, prioritize, and describe tasks for each user role.</a:t>
            </a:r>
          </a:p>
          <a:p>
            <a:pPr algn="just" eaLnBrk="1" hangingPunct="1">
              <a:lnSpc>
                <a:spcPct val="80000"/>
              </a:lnSpc>
            </a:pPr>
            <a:r>
              <a:rPr lang="en-US" sz="2400" dirty="0" smtClean="0"/>
              <a:t>Group similar tasks into interaction contexts.</a:t>
            </a:r>
          </a:p>
          <a:p>
            <a:pPr algn="just" eaLnBrk="1" hangingPunct="1">
              <a:lnSpc>
                <a:spcPct val="80000"/>
              </a:lnSpc>
            </a:pPr>
            <a:r>
              <a:rPr lang="en-US" sz="2400" dirty="0" smtClean="0"/>
              <a:t>Associate each interaction context with a user interface for the system, and prototype the interaction context.</a:t>
            </a:r>
          </a:p>
          <a:p>
            <a:pPr algn="just" eaLnBrk="1" hangingPunct="1">
              <a:lnSpc>
                <a:spcPct val="80000"/>
              </a:lnSpc>
            </a:pPr>
            <a:r>
              <a:rPr lang="en-US" sz="2400" dirty="0" smtClean="0"/>
              <a:t>Step through and modify the prototype.</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ftr" sz="quarter" idx="4294967295"/>
          </p:nvPr>
        </p:nvSpPr>
        <p:spPr>
          <a:xfrm>
            <a:off x="1524000" y="6248400"/>
            <a:ext cx="5943600" cy="457200"/>
          </a:xfrm>
          <a:prstGeom prst="rect">
            <a:avLst/>
          </a:prstGeom>
          <a:noFill/>
        </p:spPr>
        <p:txBody>
          <a:bodyPr/>
          <a:lstStyle/>
          <a:p>
            <a:r>
              <a:rPr lang="en-US">
                <a:latin typeface="Arial" pitchFamily="34" charset="0"/>
                <a:cs typeface="Arial" pitchFamily="34" charset="0"/>
              </a:rPr>
              <a:t>Copyright © 2011 Pearson Education, Inc. Publishing as Prentice Hall </a:t>
            </a:r>
          </a:p>
        </p:txBody>
      </p:sp>
      <p:sp>
        <p:nvSpPr>
          <p:cNvPr id="48131" name="Title 1"/>
          <p:cNvSpPr>
            <a:spLocks noGrp="1"/>
          </p:cNvSpPr>
          <p:nvPr>
            <p:ph type="title"/>
          </p:nvPr>
        </p:nvSpPr>
        <p:spPr/>
        <p:txBody>
          <a:bodyPr>
            <a:normAutofit fontScale="90000"/>
          </a:bodyPr>
          <a:lstStyle/>
          <a:p>
            <a:r>
              <a:rPr lang="en-US" smtClean="0"/>
              <a:t>The Planning Game from eXtreme Programming</a:t>
            </a:r>
          </a:p>
        </p:txBody>
      </p:sp>
      <p:sp>
        <p:nvSpPr>
          <p:cNvPr id="48132" name="Slide Number Placeholder 4"/>
          <p:cNvSpPr>
            <a:spLocks noGrp="1"/>
          </p:cNvSpPr>
          <p:nvPr>
            <p:ph type="sldNum" sz="quarter" idx="4294967295"/>
          </p:nvPr>
        </p:nvSpPr>
        <p:spPr>
          <a:xfrm>
            <a:off x="6553200" y="6248400"/>
            <a:ext cx="2133600" cy="457200"/>
          </a:xfrm>
          <a:prstGeom prst="rect">
            <a:avLst/>
          </a:prstGeom>
          <a:noFill/>
        </p:spPr>
        <p:txBody>
          <a:bodyPr/>
          <a:lstStyle/>
          <a:p>
            <a:fld id="{3F181561-60D5-402D-B96F-C5CB45586185}" type="slidenum">
              <a:rPr lang="en-US" smtClean="0">
                <a:cs typeface="Arial" pitchFamily="34" charset="0"/>
              </a:rPr>
              <a:pPr/>
              <a:t>65</a:t>
            </a:fld>
            <a:endParaRPr lang="en-US" smtClean="0">
              <a:cs typeface="Arial" pitchFamily="34" charset="0"/>
            </a:endParaRPr>
          </a:p>
        </p:txBody>
      </p:sp>
      <p:sp>
        <p:nvSpPr>
          <p:cNvPr id="48133" name="Date Placeholder 5"/>
          <p:cNvSpPr>
            <a:spLocks noGrp="1"/>
          </p:cNvSpPr>
          <p:nvPr>
            <p:ph type="dt" sz="quarter" idx="4294967295"/>
          </p:nvPr>
        </p:nvSpPr>
        <p:spPr>
          <a:xfrm>
            <a:off x="457200" y="6245225"/>
            <a:ext cx="2133600" cy="476250"/>
          </a:xfrm>
          <a:prstGeom prst="rect">
            <a:avLst/>
          </a:prstGeom>
          <a:noFill/>
        </p:spPr>
        <p:txBody>
          <a:bodyPr/>
          <a:lstStyle/>
          <a:p>
            <a:r>
              <a:rPr lang="en-US">
                <a:latin typeface="Arial" pitchFamily="34" charset="0"/>
                <a:cs typeface="Arial" pitchFamily="34" charset="0"/>
              </a:rPr>
              <a:t>Chapter 6</a:t>
            </a:r>
          </a:p>
        </p:txBody>
      </p:sp>
      <p:pic>
        <p:nvPicPr>
          <p:cNvPr id="48134" name="Picture 7" descr="Noname.jpg"/>
          <p:cNvPicPr>
            <a:picLocks noChangeAspect="1"/>
          </p:cNvPicPr>
          <p:nvPr/>
        </p:nvPicPr>
        <p:blipFill>
          <a:blip r:embed="rId3"/>
          <a:srcRect/>
          <a:stretch>
            <a:fillRect/>
          </a:stretch>
        </p:blipFill>
        <p:spPr bwMode="auto">
          <a:xfrm>
            <a:off x="381000" y="1905000"/>
            <a:ext cx="8442325" cy="4191000"/>
          </a:xfrm>
          <a:prstGeom prst="rect">
            <a:avLst/>
          </a:prstGeom>
          <a:noFill/>
          <a:ln w="9525">
            <a:noFill/>
            <a:miter lim="800000"/>
            <a:headEnd/>
            <a:tailEnd/>
          </a:ln>
        </p:spPr>
      </p:pic>
      <p:sp>
        <p:nvSpPr>
          <p:cNvPr id="48135" name="Rectangle 8"/>
          <p:cNvSpPr>
            <a:spLocks noChangeArrowheads="1"/>
          </p:cNvSpPr>
          <p:nvPr/>
        </p:nvSpPr>
        <p:spPr bwMode="auto">
          <a:xfrm>
            <a:off x="304800" y="5181600"/>
            <a:ext cx="4572000" cy="646113"/>
          </a:xfrm>
          <a:prstGeom prst="rect">
            <a:avLst/>
          </a:prstGeom>
          <a:noFill/>
          <a:ln w="9525">
            <a:noFill/>
            <a:miter lim="800000"/>
            <a:headEnd/>
            <a:tailEnd/>
          </a:ln>
        </p:spPr>
        <p:txBody>
          <a:bodyPr>
            <a:spAutoFit/>
          </a:bodyPr>
          <a:lstStyle/>
          <a:p>
            <a:r>
              <a:rPr lang="en-US" b="1"/>
              <a:t>FIGURE 6-12</a:t>
            </a:r>
          </a:p>
          <a:p>
            <a:r>
              <a:rPr lang="en-US"/>
              <a:t>eXtreme Programming’s Planning Game</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ftr" sz="quarter" idx="4294967295"/>
          </p:nvPr>
        </p:nvSpPr>
        <p:spPr>
          <a:xfrm>
            <a:off x="1524000" y="6248400"/>
            <a:ext cx="5943600" cy="457200"/>
          </a:xfrm>
          <a:prstGeom prst="rect">
            <a:avLst/>
          </a:prstGeom>
          <a:noFill/>
        </p:spPr>
        <p:txBody>
          <a:bodyPr/>
          <a:lstStyle/>
          <a:p>
            <a:r>
              <a:rPr lang="en-US">
                <a:latin typeface="Arial" pitchFamily="34" charset="0"/>
                <a:cs typeface="Arial" pitchFamily="34" charset="0"/>
              </a:rPr>
              <a:t>Copyright © 2011 Pearson Education, Inc. Publishing as Prentice Hall </a:t>
            </a:r>
          </a:p>
        </p:txBody>
      </p:sp>
      <p:sp>
        <p:nvSpPr>
          <p:cNvPr id="48131" name="Title 1"/>
          <p:cNvSpPr>
            <a:spLocks noGrp="1"/>
          </p:cNvSpPr>
          <p:nvPr>
            <p:ph type="title"/>
          </p:nvPr>
        </p:nvSpPr>
        <p:spPr>
          <a:xfrm>
            <a:off x="381000" y="2743200"/>
            <a:ext cx="8229600" cy="1371600"/>
          </a:xfrm>
        </p:spPr>
        <p:txBody>
          <a:bodyPr/>
          <a:lstStyle/>
          <a:p>
            <a:pPr algn="ctr"/>
            <a:r>
              <a:rPr lang="en-US" sz="6600" dirty="0" smtClean="0"/>
              <a:t>Thanks</a:t>
            </a:r>
            <a:endParaRPr lang="en-US" dirty="0" smtClean="0"/>
          </a:p>
        </p:txBody>
      </p:sp>
      <p:sp>
        <p:nvSpPr>
          <p:cNvPr id="48132" name="Slide Number Placeholder 4"/>
          <p:cNvSpPr>
            <a:spLocks noGrp="1"/>
          </p:cNvSpPr>
          <p:nvPr>
            <p:ph type="sldNum" sz="quarter" idx="4294967295"/>
          </p:nvPr>
        </p:nvSpPr>
        <p:spPr>
          <a:xfrm>
            <a:off x="6553200" y="6248400"/>
            <a:ext cx="2133600" cy="457200"/>
          </a:xfrm>
          <a:prstGeom prst="rect">
            <a:avLst/>
          </a:prstGeom>
          <a:noFill/>
        </p:spPr>
        <p:txBody>
          <a:bodyPr/>
          <a:lstStyle/>
          <a:p>
            <a:fld id="{3F181561-60D5-402D-B96F-C5CB45586185}" type="slidenum">
              <a:rPr lang="en-US" smtClean="0">
                <a:cs typeface="Arial" pitchFamily="34" charset="0"/>
              </a:rPr>
              <a:pPr/>
              <a:t>66</a:t>
            </a:fld>
            <a:endParaRPr lang="en-US" smtClean="0">
              <a:cs typeface="Arial" pitchFamily="34" charset="0"/>
            </a:endParaRPr>
          </a:p>
        </p:txBody>
      </p:sp>
      <p:sp>
        <p:nvSpPr>
          <p:cNvPr id="48133" name="Date Placeholder 5"/>
          <p:cNvSpPr>
            <a:spLocks noGrp="1"/>
          </p:cNvSpPr>
          <p:nvPr>
            <p:ph type="dt" sz="quarter" idx="4294967295"/>
          </p:nvPr>
        </p:nvSpPr>
        <p:spPr>
          <a:xfrm>
            <a:off x="457200" y="6245225"/>
            <a:ext cx="2133600" cy="476250"/>
          </a:xfrm>
          <a:prstGeom prst="rect">
            <a:avLst/>
          </a:prstGeom>
          <a:noFill/>
        </p:spPr>
        <p:txBody>
          <a:bodyPr/>
          <a:lstStyle/>
          <a:p>
            <a:r>
              <a:rPr lang="en-US">
                <a:latin typeface="Arial" pitchFamily="34" charset="0"/>
                <a:cs typeface="Arial" pitchFamily="34" charset="0"/>
              </a:rPr>
              <a:t>Chapter 6</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Approaches</a:t>
            </a:r>
            <a:endParaRPr lang="en-US" dirty="0"/>
          </a:p>
        </p:txBody>
      </p:sp>
      <p:sp>
        <p:nvSpPr>
          <p:cNvPr id="3" name="Content Placeholder 2"/>
          <p:cNvSpPr>
            <a:spLocks noGrp="1"/>
          </p:cNvSpPr>
          <p:nvPr>
            <p:ph idx="1"/>
          </p:nvPr>
        </p:nvSpPr>
        <p:spPr/>
        <p:txBody>
          <a:bodyPr>
            <a:normAutofit fontScale="92500"/>
          </a:bodyPr>
          <a:lstStyle/>
          <a:p>
            <a:r>
              <a:rPr lang="en-US" dirty="0" smtClean="0"/>
              <a:t>Top-down Planning</a:t>
            </a:r>
          </a:p>
          <a:p>
            <a:pPr lvl="1"/>
            <a:r>
              <a:rPr lang="en-US" dirty="0" smtClean="0"/>
              <a:t>A generic information system planning methodology that attempts to gain a broad understanding of the information systems of the entire organization</a:t>
            </a:r>
          </a:p>
          <a:p>
            <a:r>
              <a:rPr lang="en-US" b="1" dirty="0" smtClean="0"/>
              <a:t>Bottom-up Planning</a:t>
            </a:r>
            <a:endParaRPr lang="en-US" dirty="0" smtClean="0"/>
          </a:p>
          <a:p>
            <a:pPr lvl="1"/>
            <a:r>
              <a:rPr lang="en-US" dirty="0" smtClean="0"/>
              <a:t>A generic information systems planning methodology that identifies and define ID development projects based upon solving operational business problem or taking advantage of some business opportunities.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Top-down planning </a:t>
            </a:r>
            <a:r>
              <a:rPr lang="en-US" dirty="0" err="1" smtClean="0"/>
              <a:t>vs</a:t>
            </a:r>
            <a:r>
              <a:rPr lang="en-US" dirty="0" smtClean="0"/>
              <a:t> Bottom-up Planning</a:t>
            </a:r>
            <a:endParaRPr lang="en-US" dirty="0"/>
          </a:p>
        </p:txBody>
      </p:sp>
      <p:sp>
        <p:nvSpPr>
          <p:cNvPr id="3" name="Content Placeholder 2"/>
          <p:cNvSpPr>
            <a:spLocks noGrp="1"/>
          </p:cNvSpPr>
          <p:nvPr>
            <p:ph idx="1"/>
          </p:nvPr>
        </p:nvSpPr>
        <p:spPr/>
        <p:txBody>
          <a:bodyPr/>
          <a:lstStyle/>
          <a:p>
            <a:endParaRPr lang="en-US" dirty="0"/>
          </a:p>
        </p:txBody>
      </p:sp>
      <p:pic>
        <p:nvPicPr>
          <p:cNvPr id="1025" name="Picture 1"/>
          <p:cNvPicPr>
            <a:picLocks noChangeAspect="1" noChangeArrowheads="1"/>
          </p:cNvPicPr>
          <p:nvPr/>
        </p:nvPicPr>
        <p:blipFill>
          <a:blip r:embed="rId2"/>
          <a:srcRect/>
          <a:stretch>
            <a:fillRect/>
          </a:stretch>
        </p:blipFill>
        <p:spPr bwMode="auto">
          <a:xfrm>
            <a:off x="457201" y="1600200"/>
            <a:ext cx="4267200" cy="33623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4753082" y="1676400"/>
            <a:ext cx="4390918" cy="2971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Investigation</a:t>
            </a:r>
            <a:endParaRPr lang="en-US" dirty="0"/>
          </a:p>
        </p:txBody>
      </p:sp>
      <p:sp>
        <p:nvSpPr>
          <p:cNvPr id="3" name="Content Placeholder 2"/>
          <p:cNvSpPr>
            <a:spLocks noGrp="1"/>
          </p:cNvSpPr>
          <p:nvPr>
            <p:ph idx="1"/>
          </p:nvPr>
        </p:nvSpPr>
        <p:spPr/>
        <p:txBody>
          <a:bodyPr/>
          <a:lstStyle/>
          <a:p>
            <a:r>
              <a:rPr lang="en-US" dirty="0" smtClean="0"/>
              <a:t>This is the first phase of SDLC and is known as identification of need.</a:t>
            </a:r>
            <a:endParaRPr lang="en-US" dirty="0"/>
          </a:p>
          <a:p>
            <a:r>
              <a:rPr lang="en-US" dirty="0" smtClean="0"/>
              <a:t>This is a user’s request to change, improve or enhance an existing system.</a:t>
            </a:r>
          </a:p>
          <a:p>
            <a:r>
              <a:rPr lang="en-US" dirty="0" smtClean="0"/>
              <a:t>The objective is to determine whether the request is valid or feasible.</a:t>
            </a:r>
          </a:p>
          <a:p>
            <a:r>
              <a:rPr lang="en-US" dirty="0" smtClean="0"/>
              <a:t> The user request identifies the need for change and authorizes the initial investigation.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2323</Words>
  <Application>Microsoft Office PowerPoint</Application>
  <PresentationFormat>On-screen Show (4:3)</PresentationFormat>
  <Paragraphs>407</Paragraphs>
  <Slides>67</Slides>
  <Notes>39</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System Analysis</vt:lpstr>
      <vt:lpstr>Topic Covered</vt:lpstr>
      <vt:lpstr>Slide 3</vt:lpstr>
      <vt:lpstr>What is planning</vt:lpstr>
      <vt:lpstr>Planning Difficulties</vt:lpstr>
      <vt:lpstr>Why planning?</vt:lpstr>
      <vt:lpstr>Planning Approaches</vt:lpstr>
      <vt:lpstr>Top-down planning vs Bottom-up Planning</vt:lpstr>
      <vt:lpstr>Initial Investigation</vt:lpstr>
      <vt:lpstr>Strategies for determining information requirements </vt:lpstr>
      <vt:lpstr>Steps of Initial Investigation</vt:lpstr>
      <vt:lpstr>Steps of Initial Investigation (2)</vt:lpstr>
      <vt:lpstr>Information Gathering</vt:lpstr>
      <vt:lpstr>Information Gathering</vt:lpstr>
      <vt:lpstr>Slide 15</vt:lpstr>
      <vt:lpstr>Introduction</vt:lpstr>
      <vt:lpstr>Activities &amp; Skills of Project Manager</vt:lpstr>
      <vt:lpstr>Phases of Project Management</vt:lpstr>
      <vt:lpstr>Initiating a Project</vt:lpstr>
      <vt:lpstr>Project Workbook</vt:lpstr>
      <vt:lpstr>Planning the Project</vt:lpstr>
      <vt:lpstr>Simple Grantt Chart</vt:lpstr>
      <vt:lpstr>Executing the Project</vt:lpstr>
      <vt:lpstr>Closing down the project</vt:lpstr>
      <vt:lpstr>Slide 25</vt:lpstr>
      <vt:lpstr>Requirement Analysis</vt:lpstr>
      <vt:lpstr>Requirements Gathering</vt:lpstr>
      <vt:lpstr>The Process of Determining Requirements</vt:lpstr>
      <vt:lpstr>Deliverables and Outcomes</vt:lpstr>
      <vt:lpstr>Deliverables and Outcomes (Cont.)</vt:lpstr>
      <vt:lpstr>Methods for Determining System Requirements</vt:lpstr>
      <vt:lpstr>1- Traditional Methods for Determining Requirements</vt:lpstr>
      <vt:lpstr>1.1- Interviewing and Listening</vt:lpstr>
      <vt:lpstr>Guidelines for Effective Interviewing</vt:lpstr>
      <vt:lpstr>Interviewing and Listening (Cont.)</vt:lpstr>
      <vt:lpstr>Choosing Interview Questions</vt:lpstr>
      <vt:lpstr>1.2- Interviewing Groups</vt:lpstr>
      <vt:lpstr>Interviewing Groups (Cont.)</vt:lpstr>
      <vt:lpstr>Nominal Group Technique (NGT)</vt:lpstr>
      <vt:lpstr>Nominal Group Technique (NGT)</vt:lpstr>
      <vt:lpstr>1.3- Directly Observing Users</vt:lpstr>
      <vt:lpstr>1.4- Analyzing Procedures and Other Documents</vt:lpstr>
      <vt:lpstr>Analyzing Procedures and Other Documents (Cont.)</vt:lpstr>
      <vt:lpstr>Analyzing Procedures and Other Documents (Cont.)</vt:lpstr>
      <vt:lpstr>Analyzing Procedures and Other Documents (Cont.)</vt:lpstr>
      <vt:lpstr>Observation Vs Document Analysis</vt:lpstr>
      <vt:lpstr>2- Contemporary Methods for Determining System Requirements</vt:lpstr>
      <vt:lpstr>Contemporary Methods for Determining System Requirements (Cont.)</vt:lpstr>
      <vt:lpstr>2.1- Joint Application Design (JAD)</vt:lpstr>
      <vt:lpstr>JAD (Cont.)</vt:lpstr>
      <vt:lpstr>JAD (Cont.)</vt:lpstr>
      <vt:lpstr>JAD (Cont.)</vt:lpstr>
      <vt:lpstr>2.2- CASE Tools During JAD</vt:lpstr>
      <vt:lpstr>2.3- Using Prototyping During Requirements Determination</vt:lpstr>
      <vt:lpstr>Using Prototyping During Requirements Determination (Cont.)</vt:lpstr>
      <vt:lpstr>Using Prototyping During Requirements Determination (Cont.)</vt:lpstr>
      <vt:lpstr>3- Radical Methods for Determining System Requirements</vt:lpstr>
      <vt:lpstr>Radical Methods for Determining System Requirements (Cont.)</vt:lpstr>
      <vt:lpstr>Identifying Processes to  Reengineer</vt:lpstr>
      <vt:lpstr>Disruptive Technologies</vt:lpstr>
      <vt:lpstr>Disruptive Technologies (Cont.)</vt:lpstr>
      <vt:lpstr>Requirements Determination using Agile Methodologies</vt:lpstr>
      <vt:lpstr>Continual User Involvement</vt:lpstr>
      <vt:lpstr>Agile Usage-Centered Design Steps</vt:lpstr>
      <vt:lpstr>The Planning Game from eXtreme Programming</vt:lpstr>
      <vt:lpstr>Thanks</vt:lpstr>
      <vt:lpstr>Slide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dc:title>
  <dc:creator>bizzu</dc:creator>
  <cp:lastModifiedBy>sanjaya</cp:lastModifiedBy>
  <cp:revision>24</cp:revision>
  <dcterms:created xsi:type="dcterms:W3CDTF">2018-12-31T05:54:11Z</dcterms:created>
  <dcterms:modified xsi:type="dcterms:W3CDTF">2019-01-03T06:24:53Z</dcterms:modified>
</cp:coreProperties>
</file>