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338" r:id="rId4"/>
    <p:sldId id="340" r:id="rId5"/>
    <p:sldId id="342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7" r:id="rId16"/>
    <p:sldId id="356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9" r:id="rId37"/>
    <p:sldId id="380" r:id="rId38"/>
    <p:sldId id="381" r:id="rId39"/>
    <p:sldId id="382" r:id="rId40"/>
    <p:sldId id="383" r:id="rId41"/>
    <p:sldId id="389" r:id="rId42"/>
    <p:sldId id="390" r:id="rId43"/>
    <p:sldId id="384" r:id="rId44"/>
    <p:sldId id="385" r:id="rId45"/>
    <p:sldId id="391" r:id="rId46"/>
    <p:sldId id="337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912"/>
    <a:srgbClr val="BA2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78"/>
    </p:cViewPr>
  </p:sorterViewPr>
  <p:notesViewPr>
    <p:cSldViewPr>
      <p:cViewPr varScale="1">
        <p:scale>
          <a:sx n="41" d="100"/>
          <a:sy n="41" d="100"/>
        </p:scale>
        <p:origin x="-14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Blip>
                <a:blip r:embed="rId2"/>
              </a:buBlip>
              <a:defRPr sz="1200"/>
            </a:lvl1pPr>
          </a:lstStyle>
          <a:p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Blip>
                <a:blip r:embed="rId2"/>
              </a:buBlip>
              <a:defRPr sz="1200"/>
            </a:lvl1pPr>
          </a:lstStyle>
          <a:p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Blip>
                <a:blip r:embed="rId2"/>
              </a:buBlip>
              <a:defRPr sz="1200"/>
            </a:lvl1pPr>
          </a:lstStyle>
          <a:p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Blip>
                <a:blip r:embed="rId2"/>
              </a:buBlip>
              <a:defRPr sz="1200"/>
            </a:lvl1pPr>
          </a:lstStyle>
          <a:p>
            <a:fld id="{C139098C-8C7B-4610-8C68-60ACE7304E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10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fld id="{565CB87C-508A-401B-8406-24EDFFCC98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3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03D9-B1E2-478D-92A4-8FE38F63DC71}" type="slidenum">
              <a:rPr lang="en-US"/>
              <a:pPr/>
              <a:t>1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CA535-0A61-4A71-B18D-B1C074A724AA}" type="slidenum">
              <a:rPr lang="en-US"/>
              <a:pPr/>
              <a:t>32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72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0C23EC-A11C-4F2C-869D-C8E5F7581090}" type="slidenum">
              <a:rPr lang="en-US"/>
              <a:pPr/>
              <a:t>33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631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5A342-121B-47C9-AD67-31389AD73B7A}" type="slidenum">
              <a:rPr lang="en-US"/>
              <a:pPr/>
              <a:t>34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181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A1E96-083C-4077-9990-21EF6AA44795}" type="slidenum">
              <a:rPr lang="en-US"/>
              <a:pPr/>
              <a:t>35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77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72FEA-D34F-4038-B5FA-A288C2BBF736}" type="slidenum">
              <a:rPr lang="en-US"/>
              <a:pPr/>
              <a:t>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DB927C-8DED-4B0B-88CC-427F4920AB5E}" type="slidenum">
              <a:rPr lang="en-US"/>
              <a:pPr/>
              <a:t>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11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E9A22-CCA3-4442-AA1A-70E14EE587B6}" type="slidenum">
              <a:rPr lang="en-US"/>
              <a:pPr/>
              <a:t>5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9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C0A11-4BEB-4C7F-A374-350FD2F6F521}" type="slidenum">
              <a:rPr lang="en-US"/>
              <a:pPr/>
              <a:t>27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923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76EBF-6F84-4F47-9C78-340B2BDFCD40}" type="slidenum">
              <a:rPr lang="en-US"/>
              <a:pPr/>
              <a:t>28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635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C3807-0069-47F4-B2CA-700FD270130E}" type="slidenum">
              <a:rPr lang="en-US"/>
              <a:pPr/>
              <a:t>29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5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D6476-4102-4595-8D4F-E8BF86A3A803}" type="slidenum">
              <a:rPr lang="en-US"/>
              <a:pPr/>
              <a:t>30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768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46D76-7FEE-4E56-AE9D-D61E06E0F3EC}" type="slidenum">
              <a:rPr lang="en-US"/>
              <a:pPr/>
              <a:t>31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3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Essentials of</a:t>
            </a:r>
            <a:br>
              <a:rPr lang="en-US"/>
            </a:br>
            <a:r>
              <a:rPr lang="en-US"/>
              <a:t> Systems Analysis and Design</a:t>
            </a:r>
          </a:p>
        </p:txBody>
      </p:sp>
      <p:sp>
        <p:nvSpPr>
          <p:cNvPr id="151555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600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Joseph S. Valicich</a:t>
            </a:r>
          </a:p>
          <a:p>
            <a:r>
              <a:rPr lang="en-US"/>
              <a:t>Joey F. George</a:t>
            </a:r>
          </a:p>
          <a:p>
            <a:r>
              <a:rPr lang="en-US"/>
              <a:t>Jeffrey A. Hoffer</a:t>
            </a:r>
          </a:p>
        </p:txBody>
      </p:sp>
      <p:sp>
        <p:nvSpPr>
          <p:cNvPr id="151556" name="Rectangle 205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endParaRPr lang="en-US"/>
          </a:p>
        </p:txBody>
      </p:sp>
      <p:grpSp>
        <p:nvGrpSpPr>
          <p:cNvPr id="151558" name="Group 2054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151559" name="Line 2055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0" name="Line 2056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1" name="Line 2057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2" name="Arc 2058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563" name="Group 2059"/>
          <p:cNvGrpSpPr>
            <a:grpSpLocks/>
          </p:cNvGrpSpPr>
          <p:nvPr/>
        </p:nvGrpSpPr>
        <p:grpSpPr bwMode="auto">
          <a:xfrm>
            <a:off x="2349500" y="3098800"/>
            <a:ext cx="6045200" cy="2876550"/>
            <a:chOff x="1480" y="1952"/>
            <a:chExt cx="3808" cy="1812"/>
          </a:xfrm>
        </p:grpSpPr>
        <p:sp>
          <p:nvSpPr>
            <p:cNvPr id="151564" name="Line 2060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5" name="Line 2061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6" name="Arc 2062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567" name="Rectangle 2063"/>
          <p:cNvSpPr>
            <a:spLocks noChangeArrowheads="1"/>
          </p:cNvSpPr>
          <p:nvPr/>
        </p:nvSpPr>
        <p:spPr bwMode="auto">
          <a:xfrm>
            <a:off x="3276600" y="61531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© 2005 by Prentice Hall</a:t>
            </a: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BBA53A-93FA-42FB-BEF0-AEA2E39C48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18C6CD-0575-449A-8257-51B8E4865D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656343-B0AA-432E-88CD-372BC10E75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4BA70B-7A62-4DC8-8B64-18F21A5BFD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98AF6F-0DDD-4203-ADAD-8714F7AB34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AE6FD4-276D-4C59-8088-A1331FF37A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9847D6-65BF-4E39-817E-468C21193C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6836BF-7965-485D-9DDE-04650DF1A8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7F8998-B2A9-4DF3-B5E1-11558C1104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1EF9A4-7375-44BE-97D2-25DC054CB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0531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534" name="Rectangle 205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fld id="{DD75AA11-6860-4F69-98DD-C6DC22240A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0535" name="AutoShape 205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43800" y="6248400"/>
            <a:ext cx="533400" cy="609600"/>
          </a:xfrm>
          <a:prstGeom prst="actionButtonBackPrevious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6" name="AutoShape 205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248400"/>
            <a:ext cx="533400" cy="609600"/>
          </a:xfrm>
          <a:prstGeom prst="actionButtonForwardNex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7" name="Text Box 2057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sz="1600"/>
          </a:p>
        </p:txBody>
      </p:sp>
      <p:sp>
        <p:nvSpPr>
          <p:cNvPr id="150538" name="AutoShape 205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43800" y="6248400"/>
            <a:ext cx="533400" cy="609600"/>
          </a:xfrm>
          <a:prstGeom prst="actionButtonBackPrevious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9" name="AutoShape 205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248400"/>
            <a:ext cx="533400" cy="609600"/>
          </a:xfrm>
          <a:prstGeom prst="actionButtonForwardNex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0" name="Text Box 2060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sz="1600"/>
          </a:p>
        </p:txBody>
      </p:sp>
      <p:sp>
        <p:nvSpPr>
          <p:cNvPr id="150541" name="Line 2061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0542" name="Group 2062"/>
          <p:cNvGrpSpPr>
            <a:grpSpLocks/>
          </p:cNvGrpSpPr>
          <p:nvPr/>
        </p:nvGrpSpPr>
        <p:grpSpPr bwMode="auto">
          <a:xfrm>
            <a:off x="414338" y="1416050"/>
            <a:ext cx="1784350" cy="2324100"/>
            <a:chOff x="96" y="916"/>
            <a:chExt cx="2208" cy="2876"/>
          </a:xfrm>
        </p:grpSpPr>
        <p:sp>
          <p:nvSpPr>
            <p:cNvPr id="150543" name="Line 2063"/>
            <p:cNvSpPr>
              <a:spLocks noChangeShapeType="1"/>
            </p:cNvSpPr>
            <p:nvPr userDrawn="1"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44" name="Line 2064"/>
            <p:cNvSpPr>
              <a:spLocks noChangeShapeType="1"/>
            </p:cNvSpPr>
            <p:nvPr userDrawn="1"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45" name="Arc 2065"/>
            <p:cNvSpPr>
              <a:spLocks/>
            </p:cNvSpPr>
            <p:nvPr userDrawn="1"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0546" name="AutoShape 20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43800" y="6248400"/>
            <a:ext cx="533400" cy="609600"/>
          </a:xfrm>
          <a:prstGeom prst="actionButtonBackPrevious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7" name="AutoShape 20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248400"/>
            <a:ext cx="533400" cy="609600"/>
          </a:xfrm>
          <a:prstGeom prst="actionButtonForwardNex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8" name="Text Box 2068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sz="1600"/>
          </a:p>
        </p:txBody>
      </p:sp>
      <p:sp>
        <p:nvSpPr>
          <p:cNvPr id="150549" name="Rectangle 2069"/>
          <p:cNvSpPr>
            <a:spLocks noChangeArrowheads="1"/>
          </p:cNvSpPr>
          <p:nvPr userDrawn="1"/>
        </p:nvSpPr>
        <p:spPr bwMode="auto">
          <a:xfrm>
            <a:off x="3276600" y="61531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© 2005 by Prentice Hall</a:t>
            </a:r>
          </a:p>
        </p:txBody>
      </p:sp>
      <p:sp>
        <p:nvSpPr>
          <p:cNvPr id="150550" name="Text Box 2070"/>
          <p:cNvSpPr txBox="1">
            <a:spLocks noChangeArrowheads="1"/>
          </p:cNvSpPr>
          <p:nvPr userDrawn="1"/>
        </p:nvSpPr>
        <p:spPr bwMode="auto">
          <a:xfrm>
            <a:off x="593725" y="6284913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7-</a:t>
            </a:r>
            <a:fld id="{0D13EEA1-AB62-42F2-91BD-00666ED57117}" type="slidenum">
              <a:rPr lang="en-US" sz="1800"/>
              <a:pPr>
                <a:buFont typeface="Wingdings" pitchFamily="2" charset="2"/>
                <a:buNone/>
              </a:pPr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3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276600"/>
            <a:ext cx="7086600" cy="17526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3600" b="1"/>
              <a:t>Chapter 7 </a:t>
            </a:r>
          </a:p>
          <a:p>
            <a:pPr algn="ctr">
              <a:lnSpc>
                <a:spcPct val="90000"/>
              </a:lnSpc>
            </a:pPr>
            <a:r>
              <a:rPr lang="en-US" sz="3600" b="1"/>
              <a:t>Structuring System Process Requirements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914400" y="0"/>
            <a:ext cx="746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chemeClr val="tx2"/>
                </a:solidFill>
              </a:rPr>
              <a:t>Modern Systems Analysis</a:t>
            </a:r>
            <a:br>
              <a:rPr lang="en-US" sz="4000" b="1">
                <a:solidFill>
                  <a:schemeClr val="tx2"/>
                </a:solidFill>
              </a:rPr>
            </a:br>
            <a:r>
              <a:rPr lang="en-US" sz="4000" b="1">
                <a:solidFill>
                  <a:schemeClr val="tx2"/>
                </a:solidFill>
              </a:rPr>
              <a:t>and Design</a:t>
            </a:r>
            <a:br>
              <a:rPr lang="en-US" sz="4000" b="1">
                <a:solidFill>
                  <a:schemeClr val="tx2"/>
                </a:solidFill>
              </a:rPr>
            </a:br>
            <a:r>
              <a:rPr lang="en-US" sz="2400" b="1">
                <a:solidFill>
                  <a:schemeClr val="tx2"/>
                </a:solidFill>
              </a:rPr>
              <a:t>Fourth Edition</a:t>
            </a:r>
            <a:r>
              <a:rPr lang="en-US" sz="4000" b="1">
                <a:solidFill>
                  <a:schemeClr val="tx2"/>
                </a:solidFill>
              </a:rPr>
              <a:t/>
            </a:r>
            <a:br>
              <a:rPr lang="en-US" sz="4000" b="1">
                <a:solidFill>
                  <a:schemeClr val="tx2"/>
                </a:solidFill>
              </a:rPr>
            </a:br>
            <a:r>
              <a:rPr lang="en-US" sz="4000" b="1">
                <a:solidFill>
                  <a:schemeClr val="tx2"/>
                </a:solidFill>
              </a:rPr>
              <a:t/>
            </a:r>
            <a:br>
              <a:rPr lang="en-US" sz="4000" b="1">
                <a:solidFill>
                  <a:schemeClr val="tx2"/>
                </a:solidFill>
              </a:rPr>
            </a:br>
            <a:r>
              <a:rPr lang="en-US" sz="4000" b="1">
                <a:solidFill>
                  <a:schemeClr val="tx2"/>
                </a:solidFill>
              </a:rPr>
              <a:t> </a:t>
            </a:r>
            <a:r>
              <a:rPr lang="en-US" sz="2800" b="1">
                <a:solidFill>
                  <a:schemeClr val="tx2"/>
                </a:solidFill>
              </a:rPr>
              <a:t>Jeffrey A. Hoffer </a:t>
            </a:r>
            <a:br>
              <a:rPr lang="en-US" sz="2800" b="1">
                <a:solidFill>
                  <a:schemeClr val="tx2"/>
                </a:solidFill>
              </a:rPr>
            </a:br>
            <a:r>
              <a:rPr lang="en-US" sz="2800" b="1">
                <a:solidFill>
                  <a:schemeClr val="tx2"/>
                </a:solidFill>
              </a:rPr>
              <a:t>Joey F. George</a:t>
            </a:r>
            <a:br>
              <a:rPr lang="en-US" sz="2800" b="1">
                <a:solidFill>
                  <a:schemeClr val="tx2"/>
                </a:solidFill>
              </a:rPr>
            </a:br>
            <a:r>
              <a:rPr lang="en-US" sz="2800" b="1">
                <a:solidFill>
                  <a:schemeClr val="tx2"/>
                </a:solidFill>
              </a:rPr>
              <a:t>Joseph S. Valacich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DFD Diagramming Rules</a:t>
            </a:r>
            <a:br>
              <a:rPr lang="en-US" sz="4000"/>
            </a:br>
            <a:r>
              <a:rPr lang="en-US" sz="4000"/>
              <a:t>Data Store</a:t>
            </a:r>
          </a:p>
        </p:txBody>
      </p:sp>
      <p:pic>
        <p:nvPicPr>
          <p:cNvPr id="429059" name="Picture 3" descr="CAP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8077200" cy="3962400"/>
          </a:xfrm>
          <a:prstGeom prst="rect">
            <a:avLst/>
          </a:prstGeom>
          <a:noFill/>
        </p:spPr>
      </p:pic>
      <p:sp>
        <p:nvSpPr>
          <p:cNvPr id="429060" name="Text Box 4"/>
          <p:cNvSpPr txBox="1">
            <a:spLocks noChangeArrowheads="1"/>
          </p:cNvSpPr>
          <p:nvPr/>
        </p:nvSpPr>
        <p:spPr bwMode="auto">
          <a:xfrm>
            <a:off x="2514600" y="5622925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Data store labels should be noun phrases.</a:t>
            </a: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2819400" y="2667000"/>
            <a:ext cx="434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All flows to or from a data store must move through a process.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DFD Diagramming Rules</a:t>
            </a:r>
            <a:br>
              <a:rPr lang="en-US" sz="4000"/>
            </a:br>
            <a:r>
              <a:rPr lang="en-US" sz="4000"/>
              <a:t>Source/Sink</a:t>
            </a:r>
          </a:p>
        </p:txBody>
      </p:sp>
      <p:pic>
        <p:nvPicPr>
          <p:cNvPr id="430083" name="Picture 3" descr="CAP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620000" cy="1828800"/>
          </a:xfrm>
          <a:prstGeom prst="rect">
            <a:avLst/>
          </a:prstGeom>
          <a:noFill/>
        </p:spPr>
      </p:pic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1828800" y="5486400"/>
            <a:ext cx="563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Source and sink labels should be noun phrases.</a:t>
            </a:r>
          </a:p>
        </p:txBody>
      </p:sp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1752600" y="2971800"/>
            <a:ext cx="60198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No data moves directly between external entities without going through a process.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r>
              <a:rPr lang="en-US" sz="2000"/>
              <a:t>Interactions between external entities without intervening processes are outside the system and therefore not represented in the DFD.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DFD Diagramming Rules</a:t>
            </a:r>
            <a:br>
              <a:rPr lang="en-US" sz="4000"/>
            </a:br>
            <a:r>
              <a:rPr lang="en-US" sz="4000"/>
              <a:t>Data Flow</a:t>
            </a:r>
          </a:p>
        </p:txBody>
      </p:sp>
      <p:pic>
        <p:nvPicPr>
          <p:cNvPr id="431107" name="Picture 3" descr="CAP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4495800"/>
          </a:xfrm>
          <a:prstGeom prst="rect">
            <a:avLst/>
          </a:prstGeom>
          <a:noFill/>
        </p:spPr>
      </p:pic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3352800" y="1736725"/>
            <a:ext cx="23780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Bidirectional flow between process and data store is represented by </a:t>
            </a:r>
            <a:r>
              <a:rPr lang="en-US" sz="2000" u="sng"/>
              <a:t>two separate arrows</a:t>
            </a:r>
            <a:r>
              <a:rPr lang="en-US" sz="2000"/>
              <a:t>.</a:t>
            </a:r>
          </a:p>
        </p:txBody>
      </p:sp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3124200" y="3657600"/>
            <a:ext cx="24384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Forked data flow must refer to </a:t>
            </a:r>
            <a:r>
              <a:rPr lang="en-US" sz="2000" u="sng"/>
              <a:t>exact same data item</a:t>
            </a:r>
            <a:r>
              <a:rPr lang="en-US" sz="2000"/>
              <a:t> (not different data items) from a common location to multiple destinations.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DFD Diagramming Rules</a:t>
            </a:r>
            <a:br>
              <a:rPr lang="en-US" sz="4000"/>
            </a:br>
            <a:r>
              <a:rPr lang="en-US" sz="4000"/>
              <a:t>Data Flow (cont.)</a:t>
            </a:r>
          </a:p>
        </p:txBody>
      </p:sp>
      <p:pic>
        <p:nvPicPr>
          <p:cNvPr id="432132" name="Picture 4" descr="CAP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7188"/>
            <a:ext cx="9144000" cy="4292600"/>
          </a:xfrm>
          <a:prstGeom prst="rect">
            <a:avLst/>
          </a:prstGeom>
          <a:noFill/>
        </p:spPr>
      </p:pic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2895600" y="1600200"/>
            <a:ext cx="24384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Joined data flow must refer to </a:t>
            </a:r>
            <a:r>
              <a:rPr lang="en-US" sz="2000" u="sng"/>
              <a:t>exact same data item</a:t>
            </a:r>
            <a:r>
              <a:rPr lang="en-US" sz="2000"/>
              <a:t> (not different data items) from multiple sources to a common location.</a:t>
            </a: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2667000" y="4038600"/>
            <a:ext cx="2286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Data flow cannot go directly from a process to itself, must go through intervening processes.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DFD Diagramming Rules</a:t>
            </a:r>
            <a:br>
              <a:rPr lang="en-US" sz="4000"/>
            </a:br>
            <a:r>
              <a:rPr lang="en-US" sz="4000"/>
              <a:t>Data Flow (cont.)</a:t>
            </a:r>
          </a:p>
        </p:txBody>
      </p:sp>
      <p:sp>
        <p:nvSpPr>
          <p:cNvPr id="433158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flow from a process to a data store means update (insert, delete or change).</a:t>
            </a:r>
          </a:p>
          <a:p>
            <a:r>
              <a:rPr lang="en-US"/>
              <a:t>Data flow from a data store to a process means retrieve or use.</a:t>
            </a:r>
          </a:p>
          <a:p>
            <a:r>
              <a:rPr lang="en-US"/>
              <a:t>Data flow labels should be noun phrases.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Decomposition</a:t>
            </a:r>
          </a:p>
        </p:txBody>
      </p:sp>
      <p:sp>
        <p:nvSpPr>
          <p:cNvPr id="436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iterative process of breaking a system description down into finer and finer detail</a:t>
            </a:r>
          </a:p>
          <a:p>
            <a:r>
              <a:rPr lang="en-US"/>
              <a:t>High-level processes described in terms of lower-level sub-processes</a:t>
            </a:r>
          </a:p>
          <a:p>
            <a:r>
              <a:rPr lang="en-US"/>
              <a:t>DFD charts created for each level of detail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DFD Levels</a:t>
            </a:r>
          </a:p>
        </p:txBody>
      </p:sp>
      <p:sp>
        <p:nvSpPr>
          <p:cNvPr id="435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Context DFD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Overview of the organizational system</a:t>
            </a:r>
          </a:p>
          <a:p>
            <a:pPr>
              <a:lnSpc>
                <a:spcPct val="90000"/>
              </a:lnSpc>
            </a:pPr>
            <a:r>
              <a:rPr lang="en-US" sz="2800"/>
              <a:t>Level-0 DFD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Representation of system’s major processes at high level of abstraction</a:t>
            </a:r>
          </a:p>
          <a:p>
            <a:pPr>
              <a:lnSpc>
                <a:spcPct val="90000"/>
              </a:lnSpc>
            </a:pPr>
            <a:r>
              <a:rPr lang="en-US" sz="2800"/>
              <a:t>Level-1 DFD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Results from decomposition of Level 0 diagram</a:t>
            </a:r>
          </a:p>
          <a:p>
            <a:pPr>
              <a:lnSpc>
                <a:spcPct val="90000"/>
              </a:lnSpc>
            </a:pPr>
            <a:r>
              <a:rPr lang="en-US" sz="2800"/>
              <a:t>Level-</a:t>
            </a:r>
            <a:r>
              <a:rPr lang="en-US" sz="2800" i="1"/>
              <a:t>n</a:t>
            </a:r>
            <a:r>
              <a:rPr lang="en-US" sz="2800"/>
              <a:t> DFD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Results from decomposition of Level </a:t>
            </a:r>
            <a:r>
              <a:rPr lang="en-US" sz="2400" i="1"/>
              <a:t>n</a:t>
            </a:r>
            <a:r>
              <a:rPr lang="en-US" sz="2400"/>
              <a:t>-1 diagram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Diagram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6934200" y="1905000"/>
            <a:ext cx="19050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Context diagram shows the system boundaries, external entities that interact with the system, and major information flows between entities and the system.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1295400" y="5638800"/>
            <a:ext cx="495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NOTE: only one process symbol, and no data stores shown.</a:t>
            </a:r>
          </a:p>
        </p:txBody>
      </p:sp>
      <p:pic>
        <p:nvPicPr>
          <p:cNvPr id="437256" name="Picture 8" descr="FIG07_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6096000" cy="39624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/>
              <a:t>Level-0 DFD</a:t>
            </a:r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6781800" y="2270125"/>
            <a:ext cx="20574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Level-0 DFD shows the system’s major processes, data flows, and data stores at a high level of abstraction.</a:t>
            </a: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685800" y="5638800"/>
            <a:ext cx="777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Processes are labeled 1.0, 2.0, etc. These will be decomposed into more primitive (lower-level) DFDs.</a:t>
            </a:r>
          </a:p>
        </p:txBody>
      </p:sp>
      <p:pic>
        <p:nvPicPr>
          <p:cNvPr id="439302" name="Picture 6" descr="FIG07_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27125"/>
            <a:ext cx="6096000" cy="4530725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/>
              <a:t>Level-1 DFD</a:t>
            </a:r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6629400" y="2270125"/>
            <a:ext cx="2286000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Level-1 DFD shows the sub-processes of one of the processes in the Level-0 DFD.</a:t>
            </a:r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r>
              <a:rPr lang="en-US" sz="1800"/>
              <a:t>This is a Level-1 DFD for Process 4.0.</a:t>
            </a:r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838200" y="5486400"/>
            <a:ext cx="723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Processes are labeled 4.1, 4.2, etc. These can be further decomposed in more primitive (lower-level) DFDs if necessary.</a:t>
            </a:r>
          </a:p>
        </p:txBody>
      </p:sp>
      <p:pic>
        <p:nvPicPr>
          <p:cNvPr id="440326" name="Picture 6" descr="FIG07_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5867400" cy="3906838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1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800"/>
              <a:t>Understand logical process modeling via data flow diagrams (DFDs).</a:t>
            </a:r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800"/>
              <a:t>Draw DFDs of well structured process models.</a:t>
            </a:r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800"/>
              <a:t>Decompose DFDs into lower-level diagrams.</a:t>
            </a:r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800"/>
              <a:t>Balance high-level and low-level DFDs.</a:t>
            </a:r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800"/>
              <a:t>Explain differences between current physical, current logical, new physical, and new logical DFDs.</a:t>
            </a:r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800"/>
              <a:t>Use DFDs for analyzing information systems.</a:t>
            </a:r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800"/>
              <a:t>Explain use cases and use case diagrams.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Level-</a:t>
            </a:r>
            <a:r>
              <a:rPr lang="en-US" i="1"/>
              <a:t>n</a:t>
            </a:r>
            <a:r>
              <a:rPr lang="en-US"/>
              <a:t> DFD</a:t>
            </a:r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6629400" y="2270125"/>
            <a:ext cx="2209800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Level-</a:t>
            </a:r>
            <a:r>
              <a:rPr lang="en-US" sz="1800" i="1"/>
              <a:t>n</a:t>
            </a:r>
            <a:r>
              <a:rPr lang="en-US" sz="1800"/>
              <a:t> DFD shows the sub-processes of one of the processes in the Level </a:t>
            </a:r>
            <a:r>
              <a:rPr lang="en-US" sz="1800" i="1"/>
              <a:t>n-1</a:t>
            </a:r>
            <a:r>
              <a:rPr lang="en-US" sz="1800"/>
              <a:t> DFD.</a:t>
            </a:r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r>
              <a:rPr lang="en-US" sz="1800"/>
              <a:t>This is a Level-2 DFD for Process 4.3.</a:t>
            </a:r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914400" y="5257800"/>
            <a:ext cx="662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Processes are labeled 4.3.1, 4.3.2, etc. If this is the lowest level of the hierarchy, it is called a </a:t>
            </a:r>
            <a:r>
              <a:rPr lang="en-US" sz="2000" i="1"/>
              <a:t>primitive DFD.</a:t>
            </a:r>
          </a:p>
        </p:txBody>
      </p:sp>
      <p:pic>
        <p:nvPicPr>
          <p:cNvPr id="442374" name="Picture 6" descr="FIG07_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5867400" cy="25146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DFD Balancing</a:t>
            </a:r>
          </a:p>
        </p:txBody>
      </p:sp>
      <p:sp>
        <p:nvSpPr>
          <p:cNvPr id="443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conservation of inputs and outputs to a data flow process when that process is decomposed to a lower level</a:t>
            </a:r>
          </a:p>
          <a:p>
            <a:pPr>
              <a:lnSpc>
                <a:spcPct val="90000"/>
              </a:lnSpc>
            </a:pPr>
            <a:r>
              <a:rPr lang="en-US" sz="2800"/>
              <a:t>Balanced means: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Number of inputs to lower level DFD equals number of inputs to associated process of higher-level DFD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Number of outputs to lower level DFD equals number of outputs to associated process of higher-level DFD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423" name="Picture 7" descr="FIG07_10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6477000" cy="2162175"/>
          </a:xfrm>
          <a:prstGeom prst="rect">
            <a:avLst/>
          </a:prstGeom>
          <a:noFill/>
        </p:spPr>
      </p:pic>
      <p:pic>
        <p:nvPicPr>
          <p:cNvPr id="444424" name="Picture 8" descr="FIG07_10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505200"/>
            <a:ext cx="6477000" cy="2743200"/>
          </a:xfrm>
          <a:prstGeom prst="rect">
            <a:avLst/>
          </a:prstGeom>
          <a:noFill/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Unbalanced DFD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7239000" y="2574925"/>
            <a:ext cx="18288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This is unbalanced because the process of the context diagram has only one input but the Level-0 diagram has two inputs.</a:t>
            </a:r>
          </a:p>
        </p:txBody>
      </p:sp>
      <p:sp>
        <p:nvSpPr>
          <p:cNvPr id="444425" name="Text Box 9"/>
          <p:cNvSpPr txBox="1">
            <a:spLocks noChangeArrowheads="1"/>
          </p:cNvSpPr>
          <p:nvPr/>
        </p:nvSpPr>
        <p:spPr bwMode="auto">
          <a:xfrm>
            <a:off x="895350" y="2579688"/>
            <a:ext cx="10096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1 input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1 output</a:t>
            </a:r>
          </a:p>
        </p:txBody>
      </p:sp>
      <p:sp>
        <p:nvSpPr>
          <p:cNvPr id="444426" name="Text Box 10"/>
          <p:cNvSpPr txBox="1">
            <a:spLocks noChangeArrowheads="1"/>
          </p:cNvSpPr>
          <p:nvPr/>
        </p:nvSpPr>
        <p:spPr bwMode="auto">
          <a:xfrm>
            <a:off x="914400" y="4637088"/>
            <a:ext cx="10096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2 inputs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1 output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DFD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838200" y="4478338"/>
            <a:ext cx="40386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These are balanced because the numbers of inputs and outputs of context diagram process equal the number of inputs and outputs of Level-0 diagram.</a:t>
            </a:r>
          </a:p>
        </p:txBody>
      </p:sp>
      <p:pic>
        <p:nvPicPr>
          <p:cNvPr id="446469" name="Picture 5" descr="FIG07_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35113"/>
            <a:ext cx="4495800" cy="2519362"/>
          </a:xfrm>
          <a:prstGeom prst="rect">
            <a:avLst/>
          </a:prstGeom>
          <a:noFill/>
        </p:spPr>
      </p:pic>
      <p:pic>
        <p:nvPicPr>
          <p:cNvPr id="446470" name="Picture 6" descr="FIG07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438400"/>
            <a:ext cx="4267200" cy="3733800"/>
          </a:xfrm>
          <a:prstGeom prst="rect">
            <a:avLst/>
          </a:prstGeom>
          <a:noFill/>
        </p:spPr>
      </p:pic>
      <p:sp>
        <p:nvSpPr>
          <p:cNvPr id="446471" name="Text Box 7"/>
          <p:cNvSpPr txBox="1">
            <a:spLocks noChangeArrowheads="1"/>
          </p:cNvSpPr>
          <p:nvPr/>
        </p:nvSpPr>
        <p:spPr bwMode="auto">
          <a:xfrm>
            <a:off x="6267450" y="1600200"/>
            <a:ext cx="11239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1 input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2 outputs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/>
              <a:t>Balanced DFD (cont.)</a:t>
            </a: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4953000" y="1295400"/>
            <a:ext cx="3810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These are balanced because the numbers of inputs and outputs to Process 1.0 of the Level-0 diagram equals the number of inputs and outputs to the Level-1 diagram.</a:t>
            </a:r>
          </a:p>
        </p:txBody>
      </p:sp>
      <p:pic>
        <p:nvPicPr>
          <p:cNvPr id="447493" name="Picture 5" descr="FIG07_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4267200" cy="3733800"/>
          </a:xfrm>
          <a:prstGeom prst="rect">
            <a:avLst/>
          </a:prstGeom>
          <a:noFill/>
        </p:spPr>
      </p:pic>
      <p:pic>
        <p:nvPicPr>
          <p:cNvPr id="447494" name="Picture 6" descr="FIG07_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840038"/>
            <a:ext cx="4724400" cy="3332162"/>
          </a:xfrm>
          <a:prstGeom prst="rect">
            <a:avLst/>
          </a:prstGeom>
          <a:noFill/>
        </p:spPr>
      </p:pic>
      <p:sp>
        <p:nvSpPr>
          <p:cNvPr id="447495" name="Text Box 7"/>
          <p:cNvSpPr txBox="1">
            <a:spLocks noChangeArrowheads="1"/>
          </p:cNvSpPr>
          <p:nvPr/>
        </p:nvSpPr>
        <p:spPr bwMode="auto">
          <a:xfrm>
            <a:off x="2381250" y="5410200"/>
            <a:ext cx="11239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1 input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4 outputs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Splitting</a:t>
            </a: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6019800" y="2649538"/>
            <a:ext cx="27432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A composite data flow at a higher level may be split if different parts go to different processes in the lower level DFD.</a:t>
            </a:r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609600" y="5546725"/>
            <a:ext cx="723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This remains balanced because the same data is involved, but split into two parts.</a:t>
            </a:r>
          </a:p>
        </p:txBody>
      </p:sp>
      <p:pic>
        <p:nvPicPr>
          <p:cNvPr id="448519" name="Picture 7" descr="FIG07_11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5029200" cy="1828800"/>
          </a:xfrm>
          <a:prstGeom prst="rect">
            <a:avLst/>
          </a:prstGeom>
          <a:noFill/>
        </p:spPr>
      </p:pic>
      <p:pic>
        <p:nvPicPr>
          <p:cNvPr id="448520" name="Picture 8" descr="FIG07_11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197225"/>
            <a:ext cx="5029200" cy="2441575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DFD Rules</a:t>
            </a:r>
          </a:p>
        </p:txBody>
      </p:sp>
      <p:pic>
        <p:nvPicPr>
          <p:cNvPr id="450565" name="Picture 5" descr="TBL07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43050"/>
            <a:ext cx="7620000" cy="455295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Four Different Types of DFD</a:t>
            </a:r>
          </a:p>
        </p:txBody>
      </p:sp>
      <p:sp>
        <p:nvSpPr>
          <p:cNvPr id="453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Current Physical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Process labels identify technology (people or systems) used to process the data.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Data flows and data stores identify actual name of the physical media.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Current Logical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Physical aspects of system are removed as much as possible.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Current system is reduced to data and processes that transform them.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Four Different Types of DFD (cont.)</a:t>
            </a:r>
          </a:p>
        </p:txBody>
      </p:sp>
      <p:sp>
        <p:nvSpPr>
          <p:cNvPr id="455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New Logical</a:t>
            </a:r>
          </a:p>
          <a:p>
            <a:pPr lvl="1"/>
            <a:r>
              <a:rPr lang="en-US" altLang="en-US"/>
              <a:t>Includes additional functions</a:t>
            </a:r>
          </a:p>
          <a:p>
            <a:pPr lvl="1"/>
            <a:r>
              <a:rPr lang="en-US" altLang="en-US"/>
              <a:t>Obsolete functions are removed</a:t>
            </a:r>
          </a:p>
          <a:p>
            <a:pPr lvl="1"/>
            <a:r>
              <a:rPr lang="en-US" altLang="en-US"/>
              <a:t>Inefficient data flows are reorganized</a:t>
            </a:r>
          </a:p>
          <a:p>
            <a:r>
              <a:rPr lang="en-US" altLang="en-US"/>
              <a:t>New Physical</a:t>
            </a:r>
          </a:p>
          <a:p>
            <a:pPr lvl="1"/>
            <a:r>
              <a:rPr lang="en-US" altLang="en-US"/>
              <a:t>Represents the physical implementation of the new system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Guidelines for Drawing DFDs</a:t>
            </a:r>
          </a:p>
        </p:txBody>
      </p:sp>
      <p:sp>
        <p:nvSpPr>
          <p:cNvPr id="459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Completeness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DFD must include all components necessary for system.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component must be fully described in the project dictionary or CASE repository.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extent to which information contained on one level of a set of nested DFDs is also included on other levels.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5" name="Picture 5" descr="FIG07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620000" cy="5476875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Guidelines for Drawing DFDs (cont.)</a:t>
            </a:r>
          </a:p>
        </p:txBody>
      </p:sp>
      <p:sp>
        <p:nvSpPr>
          <p:cNvPr id="461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Timing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Time is not represented well on DFDs.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Best to draw DFDs as if the system has never started and will never stop.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Iterative Development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Analyst should expect to redraw diagram several times before reaching the closest approximation to the system being modeled.</a:t>
            </a: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Guidelines for Drawing DFDs (cont.)</a:t>
            </a:r>
          </a:p>
        </p:txBody>
      </p:sp>
      <p:sp>
        <p:nvSpPr>
          <p:cNvPr id="463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Primitive DFDs</a:t>
            </a:r>
          </a:p>
          <a:p>
            <a:pPr lvl="1"/>
            <a:r>
              <a:rPr lang="en-US" altLang="en-US"/>
              <a:t>Lowest logical level of decomposition</a:t>
            </a:r>
          </a:p>
          <a:p>
            <a:pPr lvl="1"/>
            <a:r>
              <a:rPr lang="en-US" altLang="en-US"/>
              <a:t>Decision has to be made when to stop decomposition</a:t>
            </a: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Guidelines for Drawing DFDs (cont.)</a:t>
            </a:r>
          </a:p>
        </p:txBody>
      </p:sp>
      <p:sp>
        <p:nvSpPr>
          <p:cNvPr id="465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Rules for stopping decomposition</a:t>
            </a:r>
          </a:p>
          <a:p>
            <a:pPr lvl="1"/>
            <a:r>
              <a:rPr lang="en-US" altLang="en-US"/>
              <a:t>When each process has been reduced to a single decision, calculation or database operation</a:t>
            </a:r>
          </a:p>
          <a:p>
            <a:pPr lvl="1"/>
            <a:r>
              <a:rPr lang="en-US" altLang="en-US"/>
              <a:t>When each data store represents data about a single entity</a:t>
            </a:r>
          </a:p>
          <a:p>
            <a:pPr lvl="1"/>
            <a:r>
              <a:rPr lang="en-US" altLang="en-US"/>
              <a:t>When the system user does not care to see any more detail</a:t>
            </a: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Guidelines for Drawing DFDs (cont.)</a:t>
            </a:r>
          </a:p>
        </p:txBody>
      </p:sp>
      <p:sp>
        <p:nvSpPr>
          <p:cNvPr id="467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Rules for stopping decomposition (continued)</a:t>
            </a:r>
          </a:p>
          <a:p>
            <a:pPr lvl="1"/>
            <a:r>
              <a:rPr lang="en-US" altLang="en-US" sz="2400"/>
              <a:t>When every data flow does not need to be split further to show that data are handled in various ways</a:t>
            </a:r>
          </a:p>
          <a:p>
            <a:pPr lvl="1"/>
            <a:r>
              <a:rPr lang="en-US" altLang="en-US" sz="2400"/>
              <a:t>When you believe that you have shown each business form or transaction, online display and report as a single data flow</a:t>
            </a:r>
          </a:p>
          <a:p>
            <a:pPr lvl="1"/>
            <a:r>
              <a:rPr lang="en-US" altLang="en-US" sz="2400"/>
              <a:t>When you believe that there is a separate process for each choice on all lowest-level menu options</a:t>
            </a: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DFDs as Analysis Tools</a:t>
            </a:r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Gap Analysis</a:t>
            </a:r>
          </a:p>
          <a:p>
            <a:pPr lvl="1"/>
            <a:r>
              <a:rPr lang="en-US" altLang="en-US"/>
              <a:t>The process of discovering discrepancies between two or more sets of data flow diagrams or discrepancies within a single DFD</a:t>
            </a:r>
          </a:p>
          <a:p>
            <a:r>
              <a:rPr lang="en-US" altLang="en-US"/>
              <a:t>Inefficiencies in a system can often be identified through DFDs.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DFDs in Business Process Reengineering</a:t>
            </a:r>
          </a:p>
        </p:txBody>
      </p:sp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228600" y="54864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Before: Credit approval process required six days </a:t>
            </a:r>
          </a:p>
        </p:txBody>
      </p:sp>
      <p:sp>
        <p:nvSpPr>
          <p:cNvPr id="472072" name="Text Box 8"/>
          <p:cNvSpPr txBox="1">
            <a:spLocks noChangeArrowheads="1"/>
          </p:cNvSpPr>
          <p:nvPr/>
        </p:nvSpPr>
        <p:spPr bwMode="auto">
          <a:xfrm>
            <a:off x="5029200" y="5378450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/>
              <a:t>After: process 100 times as many transactions in the same time</a:t>
            </a:r>
          </a:p>
        </p:txBody>
      </p:sp>
      <p:pic>
        <p:nvPicPr>
          <p:cNvPr id="472073" name="Picture 9" descr="FIG07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624013"/>
            <a:ext cx="4419600" cy="3862387"/>
          </a:xfrm>
          <a:prstGeom prst="rect">
            <a:avLst/>
          </a:prstGeom>
          <a:noFill/>
        </p:spPr>
      </p:pic>
      <p:pic>
        <p:nvPicPr>
          <p:cNvPr id="472074" name="Picture 10" descr="FIG07_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057400"/>
            <a:ext cx="4343400" cy="30480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4802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Depiction of a system’s behavior or functionality under various conditions as the system responds to requests from users</a:t>
            </a:r>
          </a:p>
          <a:p>
            <a:endParaRPr lang="en-US"/>
          </a:p>
          <a:p>
            <a:r>
              <a:rPr lang="en-US"/>
              <a:t>Full functioning for a specific business purpose</a:t>
            </a: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UML Use Case Diagram Symbols</a:t>
            </a:r>
          </a:p>
        </p:txBody>
      </p:sp>
      <p:sp>
        <p:nvSpPr>
          <p:cNvPr id="481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0" y="1905000"/>
            <a:ext cx="4191000" cy="41148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/>
              <a:t>Use Case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/>
              <a:t>Actor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/>
              <a:t>Boundary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/>
              <a:t>Connection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/>
              <a:t>Include relationship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/>
              <a:t>Extend relationship</a:t>
            </a:r>
          </a:p>
        </p:txBody>
      </p:sp>
      <p:sp>
        <p:nvSpPr>
          <p:cNvPr id="481284" name="Oval 4"/>
          <p:cNvSpPr>
            <a:spLocks noChangeArrowheads="1"/>
          </p:cNvSpPr>
          <p:nvPr/>
        </p:nvSpPr>
        <p:spPr bwMode="auto">
          <a:xfrm>
            <a:off x="914400" y="2057400"/>
            <a:ext cx="19812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990600" y="3505200"/>
            <a:ext cx="1981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286" name="Group 6"/>
          <p:cNvGrpSpPr>
            <a:grpSpLocks/>
          </p:cNvGrpSpPr>
          <p:nvPr/>
        </p:nvGrpSpPr>
        <p:grpSpPr bwMode="auto">
          <a:xfrm>
            <a:off x="5676900" y="2514600"/>
            <a:ext cx="952500" cy="1238250"/>
            <a:chOff x="3444" y="1632"/>
            <a:chExt cx="792" cy="1200"/>
          </a:xfrm>
        </p:grpSpPr>
        <p:sp>
          <p:nvSpPr>
            <p:cNvPr id="481287" name="Oval 7"/>
            <p:cNvSpPr>
              <a:spLocks noChangeArrowheads="1"/>
            </p:cNvSpPr>
            <p:nvPr/>
          </p:nvSpPr>
          <p:spPr bwMode="auto">
            <a:xfrm>
              <a:off x="3672" y="1632"/>
              <a:ext cx="336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8" name="Line 8"/>
            <p:cNvSpPr>
              <a:spLocks noChangeShapeType="1"/>
            </p:cNvSpPr>
            <p:nvPr/>
          </p:nvSpPr>
          <p:spPr bwMode="auto">
            <a:xfrm>
              <a:off x="3840" y="1920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289" name="Line 9"/>
            <p:cNvSpPr>
              <a:spLocks noChangeShapeType="1"/>
            </p:cNvSpPr>
            <p:nvPr/>
          </p:nvSpPr>
          <p:spPr bwMode="auto">
            <a:xfrm>
              <a:off x="3840" y="2136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290" name="Line 10"/>
            <p:cNvSpPr>
              <a:spLocks noChangeShapeType="1"/>
            </p:cNvSpPr>
            <p:nvPr/>
          </p:nvSpPr>
          <p:spPr bwMode="auto">
            <a:xfrm>
              <a:off x="3444" y="2148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291" name="Line 11"/>
            <p:cNvSpPr>
              <a:spLocks noChangeShapeType="1"/>
            </p:cNvSpPr>
            <p:nvPr/>
          </p:nvSpPr>
          <p:spPr bwMode="auto">
            <a:xfrm>
              <a:off x="3852" y="2532"/>
              <a:ext cx="204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292" name="Line 12"/>
            <p:cNvSpPr>
              <a:spLocks noChangeShapeType="1"/>
            </p:cNvSpPr>
            <p:nvPr/>
          </p:nvSpPr>
          <p:spPr bwMode="auto">
            <a:xfrm flipH="1">
              <a:off x="3624" y="2556"/>
              <a:ext cx="204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1293" name="Line 13"/>
          <p:cNvSpPr>
            <a:spLocks noChangeShapeType="1"/>
          </p:cNvSpPr>
          <p:nvPr/>
        </p:nvSpPr>
        <p:spPr bwMode="auto">
          <a:xfrm>
            <a:off x="5543550" y="44196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81294" name="Group 14"/>
          <p:cNvGrpSpPr>
            <a:grpSpLocks/>
          </p:cNvGrpSpPr>
          <p:nvPr/>
        </p:nvGrpSpPr>
        <p:grpSpPr bwMode="auto">
          <a:xfrm>
            <a:off x="819150" y="4762500"/>
            <a:ext cx="2190750" cy="366713"/>
            <a:chOff x="516" y="3000"/>
            <a:chExt cx="1380" cy="231"/>
          </a:xfrm>
        </p:grpSpPr>
        <p:sp>
          <p:nvSpPr>
            <p:cNvPr id="481295" name="Line 15"/>
            <p:cNvSpPr>
              <a:spLocks noChangeShapeType="1"/>
            </p:cNvSpPr>
            <p:nvPr/>
          </p:nvSpPr>
          <p:spPr bwMode="auto">
            <a:xfrm>
              <a:off x="516" y="3216"/>
              <a:ext cx="1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296" name="Text Box 16"/>
            <p:cNvSpPr txBox="1">
              <a:spLocks noChangeArrowheads="1"/>
            </p:cNvSpPr>
            <p:nvPr/>
          </p:nvSpPr>
          <p:spPr bwMode="auto">
            <a:xfrm>
              <a:off x="842" y="3000"/>
              <a:ext cx="8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&lt;&lt;include&gt;&gt;</a:t>
              </a:r>
            </a:p>
          </p:txBody>
        </p:sp>
      </p:grpSp>
      <p:grpSp>
        <p:nvGrpSpPr>
          <p:cNvPr id="481297" name="Group 17"/>
          <p:cNvGrpSpPr>
            <a:grpSpLocks/>
          </p:cNvGrpSpPr>
          <p:nvPr/>
        </p:nvGrpSpPr>
        <p:grpSpPr bwMode="auto">
          <a:xfrm>
            <a:off x="6686550" y="5429250"/>
            <a:ext cx="2190750" cy="366713"/>
            <a:chOff x="516" y="3000"/>
            <a:chExt cx="1380" cy="231"/>
          </a:xfrm>
        </p:grpSpPr>
        <p:sp>
          <p:nvSpPr>
            <p:cNvPr id="481298" name="Line 18"/>
            <p:cNvSpPr>
              <a:spLocks noChangeShapeType="1"/>
            </p:cNvSpPr>
            <p:nvPr/>
          </p:nvSpPr>
          <p:spPr bwMode="auto">
            <a:xfrm>
              <a:off x="516" y="3216"/>
              <a:ext cx="1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299" name="Text Box 19"/>
            <p:cNvSpPr txBox="1">
              <a:spLocks noChangeArrowheads="1"/>
            </p:cNvSpPr>
            <p:nvPr/>
          </p:nvSpPr>
          <p:spPr bwMode="auto">
            <a:xfrm>
              <a:off x="842" y="3000"/>
              <a:ext cx="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imes New Roman" pitchFamily="18" charset="0"/>
                </a:rPr>
                <a:t>&lt;&lt;extend&gt;&gt;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Actor?</a:t>
            </a:r>
          </a:p>
        </p:txBody>
      </p:sp>
      <p:sp>
        <p:nvSpPr>
          <p:cNvPr id="482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Actor is an external entity that interacts with the system.</a:t>
            </a:r>
          </a:p>
          <a:p>
            <a:endParaRPr lang="en-US" sz="2800"/>
          </a:p>
          <a:p>
            <a:r>
              <a:rPr lang="en-US" sz="2800"/>
              <a:t>Most actors represent user roles, but actors can also be external systems.</a:t>
            </a:r>
          </a:p>
          <a:p>
            <a:endParaRPr lang="en-US" sz="2800"/>
          </a:p>
          <a:p>
            <a:r>
              <a:rPr lang="en-US" sz="2800"/>
              <a:t>An actor is a role, not a specific user; one user may play many roles, and an actor may represent many users.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Boundary?</a:t>
            </a:r>
          </a:p>
        </p:txBody>
      </p:sp>
      <p:sp>
        <p:nvSpPr>
          <p:cNvPr id="483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boundary is the dividing line between the system and its environment.</a:t>
            </a:r>
          </a:p>
          <a:p>
            <a:endParaRPr lang="en-US"/>
          </a:p>
          <a:p>
            <a:r>
              <a:rPr lang="en-US"/>
              <a:t>Use cases are within the boundary.</a:t>
            </a:r>
          </a:p>
          <a:p>
            <a:endParaRPr lang="en-US"/>
          </a:p>
          <a:p>
            <a:r>
              <a:rPr lang="en-US"/>
              <a:t>Actors are outside of the boundary.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Modeling</a:t>
            </a:r>
          </a:p>
        </p:txBody>
      </p:sp>
      <p:sp>
        <p:nvSpPr>
          <p:cNvPr id="407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Graphically represent the processes that capture, manipulate, store, and distribute data between a system and its environment and among system components</a:t>
            </a:r>
          </a:p>
          <a:p>
            <a:r>
              <a:rPr lang="en-US" altLang="en-US" sz="2800"/>
              <a:t>Utilize information gathered during requirements determination</a:t>
            </a:r>
          </a:p>
          <a:p>
            <a:r>
              <a:rPr lang="en-US" altLang="en-US" sz="2800"/>
              <a:t>Processes and data structures are modeled</a:t>
            </a:r>
          </a:p>
          <a:p>
            <a:endParaRPr lang="en-US" altLang="en-US" sz="2800"/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Connection?</a:t>
            </a:r>
          </a:p>
        </p:txBody>
      </p:sp>
      <p:sp>
        <p:nvSpPr>
          <p:cNvPr id="484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connection is an association between an actor and a use case.</a:t>
            </a:r>
          </a:p>
          <a:p>
            <a:endParaRPr lang="en-US"/>
          </a:p>
          <a:p>
            <a:r>
              <a:rPr lang="en-US"/>
              <a:t>Depicts a usage relationship</a:t>
            </a:r>
          </a:p>
          <a:p>
            <a:endParaRPr lang="en-US"/>
          </a:p>
          <a:p>
            <a:r>
              <a:rPr lang="en-US"/>
              <a:t>Connection does not indicate data flow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is an &lt;&lt;extend&gt;&gt; Relationship?</a:t>
            </a:r>
          </a:p>
        </p:txBody>
      </p:sp>
      <p:sp>
        <p:nvSpPr>
          <p:cNvPr id="490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connection between two use cases</a:t>
            </a:r>
          </a:p>
          <a:p>
            <a:endParaRPr lang="en-US"/>
          </a:p>
          <a:p>
            <a:r>
              <a:rPr lang="en-US"/>
              <a:t>Extends a use case by adding new behavior or actions</a:t>
            </a:r>
          </a:p>
          <a:p>
            <a:endParaRPr lang="en-US"/>
          </a:p>
          <a:p>
            <a:r>
              <a:rPr lang="en-US"/>
              <a:t>Specialized use case extends the general use case</a:t>
            </a:r>
          </a:p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3" name="Picture 3" descr="FIG07_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23900"/>
            <a:ext cx="7620000" cy="54102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is an &lt;&lt;include&gt;&gt; Relationship?</a:t>
            </a:r>
          </a:p>
        </p:txBody>
      </p:sp>
      <p:sp>
        <p:nvSpPr>
          <p:cNvPr id="485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connection between two use cases</a:t>
            </a:r>
          </a:p>
          <a:p>
            <a:endParaRPr lang="en-US"/>
          </a:p>
          <a:p>
            <a:r>
              <a:rPr lang="en-US"/>
              <a:t>Indicates a use case that is used (invoked) by another use case</a:t>
            </a:r>
          </a:p>
          <a:p>
            <a:endParaRPr lang="en-US"/>
          </a:p>
          <a:p>
            <a:r>
              <a:rPr lang="en-US"/>
              <a:t>Links to general purpose functions, used by many other use cases</a:t>
            </a: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404" name="Picture 4" descr="FIG07_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620000" cy="50292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Written Use Cases</a:t>
            </a:r>
          </a:p>
        </p:txBody>
      </p:sp>
      <p:sp>
        <p:nvSpPr>
          <p:cNvPr id="492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Document containing detailed specifications for a use case</a:t>
            </a:r>
          </a:p>
          <a:p>
            <a:endParaRPr lang="en-US"/>
          </a:p>
          <a:p>
            <a:r>
              <a:rPr lang="en-US"/>
              <a:t>Contents can be written as simple text or in a specified format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02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In this chapter you learned how to:</a:t>
            </a:r>
          </a:p>
          <a:p>
            <a:pPr lvl="1">
              <a:lnSpc>
                <a:spcPct val="8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400"/>
              <a:t>Understand logical process modeling via data flow diagrams (DFDs).</a:t>
            </a:r>
          </a:p>
          <a:p>
            <a:pPr lvl="1">
              <a:lnSpc>
                <a:spcPct val="8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400"/>
              <a:t>Draw DFDs of well structured process models.</a:t>
            </a:r>
          </a:p>
          <a:p>
            <a:pPr lvl="1">
              <a:lnSpc>
                <a:spcPct val="8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400"/>
              <a:t>Decompose DFDs into lower-level diagrams.</a:t>
            </a:r>
          </a:p>
          <a:p>
            <a:pPr lvl="1">
              <a:lnSpc>
                <a:spcPct val="8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400"/>
              <a:t>Balance high-level and low-level DFDs.</a:t>
            </a:r>
          </a:p>
          <a:p>
            <a:pPr lvl="1">
              <a:lnSpc>
                <a:spcPct val="8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400"/>
              <a:t>Explain differences between current physical, current logical, new physical, and new logical DFDs.</a:t>
            </a:r>
          </a:p>
          <a:p>
            <a:pPr lvl="1">
              <a:lnSpc>
                <a:spcPct val="8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400"/>
              <a:t>Use DFDs for analyzing information systems.</a:t>
            </a:r>
          </a:p>
          <a:p>
            <a:pPr lvl="1">
              <a:lnSpc>
                <a:spcPct val="8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sz="2400"/>
              <a:t>Explain use cases and use case diagrams.</a:t>
            </a:r>
          </a:p>
          <a:p>
            <a:pPr lvl="1">
              <a:lnSpc>
                <a:spcPct val="80000"/>
              </a:lnSpc>
              <a:buClr>
                <a:srgbClr val="BA2212"/>
              </a:buClr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Process Modeling (cont.) </a:t>
            </a:r>
            <a:br>
              <a:rPr lang="en-US" altLang="en-US" sz="4000"/>
            </a:br>
            <a:r>
              <a:rPr lang="en-US" altLang="en-US" sz="4000"/>
              <a:t>Deliverables and Outcomes</a:t>
            </a:r>
          </a:p>
        </p:txBody>
      </p:sp>
      <p:sp>
        <p:nvSpPr>
          <p:cNvPr id="411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Context data flow diagram (DFD)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Scope of system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DFDs of current physical and logical system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Enables analysts to understand current system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DFDs of new logical system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Technology independent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Show data flows, structure, and functional requirements of new system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Thorough description of each DFD component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 (DFD)</a:t>
            </a:r>
          </a:p>
        </p:txBody>
      </p:sp>
      <p:sp>
        <p:nvSpPr>
          <p:cNvPr id="421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picture of the movement of data between external entities and the processes and data stores within a system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Difference from system flowcharts: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DFDs depict logical data flow independent of technology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Flowcharts depict details of physical systems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DFD Symbols</a:t>
            </a:r>
          </a:p>
        </p:txBody>
      </p:sp>
      <p:pic>
        <p:nvPicPr>
          <p:cNvPr id="422918" name="Picture 6" descr="FIG07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76388"/>
            <a:ext cx="6705600" cy="4576762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DFD Symbols (cont.)</a:t>
            </a:r>
          </a:p>
        </p:txBody>
      </p:sp>
      <p:sp>
        <p:nvSpPr>
          <p:cNvPr id="425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Process: work or actions performed on data (inside the system)</a:t>
            </a:r>
          </a:p>
          <a:p>
            <a:r>
              <a:rPr lang="en-US" altLang="en-US" sz="2800"/>
              <a:t>Data store: data at rest (inside the system)</a:t>
            </a:r>
          </a:p>
          <a:p>
            <a:r>
              <a:rPr lang="en-US" altLang="en-US" sz="2800"/>
              <a:t>Source/sink: external entity that is origin or destination of data (outside the system)</a:t>
            </a:r>
          </a:p>
          <a:p>
            <a:r>
              <a:rPr lang="en-US" altLang="en-US" sz="2800"/>
              <a:t>Data flow: arrows depicting movement of data</a:t>
            </a:r>
            <a:endParaRPr lang="en-US" sz="28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DFD Diagramming Rules</a:t>
            </a:r>
            <a:br>
              <a:rPr lang="en-US" sz="4000"/>
            </a:br>
            <a:r>
              <a:rPr lang="en-US" sz="4000"/>
              <a:t>Process</a:t>
            </a:r>
          </a:p>
        </p:txBody>
      </p:sp>
      <p:pic>
        <p:nvPicPr>
          <p:cNvPr id="427012" name="Picture 4" descr="CAP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391400" cy="4343400"/>
          </a:xfrm>
          <a:prstGeom prst="rect">
            <a:avLst/>
          </a:prstGeom>
          <a:noFill/>
        </p:spPr>
      </p:pic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3276600" y="3108325"/>
            <a:ext cx="27590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No process can have only outputs or only inputs…processes must have both outputs and inputs.</a:t>
            </a:r>
          </a:p>
        </p:txBody>
      </p:sp>
      <p:sp>
        <p:nvSpPr>
          <p:cNvPr id="427014" name="Text Box 6"/>
          <p:cNvSpPr txBox="1">
            <a:spLocks noChangeArrowheads="1"/>
          </p:cNvSpPr>
          <p:nvPr/>
        </p:nvSpPr>
        <p:spPr bwMode="auto">
          <a:xfrm>
            <a:off x="2438400" y="5622925"/>
            <a:ext cx="472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/>
              <a:t>Process labels should be verb phrases.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sad">
  <a:themeElements>
    <a:clrScheme name="">
      <a:dk1>
        <a:srgbClr val="3410A6"/>
      </a:dk1>
      <a:lt1>
        <a:srgbClr val="DCC4A4"/>
      </a:lt1>
      <a:dk2>
        <a:srgbClr val="990000"/>
      </a:dk2>
      <a:lt2>
        <a:srgbClr val="B7C1EB"/>
      </a:lt2>
      <a:accent1>
        <a:srgbClr val="ECD882"/>
      </a:accent1>
      <a:accent2>
        <a:srgbClr val="B2B2B2"/>
      </a:accent2>
      <a:accent3>
        <a:srgbClr val="EBDECF"/>
      </a:accent3>
      <a:accent4>
        <a:srgbClr val="2B0C8D"/>
      </a:accent4>
      <a:accent5>
        <a:srgbClr val="F4E9C1"/>
      </a:accent5>
      <a:accent6>
        <a:srgbClr val="A1A1A1"/>
      </a:accent6>
      <a:hlink>
        <a:srgbClr val="0D27E7"/>
      </a:hlink>
      <a:folHlink>
        <a:srgbClr val="6D92F9"/>
      </a:folHlink>
    </a:clrScheme>
    <a:fontScheme name="ms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sad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ad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ad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ad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ad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9">
        <a:dk1>
          <a:srgbClr val="0E8CBE"/>
        </a:dk1>
        <a:lt1>
          <a:srgbClr val="CFAE83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E4D3C1"/>
        </a:accent3>
        <a:accent4>
          <a:srgbClr val="0A77A2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10">
        <a:dk1>
          <a:srgbClr val="3410A6"/>
        </a:dk1>
        <a:lt1>
          <a:srgbClr val="DCC4A4"/>
        </a:lt1>
        <a:dk2>
          <a:srgbClr val="003300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EBDECF"/>
        </a:accent3>
        <a:accent4>
          <a:srgbClr val="2B0C8D"/>
        </a:accent4>
        <a:accent5>
          <a:srgbClr val="F4E9C1"/>
        </a:accent5>
        <a:accent6>
          <a:srgbClr val="A1A1A1"/>
        </a:accent6>
        <a:hlink>
          <a:srgbClr val="0D27E7"/>
        </a:hlink>
        <a:folHlink>
          <a:srgbClr val="6D92F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Data\Microsoft\Templates\msad.pot</Template>
  <TotalTime>6045</TotalTime>
  <Words>1698</Words>
  <Application>Microsoft Macintosh PowerPoint</Application>
  <PresentationFormat>On-screen Show (4:3)</PresentationFormat>
  <Paragraphs>224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Tahoma</vt:lpstr>
      <vt:lpstr>Times New Roman</vt:lpstr>
      <vt:lpstr>Wingdings</vt:lpstr>
      <vt:lpstr>Arial</vt:lpstr>
      <vt:lpstr>msad</vt:lpstr>
      <vt:lpstr>PowerPoint Presentation</vt:lpstr>
      <vt:lpstr>Learning Objectives</vt:lpstr>
      <vt:lpstr>PowerPoint Presentation</vt:lpstr>
      <vt:lpstr>Process Modeling</vt:lpstr>
      <vt:lpstr>Process Modeling (cont.)  Deliverables and Outcomes</vt:lpstr>
      <vt:lpstr>Data Flow Diagram (DFD)</vt:lpstr>
      <vt:lpstr>DFD Symbols</vt:lpstr>
      <vt:lpstr>DFD Symbols (cont.)</vt:lpstr>
      <vt:lpstr>DFD Diagramming Rules Process</vt:lpstr>
      <vt:lpstr>DFD Diagramming Rules Data Store</vt:lpstr>
      <vt:lpstr>DFD Diagramming Rules Source/Sink</vt:lpstr>
      <vt:lpstr>DFD Diagramming Rules Data Flow</vt:lpstr>
      <vt:lpstr>DFD Diagramming Rules Data Flow (cont.)</vt:lpstr>
      <vt:lpstr>DFD Diagramming Rules Data Flow (cont.)</vt:lpstr>
      <vt:lpstr>Functional Decomposition</vt:lpstr>
      <vt:lpstr>DFD Levels</vt:lpstr>
      <vt:lpstr>Context Diagram</vt:lpstr>
      <vt:lpstr>Level-0 DFD</vt:lpstr>
      <vt:lpstr>Level-1 DFD</vt:lpstr>
      <vt:lpstr>Level-n DFD</vt:lpstr>
      <vt:lpstr>DFD Balancing</vt:lpstr>
      <vt:lpstr>Unbalanced DFD</vt:lpstr>
      <vt:lpstr>Balanced DFD</vt:lpstr>
      <vt:lpstr>Balanced DFD (cont.)</vt:lpstr>
      <vt:lpstr>Data Flow Splitting</vt:lpstr>
      <vt:lpstr>More DFD Rules</vt:lpstr>
      <vt:lpstr>Four Different Types of DFD</vt:lpstr>
      <vt:lpstr>Four Different Types of DFD (cont.)</vt:lpstr>
      <vt:lpstr>Guidelines for Drawing DFDs</vt:lpstr>
      <vt:lpstr>Guidelines for Drawing DFDs (cont.)</vt:lpstr>
      <vt:lpstr>Guidelines for Drawing DFDs (cont.)</vt:lpstr>
      <vt:lpstr>Guidelines for Drawing DFDs (cont.)</vt:lpstr>
      <vt:lpstr>Guidelines for Drawing DFDs (cont.)</vt:lpstr>
      <vt:lpstr>Using DFDs as Analysis Tools</vt:lpstr>
      <vt:lpstr>Using DFDs in Business Process Reengineering</vt:lpstr>
      <vt:lpstr>Use Cases</vt:lpstr>
      <vt:lpstr>UML Use Case Diagram Symbols</vt:lpstr>
      <vt:lpstr>What is an Actor?</vt:lpstr>
      <vt:lpstr>What is a Boundary?</vt:lpstr>
      <vt:lpstr>What is a Connection?</vt:lpstr>
      <vt:lpstr>What is an &lt;&lt;extend&gt;&gt; Relationship?</vt:lpstr>
      <vt:lpstr>PowerPoint Presentation</vt:lpstr>
      <vt:lpstr>What is an &lt;&lt;include&gt;&gt; Relationship?</vt:lpstr>
      <vt:lpstr>PowerPoint Presentation</vt:lpstr>
      <vt:lpstr>Written Use Cases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Systems Analysis and Design Ch7</dc:title>
  <dc:creator>Mike Mitri</dc:creator>
  <cp:lastModifiedBy>Microsoft Office User</cp:lastModifiedBy>
  <cp:revision>636</cp:revision>
  <cp:lastPrinted>1601-01-01T00:00:00Z</cp:lastPrinted>
  <dcterms:created xsi:type="dcterms:W3CDTF">2000-04-11T00:26:26Z</dcterms:created>
  <dcterms:modified xsi:type="dcterms:W3CDTF">2018-11-28T08:53:16Z</dcterms:modified>
</cp:coreProperties>
</file>