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261" r:id="rId6"/>
    <p:sldId id="262" r:id="rId7"/>
    <p:sldId id="263" r:id="rId8"/>
    <p:sldId id="270" r:id="rId9"/>
    <p:sldId id="264" r:id="rId10"/>
    <p:sldId id="271" r:id="rId11"/>
    <p:sldId id="265" r:id="rId12"/>
    <p:sldId id="266" r:id="rId13"/>
    <p:sldId id="267" r:id="rId14"/>
    <p:sldId id="268" r:id="rId15"/>
    <p:sldId id="269" r:id="rId16"/>
    <p:sldId id="272" r:id="rId17"/>
    <p:sldId id="273" r:id="rId18"/>
    <p:sldId id="274" r:id="rId19"/>
    <p:sldId id="275" r:id="rId20"/>
    <p:sldId id="276" r:id="rId21"/>
    <p:sldId id="277" r:id="rId22"/>
    <p:sldId id="278" r:id="rId23"/>
    <p:sldId id="279" r:id="rId24"/>
    <p:sldId id="25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6A6CB-D690-4F2C-824B-7EF94A2CC352}" type="datetimeFigureOut">
              <a:rPr lang="en-US" smtClean="0"/>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EA5EB-8347-4A47-A870-FF21210E23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6993F4-F436-4F1D-A89B-F655F98E0CFF}"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Compiled By :- Bikash Balami</a:t>
            </a:r>
            <a:endParaRPr lang="en-US"/>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C2F79D-C0E3-4BD3-A93F-D2250A3D76CC}"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Compiled By :- Bikash Balami</a:t>
            </a:r>
            <a:endParaRPr lang="en-US"/>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7EA69-3D53-439F-AF69-6453463A878D}"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Compiled By :- Bikash Balami</a:t>
            </a:r>
            <a:endParaRPr lang="en-US"/>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FBC02-CD4E-4B28-8F08-EBB66354B145}"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Compiled By :- Bikash Balami</a:t>
            </a:r>
            <a:endParaRPr lang="en-US"/>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073B28-E522-493F-8B51-18868B3AD453}"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Compiled By :- Bikash Balami</a:t>
            </a:r>
            <a:endParaRPr lang="en-US"/>
          </a:p>
        </p:txBody>
      </p:sp>
      <p:sp>
        <p:nvSpPr>
          <p:cNvPr id="6" name="Slide Number Placeholder 5"/>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8495E8-B8E5-404F-97EE-17B3D35BEA24}" type="datetime1">
              <a:rPr lang="en-US" smtClean="0"/>
              <a:pPr/>
              <a:t>12/7/2020</a:t>
            </a:fld>
            <a:endParaRPr lang="en-US"/>
          </a:p>
        </p:txBody>
      </p:sp>
      <p:sp>
        <p:nvSpPr>
          <p:cNvPr id="6" name="Footer Placeholder 5"/>
          <p:cNvSpPr>
            <a:spLocks noGrp="1"/>
          </p:cNvSpPr>
          <p:nvPr>
            <p:ph type="ftr" sz="quarter" idx="11"/>
          </p:nvPr>
        </p:nvSpPr>
        <p:spPr/>
        <p:txBody>
          <a:bodyPr/>
          <a:lstStyle/>
          <a:p>
            <a:r>
              <a:rPr lang="en-US" smtClean="0"/>
              <a:t>Compiled By :- Bikash Balami</a:t>
            </a:r>
            <a:endParaRPr lang="en-US"/>
          </a:p>
        </p:txBody>
      </p:sp>
      <p:sp>
        <p:nvSpPr>
          <p:cNvPr id="7" name="Slide Number Placeholder 6"/>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622B70-E5AC-4705-A6AB-350DD236D46F}" type="datetime1">
              <a:rPr lang="en-US" smtClean="0"/>
              <a:pPr/>
              <a:t>12/7/2020</a:t>
            </a:fld>
            <a:endParaRPr lang="en-US"/>
          </a:p>
        </p:txBody>
      </p:sp>
      <p:sp>
        <p:nvSpPr>
          <p:cNvPr id="8" name="Footer Placeholder 7"/>
          <p:cNvSpPr>
            <a:spLocks noGrp="1"/>
          </p:cNvSpPr>
          <p:nvPr>
            <p:ph type="ftr" sz="quarter" idx="11"/>
          </p:nvPr>
        </p:nvSpPr>
        <p:spPr/>
        <p:txBody>
          <a:bodyPr/>
          <a:lstStyle/>
          <a:p>
            <a:r>
              <a:rPr lang="en-US" smtClean="0"/>
              <a:t>Compiled By :- Bikash Balami</a:t>
            </a:r>
            <a:endParaRPr lang="en-US"/>
          </a:p>
        </p:txBody>
      </p:sp>
      <p:sp>
        <p:nvSpPr>
          <p:cNvPr id="9" name="Slide Number Placeholder 8"/>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4A3D54-80F0-48F5-8AED-E057945B7B59}" type="datetime1">
              <a:rPr lang="en-US" smtClean="0"/>
              <a:pPr/>
              <a:t>12/7/2020</a:t>
            </a:fld>
            <a:endParaRPr lang="en-US"/>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EC9EA-BB49-4743-AEBB-9198933D0274}" type="datetime1">
              <a:rPr lang="en-US" smtClean="0"/>
              <a:pPr/>
              <a:t>12/7/2020</a:t>
            </a:fld>
            <a:endParaRPr lang="en-US"/>
          </a:p>
        </p:txBody>
      </p:sp>
      <p:sp>
        <p:nvSpPr>
          <p:cNvPr id="3" name="Footer Placeholder 2"/>
          <p:cNvSpPr>
            <a:spLocks noGrp="1"/>
          </p:cNvSpPr>
          <p:nvPr>
            <p:ph type="ftr" sz="quarter" idx="11"/>
          </p:nvPr>
        </p:nvSpPr>
        <p:spPr/>
        <p:txBody>
          <a:bodyPr/>
          <a:lstStyle/>
          <a:p>
            <a:r>
              <a:rPr lang="en-US" smtClean="0"/>
              <a:t>Compiled By :- Bikash Balami</a:t>
            </a:r>
            <a:endParaRPr lang="en-US"/>
          </a:p>
        </p:txBody>
      </p:sp>
      <p:sp>
        <p:nvSpPr>
          <p:cNvPr id="4" name="Slide Number Placeholder 3"/>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4246E-B69D-4337-8865-AB539B67B39A}" type="datetime1">
              <a:rPr lang="en-US" smtClean="0"/>
              <a:pPr/>
              <a:t>12/7/2020</a:t>
            </a:fld>
            <a:endParaRPr lang="en-US"/>
          </a:p>
        </p:txBody>
      </p:sp>
      <p:sp>
        <p:nvSpPr>
          <p:cNvPr id="6" name="Footer Placeholder 5"/>
          <p:cNvSpPr>
            <a:spLocks noGrp="1"/>
          </p:cNvSpPr>
          <p:nvPr>
            <p:ph type="ftr" sz="quarter" idx="11"/>
          </p:nvPr>
        </p:nvSpPr>
        <p:spPr/>
        <p:txBody>
          <a:bodyPr/>
          <a:lstStyle/>
          <a:p>
            <a:r>
              <a:rPr lang="en-US" smtClean="0"/>
              <a:t>Compiled By :- Bikash Balami</a:t>
            </a:r>
            <a:endParaRPr lang="en-US"/>
          </a:p>
        </p:txBody>
      </p:sp>
      <p:sp>
        <p:nvSpPr>
          <p:cNvPr id="7" name="Slide Number Placeholder 6"/>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F19F0-81DB-4FF4-8926-0D5E1DBB46E5}" type="datetime1">
              <a:rPr lang="en-US" smtClean="0"/>
              <a:pPr/>
              <a:t>12/7/2020</a:t>
            </a:fld>
            <a:endParaRPr lang="en-US"/>
          </a:p>
        </p:txBody>
      </p:sp>
      <p:sp>
        <p:nvSpPr>
          <p:cNvPr id="6" name="Footer Placeholder 5"/>
          <p:cNvSpPr>
            <a:spLocks noGrp="1"/>
          </p:cNvSpPr>
          <p:nvPr>
            <p:ph type="ftr" sz="quarter" idx="11"/>
          </p:nvPr>
        </p:nvSpPr>
        <p:spPr/>
        <p:txBody>
          <a:bodyPr/>
          <a:lstStyle/>
          <a:p>
            <a:r>
              <a:rPr lang="en-US" smtClean="0"/>
              <a:t>Compiled By :- Bikash Balami</a:t>
            </a:r>
            <a:endParaRPr lang="en-US"/>
          </a:p>
        </p:txBody>
      </p:sp>
      <p:sp>
        <p:nvSpPr>
          <p:cNvPr id="7" name="Slide Number Placeholder 6"/>
          <p:cNvSpPr>
            <a:spLocks noGrp="1"/>
          </p:cNvSpPr>
          <p:nvPr>
            <p:ph type="sldNum" sz="quarter" idx="12"/>
          </p:nvPr>
        </p:nvSpPr>
        <p:spPr/>
        <p:txBody>
          <a:bodyPr/>
          <a:lstStyle/>
          <a:p>
            <a:fld id="{8B55B0CE-3D66-4E5F-8F50-6A05F85784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F018C-B3E7-4DE2-8ED0-0E2062AA4FF5}" type="datetime1">
              <a:rPr lang="en-US" smtClean="0"/>
              <a:pPr/>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Compiled By :- Bikash Balami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5B0CE-3D66-4E5F-8F50-6A05F85784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Discrete Structure</a:t>
            </a:r>
            <a:endParaRPr lang="en-US" sz="6000" b="1" dirty="0"/>
          </a:p>
        </p:txBody>
      </p:sp>
      <p:sp>
        <p:nvSpPr>
          <p:cNvPr id="3" name="Subtitle 2"/>
          <p:cNvSpPr>
            <a:spLocks noGrp="1"/>
          </p:cNvSpPr>
          <p:nvPr>
            <p:ph type="subTitle" idx="1"/>
          </p:nvPr>
        </p:nvSpPr>
        <p:spPr/>
        <p:txBody>
          <a:bodyPr/>
          <a:lstStyle/>
          <a:p>
            <a:r>
              <a:rPr lang="en-US" b="1" dirty="0" smtClean="0"/>
              <a:t>Unit </a:t>
            </a:r>
            <a:r>
              <a:rPr lang="en-US" b="1" smtClean="0"/>
              <a:t>5.1 Counting</a:t>
            </a:r>
            <a:endParaRPr lang="en-US" b="1" dirty="0"/>
          </a:p>
        </p:txBody>
      </p:sp>
      <p:sp>
        <p:nvSpPr>
          <p:cNvPr id="4" name="Slide Number Placeholder 3"/>
          <p:cNvSpPr>
            <a:spLocks noGrp="1"/>
          </p:cNvSpPr>
          <p:nvPr>
            <p:ph type="sldNum" sz="quarter" idx="12"/>
          </p:nvPr>
        </p:nvSpPr>
        <p:spPr/>
        <p:txBody>
          <a:bodyPr/>
          <a:lstStyle/>
          <a:p>
            <a:fld id="{8B55B0CE-3D66-4E5F-8F50-6A05F857844B}"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Compiled By :- Bikash Balami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Combinations…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how many ways can a committee of 1 man and 3 women can be formed from a group of 3 men and 4 women?</a:t>
            </a:r>
          </a:p>
          <a:p>
            <a:pPr algn="just"/>
            <a:r>
              <a:rPr lang="en-US" dirty="0" smtClean="0"/>
              <a:t>Among a set of 5 black balls and 3 red balls, how many selections of 5 balls can be made such that at least 3 of them are black balls.</a:t>
            </a:r>
          </a:p>
          <a:p>
            <a:pPr algn="just"/>
            <a:r>
              <a:rPr lang="en-US" dirty="0" smtClean="0"/>
              <a:t>How many 4 digit numbers that are divisible by 10 can be formed from the numbers 3, 5, 7, 8, 9, 0 such that no number repeats?</a:t>
            </a: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10</a:t>
            </a:fld>
            <a:endParaRPr lang="en-US"/>
          </a:p>
        </p:txBody>
      </p:sp>
      <p:sp>
        <p:nvSpPr>
          <p:cNvPr id="6" name="TextBox 5"/>
          <p:cNvSpPr txBox="1"/>
          <p:nvPr/>
        </p:nvSpPr>
        <p:spPr>
          <a:xfrm>
            <a:off x="4648200" y="2514600"/>
            <a:ext cx="994183" cy="369332"/>
          </a:xfrm>
          <a:prstGeom prst="rect">
            <a:avLst/>
          </a:prstGeom>
          <a:noFill/>
        </p:spPr>
        <p:txBody>
          <a:bodyPr wrap="none" rtlCol="0">
            <a:spAutoFit/>
          </a:bodyPr>
          <a:lstStyle/>
          <a:p>
            <a:r>
              <a:rPr lang="en-US" b="1" dirty="0" err="1" smtClean="0">
                <a:solidFill>
                  <a:srgbClr val="FF0000"/>
                </a:solidFill>
              </a:rPr>
              <a:t>Ans</a:t>
            </a:r>
            <a:r>
              <a:rPr lang="en-US" b="1" dirty="0" smtClean="0">
                <a:solidFill>
                  <a:srgbClr val="FF0000"/>
                </a:solidFill>
              </a:rPr>
              <a:t> = 12</a:t>
            </a:r>
            <a:endParaRPr lang="en-US" b="1" dirty="0">
              <a:solidFill>
                <a:srgbClr val="FF0000"/>
              </a:solidFill>
            </a:endParaRPr>
          </a:p>
        </p:txBody>
      </p:sp>
      <p:sp>
        <p:nvSpPr>
          <p:cNvPr id="7" name="TextBox 6"/>
          <p:cNvSpPr txBox="1"/>
          <p:nvPr/>
        </p:nvSpPr>
        <p:spPr>
          <a:xfrm>
            <a:off x="7924800" y="3974068"/>
            <a:ext cx="994183" cy="369332"/>
          </a:xfrm>
          <a:prstGeom prst="rect">
            <a:avLst/>
          </a:prstGeom>
          <a:noFill/>
        </p:spPr>
        <p:txBody>
          <a:bodyPr wrap="none" rtlCol="0">
            <a:spAutoFit/>
          </a:bodyPr>
          <a:lstStyle/>
          <a:p>
            <a:r>
              <a:rPr lang="en-US" b="1" dirty="0" err="1" smtClean="0">
                <a:solidFill>
                  <a:srgbClr val="FF0000"/>
                </a:solidFill>
              </a:rPr>
              <a:t>Ans</a:t>
            </a:r>
            <a:r>
              <a:rPr lang="en-US" b="1" dirty="0" smtClean="0">
                <a:solidFill>
                  <a:srgbClr val="FF0000"/>
                </a:solidFill>
              </a:rPr>
              <a:t> = 46</a:t>
            </a:r>
            <a:endParaRPr lang="en-US" b="1" dirty="0">
              <a:solidFill>
                <a:srgbClr val="FF0000"/>
              </a:solidFill>
            </a:endParaRPr>
          </a:p>
        </p:txBody>
      </p:sp>
      <p:sp>
        <p:nvSpPr>
          <p:cNvPr id="8" name="TextBox 7"/>
          <p:cNvSpPr txBox="1"/>
          <p:nvPr/>
        </p:nvSpPr>
        <p:spPr>
          <a:xfrm>
            <a:off x="7006817" y="5345668"/>
            <a:ext cx="994183" cy="369332"/>
          </a:xfrm>
          <a:prstGeom prst="rect">
            <a:avLst/>
          </a:prstGeom>
          <a:noFill/>
        </p:spPr>
        <p:txBody>
          <a:bodyPr wrap="none" rtlCol="0">
            <a:spAutoFit/>
          </a:bodyPr>
          <a:lstStyle/>
          <a:p>
            <a:r>
              <a:rPr lang="en-US" b="1" dirty="0" err="1" smtClean="0">
                <a:solidFill>
                  <a:srgbClr val="FF0000"/>
                </a:solidFill>
              </a:rPr>
              <a:t>Ans</a:t>
            </a:r>
            <a:r>
              <a:rPr lang="en-US" b="1" dirty="0" smtClean="0">
                <a:solidFill>
                  <a:srgbClr val="FF0000"/>
                </a:solidFill>
              </a:rPr>
              <a:t> = 60</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Binomial Coefficients</a:t>
            </a:r>
            <a:endParaRPr lang="en-US" dirty="0"/>
          </a:p>
        </p:txBody>
      </p:sp>
      <p:sp>
        <p:nvSpPr>
          <p:cNvPr id="3" name="Content Placeholder 2"/>
          <p:cNvSpPr>
            <a:spLocks noGrp="1"/>
          </p:cNvSpPr>
          <p:nvPr>
            <p:ph idx="1"/>
          </p:nvPr>
        </p:nvSpPr>
        <p:spPr/>
        <p:txBody>
          <a:bodyPr/>
          <a:lstStyle/>
          <a:p>
            <a:pPr algn="just"/>
            <a:r>
              <a:rPr lang="en-US" dirty="0" smtClean="0"/>
              <a:t>The number of </a:t>
            </a:r>
            <a:r>
              <a:rPr lang="en-US" i="1" dirty="0" smtClean="0"/>
              <a:t>r-combinations</a:t>
            </a:r>
            <a:r>
              <a:rPr lang="en-US" dirty="0" smtClean="0"/>
              <a:t> from a set with </a:t>
            </a:r>
            <a:r>
              <a:rPr lang="en-US" i="1" dirty="0" smtClean="0"/>
              <a:t>n</a:t>
            </a:r>
            <a:r>
              <a:rPr lang="en-US" dirty="0" smtClean="0"/>
              <a:t> elements is often denoted by </a:t>
            </a:r>
          </a:p>
          <a:p>
            <a:pPr algn="just"/>
            <a:r>
              <a:rPr lang="en-US" dirty="0" smtClean="0"/>
              <a:t>This number is also called a </a:t>
            </a:r>
            <a:r>
              <a:rPr lang="en-US" i="1" dirty="0" smtClean="0"/>
              <a:t>binomial coefficient</a:t>
            </a:r>
            <a:r>
              <a:rPr lang="en-US" dirty="0" smtClean="0"/>
              <a:t> because these numbers occur as coefficients in the expansion of powers of </a:t>
            </a:r>
            <a:r>
              <a:rPr lang="en-US" i="1" dirty="0" smtClean="0"/>
              <a:t>binomial expressions</a:t>
            </a:r>
            <a:r>
              <a:rPr lang="en-US" dirty="0" smtClean="0"/>
              <a:t> such as </a:t>
            </a:r>
            <a:r>
              <a:rPr lang="en-US" i="1" dirty="0" smtClean="0"/>
              <a:t>(a + b)</a:t>
            </a:r>
            <a:r>
              <a:rPr lang="en-US" i="1" baseline="30000" dirty="0" smtClean="0"/>
              <a:t>n</a:t>
            </a:r>
            <a:r>
              <a:rPr lang="en-US" dirty="0" smtClean="0"/>
              <a:t>.</a:t>
            </a:r>
          </a:p>
          <a:p>
            <a:pPr algn="just"/>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11</a:t>
            </a:fld>
            <a:endParaRPr 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172200" y="2286000"/>
            <a:ext cx="219075" cy="3143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The Binomial Theorem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Let </a:t>
            </a:r>
            <a:r>
              <a:rPr lang="en-US" i="1" dirty="0" smtClean="0"/>
              <a:t>x</a:t>
            </a:r>
            <a:r>
              <a:rPr lang="en-US" dirty="0" smtClean="0"/>
              <a:t> and </a:t>
            </a:r>
            <a:r>
              <a:rPr lang="en-US" i="1" dirty="0" smtClean="0"/>
              <a:t>y</a:t>
            </a:r>
            <a:r>
              <a:rPr lang="en-US" dirty="0" smtClean="0"/>
              <a:t> be variables, and let </a:t>
            </a:r>
            <a:r>
              <a:rPr lang="en-US" i="1" dirty="0" smtClean="0"/>
              <a:t>n</a:t>
            </a:r>
            <a:r>
              <a:rPr lang="en-US" dirty="0" smtClean="0"/>
              <a:t> be a nonnegative integer. Then</a:t>
            </a:r>
          </a:p>
          <a:p>
            <a:pPr algn="just"/>
            <a:endParaRPr lang="en-US" dirty="0" smtClean="0"/>
          </a:p>
          <a:p>
            <a:pPr algn="just"/>
            <a:endParaRPr lang="en-US" dirty="0" smtClean="0"/>
          </a:p>
          <a:p>
            <a:pPr algn="just"/>
            <a:r>
              <a:rPr lang="en-US" dirty="0" smtClean="0"/>
              <a:t>Example</a:t>
            </a:r>
          </a:p>
          <a:p>
            <a:pPr lvl="1" algn="just"/>
            <a:r>
              <a:rPr lang="en-US" dirty="0" smtClean="0"/>
              <a:t>What is the expansion of (x + y) </a:t>
            </a:r>
            <a:r>
              <a:rPr lang="en-US" baseline="30000" dirty="0" smtClean="0"/>
              <a:t>4?</a:t>
            </a:r>
          </a:p>
          <a:p>
            <a:pPr lvl="1" algn="just"/>
            <a:r>
              <a:rPr lang="en-US" dirty="0" smtClean="0"/>
              <a:t>What is the coefficient of </a:t>
            </a:r>
            <a:r>
              <a:rPr lang="en-US" i="1" dirty="0" smtClean="0"/>
              <a:t>x</a:t>
            </a:r>
            <a:r>
              <a:rPr lang="en-US" i="1" baseline="30000" dirty="0" smtClean="0"/>
              <a:t>12</a:t>
            </a:r>
            <a:r>
              <a:rPr lang="en-US" i="1" dirty="0" smtClean="0"/>
              <a:t>y</a:t>
            </a:r>
            <a:r>
              <a:rPr lang="en-US" i="1" baseline="30000" dirty="0" smtClean="0"/>
              <a:t>13</a:t>
            </a:r>
            <a:r>
              <a:rPr lang="en-US" dirty="0" smtClean="0"/>
              <a:t> in the expansion of (x + y) </a:t>
            </a:r>
            <a:r>
              <a:rPr lang="en-US" baseline="30000" dirty="0" smtClean="0"/>
              <a:t>25</a:t>
            </a:r>
            <a:r>
              <a:rPr lang="en-US" dirty="0" smtClean="0"/>
              <a:t>?</a:t>
            </a:r>
          </a:p>
          <a:p>
            <a:pPr lvl="1" algn="just"/>
            <a:r>
              <a:rPr lang="en-US" dirty="0" smtClean="0"/>
              <a:t>What is the coefficient of </a:t>
            </a:r>
            <a:r>
              <a:rPr lang="en-US" i="1" dirty="0" smtClean="0"/>
              <a:t>x</a:t>
            </a:r>
            <a:r>
              <a:rPr lang="en-US" i="1" baseline="30000" dirty="0" smtClean="0"/>
              <a:t>12</a:t>
            </a:r>
            <a:r>
              <a:rPr lang="en-US" i="1" dirty="0" smtClean="0"/>
              <a:t>y</a:t>
            </a:r>
            <a:r>
              <a:rPr lang="en-US" i="1" baseline="30000" dirty="0" smtClean="0"/>
              <a:t>13</a:t>
            </a:r>
            <a:r>
              <a:rPr lang="en-US" dirty="0" smtClean="0"/>
              <a:t> in the expansion of (2x - 3y) </a:t>
            </a:r>
            <a:r>
              <a:rPr lang="en-US" baseline="30000" dirty="0" smtClean="0"/>
              <a:t>25</a:t>
            </a:r>
            <a:r>
              <a:rPr lang="en-US" dirty="0" smtClean="0"/>
              <a:t>?</a:t>
            </a:r>
          </a:p>
          <a:p>
            <a:pPr algn="just">
              <a:buNone/>
            </a:pPr>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12</a:t>
            </a:fld>
            <a:endParaRPr lang="en-US"/>
          </a:p>
        </p:txBody>
      </p:sp>
      <p:pic>
        <p:nvPicPr>
          <p:cNvPr id="2457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828925"/>
            <a:ext cx="1581150" cy="485775"/>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71800" y="2895600"/>
            <a:ext cx="4505325" cy="27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The Binomial Theorem…</a:t>
            </a:r>
            <a:endParaRPr lang="en-US" dirty="0"/>
          </a:p>
        </p:txBody>
      </p:sp>
      <p:sp>
        <p:nvSpPr>
          <p:cNvPr id="3" name="Content Placeholder 2"/>
          <p:cNvSpPr>
            <a:spLocks noGrp="1"/>
          </p:cNvSpPr>
          <p:nvPr>
            <p:ph idx="1"/>
          </p:nvPr>
        </p:nvSpPr>
        <p:spPr/>
        <p:txBody>
          <a:bodyPr/>
          <a:lstStyle/>
          <a:p>
            <a:r>
              <a:rPr lang="en-US" dirty="0" smtClean="0"/>
              <a:t>Corollary 1</a:t>
            </a:r>
          </a:p>
          <a:p>
            <a:endParaRPr lang="en-US" dirty="0" smtClean="0"/>
          </a:p>
          <a:p>
            <a:r>
              <a:rPr lang="en-US" dirty="0" smtClean="0"/>
              <a:t>Corollary 2</a:t>
            </a:r>
          </a:p>
          <a:p>
            <a:endParaRPr lang="en-US" dirty="0" smtClean="0"/>
          </a:p>
          <a:p>
            <a:endParaRPr lang="en-US" dirty="0" smtClean="0"/>
          </a:p>
          <a:p>
            <a:r>
              <a:rPr lang="en-US" dirty="0" smtClean="0"/>
              <a:t>Corollary 3</a:t>
            </a: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13</a:t>
            </a:fld>
            <a:endParaRPr lang="en-US"/>
          </a:p>
        </p:txBody>
      </p:sp>
      <p:pic>
        <p:nvPicPr>
          <p:cNvPr id="2560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2209800"/>
            <a:ext cx="876300" cy="457200"/>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86200" y="2209800"/>
            <a:ext cx="2743200" cy="457200"/>
          </a:xfrm>
          <a:prstGeom prst="rect">
            <a:avLst/>
          </a:prstGeom>
          <a:noFill/>
          <a:ln w="9525">
            <a:noFill/>
            <a:miter lim="800000"/>
            <a:headEnd/>
            <a:tailEnd/>
          </a:ln>
        </p:spPr>
      </p:pic>
      <p:cxnSp>
        <p:nvCxnSpPr>
          <p:cNvPr id="9" name="Straight Arrow Connector 8"/>
          <p:cNvCxnSpPr/>
          <p:nvPr/>
        </p:nvCxnSpPr>
        <p:spPr>
          <a:xfrm>
            <a:off x="2362200" y="2438400"/>
            <a:ext cx="1066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560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90600" y="3581400"/>
            <a:ext cx="1114425" cy="457200"/>
          </a:xfrm>
          <a:prstGeom prst="rect">
            <a:avLst/>
          </a:prstGeom>
          <a:noFill/>
          <a:ln w="9525">
            <a:noFill/>
            <a:miter lim="800000"/>
            <a:headEnd/>
            <a:tailEnd/>
          </a:ln>
        </p:spPr>
      </p:pic>
      <p:cxnSp>
        <p:nvCxnSpPr>
          <p:cNvPr id="11" name="Straight Arrow Connector 10"/>
          <p:cNvCxnSpPr/>
          <p:nvPr/>
        </p:nvCxnSpPr>
        <p:spPr>
          <a:xfrm>
            <a:off x="2514600" y="3810000"/>
            <a:ext cx="1066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5605"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733800" y="3581400"/>
            <a:ext cx="3914775" cy="457200"/>
          </a:xfrm>
          <a:prstGeom prst="rect">
            <a:avLst/>
          </a:prstGeom>
          <a:noFill/>
          <a:ln w="9525">
            <a:noFill/>
            <a:miter lim="800000"/>
            <a:headEnd/>
            <a:tailEnd/>
          </a:ln>
        </p:spPr>
      </p:pic>
      <p:pic>
        <p:nvPicPr>
          <p:cNvPr id="25606"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066800" y="5029200"/>
            <a:ext cx="1066800" cy="457200"/>
          </a:xfrm>
          <a:prstGeom prst="rect">
            <a:avLst/>
          </a:prstGeom>
          <a:noFill/>
          <a:ln w="9525">
            <a:noFill/>
            <a:miter lim="800000"/>
            <a:headEnd/>
            <a:tailEnd/>
          </a:ln>
        </p:spPr>
      </p:pic>
      <p:cxnSp>
        <p:nvCxnSpPr>
          <p:cNvPr id="14" name="Straight Arrow Connector 13"/>
          <p:cNvCxnSpPr/>
          <p:nvPr/>
        </p:nvCxnSpPr>
        <p:spPr>
          <a:xfrm>
            <a:off x="2743200" y="5257800"/>
            <a:ext cx="1066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5607" name="Picture 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962400" y="4953000"/>
            <a:ext cx="2543175" cy="45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blinds(horizontal)">
                                      <p:cBhvr>
                                        <p:cTn id="12" dur="500"/>
                                        <p:tgtEl>
                                          <p:spTgt spid="256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605"/>
                                        </p:tgtEl>
                                        <p:attrNameLst>
                                          <p:attrName>style.visibility</p:attrName>
                                        </p:attrNameLst>
                                      </p:cBhvr>
                                      <p:to>
                                        <p:strVal val="visible"/>
                                      </p:to>
                                    </p:set>
                                    <p:animEffect transition="in" filter="blinds(horizontal)">
                                      <p:cBhvr>
                                        <p:cTn id="22" dur="500"/>
                                        <p:tgtEl>
                                          <p:spTgt spid="256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607"/>
                                        </p:tgtEl>
                                        <p:attrNameLst>
                                          <p:attrName>style.visibility</p:attrName>
                                        </p:attrNameLst>
                                      </p:cBhvr>
                                      <p:to>
                                        <p:strVal val="visible"/>
                                      </p:to>
                                    </p:set>
                                    <p:animEffect transition="in" filter="blinds(horizontal)">
                                      <p:cBhvr>
                                        <p:cTn id="32"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Pascal’s Identity and Triangle</a:t>
            </a:r>
            <a:endParaRPr lang="en-US" dirty="0"/>
          </a:p>
        </p:txBody>
      </p:sp>
      <p:sp>
        <p:nvSpPr>
          <p:cNvPr id="3" name="Content Placeholder 2"/>
          <p:cNvSpPr>
            <a:spLocks noGrp="1"/>
          </p:cNvSpPr>
          <p:nvPr>
            <p:ph idx="1"/>
          </p:nvPr>
        </p:nvSpPr>
        <p:spPr/>
        <p:txBody>
          <a:bodyPr>
            <a:normAutofit lnSpcReduction="10000"/>
          </a:bodyPr>
          <a:lstStyle/>
          <a:p>
            <a:pPr algn="just"/>
            <a:r>
              <a:rPr lang="en-US" b="1" u="sng" dirty="0" smtClean="0"/>
              <a:t>Pascal’s Identity</a:t>
            </a:r>
          </a:p>
          <a:p>
            <a:pPr algn="just"/>
            <a:endParaRPr lang="en-US" dirty="0" smtClean="0"/>
          </a:p>
          <a:p>
            <a:pPr algn="just"/>
            <a:endParaRPr lang="en-US" dirty="0" smtClean="0"/>
          </a:p>
          <a:p>
            <a:pPr algn="just"/>
            <a:r>
              <a:rPr lang="en-US" b="1" u="sng" dirty="0" smtClean="0"/>
              <a:t>Pascal’s Triangle</a:t>
            </a:r>
          </a:p>
          <a:p>
            <a:pPr lvl="1" algn="just"/>
            <a:r>
              <a:rPr lang="en-US" dirty="0" smtClean="0"/>
              <a:t>Pascal’s identity is the basis for a geometric arrangement of the binomial coefficients in a triangle</a:t>
            </a:r>
          </a:p>
          <a:p>
            <a:pPr lvl="1" algn="just"/>
            <a:r>
              <a:rPr lang="en-US" dirty="0" smtClean="0"/>
              <a:t>The </a:t>
            </a:r>
            <a:r>
              <a:rPr lang="en-US" i="1" dirty="0" smtClean="0"/>
              <a:t>nth row in the triangle consists of the binomial coefficients </a:t>
            </a:r>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14</a:t>
            </a:fld>
            <a:endParaRPr lang="en-US"/>
          </a:p>
        </p:txBody>
      </p:sp>
      <p:pic>
        <p:nvPicPr>
          <p:cNvPr id="26626" name="Picture 2"/>
          <p:cNvPicPr>
            <a:picLocks noChangeAspect="1" noChangeArrowheads="1"/>
          </p:cNvPicPr>
          <p:nvPr/>
        </p:nvPicPr>
        <p:blipFill>
          <a:blip r:embed="rId2" cstate="print"/>
          <a:srcRect/>
          <a:stretch>
            <a:fillRect/>
          </a:stretch>
        </p:blipFill>
        <p:spPr bwMode="auto">
          <a:xfrm>
            <a:off x="914400" y="2133600"/>
            <a:ext cx="5410200" cy="1028700"/>
          </a:xfrm>
          <a:prstGeom prst="rect">
            <a:avLst/>
          </a:prstGeom>
          <a:noFill/>
          <a:ln w="9525">
            <a:noFill/>
            <a:miter lim="800000"/>
            <a:headEnd/>
            <a:tailEnd/>
          </a:ln>
        </p:spPr>
      </p:pic>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124200" y="5562600"/>
            <a:ext cx="1209675" cy="3143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Pascal’s Identity and Triangle(Example)…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15</a:t>
            </a:fld>
            <a:endParaRPr lang="en-US"/>
          </a:p>
        </p:txBody>
      </p:sp>
      <p:pic>
        <p:nvPicPr>
          <p:cNvPr id="27650" name="Picture 2"/>
          <p:cNvPicPr>
            <a:picLocks noChangeAspect="1" noChangeArrowheads="1"/>
          </p:cNvPicPr>
          <p:nvPr/>
        </p:nvPicPr>
        <p:blipFill>
          <a:blip r:embed="rId2" cstate="print"/>
          <a:srcRect/>
          <a:stretch>
            <a:fillRect/>
          </a:stretch>
        </p:blipFill>
        <p:spPr bwMode="auto">
          <a:xfrm>
            <a:off x="685800" y="1685925"/>
            <a:ext cx="7229475"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Generalized Permutation and Combination</a:t>
            </a:r>
            <a:endParaRPr lang="en-US" b="1" dirty="0"/>
          </a:p>
        </p:txBody>
      </p:sp>
      <p:sp>
        <p:nvSpPr>
          <p:cNvPr id="3" name="Content Placeholder 2"/>
          <p:cNvSpPr>
            <a:spLocks noGrp="1"/>
          </p:cNvSpPr>
          <p:nvPr>
            <p:ph idx="1"/>
          </p:nvPr>
        </p:nvSpPr>
        <p:spPr/>
        <p:txBody>
          <a:bodyPr/>
          <a:lstStyle/>
          <a:p>
            <a:pPr algn="just"/>
            <a:r>
              <a:rPr lang="en-US" b="1" u="sng" dirty="0" smtClean="0"/>
              <a:t>Two cases</a:t>
            </a:r>
          </a:p>
          <a:p>
            <a:pPr lvl="1" algn="just"/>
            <a:r>
              <a:rPr lang="en-US" dirty="0" smtClean="0"/>
              <a:t>Permutation and Combination with repetition</a:t>
            </a:r>
          </a:p>
          <a:p>
            <a:pPr lvl="1" algn="just"/>
            <a:r>
              <a:rPr lang="en-US" dirty="0" smtClean="0"/>
              <a:t>Permutation and Combination with indistinguishable objects</a:t>
            </a:r>
          </a:p>
          <a:p>
            <a:pPr lvl="1" algn="just"/>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Permutation with Repetition</a:t>
            </a:r>
            <a:endParaRPr lang="en-US" b="1" dirty="0"/>
          </a:p>
        </p:txBody>
      </p:sp>
      <p:sp>
        <p:nvSpPr>
          <p:cNvPr id="3" name="Content Placeholder 2"/>
          <p:cNvSpPr>
            <a:spLocks noGrp="1"/>
          </p:cNvSpPr>
          <p:nvPr>
            <p:ph idx="1"/>
          </p:nvPr>
        </p:nvSpPr>
        <p:spPr/>
        <p:txBody>
          <a:bodyPr/>
          <a:lstStyle/>
          <a:p>
            <a:pPr algn="just"/>
            <a:r>
              <a:rPr lang="en-US" dirty="0" smtClean="0"/>
              <a:t>Counting permutations when repetition of elements is allowed can easily be done using the product rule</a:t>
            </a:r>
          </a:p>
          <a:p>
            <a:pPr algn="just"/>
            <a:r>
              <a:rPr lang="en-US" b="1" u="sng" dirty="0" smtClean="0"/>
              <a:t>Example</a:t>
            </a:r>
          </a:p>
          <a:p>
            <a:pPr lvl="1" algn="just"/>
            <a:r>
              <a:rPr lang="en-US" dirty="0" smtClean="0"/>
              <a:t>How many string of length 3 can be formed from the uppercase letters of the English alphabet?</a:t>
            </a:r>
          </a:p>
          <a:p>
            <a:pPr lvl="2" algn="just">
              <a:buNone/>
            </a:pPr>
            <a:r>
              <a:rPr lang="en-US" dirty="0" err="1" smtClean="0"/>
              <a:t>Ans</a:t>
            </a:r>
            <a:r>
              <a:rPr lang="en-US" dirty="0" smtClean="0"/>
              <a:t> = 26 * 26 * 26</a:t>
            </a: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Combination with Repetition</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There are </a:t>
            </a:r>
            <a:r>
              <a:rPr lang="en-US" i="1" dirty="0" smtClean="0"/>
              <a:t>C(n + r − 1, r) = C(n + r − 1, n − 1) r-combinations from a set with n elements </a:t>
            </a:r>
            <a:r>
              <a:rPr lang="en-US" dirty="0" smtClean="0"/>
              <a:t>when repetition of elements is allowed</a:t>
            </a:r>
          </a:p>
          <a:p>
            <a:pPr algn="just"/>
            <a:r>
              <a:rPr lang="en-US" b="1" u="sng" dirty="0" smtClean="0"/>
              <a:t>Example</a:t>
            </a:r>
          </a:p>
          <a:p>
            <a:pPr lvl="1" algn="just"/>
            <a:r>
              <a:rPr lang="en-US" dirty="0" smtClean="0"/>
              <a:t>Suppose that a cookie shop has four different kinds of cookies. How many different ways can six cookies be chosen? Assume that only the type of cookie, and not the individual cookies or the order in which they are chosen, matters</a:t>
            </a:r>
          </a:p>
          <a:p>
            <a:pPr lvl="1" algn="just"/>
            <a:r>
              <a:rPr lang="en-US" dirty="0" err="1" smtClean="0"/>
              <a:t>Ans</a:t>
            </a:r>
            <a:r>
              <a:rPr lang="en-US" dirty="0" smtClean="0"/>
              <a:t> = C(4+6-1, 6) = C(9,6) = 84</a:t>
            </a:r>
          </a:p>
          <a:p>
            <a:pPr algn="just"/>
            <a:r>
              <a:rPr lang="en-US" b="1" u="sng" dirty="0" smtClean="0"/>
              <a:t>Exercise</a:t>
            </a:r>
          </a:p>
          <a:p>
            <a:pPr lvl="1" algn="just"/>
            <a:r>
              <a:rPr lang="en-US" dirty="0" smtClean="0"/>
              <a:t>How many solutions does the equation x</a:t>
            </a:r>
            <a:r>
              <a:rPr lang="en-US" baseline="-25000" dirty="0" smtClean="0"/>
              <a:t>1</a:t>
            </a:r>
            <a:r>
              <a:rPr lang="en-US" dirty="0" smtClean="0"/>
              <a:t> + x</a:t>
            </a:r>
            <a:r>
              <a:rPr lang="en-US" baseline="-25000" dirty="0" smtClean="0"/>
              <a:t>2</a:t>
            </a:r>
            <a:r>
              <a:rPr lang="en-US" dirty="0" smtClean="0"/>
              <a:t> + x</a:t>
            </a:r>
            <a:r>
              <a:rPr lang="en-US" baseline="-25000" dirty="0" smtClean="0"/>
              <a:t>3</a:t>
            </a:r>
            <a:r>
              <a:rPr lang="en-US" dirty="0" smtClean="0"/>
              <a:t> = 11, where x</a:t>
            </a:r>
            <a:r>
              <a:rPr lang="en-US" baseline="-25000" dirty="0" smtClean="0"/>
              <a:t>1</a:t>
            </a:r>
            <a:r>
              <a:rPr lang="en-US" dirty="0" smtClean="0"/>
              <a:t>, x</a:t>
            </a:r>
            <a:r>
              <a:rPr lang="en-US" baseline="-25000" dirty="0" smtClean="0"/>
              <a:t>2</a:t>
            </a:r>
            <a:r>
              <a:rPr lang="en-US" dirty="0" smtClean="0"/>
              <a:t> and x</a:t>
            </a:r>
            <a:r>
              <a:rPr lang="en-US" baseline="-25000" dirty="0" smtClean="0"/>
              <a:t>3</a:t>
            </a:r>
            <a:r>
              <a:rPr lang="en-US" dirty="0" smtClean="0"/>
              <a:t> are non negative integers? </a:t>
            </a: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18</a:t>
            </a:fld>
            <a:endParaRPr lang="en-US"/>
          </a:p>
        </p:txBody>
      </p:sp>
      <p:sp>
        <p:nvSpPr>
          <p:cNvPr id="6" name="TextBox 5"/>
          <p:cNvSpPr txBox="1"/>
          <p:nvPr/>
        </p:nvSpPr>
        <p:spPr>
          <a:xfrm>
            <a:off x="7162800" y="5638800"/>
            <a:ext cx="888385" cy="369332"/>
          </a:xfrm>
          <a:prstGeom prst="rect">
            <a:avLst/>
          </a:prstGeom>
          <a:noFill/>
        </p:spPr>
        <p:txBody>
          <a:bodyPr wrap="none" rtlCol="0">
            <a:spAutoFit/>
          </a:bodyPr>
          <a:lstStyle/>
          <a:p>
            <a:r>
              <a:rPr lang="en-US" b="1" dirty="0" err="1" smtClean="0">
                <a:solidFill>
                  <a:srgbClr val="FF0000"/>
                </a:solidFill>
              </a:rPr>
              <a:t>Ans</a:t>
            </a:r>
            <a:r>
              <a:rPr lang="en-US" b="1" dirty="0" smtClean="0">
                <a:solidFill>
                  <a:srgbClr val="FF0000"/>
                </a:solidFill>
              </a:rPr>
              <a:t>=78</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Permutations with Indistinguishable Objects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number of different permutations of </a:t>
            </a:r>
            <a:r>
              <a:rPr lang="en-US" b="1" i="1" dirty="0" smtClean="0"/>
              <a:t>n</a:t>
            </a:r>
            <a:r>
              <a:rPr lang="en-US" dirty="0" smtClean="0"/>
              <a:t> objects, where there are </a:t>
            </a:r>
            <a:r>
              <a:rPr lang="en-US" b="1" i="1" dirty="0" smtClean="0"/>
              <a:t>n</a:t>
            </a:r>
            <a:r>
              <a:rPr lang="en-US" b="1" i="1" baseline="-25000" dirty="0" smtClean="0"/>
              <a:t>1</a:t>
            </a:r>
            <a:r>
              <a:rPr lang="en-US" dirty="0" smtClean="0"/>
              <a:t> indistinguishable objects of type 1, </a:t>
            </a:r>
            <a:r>
              <a:rPr lang="en-US" b="1" i="1" dirty="0" smtClean="0"/>
              <a:t>n</a:t>
            </a:r>
            <a:r>
              <a:rPr lang="en-US" b="1" i="1" baseline="-25000" dirty="0" smtClean="0"/>
              <a:t>2</a:t>
            </a:r>
            <a:r>
              <a:rPr lang="en-US" dirty="0" smtClean="0"/>
              <a:t> indistinguishable objects of type 2,…, and </a:t>
            </a:r>
            <a:r>
              <a:rPr lang="en-US" b="1" i="1" dirty="0" err="1" smtClean="0"/>
              <a:t>n</a:t>
            </a:r>
            <a:r>
              <a:rPr lang="en-US" b="1" i="1" baseline="-25000" dirty="0" err="1" smtClean="0"/>
              <a:t>k</a:t>
            </a:r>
            <a:r>
              <a:rPr lang="en-US" dirty="0" smtClean="0"/>
              <a:t> indistinguishable objects of type k, is </a:t>
            </a:r>
            <a:r>
              <a:rPr lang="en-US" b="1" i="1" dirty="0" smtClean="0"/>
              <a:t>n! / (n</a:t>
            </a:r>
            <a:r>
              <a:rPr lang="en-US" b="1" i="1" baseline="-25000" dirty="0" smtClean="0"/>
              <a:t>1</a:t>
            </a:r>
            <a:r>
              <a:rPr lang="en-US" b="1" i="1" dirty="0" smtClean="0"/>
              <a:t>!*n</a:t>
            </a:r>
            <a:r>
              <a:rPr lang="en-US" b="1" i="1" baseline="-25000" dirty="0" smtClean="0"/>
              <a:t>2</a:t>
            </a:r>
            <a:r>
              <a:rPr lang="en-US" b="1" i="1" dirty="0" smtClean="0"/>
              <a:t>!*…..*</a:t>
            </a:r>
            <a:r>
              <a:rPr lang="en-US" b="1" i="1" dirty="0" err="1" smtClean="0"/>
              <a:t>n</a:t>
            </a:r>
            <a:r>
              <a:rPr lang="en-US" b="1" i="1" baseline="-25000" dirty="0" err="1" smtClean="0"/>
              <a:t>k</a:t>
            </a:r>
            <a:r>
              <a:rPr lang="en-US" b="1" i="1" dirty="0" smtClean="0"/>
              <a:t>!)</a:t>
            </a:r>
          </a:p>
          <a:p>
            <a:pPr algn="just"/>
            <a:r>
              <a:rPr lang="en-US" dirty="0" smtClean="0"/>
              <a:t>Example</a:t>
            </a:r>
          </a:p>
          <a:p>
            <a:pPr lvl="1" algn="just"/>
            <a:r>
              <a:rPr lang="en-US" dirty="0" smtClean="0"/>
              <a:t>How many different strings can be made by reordering the letters of the word SUCCESS</a:t>
            </a:r>
          </a:p>
          <a:p>
            <a:pPr lvl="1" algn="just"/>
            <a:r>
              <a:rPr lang="en-US" dirty="0" err="1" smtClean="0"/>
              <a:t>Ans</a:t>
            </a:r>
            <a:r>
              <a:rPr lang="en-US" dirty="0" smtClean="0"/>
              <a:t> = 7! / (3!*2!*1!*1!) = 420</a:t>
            </a:r>
          </a:p>
          <a:p>
            <a:pPr algn="just">
              <a:buNone/>
            </a:pP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Basics of Counting</a:t>
            </a:r>
            <a:endParaRPr lang="en-US" dirty="0"/>
          </a:p>
        </p:txBody>
      </p:sp>
      <p:sp>
        <p:nvSpPr>
          <p:cNvPr id="3" name="Content Placeholder 2"/>
          <p:cNvSpPr>
            <a:spLocks noGrp="1"/>
          </p:cNvSpPr>
          <p:nvPr>
            <p:ph idx="1"/>
          </p:nvPr>
        </p:nvSpPr>
        <p:spPr/>
        <p:txBody>
          <a:bodyPr/>
          <a:lstStyle/>
          <a:p>
            <a:pPr algn="just"/>
            <a:r>
              <a:rPr lang="en-US" dirty="0" smtClean="0"/>
              <a:t>There are two basic counting principles that can be used to solve the counting problems</a:t>
            </a:r>
          </a:p>
          <a:p>
            <a:pPr lvl="1" algn="just"/>
            <a:r>
              <a:rPr lang="en-US" dirty="0" smtClean="0"/>
              <a:t>Sum Rule</a:t>
            </a:r>
          </a:p>
          <a:p>
            <a:pPr lvl="1" algn="just"/>
            <a:r>
              <a:rPr lang="en-US" dirty="0" smtClean="0"/>
              <a:t>Product Rule</a:t>
            </a: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Combination with Indistinguishable Objects</a:t>
            </a:r>
            <a:endParaRPr lang="en-US" dirty="0"/>
          </a:p>
        </p:txBody>
      </p:sp>
      <p:sp>
        <p:nvSpPr>
          <p:cNvPr id="3" name="Content Placeholder 2"/>
          <p:cNvSpPr>
            <a:spLocks noGrp="1"/>
          </p:cNvSpPr>
          <p:nvPr>
            <p:ph idx="1"/>
          </p:nvPr>
        </p:nvSpPr>
        <p:spPr/>
        <p:txBody>
          <a:bodyPr/>
          <a:lstStyle/>
          <a:p>
            <a:pPr algn="just"/>
            <a:r>
              <a:rPr lang="en-US" b="1" u="sng" dirty="0" smtClean="0"/>
              <a:t>Example</a:t>
            </a:r>
          </a:p>
          <a:p>
            <a:pPr lvl="1" algn="just"/>
            <a:r>
              <a:rPr lang="en-US" dirty="0" smtClean="0"/>
              <a:t>How many ways are there to pack six copies of the same book into four identical boxes, where a box can contain as many as six books</a:t>
            </a:r>
          </a:p>
          <a:p>
            <a:pPr lvl="1" algn="just"/>
            <a:r>
              <a:rPr lang="en-US" dirty="0" smtClean="0"/>
              <a:t>No. of ways = {6}, {5,1}, {4,1,1}, {4,2}, {3,3}, {3,2,1}, {3,1,1,1}, {2,2,2}, {2,2,1,1}</a:t>
            </a:r>
          </a:p>
          <a:p>
            <a:pPr lvl="1" algn="just"/>
            <a:r>
              <a:rPr lang="en-US" dirty="0" smtClean="0"/>
              <a:t>9 ways</a:t>
            </a: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Generating Permutations</a:t>
            </a:r>
            <a:endParaRPr lang="en-US" b="1" dirty="0"/>
          </a:p>
        </p:txBody>
      </p:sp>
      <p:sp>
        <p:nvSpPr>
          <p:cNvPr id="3" name="Content Placeholder 2"/>
          <p:cNvSpPr>
            <a:spLocks noGrp="1"/>
          </p:cNvSpPr>
          <p:nvPr>
            <p:ph idx="1"/>
          </p:nvPr>
        </p:nvSpPr>
        <p:spPr/>
        <p:txBody>
          <a:bodyPr>
            <a:normAutofit fontScale="70000" lnSpcReduction="20000"/>
          </a:bodyPr>
          <a:lstStyle/>
          <a:p>
            <a:pPr algn="just"/>
            <a:r>
              <a:rPr lang="en-US" dirty="0" smtClean="0"/>
              <a:t>Lexicographic Ordering (Dictionary Ordering)</a:t>
            </a:r>
          </a:p>
          <a:p>
            <a:pPr algn="just"/>
            <a:r>
              <a:rPr lang="en-US" dirty="0" smtClean="0"/>
              <a:t>In this ordering, the permutation </a:t>
            </a:r>
            <a:r>
              <a:rPr lang="en-US" b="1" i="1" dirty="0" smtClean="0"/>
              <a:t>a</a:t>
            </a:r>
            <a:r>
              <a:rPr lang="en-US" b="1" i="1" baseline="-25000" dirty="0" smtClean="0"/>
              <a:t>1</a:t>
            </a:r>
            <a:r>
              <a:rPr lang="en-US" b="1" i="1" dirty="0" smtClean="0"/>
              <a:t>a</a:t>
            </a:r>
            <a:r>
              <a:rPr lang="en-US" b="1" i="1" baseline="-25000" dirty="0" smtClean="0"/>
              <a:t>2</a:t>
            </a:r>
            <a:r>
              <a:rPr lang="en-US" b="1" i="1" dirty="0" smtClean="0"/>
              <a:t>⋯a</a:t>
            </a:r>
            <a:r>
              <a:rPr lang="en-US" b="1" i="1" baseline="-25000" dirty="0" smtClean="0"/>
              <a:t>n</a:t>
            </a:r>
            <a:r>
              <a:rPr lang="en-US" dirty="0" smtClean="0"/>
              <a:t> precedes the permutation of </a:t>
            </a:r>
            <a:r>
              <a:rPr lang="en-US" b="1" i="1" dirty="0" smtClean="0"/>
              <a:t>b</a:t>
            </a:r>
            <a:r>
              <a:rPr lang="en-US" b="1" i="1" baseline="-25000" dirty="0" smtClean="0"/>
              <a:t>1</a:t>
            </a:r>
            <a:r>
              <a:rPr lang="en-US" b="1" i="1" dirty="0" smtClean="0"/>
              <a:t>b</a:t>
            </a:r>
            <a:r>
              <a:rPr lang="en-US" b="1" i="1" baseline="-25000" dirty="0" smtClean="0"/>
              <a:t>2</a:t>
            </a:r>
            <a:r>
              <a:rPr lang="en-US" b="1" i="1" dirty="0" smtClean="0"/>
              <a:t>⋯b</a:t>
            </a:r>
            <a:r>
              <a:rPr lang="en-US" b="1" i="1" baseline="-25000" dirty="0" smtClean="0"/>
              <a:t>n</a:t>
            </a:r>
            <a:r>
              <a:rPr lang="en-US" dirty="0" smtClean="0"/>
              <a:t>, if for some </a:t>
            </a:r>
            <a:r>
              <a:rPr lang="en-US" b="1" i="1" dirty="0" smtClean="0"/>
              <a:t>k</a:t>
            </a:r>
            <a:r>
              <a:rPr lang="en-US" dirty="0" smtClean="0"/>
              <a:t>, with </a:t>
            </a:r>
            <a:r>
              <a:rPr lang="en-US" b="1" i="1" dirty="0" smtClean="0"/>
              <a:t>1 ≤ k ≤ n, a</a:t>
            </a:r>
            <a:r>
              <a:rPr lang="en-US" b="1" i="1" baseline="-25000" dirty="0" smtClean="0"/>
              <a:t>1</a:t>
            </a:r>
            <a:r>
              <a:rPr lang="en-US" b="1" i="1" dirty="0" smtClean="0"/>
              <a:t> = b</a:t>
            </a:r>
            <a:r>
              <a:rPr lang="en-US" b="1" i="1" baseline="-25000" dirty="0" smtClean="0"/>
              <a:t>1</a:t>
            </a:r>
            <a:r>
              <a:rPr lang="en-US" b="1" i="1" dirty="0" smtClean="0"/>
              <a:t>, a</a:t>
            </a:r>
            <a:r>
              <a:rPr lang="en-US" b="1" i="1" baseline="-25000" dirty="0" smtClean="0"/>
              <a:t>2</a:t>
            </a:r>
            <a:r>
              <a:rPr lang="en-US" b="1" i="1" dirty="0" smtClean="0"/>
              <a:t> = b</a:t>
            </a:r>
            <a:r>
              <a:rPr lang="en-US" b="1" i="1" baseline="-25000" dirty="0" smtClean="0"/>
              <a:t>2</a:t>
            </a:r>
            <a:r>
              <a:rPr lang="en-US" b="1" i="1" dirty="0" smtClean="0"/>
              <a:t>,…, a</a:t>
            </a:r>
            <a:r>
              <a:rPr lang="en-US" b="1" i="1" baseline="-25000" dirty="0" smtClean="0"/>
              <a:t>k-1</a:t>
            </a:r>
            <a:r>
              <a:rPr lang="en-US" b="1" i="1" dirty="0" smtClean="0"/>
              <a:t> = b</a:t>
            </a:r>
            <a:r>
              <a:rPr lang="en-US" b="1" i="1" baseline="-25000" dirty="0" smtClean="0"/>
              <a:t>k-1</a:t>
            </a:r>
            <a:r>
              <a:rPr lang="en-US" b="1" i="1" dirty="0" smtClean="0"/>
              <a:t>, and </a:t>
            </a:r>
            <a:r>
              <a:rPr lang="en-US" b="1" i="1" dirty="0" err="1" smtClean="0"/>
              <a:t>a</a:t>
            </a:r>
            <a:r>
              <a:rPr lang="en-US" b="1" i="1" baseline="-25000" dirty="0" err="1" smtClean="0"/>
              <a:t>k</a:t>
            </a:r>
            <a:r>
              <a:rPr lang="en-US" b="1" i="1" dirty="0" smtClean="0"/>
              <a:t> &lt; </a:t>
            </a:r>
            <a:r>
              <a:rPr lang="en-US" b="1" i="1" dirty="0" err="1" smtClean="0"/>
              <a:t>b</a:t>
            </a:r>
            <a:r>
              <a:rPr lang="en-US" b="1" i="1" baseline="-25000" dirty="0" err="1" smtClean="0"/>
              <a:t>k</a:t>
            </a:r>
            <a:endParaRPr lang="en-US" b="1" i="1" dirty="0" smtClean="0"/>
          </a:p>
          <a:p>
            <a:pPr algn="just"/>
            <a:r>
              <a:rPr lang="en-US" dirty="0" smtClean="0"/>
              <a:t>i.e. a permutation of the set of the n smallest positive integers precedes (in lexicographic order) a second permutation if the number in this permutation in the first position where the two permutations disagree is smaller than the number in that position in the second permutation</a:t>
            </a:r>
          </a:p>
          <a:p>
            <a:pPr algn="just"/>
            <a:r>
              <a:rPr lang="en-US" b="1" u="sng" dirty="0" smtClean="0"/>
              <a:t>Example</a:t>
            </a:r>
          </a:p>
          <a:p>
            <a:pPr lvl="1" algn="just"/>
            <a:r>
              <a:rPr lang="en-US" dirty="0" smtClean="0"/>
              <a:t>The permutation 23415 of the set {1, 2, 3, 4, 5} precedes the permutation 23514, because these permutations agree in the first two positions, but the number in the third position in the first permutation, 4, is smaller than the number in the third position in the second permutation, 5.</a:t>
            </a:r>
          </a:p>
          <a:p>
            <a:pPr algn="just"/>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Generating Permutations…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What is the next permutation in lexicographic order after 362541?</a:t>
            </a:r>
          </a:p>
          <a:p>
            <a:pPr lvl="1" algn="just"/>
            <a:r>
              <a:rPr lang="en-US" dirty="0" smtClean="0"/>
              <a:t>The last pair of integers </a:t>
            </a:r>
            <a:r>
              <a:rPr lang="en-US" dirty="0" err="1" smtClean="0"/>
              <a:t>a</a:t>
            </a:r>
            <a:r>
              <a:rPr lang="en-US" baseline="-25000" dirty="0" err="1" smtClean="0"/>
              <a:t>j</a:t>
            </a:r>
            <a:r>
              <a:rPr lang="en-US" dirty="0" smtClean="0"/>
              <a:t> and a</a:t>
            </a:r>
            <a:r>
              <a:rPr lang="en-US" baseline="-25000" dirty="0" smtClean="0"/>
              <a:t>j+1</a:t>
            </a:r>
            <a:r>
              <a:rPr lang="en-US" dirty="0" smtClean="0"/>
              <a:t> where </a:t>
            </a:r>
            <a:r>
              <a:rPr lang="en-US" dirty="0" err="1" smtClean="0"/>
              <a:t>a</a:t>
            </a:r>
            <a:r>
              <a:rPr lang="en-US" baseline="-25000" dirty="0" err="1" smtClean="0"/>
              <a:t>j</a:t>
            </a:r>
            <a:r>
              <a:rPr lang="en-US" dirty="0" smtClean="0"/>
              <a:t> &lt; a</a:t>
            </a:r>
            <a:r>
              <a:rPr lang="en-US" baseline="-25000" dirty="0" smtClean="0"/>
              <a:t>j+1</a:t>
            </a:r>
            <a:r>
              <a:rPr lang="en-US" dirty="0" smtClean="0"/>
              <a:t> is a</a:t>
            </a:r>
            <a:r>
              <a:rPr lang="en-US" baseline="-25000" dirty="0" smtClean="0"/>
              <a:t>3</a:t>
            </a:r>
            <a:r>
              <a:rPr lang="en-US" dirty="0" smtClean="0"/>
              <a:t> = 2 and a</a:t>
            </a:r>
            <a:r>
              <a:rPr lang="en-US" baseline="-25000" dirty="0" smtClean="0"/>
              <a:t>4</a:t>
            </a:r>
            <a:r>
              <a:rPr lang="en-US" dirty="0" smtClean="0"/>
              <a:t> = 5. The least integer to the right of 2 that is greater than 2 in the permutation is a</a:t>
            </a:r>
            <a:r>
              <a:rPr lang="en-US" baseline="-25000" dirty="0" smtClean="0"/>
              <a:t>5</a:t>
            </a:r>
            <a:r>
              <a:rPr lang="en-US" dirty="0" smtClean="0"/>
              <a:t> = 4. Hence, 4 is placed in the third position. Then the integers 2, 5, and 1 are placed in order in the last three positions in increasing order, giving 125 as the last three positions of the permutation. Hence, the next permutation is 364125</a:t>
            </a:r>
          </a:p>
          <a:p>
            <a:pPr algn="just"/>
            <a:r>
              <a:rPr lang="en-US" dirty="0" smtClean="0"/>
              <a:t>Exercise</a:t>
            </a:r>
          </a:p>
          <a:p>
            <a:pPr lvl="1"/>
            <a:r>
              <a:rPr lang="en-US" dirty="0" smtClean="0"/>
              <a:t>Find the next larger permutation in lexicographic order after each of these permutations</a:t>
            </a:r>
          </a:p>
          <a:p>
            <a:pPr lvl="1"/>
            <a:r>
              <a:rPr lang="en-US" dirty="0" smtClean="0"/>
              <a:t>1432, 		54123, 		31528764 </a:t>
            </a: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22</a:t>
            </a:fld>
            <a:endParaRPr lang="en-US"/>
          </a:p>
        </p:txBody>
      </p:sp>
      <p:sp>
        <p:nvSpPr>
          <p:cNvPr id="6" name="TextBox 5"/>
          <p:cNvSpPr txBox="1"/>
          <p:nvPr/>
        </p:nvSpPr>
        <p:spPr>
          <a:xfrm>
            <a:off x="2242857" y="5486400"/>
            <a:ext cx="652743" cy="369332"/>
          </a:xfrm>
          <a:prstGeom prst="rect">
            <a:avLst/>
          </a:prstGeom>
          <a:noFill/>
        </p:spPr>
        <p:txBody>
          <a:bodyPr wrap="none" rtlCol="0">
            <a:spAutoFit/>
          </a:bodyPr>
          <a:lstStyle/>
          <a:p>
            <a:r>
              <a:rPr lang="en-US" b="1" dirty="0" smtClean="0">
                <a:solidFill>
                  <a:srgbClr val="FF0000"/>
                </a:solidFill>
              </a:rPr>
              <a:t>2134</a:t>
            </a:r>
            <a:endParaRPr lang="en-US" b="1" dirty="0">
              <a:solidFill>
                <a:srgbClr val="FF0000"/>
              </a:solidFill>
            </a:endParaRPr>
          </a:p>
        </p:txBody>
      </p:sp>
      <p:sp>
        <p:nvSpPr>
          <p:cNvPr id="7" name="TextBox 6"/>
          <p:cNvSpPr txBox="1"/>
          <p:nvPr/>
        </p:nvSpPr>
        <p:spPr>
          <a:xfrm>
            <a:off x="4528857" y="5526204"/>
            <a:ext cx="769763" cy="369332"/>
          </a:xfrm>
          <a:prstGeom prst="rect">
            <a:avLst/>
          </a:prstGeom>
          <a:noFill/>
        </p:spPr>
        <p:txBody>
          <a:bodyPr wrap="none" rtlCol="0">
            <a:spAutoFit/>
          </a:bodyPr>
          <a:lstStyle/>
          <a:p>
            <a:r>
              <a:rPr lang="en-US" b="1" dirty="0" smtClean="0">
                <a:solidFill>
                  <a:srgbClr val="FF0000"/>
                </a:solidFill>
              </a:rPr>
              <a:t>54132</a:t>
            </a:r>
            <a:endParaRPr lang="en-US" b="1" dirty="0">
              <a:solidFill>
                <a:srgbClr val="FF0000"/>
              </a:solidFill>
            </a:endParaRPr>
          </a:p>
        </p:txBody>
      </p:sp>
      <p:sp>
        <p:nvSpPr>
          <p:cNvPr id="8" name="TextBox 7"/>
          <p:cNvSpPr txBox="1"/>
          <p:nvPr/>
        </p:nvSpPr>
        <p:spPr>
          <a:xfrm>
            <a:off x="7424457" y="5486400"/>
            <a:ext cx="1120820" cy="369332"/>
          </a:xfrm>
          <a:prstGeom prst="rect">
            <a:avLst/>
          </a:prstGeom>
          <a:noFill/>
        </p:spPr>
        <p:txBody>
          <a:bodyPr wrap="none" rtlCol="0">
            <a:spAutoFit/>
          </a:bodyPr>
          <a:lstStyle/>
          <a:p>
            <a:r>
              <a:rPr lang="en-US" b="1" dirty="0" smtClean="0">
                <a:solidFill>
                  <a:srgbClr val="FF0000"/>
                </a:solidFill>
              </a:rPr>
              <a:t>31542678</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Generating Combinations</a:t>
            </a:r>
            <a:endParaRPr lang="en-US" b="1" dirty="0"/>
          </a:p>
        </p:txBody>
      </p:sp>
      <p:sp>
        <p:nvSpPr>
          <p:cNvPr id="3" name="Content Placeholder 2"/>
          <p:cNvSpPr>
            <a:spLocks noGrp="1"/>
          </p:cNvSpPr>
          <p:nvPr>
            <p:ph idx="1"/>
          </p:nvPr>
        </p:nvSpPr>
        <p:spPr/>
        <p:txBody>
          <a:bodyPr>
            <a:normAutofit fontScale="70000" lnSpcReduction="20000"/>
          </a:bodyPr>
          <a:lstStyle/>
          <a:p>
            <a:pPr algn="just"/>
            <a:r>
              <a:rPr lang="en-US" dirty="0" smtClean="0"/>
              <a:t>Combinations are subsets of a set</a:t>
            </a:r>
          </a:p>
          <a:p>
            <a:pPr algn="just"/>
            <a:r>
              <a:rPr lang="en-US" dirty="0" smtClean="0"/>
              <a:t>Combination or subset of n elements can be placed in one-to-one correspondence with the number of bit strings of length n</a:t>
            </a:r>
          </a:p>
          <a:p>
            <a:pPr algn="just"/>
            <a:r>
              <a:rPr lang="en-US" b="1" u="sng" dirty="0" smtClean="0"/>
              <a:t>Example</a:t>
            </a:r>
          </a:p>
          <a:p>
            <a:pPr lvl="1" algn="just"/>
            <a:r>
              <a:rPr lang="en-US" dirty="0" smtClean="0"/>
              <a:t>Find the next largest bit string 110110111</a:t>
            </a:r>
          </a:p>
          <a:p>
            <a:pPr lvl="1" algn="just"/>
            <a:r>
              <a:rPr lang="en-US" i="1" dirty="0" smtClean="0"/>
              <a:t>Solution</a:t>
            </a:r>
          </a:p>
          <a:p>
            <a:pPr lvl="2" algn="just"/>
            <a:r>
              <a:rPr lang="en-US" dirty="0" smtClean="0"/>
              <a:t>Take the rightmost 0, change it to 1, and replace all the  digits to the right of this with 0’s. So here the answer is 110111000</a:t>
            </a:r>
          </a:p>
          <a:p>
            <a:pPr lvl="1" algn="just"/>
            <a:r>
              <a:rPr lang="en-US" dirty="0" smtClean="0"/>
              <a:t>There are 5 faculty members in a department, and sometimes they show up a football games. In how many combinations can these faculty members show up for the game?</a:t>
            </a:r>
          </a:p>
          <a:p>
            <a:pPr lvl="1" algn="just"/>
            <a:r>
              <a:rPr lang="en-US" i="1" dirty="0" smtClean="0"/>
              <a:t>Solution</a:t>
            </a:r>
          </a:p>
          <a:p>
            <a:pPr lvl="2" algn="just"/>
            <a:r>
              <a:rPr lang="en-US" dirty="0" smtClean="0"/>
              <a:t>For each of these faculty members, there are two situations, they either show up or don’t show up. Thus, there are 2</a:t>
            </a:r>
            <a:r>
              <a:rPr lang="en-US" baseline="30000" dirty="0" smtClean="0"/>
              <a:t>5</a:t>
            </a:r>
            <a:r>
              <a:rPr lang="en-US" dirty="0" smtClean="0"/>
              <a:t>  = </a:t>
            </a:r>
            <a:r>
              <a:rPr lang="en-US" smtClean="0"/>
              <a:t>32 </a:t>
            </a:r>
            <a:r>
              <a:rPr lang="en-US" smtClean="0"/>
              <a:t>(11111)combinations</a:t>
            </a:r>
            <a:endParaRPr lang="en-US" dirty="0" smtClean="0"/>
          </a:p>
          <a:p>
            <a:pPr lvl="2" algn="just"/>
            <a:r>
              <a:rPr lang="en-US" dirty="0" smtClean="0"/>
              <a:t>The bit strings 00000 corresponds to none of them showing up, while the bit strings 10010 corresponds to the 1</a:t>
            </a:r>
            <a:r>
              <a:rPr lang="en-US" baseline="30000" dirty="0" smtClean="0"/>
              <a:t>st</a:t>
            </a:r>
            <a:r>
              <a:rPr lang="en-US" dirty="0" smtClean="0"/>
              <a:t> and 4</a:t>
            </a:r>
            <a:r>
              <a:rPr lang="en-US" baseline="30000" dirty="0" smtClean="0"/>
              <a:t>th</a:t>
            </a:r>
            <a:r>
              <a:rPr lang="en-US" dirty="0" smtClean="0"/>
              <a:t> faculty member showing up.</a:t>
            </a:r>
          </a:p>
          <a:p>
            <a:pPr algn="just"/>
            <a:endParaRPr lang="en-US" dirty="0" smtClean="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3600" b="1" dirty="0" smtClean="0"/>
          </a:p>
          <a:p>
            <a:pPr algn="ctr">
              <a:buNone/>
            </a:pPr>
            <a:endParaRPr lang="en-US" sz="3600" b="1" dirty="0"/>
          </a:p>
          <a:p>
            <a:pPr algn="ctr">
              <a:buNone/>
            </a:pPr>
            <a:endParaRPr lang="en-US" sz="3600" b="1" dirty="0" smtClean="0"/>
          </a:p>
          <a:p>
            <a:pPr algn="ctr">
              <a:buNone/>
            </a:pPr>
            <a:r>
              <a:rPr lang="en-US" sz="3600" b="1" dirty="0" smtClean="0"/>
              <a:t>End of Session 5.1</a:t>
            </a:r>
            <a:endParaRPr lang="en-US" sz="3600" b="1" dirty="0"/>
          </a:p>
        </p:txBody>
      </p:sp>
      <p:sp>
        <p:nvSpPr>
          <p:cNvPr id="4" name="Slide Number Placeholder 3"/>
          <p:cNvSpPr>
            <a:spLocks noGrp="1"/>
          </p:cNvSpPr>
          <p:nvPr>
            <p:ph type="sldNum" sz="quarter" idx="12"/>
          </p:nvPr>
        </p:nvSpPr>
        <p:spPr/>
        <p:txBody>
          <a:bodyPr/>
          <a:lstStyle/>
          <a:p>
            <a:fld id="{8B55B0CE-3D66-4E5F-8F50-6A05F857844B}"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Compiled By :- Bikash Balami</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Sum Rule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If a task can be done in </a:t>
            </a:r>
            <a:r>
              <a:rPr lang="en-US" b="1" i="1" dirty="0" smtClean="0"/>
              <a:t>n</a:t>
            </a:r>
            <a:r>
              <a:rPr lang="en-US" b="1" i="1" baseline="-25000" dirty="0" smtClean="0"/>
              <a:t>1</a:t>
            </a:r>
            <a:r>
              <a:rPr lang="en-US" dirty="0" smtClean="0"/>
              <a:t> ways and a second task in </a:t>
            </a:r>
            <a:r>
              <a:rPr lang="en-US" b="1" i="1" dirty="0" smtClean="0"/>
              <a:t>n</a:t>
            </a:r>
            <a:r>
              <a:rPr lang="en-US" b="1" i="1" baseline="-25000" dirty="0" smtClean="0"/>
              <a:t>2</a:t>
            </a:r>
            <a:r>
              <a:rPr lang="en-US" dirty="0" smtClean="0"/>
              <a:t> ways, and if these tasks cannot be done at the same time, then there are </a:t>
            </a:r>
            <a:r>
              <a:rPr lang="en-US" b="1" i="1" dirty="0" smtClean="0"/>
              <a:t>n</a:t>
            </a:r>
            <a:r>
              <a:rPr lang="en-US" b="1" i="1" baseline="-25000" dirty="0" smtClean="0"/>
              <a:t>1</a:t>
            </a:r>
            <a:r>
              <a:rPr lang="en-US" b="1" i="1" dirty="0" smtClean="0"/>
              <a:t> + n</a:t>
            </a:r>
            <a:r>
              <a:rPr lang="en-US" b="1" i="1" baseline="-25000" dirty="0" smtClean="0"/>
              <a:t>2</a:t>
            </a:r>
            <a:r>
              <a:rPr lang="en-US" dirty="0" smtClean="0"/>
              <a:t> ways to do one of these tasks</a:t>
            </a:r>
          </a:p>
          <a:p>
            <a:pPr algn="just"/>
            <a:r>
              <a:rPr lang="en-US" b="1" u="sng" dirty="0" smtClean="0"/>
              <a:t>Example</a:t>
            </a:r>
          </a:p>
          <a:p>
            <a:pPr lvl="1" algn="just"/>
            <a:r>
              <a:rPr lang="en-US" dirty="0" smtClean="0"/>
              <a:t>In how many ways we can draw a heart or a diamond from an ordinary deck of playing cards?</a:t>
            </a:r>
          </a:p>
          <a:p>
            <a:pPr lvl="1" algn="just"/>
            <a:r>
              <a:rPr lang="en-US" i="1" dirty="0" smtClean="0"/>
              <a:t>Solution</a:t>
            </a:r>
          </a:p>
          <a:p>
            <a:pPr lvl="1" algn="just"/>
            <a:r>
              <a:rPr lang="en-US" dirty="0" smtClean="0"/>
              <a:t>There are total 13 cards of heart and 13 card of diamond. So, by sum rule total number of ways of picking heart or diamond is 13 + 13 = 26</a:t>
            </a:r>
          </a:p>
          <a:p>
            <a:pPr algn="just"/>
            <a:r>
              <a:rPr lang="en-US" b="1" u="sng" dirty="0" smtClean="0"/>
              <a:t>Exercise</a:t>
            </a:r>
          </a:p>
          <a:p>
            <a:pPr lvl="1" algn="just"/>
            <a:r>
              <a:rPr lang="en-US" dirty="0" smtClean="0"/>
              <a:t>How many ways we can get a sum of 4 or of 8 when two distinguishable dice (say one die is red and the other is white) are rolled?</a:t>
            </a: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Product Rule</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If a task can be done in </a:t>
            </a:r>
            <a:r>
              <a:rPr lang="en-US" b="1" i="1" dirty="0" smtClean="0"/>
              <a:t>n</a:t>
            </a:r>
            <a:r>
              <a:rPr lang="en-US" b="1" i="1" baseline="-25000" dirty="0" smtClean="0"/>
              <a:t>1</a:t>
            </a:r>
            <a:r>
              <a:rPr lang="en-US" dirty="0" smtClean="0"/>
              <a:t> ways and a second task in </a:t>
            </a:r>
            <a:r>
              <a:rPr lang="en-US" b="1" i="1" dirty="0" smtClean="0"/>
              <a:t>n</a:t>
            </a:r>
            <a:r>
              <a:rPr lang="en-US" b="1" i="1" baseline="-25000" dirty="0" smtClean="0"/>
              <a:t>2</a:t>
            </a:r>
            <a:r>
              <a:rPr lang="en-US" dirty="0" smtClean="0"/>
              <a:t> ways after the first task has been done, then there are </a:t>
            </a:r>
            <a:r>
              <a:rPr lang="en-US" b="1" i="1" dirty="0" smtClean="0"/>
              <a:t>n</a:t>
            </a:r>
            <a:r>
              <a:rPr lang="en-US" b="1" i="1" baseline="-25000" dirty="0" smtClean="0"/>
              <a:t>1</a:t>
            </a:r>
            <a:r>
              <a:rPr lang="en-US" b="1" i="1" dirty="0" smtClean="0"/>
              <a:t>n</a:t>
            </a:r>
            <a:r>
              <a:rPr lang="en-US" b="1" i="1" baseline="-25000" dirty="0" smtClean="0"/>
              <a:t>2</a:t>
            </a:r>
            <a:r>
              <a:rPr lang="en-US" dirty="0" smtClean="0"/>
              <a:t> ways to do the work that consists both the task</a:t>
            </a:r>
          </a:p>
          <a:p>
            <a:pPr algn="just"/>
            <a:r>
              <a:rPr lang="en-US" b="1" u="sng" dirty="0" smtClean="0"/>
              <a:t>Example</a:t>
            </a:r>
          </a:p>
          <a:p>
            <a:pPr lvl="1" algn="just"/>
            <a:r>
              <a:rPr lang="en-US" dirty="0" smtClean="0"/>
              <a:t>How many different three-letter initials with none of the letters can be repeated can people have?</a:t>
            </a:r>
          </a:p>
          <a:p>
            <a:pPr lvl="1" algn="just"/>
            <a:r>
              <a:rPr lang="en-US" i="1" dirty="0" smtClean="0"/>
              <a:t>Solution</a:t>
            </a:r>
          </a:p>
          <a:p>
            <a:pPr lvl="1" algn="just"/>
            <a:r>
              <a:rPr lang="en-US" dirty="0" smtClean="0"/>
              <a:t>Here the first letter can be chosen in 26 ways, since the first letter is assigned we can choose second letter in 25 ways and in the same manner we can choose third letter in 24 ways. So by product rule number of different three-letter initials are 26.25.24 = 15600</a:t>
            </a:r>
          </a:p>
          <a:p>
            <a:pPr algn="just"/>
            <a:r>
              <a:rPr lang="en-US" b="1" u="sng" dirty="0" smtClean="0"/>
              <a:t>Exercise</a:t>
            </a:r>
          </a:p>
          <a:p>
            <a:pPr lvl="1" algn="just"/>
            <a:r>
              <a:rPr lang="en-US" dirty="0" smtClean="0"/>
              <a:t>How many strings are there of four lowercase letters that have the letter x in them?</a:t>
            </a:r>
          </a:p>
          <a:p>
            <a:pPr lvl="1" algn="just"/>
            <a:r>
              <a:rPr lang="en-US" dirty="0" smtClean="0"/>
              <a:t>How many different license plates are available if each plate contains sequence of three letters followed by three digits?</a:t>
            </a:r>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Pigeonhole Principle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If </a:t>
            </a:r>
            <a:r>
              <a:rPr lang="en-US" b="1" i="1" dirty="0" smtClean="0"/>
              <a:t>k + 1</a:t>
            </a:r>
            <a:r>
              <a:rPr lang="en-US" dirty="0" smtClean="0"/>
              <a:t> or more objects are placed into </a:t>
            </a:r>
            <a:r>
              <a:rPr lang="en-US" b="1" i="1" dirty="0" smtClean="0"/>
              <a:t>k</a:t>
            </a:r>
            <a:r>
              <a:rPr lang="en-US" dirty="0" smtClean="0"/>
              <a:t> boxes, then there is at least one box containing two or more of the objects</a:t>
            </a:r>
          </a:p>
          <a:p>
            <a:pPr algn="just"/>
            <a:r>
              <a:rPr lang="en-US" b="1" u="sng" dirty="0" smtClean="0"/>
              <a:t>Example</a:t>
            </a:r>
          </a:p>
          <a:p>
            <a:pPr lvl="1" algn="just"/>
            <a:r>
              <a:rPr lang="en-US" dirty="0" smtClean="0"/>
              <a:t>How many students must be in a class to guarantee that at least two students having the name start with same letter? (26 + 1 =27)</a:t>
            </a:r>
          </a:p>
          <a:p>
            <a:pPr lvl="1" algn="just"/>
            <a:r>
              <a:rPr lang="en-US" dirty="0" smtClean="0"/>
              <a:t>How many students must be in a class to guarantee that at least two students having the birthday at same day?</a:t>
            </a:r>
          </a:p>
          <a:p>
            <a:pPr algn="just"/>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Pigeonhole Principle…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The Generalized Pigeonhole Principle</a:t>
            </a:r>
          </a:p>
          <a:p>
            <a:pPr lvl="1" algn="just"/>
            <a:r>
              <a:rPr lang="en-US" dirty="0" smtClean="0"/>
              <a:t>If </a:t>
            </a:r>
            <a:r>
              <a:rPr lang="en-US" b="1" i="1" dirty="0" smtClean="0"/>
              <a:t>N</a:t>
            </a:r>
            <a:r>
              <a:rPr lang="en-US" dirty="0" smtClean="0"/>
              <a:t> objects are placed into </a:t>
            </a:r>
            <a:r>
              <a:rPr lang="en-US" b="1" i="1" dirty="0" smtClean="0"/>
              <a:t>k</a:t>
            </a:r>
            <a:r>
              <a:rPr lang="en-US" dirty="0" smtClean="0"/>
              <a:t> boxes, then there is at least one box containing at least  </a:t>
            </a:r>
            <a:r>
              <a:rPr lang="en-US" dirty="0" smtClean="0">
                <a:sym typeface="Symbol"/>
              </a:rPr>
              <a:t>N/k </a:t>
            </a:r>
            <a:r>
              <a:rPr lang="en-US" dirty="0" smtClean="0"/>
              <a:t>objects</a:t>
            </a:r>
          </a:p>
          <a:p>
            <a:pPr lvl="1" algn="just"/>
            <a:r>
              <a:rPr lang="en-US" b="1" dirty="0" smtClean="0"/>
              <a:t>Example</a:t>
            </a:r>
          </a:p>
          <a:p>
            <a:pPr lvl="2" algn="just"/>
            <a:r>
              <a:rPr lang="en-US" dirty="0" smtClean="0"/>
              <a:t>Find the minimum number of people among 100 people who were born in the same month?</a:t>
            </a:r>
          </a:p>
          <a:p>
            <a:pPr lvl="3" algn="just"/>
            <a:r>
              <a:rPr lang="en-US" dirty="0" smtClean="0"/>
              <a:t>Among 100 people there are at least </a:t>
            </a:r>
            <a:r>
              <a:rPr lang="en-US" dirty="0" smtClean="0">
                <a:sym typeface="Symbol"/>
              </a:rPr>
              <a:t>100/12 </a:t>
            </a:r>
            <a:r>
              <a:rPr lang="en-US" dirty="0" smtClean="0"/>
              <a:t>= 9 who were born in the same month</a:t>
            </a:r>
          </a:p>
          <a:p>
            <a:pPr lvl="2" algn="just"/>
            <a:r>
              <a:rPr lang="en-US" dirty="0" smtClean="0"/>
              <a:t>What is the minimum number of students required in a discrete mathematics class to be sure that at least six will receive the same grade, if there are five possible grades A, B, C, D, and F</a:t>
            </a:r>
            <a:endParaRPr lang="en-US" b="1" dirty="0" smtClean="0"/>
          </a:p>
          <a:p>
            <a:pPr lvl="1" algn="just">
              <a:buNone/>
            </a:pPr>
            <a:endParaRPr lang="en-US" b="1" dirty="0" smtClean="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Permutations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A permutation of a set of distinct objects is an ordered arrangement of these objects</a:t>
            </a:r>
          </a:p>
          <a:p>
            <a:pPr algn="just"/>
            <a:r>
              <a:rPr lang="en-US" dirty="0" smtClean="0"/>
              <a:t>The number of </a:t>
            </a:r>
            <a:r>
              <a:rPr lang="en-US" b="1" i="1" dirty="0" smtClean="0"/>
              <a:t>r-permutations</a:t>
            </a:r>
            <a:r>
              <a:rPr lang="en-US" dirty="0" smtClean="0"/>
              <a:t> of a set with </a:t>
            </a:r>
            <a:r>
              <a:rPr lang="en-US" b="1" i="1" dirty="0" smtClean="0"/>
              <a:t>n</a:t>
            </a:r>
            <a:r>
              <a:rPr lang="en-US" dirty="0" smtClean="0"/>
              <a:t> elements is denoted by </a:t>
            </a:r>
            <a:r>
              <a:rPr lang="en-US" b="1" i="1" dirty="0" smtClean="0"/>
              <a:t>P(n, r)</a:t>
            </a:r>
          </a:p>
          <a:p>
            <a:pPr lvl="1" algn="just"/>
            <a:r>
              <a:rPr lang="en-US" b="1" i="1" dirty="0" smtClean="0"/>
              <a:t>P(</a:t>
            </a:r>
            <a:r>
              <a:rPr lang="en-US" b="1" i="1" dirty="0" err="1" smtClean="0"/>
              <a:t>n,r</a:t>
            </a:r>
            <a:r>
              <a:rPr lang="en-US" b="1" i="1" dirty="0" smtClean="0"/>
              <a:t>) = n! / (n-r)!</a:t>
            </a:r>
          </a:p>
          <a:p>
            <a:pPr algn="just"/>
            <a:r>
              <a:rPr lang="en-US" b="1" u="sng" dirty="0" smtClean="0"/>
              <a:t>Example</a:t>
            </a:r>
          </a:p>
          <a:p>
            <a:pPr lvl="1" algn="just"/>
            <a:r>
              <a:rPr lang="en-US" dirty="0" smtClean="0"/>
              <a:t>How many ways are there to select a first-prizewinner, a second prize winner, and a third prize winner from 100 different people who have entered a contest?</a:t>
            </a:r>
          </a:p>
          <a:p>
            <a:pPr lvl="2" algn="just"/>
            <a:r>
              <a:rPr lang="en-US" dirty="0" smtClean="0"/>
              <a:t>P(100, 3) = 100.99.98 = 970,200</a:t>
            </a:r>
          </a:p>
          <a:p>
            <a:pPr lvl="1" algn="just"/>
            <a:r>
              <a:rPr lang="en-US" dirty="0" smtClean="0"/>
              <a:t>Suppose that there are eight runners in a race. The winner receives a gold medal, the second-place finisher receives a silver medal, and the third-place finisher receives a bronze medal. How many different ways are there to award these medals, if all possible outcomes of the race can occur and there are no ties?</a:t>
            </a:r>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Permutations…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Find the number of words, with or without meaning, that can be formed with the letters of the word  “NEPAL”</a:t>
            </a:r>
          </a:p>
          <a:p>
            <a:pPr algn="just"/>
            <a:r>
              <a:rPr lang="en-US" dirty="0" smtClean="0"/>
              <a:t>Find the number of words, with or without meaning, that can be formed with the letters of the word “PARPAL”</a:t>
            </a:r>
          </a:p>
          <a:p>
            <a:pPr algn="just"/>
            <a:r>
              <a:rPr lang="en-US" dirty="0" smtClean="0"/>
              <a:t>Find the number of permutations of the letters of the word ‘REMAINS’ such that the vowels always occur in odd places? </a:t>
            </a:r>
          </a:p>
          <a:p>
            <a:pPr algn="just"/>
            <a:endParaRPr lang="en-US" dirty="0"/>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8</a:t>
            </a:fld>
            <a:endParaRPr lang="en-US"/>
          </a:p>
        </p:txBody>
      </p:sp>
      <p:sp>
        <p:nvSpPr>
          <p:cNvPr id="6" name="TextBox 5"/>
          <p:cNvSpPr txBox="1"/>
          <p:nvPr/>
        </p:nvSpPr>
        <p:spPr>
          <a:xfrm>
            <a:off x="6858000" y="5410200"/>
            <a:ext cx="1255472" cy="369332"/>
          </a:xfrm>
          <a:prstGeom prst="rect">
            <a:avLst/>
          </a:prstGeom>
          <a:noFill/>
        </p:spPr>
        <p:txBody>
          <a:bodyPr wrap="none" rtlCol="0">
            <a:spAutoFit/>
          </a:bodyPr>
          <a:lstStyle/>
          <a:p>
            <a:r>
              <a:rPr lang="en-US" b="1" dirty="0" smtClean="0">
                <a:solidFill>
                  <a:srgbClr val="FF0000"/>
                </a:solidFill>
              </a:rPr>
              <a:t>(</a:t>
            </a:r>
            <a:r>
              <a:rPr lang="en-US" b="1" dirty="0" err="1" smtClean="0">
                <a:solidFill>
                  <a:srgbClr val="FF0000"/>
                </a:solidFill>
              </a:rPr>
              <a:t>Ans</a:t>
            </a:r>
            <a:r>
              <a:rPr lang="en-US" b="1" dirty="0" smtClean="0">
                <a:solidFill>
                  <a:srgbClr val="FF0000"/>
                </a:solidFill>
              </a:rPr>
              <a:t> = 576)</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Combinations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An </a:t>
            </a:r>
            <a:r>
              <a:rPr lang="en-US" b="1" i="1" dirty="0" smtClean="0"/>
              <a:t>r-combination</a:t>
            </a:r>
            <a:r>
              <a:rPr lang="en-US" dirty="0" smtClean="0"/>
              <a:t> of elements of a set is an unordered selection of </a:t>
            </a:r>
            <a:r>
              <a:rPr lang="en-US" b="1" i="1" dirty="0" smtClean="0"/>
              <a:t>r</a:t>
            </a:r>
            <a:r>
              <a:rPr lang="en-US" dirty="0" smtClean="0"/>
              <a:t> elements from the set</a:t>
            </a:r>
          </a:p>
          <a:p>
            <a:pPr algn="just"/>
            <a:r>
              <a:rPr lang="en-US" dirty="0" smtClean="0"/>
              <a:t>Denoted by </a:t>
            </a:r>
            <a:r>
              <a:rPr lang="en-US" b="1" i="1" dirty="0" smtClean="0"/>
              <a:t>C(</a:t>
            </a:r>
            <a:r>
              <a:rPr lang="en-US" b="1" i="1" dirty="0" err="1" smtClean="0"/>
              <a:t>n,r</a:t>
            </a:r>
            <a:r>
              <a:rPr lang="en-US" b="1" i="1" dirty="0" smtClean="0"/>
              <a:t>)</a:t>
            </a:r>
          </a:p>
          <a:p>
            <a:pPr lvl="1" algn="just"/>
            <a:r>
              <a:rPr lang="en-US" b="1" i="1" dirty="0" smtClean="0"/>
              <a:t>C(</a:t>
            </a:r>
            <a:r>
              <a:rPr lang="en-US" b="1" i="1" dirty="0" err="1" smtClean="0"/>
              <a:t>n,r</a:t>
            </a:r>
            <a:r>
              <a:rPr lang="en-US" b="1" i="1" dirty="0" smtClean="0"/>
              <a:t>) = n! / r! (n-r)!</a:t>
            </a:r>
          </a:p>
          <a:p>
            <a:pPr algn="just"/>
            <a:r>
              <a:rPr lang="en-US" b="1" u="sng" dirty="0" smtClean="0"/>
              <a:t>Example</a:t>
            </a:r>
          </a:p>
          <a:p>
            <a:pPr lvl="1" algn="just"/>
            <a:r>
              <a:rPr lang="en-US" dirty="0" smtClean="0"/>
              <a:t>How many ways to select five players from a 10-member tennis team to make a trip to a match at another school?</a:t>
            </a:r>
          </a:p>
          <a:p>
            <a:pPr lvl="2" algn="just"/>
            <a:r>
              <a:rPr lang="en-US" dirty="0" smtClean="0"/>
              <a:t>C(10, 5) = 10! / 5!(10 – 5)! = 10! / 5!5! = 252</a:t>
            </a:r>
          </a:p>
          <a:p>
            <a:pPr lvl="1" algn="just"/>
            <a:r>
              <a:rPr lang="en-US" dirty="0" smtClean="0"/>
              <a:t>A group of 30 people have been trained as astronauts to go on the first mission to Mars. How many ways are there to select a crew of six people to go on this mission (assuming that all crew members have the same job)?</a:t>
            </a:r>
          </a:p>
        </p:txBody>
      </p:sp>
      <p:sp>
        <p:nvSpPr>
          <p:cNvPr id="4" name="Footer Placeholder 3"/>
          <p:cNvSpPr>
            <a:spLocks noGrp="1"/>
          </p:cNvSpPr>
          <p:nvPr>
            <p:ph type="ftr" sz="quarter" idx="11"/>
          </p:nvPr>
        </p:nvSpPr>
        <p:spPr/>
        <p:txBody>
          <a:bodyPr/>
          <a:lstStyle/>
          <a:p>
            <a:r>
              <a:rPr lang="en-US" smtClean="0"/>
              <a:t>Compiled By :- Bikash Balami</a:t>
            </a:r>
            <a:endParaRPr lang="en-US"/>
          </a:p>
        </p:txBody>
      </p:sp>
      <p:sp>
        <p:nvSpPr>
          <p:cNvPr id="5" name="Slide Number Placeholder 4"/>
          <p:cNvSpPr>
            <a:spLocks noGrp="1"/>
          </p:cNvSpPr>
          <p:nvPr>
            <p:ph type="sldNum" sz="quarter" idx="12"/>
          </p:nvPr>
        </p:nvSpPr>
        <p:spPr/>
        <p:txBody>
          <a:bodyPr/>
          <a:lstStyle/>
          <a:p>
            <a:fld id="{8B55B0CE-3D66-4E5F-8F50-6A05F857844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87159A74597F4D9F41E493FE05A771" ma:contentTypeVersion="11" ma:contentTypeDescription="Create a new document." ma:contentTypeScope="" ma:versionID="e52c90818647df5eb55e84b4b45ed55f">
  <xsd:schema xmlns:xsd="http://www.w3.org/2001/XMLSchema" xmlns:xs="http://www.w3.org/2001/XMLSchema" xmlns:p="http://schemas.microsoft.com/office/2006/metadata/properties" xmlns:ns2="112eab4c-f319-4ba7-b521-4c7f7826b519" xmlns:ns3="a85faa7c-7ce8-4273-90b6-5c1cfe7ad347" targetNamespace="http://schemas.microsoft.com/office/2006/metadata/properties" ma:root="true" ma:fieldsID="b20c44afddce54640586657870173d78" ns2:_="" ns3:_="">
    <xsd:import namespace="112eab4c-f319-4ba7-b521-4c7f7826b519"/>
    <xsd:import namespace="a85faa7c-7ce8-4273-90b6-5c1cfe7ad34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eab4c-f319-4ba7-b521-4c7f7826b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85faa7c-7ce8-4273-90b6-5c1cfe7ad34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795CCB-0838-4A84-8950-343ADD5D4CDC}"/>
</file>

<file path=customXml/itemProps2.xml><?xml version="1.0" encoding="utf-8"?>
<ds:datastoreItem xmlns:ds="http://schemas.openxmlformats.org/officeDocument/2006/customXml" ds:itemID="{ED396315-FD4D-4E25-B3FB-4DA0578DEDC5}"/>
</file>

<file path=customXml/itemProps3.xml><?xml version="1.0" encoding="utf-8"?>
<ds:datastoreItem xmlns:ds="http://schemas.openxmlformats.org/officeDocument/2006/customXml" ds:itemID="{8EECDFC1-7A6A-45DC-B353-06AB0A8AB443}"/>
</file>

<file path=docProps/app.xml><?xml version="1.0" encoding="utf-8"?>
<Properties xmlns="http://schemas.openxmlformats.org/officeDocument/2006/extended-properties" xmlns:vt="http://schemas.openxmlformats.org/officeDocument/2006/docPropsVTypes">
  <TotalTime>1919</TotalTime>
  <Words>2035</Words>
  <Application>Microsoft Office PowerPoint</Application>
  <PresentationFormat>On-screen Show (4:3)</PresentationFormat>
  <Paragraphs>194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Discrete Structure</vt:lpstr>
      <vt:lpstr>Basics of Counting</vt:lpstr>
      <vt:lpstr>Sum Rule</vt:lpstr>
      <vt:lpstr>Product Rule</vt:lpstr>
      <vt:lpstr>Pigeonhole Principle</vt:lpstr>
      <vt:lpstr>Pigeonhole Principle…</vt:lpstr>
      <vt:lpstr>Permutations</vt:lpstr>
      <vt:lpstr>Permutations…</vt:lpstr>
      <vt:lpstr>Combinations</vt:lpstr>
      <vt:lpstr>Combinations…</vt:lpstr>
      <vt:lpstr>Binomial Coefficients</vt:lpstr>
      <vt:lpstr>The Binomial Theorem</vt:lpstr>
      <vt:lpstr>The Binomial Theorem…</vt:lpstr>
      <vt:lpstr>Pascal’s Identity and Triangle</vt:lpstr>
      <vt:lpstr>Pascal’s Identity and Triangle(Example)…</vt:lpstr>
      <vt:lpstr>Generalized Permutation and Combination</vt:lpstr>
      <vt:lpstr>Permutation with Repetition</vt:lpstr>
      <vt:lpstr>Combination with Repetition</vt:lpstr>
      <vt:lpstr>Permutations with Indistinguishable Objects</vt:lpstr>
      <vt:lpstr>Combination with Indistinguishable Objects</vt:lpstr>
      <vt:lpstr>Generating Permutations</vt:lpstr>
      <vt:lpstr>Generating Permutations…</vt:lpstr>
      <vt:lpstr>Generating Combinations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dc:title>
  <dc:creator>Acer</dc:creator>
  <cp:lastModifiedBy>Acer</cp:lastModifiedBy>
  <cp:revision>626</cp:revision>
  <dcterms:created xsi:type="dcterms:W3CDTF">2020-09-07T11:48:30Z</dcterms:created>
  <dcterms:modified xsi:type="dcterms:W3CDTF">2020-12-07T01:54:02Z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0x0101007187159A74597F4D9F41E493FE05A771</vt:lpwstr>
  </property>
</Properties>
</file>