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5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809DB-41E7-4629-87BC-513D04B632B4}" v="3" dt="2022-04-23T08:44:2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P  PAUDEL" userId="S::csit2077.067@pmc.edu.np::08b76971-0dab-401f-80db-8f8fe7be38b7" providerId="AD" clId="Web-{A97809DB-41E7-4629-87BC-513D04B632B4}"/>
    <pc:docChg chg="modSld sldOrd">
      <pc:chgData name="SAMIP  PAUDEL" userId="S::csit2077.067@pmc.edu.np::08b76971-0dab-401f-80db-8f8fe7be38b7" providerId="AD" clId="Web-{A97809DB-41E7-4629-87BC-513D04B632B4}" dt="2022-04-23T08:44:21.159" v="2"/>
      <pc:docMkLst>
        <pc:docMk/>
      </pc:docMkLst>
      <pc:sldChg chg="ord">
        <pc:chgData name="SAMIP  PAUDEL" userId="S::csit2077.067@pmc.edu.np::08b76971-0dab-401f-80db-8f8fe7be38b7" providerId="AD" clId="Web-{A97809DB-41E7-4629-87BC-513D04B632B4}" dt="2022-04-23T08:44:21.159" v="2"/>
        <pc:sldMkLst>
          <pc:docMk/>
          <pc:sldMk cId="0" sldId="257"/>
        </pc:sldMkLst>
      </pc:sldChg>
      <pc:sldChg chg="modSp">
        <pc:chgData name="SAMIP  PAUDEL" userId="S::csit2077.067@pmc.edu.np::08b76971-0dab-401f-80db-8f8fe7be38b7" providerId="AD" clId="Web-{A97809DB-41E7-4629-87BC-513D04B632B4}" dt="2022-04-23T07:55:40.437" v="1" actId="1076"/>
        <pc:sldMkLst>
          <pc:docMk/>
          <pc:sldMk cId="0" sldId="260"/>
        </pc:sldMkLst>
        <pc:spChg chg="mod">
          <ac:chgData name="SAMIP  PAUDEL" userId="S::csit2077.067@pmc.edu.np::08b76971-0dab-401f-80db-8f8fe7be38b7" providerId="AD" clId="Web-{A97809DB-41E7-4629-87BC-513D04B632B4}" dt="2022-04-23T07:55:40.437" v="1" actId="1076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A6CB-D690-4F2C-824B-7EF94A2CC35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A5EB-8347-4A47-A870-FF21210E2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93F4-F436-4F1D-A89B-F655F98E0CFF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F79D-C0E3-4BD3-A93F-D2250A3D76CC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EA69-3D53-439F-AF69-6453463A878D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BC02-CD4E-4B28-8F08-EBB66354B145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73B28-E522-493F-8B51-18868B3AD453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95E8-B8E5-404F-97EE-17B3D35BEA24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2B70-E5AC-4705-A6AB-350DD236D46F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3D54-80F0-48F5-8AED-E057945B7B59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C9EA-BB49-4743-AEBB-9198933D0274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246E-B69D-4337-8865-AB539B67B39A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19F0-81DB-4FF4-8926-0D5E1DBB46E5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018C-B3E7-4DE2-8ED0-0E2062AA4FF5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:- Bikash Balami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B0CE-3D66-4E5F-8F50-6A05F8578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Discrete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Unit 4.1 Mathematical Induction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Well Ordering Principle(Example)…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u="sng" dirty="0"/>
              <a:t>Case 2</a:t>
            </a:r>
          </a:p>
          <a:p>
            <a:pPr lvl="1" algn="just"/>
            <a:r>
              <a:rPr lang="en-US" b="1" i="1" dirty="0"/>
              <a:t>a</a:t>
            </a:r>
            <a:r>
              <a:rPr lang="en-US" dirty="0"/>
              <a:t> is not multiple of </a:t>
            </a:r>
            <a:r>
              <a:rPr lang="en-US" b="1" i="1" dirty="0"/>
              <a:t>b</a:t>
            </a:r>
            <a:r>
              <a:rPr lang="en-US" dirty="0"/>
              <a:t>, and there exist multiple of </a:t>
            </a:r>
            <a:r>
              <a:rPr lang="en-US" b="1" i="1" dirty="0"/>
              <a:t>b</a:t>
            </a:r>
            <a:r>
              <a:rPr lang="en-US" dirty="0"/>
              <a:t> greater than </a:t>
            </a:r>
            <a:r>
              <a:rPr lang="en-US" b="1" i="1" dirty="0"/>
              <a:t>a</a:t>
            </a:r>
          </a:p>
          <a:p>
            <a:pPr lvl="1" algn="just"/>
            <a:r>
              <a:rPr lang="en-US" dirty="0"/>
              <a:t>So by well order property, the set of multiples of </a:t>
            </a:r>
            <a:r>
              <a:rPr lang="en-US" b="1" i="1" dirty="0"/>
              <a:t>b</a:t>
            </a:r>
            <a:r>
              <a:rPr lang="en-US" dirty="0"/>
              <a:t>, greater than </a:t>
            </a:r>
            <a:r>
              <a:rPr lang="en-US" b="1" i="1" dirty="0"/>
              <a:t>a</a:t>
            </a:r>
            <a:r>
              <a:rPr lang="en-US" dirty="0"/>
              <a:t> has a smallest integer (</a:t>
            </a:r>
            <a:r>
              <a:rPr lang="en-US" b="1" i="1" dirty="0"/>
              <a:t>say q+1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We can say that </a:t>
            </a:r>
            <a:r>
              <a:rPr lang="en-US" b="1" i="1" dirty="0" err="1"/>
              <a:t>qb</a:t>
            </a:r>
            <a:r>
              <a:rPr lang="en-US" b="1" i="1" dirty="0"/>
              <a:t> &lt; a &lt; (q+1)b</a:t>
            </a:r>
          </a:p>
          <a:p>
            <a:pPr lvl="1" algn="just"/>
            <a:r>
              <a:rPr lang="en-US" dirty="0"/>
              <a:t>Now, taking first two inequalities</a:t>
            </a:r>
          </a:p>
          <a:p>
            <a:pPr lvl="2" algn="just"/>
            <a:r>
              <a:rPr lang="en-US" dirty="0" err="1"/>
              <a:t>qb</a:t>
            </a:r>
            <a:r>
              <a:rPr lang="en-US" dirty="0"/>
              <a:t> &lt; a </a:t>
            </a:r>
            <a:r>
              <a:rPr lang="en-US" dirty="0">
                <a:sym typeface="Symbol"/>
              </a:rPr>
              <a:t> a – </a:t>
            </a:r>
            <a:r>
              <a:rPr lang="en-US" dirty="0" err="1">
                <a:sym typeface="Symbol"/>
              </a:rPr>
              <a:t>qb</a:t>
            </a:r>
            <a:r>
              <a:rPr lang="en-US" dirty="0">
                <a:sym typeface="Symbol"/>
              </a:rPr>
              <a:t> &gt; 0  r &gt; 0 [</a:t>
            </a:r>
            <a:r>
              <a:rPr lang="en-US" b="1" i="1" dirty="0">
                <a:sym typeface="Symbol"/>
              </a:rPr>
              <a:t>a = </a:t>
            </a:r>
            <a:r>
              <a:rPr lang="en-US" b="1" i="1" dirty="0" err="1">
                <a:sym typeface="Symbol"/>
              </a:rPr>
              <a:t>bq</a:t>
            </a:r>
            <a:r>
              <a:rPr lang="en-US" b="1" i="1" dirty="0">
                <a:sym typeface="Symbol"/>
              </a:rPr>
              <a:t> + r  r = a - </a:t>
            </a:r>
            <a:r>
              <a:rPr lang="en-US" b="1" i="1" dirty="0" err="1">
                <a:sym typeface="Symbol"/>
              </a:rPr>
              <a:t>bq</a:t>
            </a:r>
            <a:r>
              <a:rPr lang="en-US" dirty="0">
                <a:sym typeface="Symbol"/>
              </a:rPr>
              <a:t>]</a:t>
            </a:r>
            <a:endParaRPr lang="en-US" dirty="0"/>
          </a:p>
          <a:p>
            <a:pPr lvl="1" algn="just"/>
            <a:r>
              <a:rPr lang="en-US" dirty="0"/>
              <a:t>Now taking last two inequalities</a:t>
            </a:r>
          </a:p>
          <a:p>
            <a:pPr lvl="2" algn="just"/>
            <a:r>
              <a:rPr lang="en-US" b="1" i="1" dirty="0"/>
              <a:t>a &lt; (q+1)b </a:t>
            </a:r>
            <a:r>
              <a:rPr lang="en-US" b="1" i="1" dirty="0">
                <a:sym typeface="Symbol"/>
              </a:rPr>
              <a:t> a &lt; </a:t>
            </a:r>
            <a:r>
              <a:rPr lang="en-US" b="1" i="1" dirty="0" err="1">
                <a:sym typeface="Symbol"/>
              </a:rPr>
              <a:t>qb</a:t>
            </a:r>
            <a:r>
              <a:rPr lang="en-US" b="1" i="1" dirty="0">
                <a:sym typeface="Symbol"/>
              </a:rPr>
              <a:t> + b a – </a:t>
            </a:r>
            <a:r>
              <a:rPr lang="en-US" b="1" i="1" dirty="0" err="1">
                <a:sym typeface="Symbol"/>
              </a:rPr>
              <a:t>qb</a:t>
            </a:r>
            <a:r>
              <a:rPr lang="en-US" b="1" i="1" dirty="0">
                <a:sym typeface="Symbol"/>
              </a:rPr>
              <a:t> &lt; b  r &lt; b</a:t>
            </a:r>
          </a:p>
          <a:p>
            <a:pPr lvl="2" algn="just"/>
            <a:r>
              <a:rPr lang="en-US" dirty="0">
                <a:sym typeface="Symbol"/>
              </a:rPr>
              <a:t>That means 0 &lt; r &lt; b </a:t>
            </a:r>
          </a:p>
          <a:p>
            <a:pPr lvl="2" algn="just"/>
            <a:r>
              <a:rPr lang="en-US" dirty="0">
                <a:sym typeface="Symbol"/>
              </a:rPr>
              <a:t>Now </a:t>
            </a:r>
            <a:r>
              <a:rPr lang="en-US" b="1" i="1" dirty="0">
                <a:sym typeface="Symbol"/>
              </a:rPr>
              <a:t>a = </a:t>
            </a:r>
            <a:r>
              <a:rPr lang="en-US" b="1" i="1" dirty="0" err="1">
                <a:sym typeface="Symbol"/>
              </a:rPr>
              <a:t>qb</a:t>
            </a:r>
            <a:r>
              <a:rPr lang="en-US" b="1" i="1" dirty="0">
                <a:sym typeface="Symbol"/>
              </a:rPr>
              <a:t> + r</a:t>
            </a:r>
            <a:r>
              <a:rPr lang="en-US" dirty="0">
                <a:sym typeface="Symbol"/>
              </a:rPr>
              <a:t> , where 0 &lt;r &lt; b ……(</a:t>
            </a:r>
            <a:r>
              <a:rPr lang="en-US" dirty="0" err="1">
                <a:sym typeface="Symbol"/>
              </a:rPr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 ii)</a:t>
            </a:r>
            <a:endParaRPr lang="en-US" dirty="0"/>
          </a:p>
          <a:p>
            <a:pPr algn="just"/>
            <a:r>
              <a:rPr lang="en-US" dirty="0"/>
              <a:t>Combining </a:t>
            </a:r>
            <a:r>
              <a:rPr lang="en-US" dirty="0" err="1"/>
              <a:t>i</a:t>
            </a:r>
            <a:r>
              <a:rPr lang="en-US" dirty="0"/>
              <a:t> and ii</a:t>
            </a:r>
          </a:p>
          <a:p>
            <a:pPr lvl="1" algn="just"/>
            <a:r>
              <a:rPr lang="en-US" dirty="0"/>
              <a:t>We get </a:t>
            </a:r>
            <a:r>
              <a:rPr lang="en-US" b="1" i="1" dirty="0"/>
              <a:t>a = </a:t>
            </a:r>
            <a:r>
              <a:rPr lang="en-US" b="1" i="1" dirty="0" err="1"/>
              <a:t>qb</a:t>
            </a:r>
            <a:r>
              <a:rPr lang="en-US" b="1" i="1" dirty="0"/>
              <a:t> + r</a:t>
            </a:r>
            <a:r>
              <a:rPr lang="en-US" dirty="0"/>
              <a:t>, 0 </a:t>
            </a:r>
            <a:r>
              <a:rPr lang="en-US" dirty="0">
                <a:sym typeface="Symbol"/>
              </a:rPr>
              <a:t> r &lt; b</a:t>
            </a:r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36162" y="838200"/>
            <a:ext cx="1531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know that</a:t>
            </a:r>
          </a:p>
          <a:p>
            <a:r>
              <a:rPr lang="en-US" b="1" dirty="0">
                <a:solidFill>
                  <a:srgbClr val="FF0000"/>
                </a:solidFill>
              </a:rPr>
              <a:t>2b &gt; 1</a:t>
            </a:r>
          </a:p>
          <a:p>
            <a:r>
              <a:rPr lang="en-US" b="1" dirty="0">
                <a:solidFill>
                  <a:srgbClr val="FF0000"/>
                </a:solidFill>
              </a:rPr>
              <a:t>2ab &gt; a</a:t>
            </a:r>
          </a:p>
          <a:p>
            <a:r>
              <a:rPr lang="en-US" b="1" dirty="0">
                <a:solidFill>
                  <a:srgbClr val="FF0000"/>
                </a:solidFill>
              </a:rPr>
              <a:t>(2a)b &gt; 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700" y="2743200"/>
            <a:ext cx="2628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Well Ordering Principle(Example)…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Proving uniqueness</a:t>
            </a:r>
          </a:p>
          <a:p>
            <a:pPr lvl="1"/>
            <a:r>
              <a:rPr lang="en-US" dirty="0"/>
              <a:t>Let there exist q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1</a:t>
            </a:r>
            <a:r>
              <a:rPr lang="en-US" dirty="0"/>
              <a:t> and q</a:t>
            </a:r>
            <a:r>
              <a:rPr lang="en-US" baseline="-25000" dirty="0"/>
              <a:t>2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a =q</a:t>
            </a:r>
            <a:r>
              <a:rPr lang="en-US" baseline="-25000" dirty="0"/>
              <a:t>1</a:t>
            </a:r>
            <a:r>
              <a:rPr lang="en-US" dirty="0"/>
              <a:t>b + r</a:t>
            </a:r>
            <a:r>
              <a:rPr lang="en-US" baseline="-25000" dirty="0"/>
              <a:t>1</a:t>
            </a:r>
            <a:r>
              <a:rPr lang="en-US" dirty="0"/>
              <a:t>……..(</a:t>
            </a:r>
            <a:r>
              <a:rPr lang="en-US" dirty="0" err="1"/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/>
              <a:t> iii)</a:t>
            </a:r>
          </a:p>
          <a:p>
            <a:pPr lvl="1"/>
            <a:r>
              <a:rPr lang="en-US" dirty="0"/>
              <a:t>a = q</a:t>
            </a:r>
            <a:r>
              <a:rPr lang="en-US" baseline="-25000" dirty="0"/>
              <a:t>2</a:t>
            </a:r>
            <a:r>
              <a:rPr lang="en-US" dirty="0"/>
              <a:t>b + r</a:t>
            </a:r>
            <a:r>
              <a:rPr lang="en-US" baseline="-25000" dirty="0"/>
              <a:t>2</a:t>
            </a:r>
            <a:r>
              <a:rPr lang="en-US" dirty="0"/>
              <a:t>…….(</a:t>
            </a:r>
            <a:r>
              <a:rPr lang="en-US" dirty="0" err="1"/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/>
              <a:t> iv)</a:t>
            </a:r>
          </a:p>
          <a:p>
            <a:pPr lvl="1"/>
            <a:r>
              <a:rPr lang="en-US" dirty="0"/>
              <a:t>Subtracting iii from iv, we get</a:t>
            </a:r>
          </a:p>
          <a:p>
            <a:pPr lvl="1"/>
            <a:r>
              <a:rPr lang="en-US" dirty="0"/>
              <a:t>0 = (q</a:t>
            </a:r>
            <a:r>
              <a:rPr lang="en-US" baseline="-25000" dirty="0"/>
              <a:t>2</a:t>
            </a:r>
            <a:r>
              <a:rPr lang="en-US" dirty="0"/>
              <a:t>-q</a:t>
            </a:r>
            <a:r>
              <a:rPr lang="en-US" baseline="-25000" dirty="0"/>
              <a:t>1</a:t>
            </a:r>
            <a:r>
              <a:rPr lang="en-US" dirty="0"/>
              <a:t>)b + (r</a:t>
            </a:r>
            <a:r>
              <a:rPr lang="en-US" baseline="-25000" dirty="0"/>
              <a:t>2</a:t>
            </a:r>
            <a:r>
              <a:rPr lang="en-US" dirty="0"/>
              <a:t>-r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 (q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-q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)b = (r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-r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)……(</a:t>
            </a:r>
            <a:r>
              <a:rPr lang="en-US" dirty="0" err="1">
                <a:sym typeface="Symbol"/>
              </a:rPr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 v)</a:t>
            </a:r>
          </a:p>
          <a:p>
            <a:pPr lvl="1"/>
            <a:r>
              <a:rPr lang="en-US" dirty="0">
                <a:sym typeface="Symbol"/>
              </a:rPr>
              <a:t>i.e. 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-r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 is multiple of b</a:t>
            </a:r>
          </a:p>
          <a:p>
            <a:pPr lvl="1"/>
            <a:r>
              <a:rPr lang="en-US" dirty="0">
                <a:sym typeface="Symbol"/>
              </a:rPr>
              <a:t>Here 0r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&lt; b and 0 r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&lt;b implies -</a:t>
            </a:r>
            <a:r>
              <a:rPr lang="en-US">
                <a:sym typeface="Symbol"/>
              </a:rPr>
              <a:t>b &lt; (</a:t>
            </a:r>
            <a:r>
              <a:rPr lang="en-US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-r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)&lt;b…(</a:t>
            </a:r>
            <a:r>
              <a:rPr lang="en-US" dirty="0" err="1">
                <a:sym typeface="Symbol"/>
              </a:rPr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 vi)</a:t>
            </a:r>
          </a:p>
          <a:p>
            <a:pPr lvl="1"/>
            <a:r>
              <a:rPr lang="en-US" dirty="0">
                <a:sym typeface="Symbol"/>
              </a:rPr>
              <a:t>From v and vi</a:t>
            </a:r>
          </a:p>
          <a:p>
            <a:pPr lvl="1"/>
            <a:r>
              <a:rPr lang="en-US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– 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 = 0  q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 – q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= 0  q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 =q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and r</a:t>
            </a:r>
            <a:r>
              <a:rPr lang="en-US" baseline="-25000" dirty="0"/>
              <a:t>1</a:t>
            </a:r>
            <a:r>
              <a:rPr lang="en-US" dirty="0">
                <a:sym typeface="Symbol"/>
              </a:rPr>
              <a:t> = r</a:t>
            </a:r>
            <a:r>
              <a:rPr lang="en-US" baseline="-25000" dirty="0">
                <a:sym typeface="Symbol"/>
              </a:rPr>
              <a:t>2</a:t>
            </a:r>
            <a:endParaRPr lang="en-US" dirty="0"/>
          </a:p>
          <a:p>
            <a:r>
              <a:rPr lang="en-US" dirty="0"/>
              <a:t>Hence proved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Generalized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is used to prove results about sets other than the integers that have the well-ordering property </a:t>
            </a:r>
          </a:p>
          <a:p>
            <a:pPr algn="just"/>
            <a:r>
              <a:rPr lang="en-US" dirty="0"/>
              <a:t>For example, consider an ordering on </a:t>
            </a:r>
            <a:r>
              <a:rPr lang="en-US" b="1" dirty="0"/>
              <a:t>N⨉N, ordered pairs of nonnegative integers. Specify that (</a:t>
            </a:r>
            <a:r>
              <a:rPr lang="en-US" b="1" i="1" dirty="0"/>
              <a:t>x1,y1) is less than or equal to (x2,y2) if either x1&lt; x2, or x1=x2and y1 &lt;y2. This is called the lexicographic ordering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en-US" sz="3600" b="1" dirty="0"/>
              <a:t>End of Session 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Generalized Induction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01000" cy="489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Used to prove statements that </a:t>
            </a:r>
            <a:r>
              <a:rPr lang="en-US" b="1" i="1" dirty="0"/>
              <a:t>P(n)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/>
              <a:t>true for all positive integers </a:t>
            </a:r>
            <a:r>
              <a:rPr lang="en-US" b="1" i="1" dirty="0"/>
              <a:t>n</a:t>
            </a:r>
            <a:r>
              <a:rPr lang="en-US" dirty="0"/>
              <a:t>, where </a:t>
            </a:r>
            <a:r>
              <a:rPr lang="en-US" b="1" i="1" dirty="0"/>
              <a:t>P(n)</a:t>
            </a:r>
            <a:r>
              <a:rPr lang="en-US" dirty="0"/>
              <a:t> is a propositional function</a:t>
            </a:r>
          </a:p>
          <a:p>
            <a:pPr algn="just"/>
            <a:r>
              <a:rPr lang="en-US" dirty="0"/>
              <a:t>Consists of following steps:</a:t>
            </a:r>
          </a:p>
          <a:p>
            <a:pPr algn="just"/>
            <a:r>
              <a:rPr lang="en-US" b="1" u="sng" dirty="0"/>
              <a:t>Basis Step</a:t>
            </a:r>
            <a:r>
              <a:rPr lang="en-US" b="1" dirty="0"/>
              <a:t>:</a:t>
            </a:r>
            <a:r>
              <a:rPr lang="en-US" dirty="0"/>
              <a:t> Show P(1) is true.</a:t>
            </a:r>
          </a:p>
          <a:p>
            <a:pPr algn="just"/>
            <a:r>
              <a:rPr lang="en-US" b="1" u="sng" dirty="0"/>
              <a:t>Inductive Hypothesis</a:t>
            </a:r>
            <a:r>
              <a:rPr lang="en-US" b="1" dirty="0"/>
              <a:t>:</a:t>
            </a:r>
            <a:r>
              <a:rPr lang="en-US" dirty="0"/>
              <a:t> Assume P(k) is true for positive integer k.</a:t>
            </a:r>
          </a:p>
          <a:p>
            <a:pPr algn="just"/>
            <a:r>
              <a:rPr lang="en-US" b="1" u="sng" dirty="0"/>
              <a:t>Inductive Step</a:t>
            </a:r>
            <a:r>
              <a:rPr lang="en-US" b="1" dirty="0"/>
              <a:t>:</a:t>
            </a:r>
            <a:r>
              <a:rPr lang="en-US" dirty="0"/>
              <a:t> Show that P(k +1) is true on the basis of inductive hypothesis.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Mathematical Induction…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b="1" u="sng" dirty="0"/>
              <a:t>Example</a:t>
            </a:r>
          </a:p>
          <a:p>
            <a:pPr algn="just"/>
            <a:r>
              <a:rPr lang="en-US" i="1" dirty="0"/>
              <a:t>Use mathematical induction to prove that the sum of the first n odd positive integers is n</a:t>
            </a:r>
            <a:r>
              <a:rPr lang="en-US" i="1" baseline="30000" dirty="0"/>
              <a:t>2</a:t>
            </a:r>
            <a:endParaRPr lang="en-US" i="1" dirty="0"/>
          </a:p>
          <a:p>
            <a:pPr algn="just"/>
            <a:r>
              <a:rPr lang="en-US" i="1" dirty="0"/>
              <a:t>Proof: </a:t>
            </a:r>
            <a:r>
              <a:rPr lang="en-US" dirty="0"/>
              <a:t>Let P(n) denote the proposition that the sum of the first n odd positive integers is n</a:t>
            </a:r>
            <a:r>
              <a:rPr lang="en-US" baseline="30000" dirty="0"/>
              <a:t>2</a:t>
            </a:r>
            <a:r>
              <a:rPr lang="en-US" dirty="0"/>
              <a:t>, that is, 1 + 3 + 5 + … + (2n -1) =  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Basis Step: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P(1) is true, that is, sum of first odd positive integer is 1</a:t>
            </a:r>
            <a:r>
              <a:rPr lang="en-US" baseline="30000" dirty="0"/>
              <a:t>2</a:t>
            </a:r>
            <a:r>
              <a:rPr lang="en-US" dirty="0"/>
              <a:t>, since 1 = 1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Inductive Hypothesis: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Assume that P(k) is true for a positive integer k. Hence, 1 + 3 + 5 + … + (2k - 1) = k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Inductive Step: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We have to show that  P(k + 1) is true on the basis of inductive hypothesis. </a:t>
            </a:r>
          </a:p>
          <a:p>
            <a:pPr lvl="1" algn="just"/>
            <a:r>
              <a:rPr lang="en-US" dirty="0"/>
              <a:t>P(k + 1) = 1 + 3 + 5 + … + (2k - 1) + (2k + 1)</a:t>
            </a:r>
          </a:p>
          <a:p>
            <a:pPr algn="just">
              <a:buNone/>
            </a:pPr>
            <a:r>
              <a:rPr lang="en-US" dirty="0"/>
              <a:t>	              = [1 + 3 + 5 + … + (2k - 1)] + (2k + 1)</a:t>
            </a:r>
          </a:p>
          <a:p>
            <a:pPr algn="just">
              <a:buNone/>
            </a:pPr>
            <a:r>
              <a:rPr lang="en-US" dirty="0"/>
              <a:t>	              = k</a:t>
            </a:r>
            <a:r>
              <a:rPr lang="en-US" baseline="30000" dirty="0"/>
              <a:t>2</a:t>
            </a:r>
            <a:r>
              <a:rPr lang="en-US" dirty="0"/>
              <a:t> + (2k + 1)	[using induction hypothesis]</a:t>
            </a:r>
          </a:p>
          <a:p>
            <a:pPr algn="just">
              <a:buNone/>
            </a:pPr>
            <a:r>
              <a:rPr lang="en-US" dirty="0"/>
              <a:t>	              = k</a:t>
            </a:r>
            <a:r>
              <a:rPr lang="en-US" baseline="30000" dirty="0"/>
              <a:t>2</a:t>
            </a:r>
            <a:r>
              <a:rPr lang="en-US" dirty="0"/>
              <a:t> + 2k + 1</a:t>
            </a:r>
          </a:p>
          <a:p>
            <a:pPr algn="just">
              <a:buNone/>
            </a:pPr>
            <a:r>
              <a:rPr lang="en-US" dirty="0"/>
              <a:t>          	   = (k + 1)</a:t>
            </a:r>
            <a:r>
              <a:rPr lang="en-US" baseline="30000" dirty="0"/>
              <a:t>2</a:t>
            </a:r>
            <a:endParaRPr lang="en-US" dirty="0"/>
          </a:p>
          <a:p>
            <a:pPr algn="just"/>
            <a:r>
              <a:rPr lang="en-US" dirty="0"/>
              <a:t>Hence, P(n) is true for all positive integers.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Mathematical Induction (Exercise)…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22" y="151458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Prove that 2 - 2.7 + 2.7</a:t>
            </a:r>
            <a:r>
              <a:rPr lang="en-US" baseline="30000" dirty="0"/>
              <a:t>2</a:t>
            </a:r>
            <a:r>
              <a:rPr lang="en-US" dirty="0"/>
              <a:t> -… +2(-7)</a:t>
            </a:r>
            <a:r>
              <a:rPr lang="en-US" baseline="30000" dirty="0"/>
              <a:t>n</a:t>
            </a:r>
            <a:r>
              <a:rPr lang="en-US" dirty="0"/>
              <a:t> = (1 - (-7)</a:t>
            </a:r>
            <a:r>
              <a:rPr lang="en-US" baseline="30000" dirty="0"/>
              <a:t>n+1</a:t>
            </a:r>
            <a:r>
              <a:rPr lang="en-US" dirty="0"/>
              <a:t>)/4 whenever n is a nonnegative integer</a:t>
            </a:r>
          </a:p>
          <a:p>
            <a:pPr algn="just"/>
            <a:r>
              <a:rPr lang="en-US" dirty="0"/>
              <a:t>Prove that 1.1! + 2.2! + … + </a:t>
            </a:r>
            <a:r>
              <a:rPr lang="en-US" dirty="0" err="1"/>
              <a:t>n.n</a:t>
            </a:r>
            <a:r>
              <a:rPr lang="en-US" dirty="0"/>
              <a:t>! = (n+1)! –1, whenever n is a positive integer</a:t>
            </a:r>
          </a:p>
          <a:p>
            <a:pPr algn="just"/>
            <a:r>
              <a:rPr lang="en-US" dirty="0"/>
              <a:t>Use mathematical induction to prove that</a:t>
            </a:r>
            <a:br>
              <a:rPr lang="en-US" dirty="0"/>
            </a:br>
            <a:r>
              <a:rPr lang="en-US" b="1" dirty="0"/>
              <a:t>1 + 2 + 3 + ... + n = n (n + 1) / 2</a:t>
            </a:r>
          </a:p>
          <a:p>
            <a:pPr algn="just"/>
            <a:r>
              <a:rPr lang="pt-BR" dirty="0"/>
              <a:t>Prove that</a:t>
            </a:r>
            <a:br>
              <a:rPr lang="pt-BR" dirty="0"/>
            </a:br>
            <a:r>
              <a:rPr lang="pt-BR" b="1" dirty="0"/>
              <a:t>1</a:t>
            </a:r>
            <a:r>
              <a:rPr lang="pt-BR" b="1" baseline="30000" dirty="0"/>
              <a:t> 2</a:t>
            </a:r>
            <a:r>
              <a:rPr lang="pt-BR" b="1" dirty="0"/>
              <a:t> + 2</a:t>
            </a:r>
            <a:r>
              <a:rPr lang="pt-BR" b="1" baseline="30000" dirty="0"/>
              <a:t> 2</a:t>
            </a:r>
            <a:r>
              <a:rPr lang="pt-BR" b="1" dirty="0"/>
              <a:t> + 3</a:t>
            </a:r>
            <a:r>
              <a:rPr lang="pt-BR" b="1" baseline="30000" dirty="0"/>
              <a:t> 2</a:t>
            </a:r>
            <a:r>
              <a:rPr lang="pt-BR" b="1" dirty="0"/>
              <a:t> + ... + n</a:t>
            </a:r>
            <a:r>
              <a:rPr lang="pt-BR" b="1" baseline="30000" dirty="0"/>
              <a:t> 2</a:t>
            </a:r>
            <a:r>
              <a:rPr lang="pt-BR" b="1" dirty="0"/>
              <a:t> = n (n + 1) (2n + 1)/ 6</a:t>
            </a:r>
            <a:br>
              <a:rPr lang="pt-BR" dirty="0"/>
            </a:br>
            <a:r>
              <a:rPr lang="pt-BR" dirty="0"/>
              <a:t>For all positive integers n.</a:t>
            </a:r>
          </a:p>
          <a:p>
            <a:pPr algn="just"/>
            <a:r>
              <a:rPr lang="en-US" dirty="0"/>
              <a:t>Use mathematical induction to prove that</a:t>
            </a:r>
            <a:br>
              <a:rPr lang="en-US" dirty="0"/>
            </a:br>
            <a:r>
              <a:rPr lang="en-US" b="1" dirty="0"/>
              <a:t>1</a:t>
            </a:r>
            <a:r>
              <a:rPr lang="en-US" b="1" baseline="30000" dirty="0"/>
              <a:t> 3</a:t>
            </a:r>
            <a:r>
              <a:rPr lang="en-US" b="1" dirty="0"/>
              <a:t> + 2</a:t>
            </a:r>
            <a:r>
              <a:rPr lang="en-US" b="1" baseline="30000" dirty="0"/>
              <a:t> 3</a:t>
            </a:r>
            <a:r>
              <a:rPr lang="en-US" b="1" dirty="0"/>
              <a:t> + 3</a:t>
            </a:r>
            <a:r>
              <a:rPr lang="en-US" b="1" baseline="30000" dirty="0"/>
              <a:t> 3</a:t>
            </a:r>
            <a:r>
              <a:rPr lang="en-US" b="1" dirty="0"/>
              <a:t> + ... + n</a:t>
            </a:r>
            <a:r>
              <a:rPr lang="en-US" b="1" baseline="30000" dirty="0"/>
              <a:t> 3</a:t>
            </a:r>
            <a:r>
              <a:rPr lang="en-US" b="1" dirty="0"/>
              <a:t> = n</a:t>
            </a:r>
            <a:r>
              <a:rPr lang="en-US" b="1" baseline="30000" dirty="0"/>
              <a:t> 2</a:t>
            </a:r>
            <a:r>
              <a:rPr lang="en-US" b="1" dirty="0"/>
              <a:t> (n + 1) </a:t>
            </a:r>
            <a:r>
              <a:rPr lang="en-US" b="1" baseline="30000" dirty="0"/>
              <a:t>2</a:t>
            </a:r>
            <a:r>
              <a:rPr lang="en-US" b="1" dirty="0"/>
              <a:t> / 4</a:t>
            </a:r>
          </a:p>
          <a:p>
            <a:pPr algn="just"/>
            <a:r>
              <a:rPr lang="en-US" dirty="0"/>
              <a:t>Prove that for any positive integer number n , </a:t>
            </a:r>
            <a:r>
              <a:rPr lang="en-US" b="1" dirty="0"/>
              <a:t>n</a:t>
            </a:r>
            <a:r>
              <a:rPr lang="en-US" b="1" baseline="30000" dirty="0"/>
              <a:t> 3</a:t>
            </a:r>
            <a:r>
              <a:rPr lang="en-US" b="1" dirty="0"/>
              <a:t> + 2 n</a:t>
            </a:r>
            <a:r>
              <a:rPr lang="en-US" dirty="0"/>
              <a:t> is divisible by 3</a:t>
            </a:r>
          </a:p>
          <a:p>
            <a:pPr algn="just"/>
            <a:r>
              <a:rPr lang="en-US" dirty="0"/>
              <a:t>Use the mathematical induction to prove that 3 </a:t>
            </a:r>
            <a:r>
              <a:rPr lang="en-US" baseline="30000" dirty="0"/>
              <a:t>n</a:t>
            </a:r>
            <a:r>
              <a:rPr lang="en-US" dirty="0"/>
              <a:t> &gt; n </a:t>
            </a:r>
            <a:r>
              <a:rPr lang="en-US" baseline="30000" dirty="0"/>
              <a:t>2</a:t>
            </a:r>
            <a:r>
              <a:rPr lang="en-US" dirty="0"/>
              <a:t> for n a positive integer greater than 2</a:t>
            </a:r>
          </a:p>
          <a:p>
            <a:pPr algn="just"/>
            <a:r>
              <a:rPr lang="en-US" dirty="0"/>
              <a:t>Prove that </a:t>
            </a:r>
            <a:r>
              <a:rPr lang="en-US" b="1" dirty="0"/>
              <a:t>n ! &gt; 2</a:t>
            </a:r>
            <a:r>
              <a:rPr lang="en-US" b="1" baseline="30000" dirty="0"/>
              <a:t> n</a:t>
            </a:r>
            <a:r>
              <a:rPr lang="en-US" dirty="0"/>
              <a:t> for n a positive integer greater than or equal to 4. (Note: n! is n factorial and is given by 1 * 2 * ...* (n-1)*n.)</a:t>
            </a:r>
          </a:p>
          <a:p>
            <a:pPr algn="just"/>
            <a:r>
              <a:rPr lang="en-US" dirty="0"/>
              <a:t>Show that </a:t>
            </a:r>
            <a:r>
              <a:rPr lang="en-US" b="1" dirty="0"/>
              <a:t>n &lt; 2</a:t>
            </a:r>
            <a:r>
              <a:rPr lang="en-US" b="1" baseline="30000" dirty="0"/>
              <a:t>n</a:t>
            </a:r>
            <a:r>
              <a:rPr lang="en-US" dirty="0"/>
              <a:t> for all positive integers 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Here we assume that </a:t>
            </a:r>
            <a:r>
              <a:rPr lang="en-US" b="1" i="1" dirty="0"/>
              <a:t>P(k)</a:t>
            </a:r>
            <a:r>
              <a:rPr lang="en-US" dirty="0"/>
              <a:t> is true for every integer j ≤ k and show that P(k+1) is true based on this assumption</a:t>
            </a:r>
          </a:p>
          <a:p>
            <a:pPr algn="just"/>
            <a:r>
              <a:rPr lang="en-US" dirty="0"/>
              <a:t>Consists of following steps</a:t>
            </a:r>
          </a:p>
          <a:p>
            <a:pPr algn="just"/>
            <a:r>
              <a:rPr lang="en-US" b="1" u="sng" dirty="0"/>
              <a:t>Basis Step:</a:t>
            </a:r>
            <a:r>
              <a:rPr lang="en-US" dirty="0"/>
              <a:t> Show P(1) is true.</a:t>
            </a:r>
          </a:p>
          <a:p>
            <a:pPr algn="just"/>
            <a:r>
              <a:rPr lang="en-US" b="1" u="sng" dirty="0"/>
              <a:t>Inductive Hypothesis (Strong)</a:t>
            </a:r>
            <a:r>
              <a:rPr lang="en-US" b="1" dirty="0"/>
              <a:t>:</a:t>
            </a:r>
            <a:r>
              <a:rPr lang="en-US" dirty="0"/>
              <a:t> Assume that P(k) is true for every integer j ≤ k.</a:t>
            </a:r>
          </a:p>
          <a:p>
            <a:pPr algn="just"/>
            <a:r>
              <a:rPr lang="en-US" b="1" u="sng" dirty="0"/>
              <a:t>Inductive Step</a:t>
            </a:r>
            <a:r>
              <a:rPr lang="en-US" b="1" dirty="0"/>
              <a:t>:</a:t>
            </a:r>
            <a:r>
              <a:rPr lang="en-US" dirty="0"/>
              <a:t> Show based on the assumption that P(k+1) is true.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Strong Induction 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Prove that 3 divides n</a:t>
            </a:r>
            <a:r>
              <a:rPr lang="en-US" baseline="30000" dirty="0"/>
              <a:t>3 </a:t>
            </a:r>
            <a:r>
              <a:rPr lang="en-US" dirty="0"/>
              <a:t>+ 2n whenever n is a nonnegative integer.</a:t>
            </a:r>
          </a:p>
          <a:p>
            <a:pPr algn="just"/>
            <a:r>
              <a:rPr lang="en-US" i="1" dirty="0"/>
              <a:t>Proof:</a:t>
            </a:r>
            <a:r>
              <a:rPr lang="en-US" b="1" dirty="0"/>
              <a:t> </a:t>
            </a:r>
            <a:r>
              <a:rPr lang="en-US" dirty="0"/>
              <a:t>Let P(n) = n</a:t>
            </a:r>
            <a:r>
              <a:rPr lang="en-US" baseline="30000" dirty="0"/>
              <a:t>3 </a:t>
            </a:r>
            <a:r>
              <a:rPr lang="en-US" dirty="0"/>
              <a:t>+ 2n, then</a:t>
            </a:r>
          </a:p>
          <a:p>
            <a:pPr algn="just"/>
            <a:r>
              <a:rPr lang="en-US" b="1" dirty="0"/>
              <a:t>Basis Step:</a:t>
            </a:r>
            <a:r>
              <a:rPr lang="en-US" dirty="0"/>
              <a:t> For n = 1, we have n</a:t>
            </a:r>
            <a:r>
              <a:rPr lang="en-US" baseline="30000" dirty="0"/>
              <a:t>3 </a:t>
            </a:r>
            <a:r>
              <a:rPr lang="en-US" dirty="0"/>
              <a:t>+ 2n = 3, this is divisible by 3 hence the statement is true for n = 1.</a:t>
            </a:r>
          </a:p>
          <a:p>
            <a:pPr algn="just"/>
            <a:r>
              <a:rPr lang="en-US" b="1" dirty="0"/>
              <a:t>Inductive Hypothesis:</a:t>
            </a:r>
            <a:r>
              <a:rPr lang="en-US" dirty="0"/>
              <a:t> Assume that the P(k) = k</a:t>
            </a:r>
            <a:r>
              <a:rPr lang="en-US" baseline="30000" dirty="0"/>
              <a:t>3 </a:t>
            </a:r>
            <a:r>
              <a:rPr lang="en-US" dirty="0"/>
              <a:t>+ 2k is divisible by 3 for every integer j ≤ k.</a:t>
            </a:r>
          </a:p>
          <a:p>
            <a:pPr algn="just"/>
            <a:r>
              <a:rPr lang="en-US" b="1" dirty="0"/>
              <a:t>Inductive Step:</a:t>
            </a:r>
            <a:r>
              <a:rPr lang="en-US" dirty="0"/>
              <a:t> here we are going to show that P(k+1) true. We have</a:t>
            </a:r>
          </a:p>
          <a:p>
            <a:pPr algn="just"/>
            <a:r>
              <a:rPr lang="en-US" dirty="0"/>
              <a:t>P(k+1) = (k+1)</a:t>
            </a:r>
            <a:r>
              <a:rPr lang="en-US" baseline="30000" dirty="0"/>
              <a:t>3 </a:t>
            </a:r>
            <a:r>
              <a:rPr lang="en-US" dirty="0"/>
              <a:t>+ 2(k+1) </a:t>
            </a:r>
          </a:p>
          <a:p>
            <a:pPr lvl="1" algn="just">
              <a:buNone/>
            </a:pPr>
            <a:r>
              <a:rPr lang="en-US" dirty="0"/>
              <a:t>	      = k</a:t>
            </a:r>
            <a:r>
              <a:rPr lang="en-US" baseline="30000" dirty="0"/>
              <a:t>3 </a:t>
            </a:r>
            <a:r>
              <a:rPr lang="en-US" dirty="0"/>
              <a:t>+3 k</a:t>
            </a:r>
            <a:r>
              <a:rPr lang="en-US" baseline="30000" dirty="0"/>
              <a:t>2 </a:t>
            </a:r>
            <a:r>
              <a:rPr lang="en-US" dirty="0"/>
              <a:t>+ 3k + 1 + 2k + 2</a:t>
            </a:r>
          </a:p>
          <a:p>
            <a:pPr algn="just">
              <a:buNone/>
            </a:pPr>
            <a:r>
              <a:rPr lang="en-US" dirty="0"/>
              <a:t>	            = k</a:t>
            </a:r>
            <a:r>
              <a:rPr lang="en-US" baseline="30000" dirty="0"/>
              <a:t>3 </a:t>
            </a:r>
            <a:r>
              <a:rPr lang="en-US" dirty="0"/>
              <a:t>+ 2k + </a:t>
            </a:r>
            <a:r>
              <a:rPr lang="en-US" b="1" dirty="0"/>
              <a:t> </a:t>
            </a:r>
            <a:r>
              <a:rPr lang="en-US" dirty="0"/>
              <a:t>3 k</a:t>
            </a:r>
            <a:r>
              <a:rPr lang="en-US" baseline="30000" dirty="0"/>
              <a:t>2 </a:t>
            </a:r>
            <a:r>
              <a:rPr lang="en-US" dirty="0"/>
              <a:t>+ 3k + 3</a:t>
            </a:r>
          </a:p>
          <a:p>
            <a:pPr algn="just">
              <a:buNone/>
            </a:pPr>
            <a:r>
              <a:rPr lang="en-US" dirty="0"/>
              <a:t>		  = 3 l + 3 k</a:t>
            </a:r>
            <a:r>
              <a:rPr lang="en-US" baseline="30000" dirty="0"/>
              <a:t>2 </a:t>
            </a:r>
            <a:r>
              <a:rPr lang="en-US" dirty="0"/>
              <a:t>+ 3k + 3 (since k</a:t>
            </a:r>
            <a:r>
              <a:rPr lang="en-US" baseline="30000" dirty="0"/>
              <a:t>3 </a:t>
            </a:r>
            <a:r>
              <a:rPr lang="en-US" dirty="0"/>
              <a:t>+ 2k is divisible by 3)</a:t>
            </a:r>
          </a:p>
          <a:p>
            <a:pPr algn="just">
              <a:buNone/>
            </a:pPr>
            <a:r>
              <a:rPr lang="en-US" dirty="0"/>
              <a:t>		  = 3(l + k</a:t>
            </a:r>
            <a:r>
              <a:rPr lang="en-US" baseline="30000" dirty="0"/>
              <a:t>2 </a:t>
            </a:r>
            <a:r>
              <a:rPr lang="en-US" dirty="0"/>
              <a:t>+ k + 1) </a:t>
            </a:r>
          </a:p>
          <a:p>
            <a:pPr algn="just">
              <a:buNone/>
            </a:pPr>
            <a:r>
              <a:rPr lang="en-US" dirty="0"/>
              <a:t>		  = 3m</a:t>
            </a:r>
          </a:p>
          <a:p>
            <a:pPr algn="just"/>
            <a:r>
              <a:rPr lang="en-US" dirty="0"/>
              <a:t>Hence, P(k+1) is divisible by 3. So by mathematical induction n</a:t>
            </a:r>
            <a:r>
              <a:rPr lang="en-US" baseline="30000" dirty="0"/>
              <a:t>3 </a:t>
            </a:r>
            <a:r>
              <a:rPr lang="en-US" dirty="0"/>
              <a:t>+ 2n is divisible by three for all nonnegative integers 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Well Ordering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Every non-empty set of non-negative integers has a least element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 Z</a:t>
            </a:r>
            <a:r>
              <a:rPr lang="en-US" baseline="30000" dirty="0"/>
              <a:t>+</a:t>
            </a:r>
            <a:r>
              <a:rPr lang="en-US" dirty="0"/>
              <a:t>, here the least element is 1</a:t>
            </a:r>
          </a:p>
          <a:p>
            <a:pPr lvl="1" algn="just"/>
            <a:r>
              <a:rPr lang="en-US" dirty="0"/>
              <a:t>n </a:t>
            </a:r>
            <a:r>
              <a:rPr lang="en-US" dirty="0">
                <a:sym typeface="Symbol"/>
              </a:rPr>
              <a:t> Z</a:t>
            </a:r>
            <a:r>
              <a:rPr lang="en-US" baseline="30000" dirty="0"/>
              <a:t>+</a:t>
            </a:r>
            <a:r>
              <a:rPr lang="en-US" dirty="0">
                <a:sym typeface="Symbol"/>
              </a:rPr>
              <a:t>, where n 4, here the least element is 4</a:t>
            </a:r>
            <a:endParaRPr lang="en-US" dirty="0"/>
          </a:p>
          <a:p>
            <a:pPr algn="just"/>
            <a:r>
              <a:rPr lang="en-US" dirty="0"/>
              <a:t>It is important in mathematical induction because we have to prove for the base value</a:t>
            </a:r>
          </a:p>
          <a:p>
            <a:pPr algn="just"/>
            <a:r>
              <a:rPr lang="en-US" dirty="0"/>
              <a:t>If n </a:t>
            </a:r>
            <a:r>
              <a:rPr lang="en-US" dirty="0">
                <a:sym typeface="Symbol"/>
              </a:rPr>
              <a:t> Q (Set of rational numbers), then there is no least element</a:t>
            </a:r>
          </a:p>
          <a:p>
            <a:pPr algn="just"/>
            <a:r>
              <a:rPr lang="en-US" dirty="0">
                <a:sym typeface="Symbol"/>
              </a:rPr>
              <a:t>That means, mathematical element can be implied only to integers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Well Ordering Principle…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 us assume the following cases in which we are unable to find the smallest number</a:t>
            </a:r>
          </a:p>
          <a:p>
            <a:pPr algn="just"/>
            <a:r>
              <a:rPr lang="en-US" dirty="0"/>
              <a:t>Set of integers</a:t>
            </a:r>
          </a:p>
          <a:p>
            <a:pPr lvl="1" algn="just"/>
            <a:r>
              <a:rPr lang="en-US" dirty="0"/>
              <a:t>{……..-3,-2,-1,0,1,2,3,……………}</a:t>
            </a:r>
          </a:p>
          <a:p>
            <a:pPr algn="just"/>
            <a:r>
              <a:rPr lang="en-US" dirty="0"/>
              <a:t>Set of rational numbers</a:t>
            </a:r>
          </a:p>
          <a:p>
            <a:pPr lvl="1" algn="just"/>
            <a:r>
              <a:rPr lang="en-US" dirty="0"/>
              <a:t>{1/2,1/3,1/4,………………….}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Well Ordering Principle(Example)…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Use the well ordered property to prove that if </a:t>
            </a:r>
            <a:r>
              <a:rPr lang="en-US" b="1" i="1" dirty="0"/>
              <a:t>a</a:t>
            </a:r>
            <a:r>
              <a:rPr lang="en-US" dirty="0"/>
              <a:t> is an integer, </a:t>
            </a:r>
            <a:r>
              <a:rPr lang="en-US" b="1" i="1" dirty="0"/>
              <a:t>b</a:t>
            </a:r>
            <a:r>
              <a:rPr lang="en-US" dirty="0"/>
              <a:t> is a positive integer, then there are unique integers </a:t>
            </a:r>
            <a:r>
              <a:rPr lang="en-US" b="1" i="1" dirty="0"/>
              <a:t>q</a:t>
            </a:r>
            <a:r>
              <a:rPr lang="en-US" dirty="0"/>
              <a:t> and </a:t>
            </a:r>
            <a:r>
              <a:rPr lang="en-US" b="1" i="1" dirty="0"/>
              <a:t>r</a:t>
            </a:r>
            <a:r>
              <a:rPr lang="en-US" dirty="0"/>
              <a:t> with </a:t>
            </a:r>
            <a:r>
              <a:rPr lang="en-US" b="1" i="1" dirty="0"/>
              <a:t>0</a:t>
            </a:r>
            <a:r>
              <a:rPr lang="en-US" b="1" i="1" dirty="0">
                <a:sym typeface="Symbol"/>
              </a:rPr>
              <a:t></a:t>
            </a:r>
            <a:r>
              <a:rPr lang="en-US" b="1" i="1">
                <a:sym typeface="Symbol"/>
              </a:rPr>
              <a:t>rb</a:t>
            </a:r>
            <a:r>
              <a:rPr lang="en-US">
                <a:sym typeface="Symbol"/>
              </a:rPr>
              <a:t> </a:t>
            </a:r>
            <a:r>
              <a:rPr lang="en-US" dirty="0">
                <a:sym typeface="Symbol"/>
              </a:rPr>
              <a:t>and </a:t>
            </a:r>
            <a:r>
              <a:rPr lang="en-US" b="1" i="1" dirty="0">
                <a:sym typeface="Symbol"/>
              </a:rPr>
              <a:t>a = </a:t>
            </a:r>
            <a:r>
              <a:rPr lang="en-US" b="1" i="1" dirty="0" err="1">
                <a:sym typeface="Symbol"/>
              </a:rPr>
              <a:t>bq</a:t>
            </a:r>
            <a:r>
              <a:rPr lang="en-US" b="1" i="1" dirty="0">
                <a:sym typeface="Symbol"/>
              </a:rPr>
              <a:t> + r</a:t>
            </a:r>
            <a:r>
              <a:rPr lang="en-US" dirty="0">
                <a:sym typeface="Symbol"/>
              </a:rPr>
              <a:t> (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division algorithm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i="1" dirty="0">
                <a:sym typeface="Symbol"/>
              </a:rPr>
              <a:t>Proof</a:t>
            </a:r>
          </a:p>
          <a:p>
            <a:pPr algn="just"/>
            <a:r>
              <a:rPr lang="en-US" u="sng" dirty="0">
                <a:sym typeface="Symbol"/>
              </a:rPr>
              <a:t>Case 1</a:t>
            </a:r>
          </a:p>
          <a:p>
            <a:pPr lvl="1" algn="just"/>
            <a:r>
              <a:rPr lang="en-US" b="1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is multiple of </a:t>
            </a:r>
            <a:r>
              <a:rPr lang="en-US" b="1" i="1" dirty="0">
                <a:sym typeface="Symbol"/>
              </a:rPr>
              <a:t>b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i.e</a:t>
            </a:r>
            <a:r>
              <a:rPr lang="en-US" dirty="0">
                <a:sym typeface="Symbol"/>
              </a:rPr>
              <a:t> there exist non negative integer </a:t>
            </a:r>
            <a:r>
              <a:rPr lang="en-US" b="1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such that </a:t>
            </a:r>
            <a:r>
              <a:rPr lang="en-US" b="1" i="1" dirty="0">
                <a:sym typeface="Symbol"/>
              </a:rPr>
              <a:t>a = </a:t>
            </a:r>
            <a:r>
              <a:rPr lang="en-US" b="1" i="1" dirty="0" err="1">
                <a:sym typeface="Symbol"/>
              </a:rPr>
              <a:t>bq</a:t>
            </a:r>
            <a:endParaRPr lang="en-US" b="1" i="1" dirty="0">
              <a:sym typeface="Symbol"/>
            </a:endParaRPr>
          </a:p>
          <a:p>
            <a:pPr lvl="1" algn="just"/>
            <a:r>
              <a:rPr lang="en-US" dirty="0">
                <a:sym typeface="Symbol"/>
              </a:rPr>
              <a:t>Now </a:t>
            </a:r>
            <a:r>
              <a:rPr lang="en-US" b="1" i="1" dirty="0">
                <a:sym typeface="Symbol"/>
              </a:rPr>
              <a:t>a = </a:t>
            </a:r>
            <a:r>
              <a:rPr lang="en-US" b="1" i="1" dirty="0" err="1">
                <a:sym typeface="Symbol"/>
              </a:rPr>
              <a:t>bq</a:t>
            </a:r>
            <a:r>
              <a:rPr lang="en-US" b="1" i="1" dirty="0">
                <a:sym typeface="Symbol"/>
              </a:rPr>
              <a:t> + r </a:t>
            </a:r>
            <a:r>
              <a:rPr lang="en-US" dirty="0">
                <a:sym typeface="Symbol"/>
              </a:rPr>
              <a:t>(where r = 0)……..(</a:t>
            </a:r>
            <a:r>
              <a:rPr lang="en-US" dirty="0" err="1">
                <a:sym typeface="Symbol"/>
              </a:rPr>
              <a:t>eq</a:t>
            </a:r>
            <a:r>
              <a:rPr lang="en-US" baseline="30000" dirty="0" err="1">
                <a:sym typeface="Symbol"/>
              </a:rPr>
              <a:t>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u="sng" dirty="0">
                <a:sym typeface="Symbol"/>
              </a:rPr>
              <a:t>Case 2</a:t>
            </a:r>
          </a:p>
          <a:p>
            <a:pPr lvl="1" algn="just"/>
            <a:r>
              <a:rPr lang="en-US" b="1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is not multiple of </a:t>
            </a:r>
            <a:r>
              <a:rPr lang="en-US" b="1" i="1" dirty="0">
                <a:sym typeface="Symbol"/>
              </a:rPr>
              <a:t>b</a:t>
            </a:r>
          </a:p>
          <a:p>
            <a:pPr lvl="1" algn="just"/>
            <a:endParaRPr lang="en-US" dirty="0">
              <a:sym typeface="Symbol"/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:- Bikash Balami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B0CE-3D66-4E5F-8F50-6A05F85784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7159A74597F4D9F41E493FE05A771" ma:contentTypeVersion="11" ma:contentTypeDescription="Create a new document." ma:contentTypeScope="" ma:versionID="e52c90818647df5eb55e84b4b45ed55f">
  <xsd:schema xmlns:xsd="http://www.w3.org/2001/XMLSchema" xmlns:xs="http://www.w3.org/2001/XMLSchema" xmlns:p="http://schemas.microsoft.com/office/2006/metadata/properties" xmlns:ns2="112eab4c-f319-4ba7-b521-4c7f7826b519" xmlns:ns3="a85faa7c-7ce8-4273-90b6-5c1cfe7ad347" targetNamespace="http://schemas.microsoft.com/office/2006/metadata/properties" ma:root="true" ma:fieldsID="b20c44afddce54640586657870173d78" ns2:_="" ns3:_="">
    <xsd:import namespace="112eab4c-f319-4ba7-b521-4c7f7826b519"/>
    <xsd:import namespace="a85faa7c-7ce8-4273-90b6-5c1cfe7ad3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eab4c-f319-4ba7-b521-4c7f7826b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faa7c-7ce8-4273-90b6-5c1cfe7ad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39654-B3B5-409E-B681-24107F9FAA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D3FAC0-160A-4D27-91A4-4B34C488B5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2eab4c-f319-4ba7-b521-4c7f7826b519"/>
    <ds:schemaRef ds:uri="a85faa7c-7ce8-4273-90b6-5c1cfe7ad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B301AA-FB5C-43CC-8F11-1E47A7B97D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1131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Discrete Structure</vt:lpstr>
      <vt:lpstr>Mathematical Induction</vt:lpstr>
      <vt:lpstr>Mathematical Induction…</vt:lpstr>
      <vt:lpstr>Mathematical Induction (Exercise)…</vt:lpstr>
      <vt:lpstr>Strong Induction</vt:lpstr>
      <vt:lpstr>Strong Induction (Example)…</vt:lpstr>
      <vt:lpstr>Well Ordering Principle</vt:lpstr>
      <vt:lpstr>Well Ordering Principle…</vt:lpstr>
      <vt:lpstr>Well Ordering Principle(Example)…</vt:lpstr>
      <vt:lpstr>Well Ordering Principle(Example)…</vt:lpstr>
      <vt:lpstr>Well Ordering Principle(Example)…</vt:lpstr>
      <vt:lpstr>Generalized Induction</vt:lpstr>
      <vt:lpstr>PowerPoint Presentation</vt:lpstr>
      <vt:lpstr>Generalized Induction (Example)…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</dc:title>
  <dc:creator>Acer</dc:creator>
  <cp:lastModifiedBy>Acer</cp:lastModifiedBy>
  <cp:revision>160</cp:revision>
  <dcterms:created xsi:type="dcterms:W3CDTF">2020-09-07T11:48:30Z</dcterms:created>
  <dcterms:modified xsi:type="dcterms:W3CDTF">2022-04-23T08:44:21Z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0x0101007187159A74597F4D9F41E493FE05A771</vt:lpwstr>
  </property>
</Properties>
</file>