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59" r:id="rId7"/>
    <p:sldId id="260" r:id="rId8"/>
    <p:sldId id="261" r:id="rId9"/>
    <p:sldId id="262" r:id="rId10"/>
    <p:sldId id="263" r:id="rId11"/>
    <p:sldId id="265" r:id="rId12"/>
    <p:sldId id="266" r:id="rId13"/>
    <p:sldId id="267" r:id="rId14"/>
    <p:sldId id="268" r:id="rId15"/>
    <p:sldId id="25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5084DC-C5A4-4028-958C-506ADEDDB03D}" v="1" dt="2022-04-23T08:52:27.0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P  PAUDEL" userId="S::csit2077.067@pmc.edu.np::08b76971-0dab-401f-80db-8f8fe7be38b7" providerId="AD" clId="Web-{8C5084DC-C5A4-4028-958C-506ADEDDB03D}"/>
    <pc:docChg chg="modSld">
      <pc:chgData name="SAMIP  PAUDEL" userId="S::csit2077.067@pmc.edu.np::08b76971-0dab-401f-80db-8f8fe7be38b7" providerId="AD" clId="Web-{8C5084DC-C5A4-4028-958C-506ADEDDB03D}" dt="2022-04-23T08:52:27.026" v="0" actId="1076"/>
      <pc:docMkLst>
        <pc:docMk/>
      </pc:docMkLst>
      <pc:sldChg chg="modSp">
        <pc:chgData name="SAMIP  PAUDEL" userId="S::csit2077.067@pmc.edu.np::08b76971-0dab-401f-80db-8f8fe7be38b7" providerId="AD" clId="Web-{8C5084DC-C5A4-4028-958C-506ADEDDB03D}" dt="2022-04-23T08:52:27.026" v="0" actId="1076"/>
        <pc:sldMkLst>
          <pc:docMk/>
          <pc:sldMk cId="0" sldId="266"/>
        </pc:sldMkLst>
        <pc:spChg chg="mod">
          <ac:chgData name="SAMIP  PAUDEL" userId="S::csit2077.067@pmc.edu.np::08b76971-0dab-401f-80db-8f8fe7be38b7" providerId="AD" clId="Web-{8C5084DC-C5A4-4028-958C-506ADEDDB03D}" dt="2022-04-23T08:52:27.026" v="0" actId="1076"/>
          <ac:spMkLst>
            <pc:docMk/>
            <pc:sldMk cId="0" sldId="26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6A6CB-D690-4F2C-824B-7EF94A2CC352}" type="datetimeFigureOut">
              <a:rPr lang="en-US" smtClean="0"/>
              <a:pPr/>
              <a:t>4/23/2022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CEA5EB-8347-4A47-A870-FF21210E23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6993F4-F436-4F1D-A89B-F655F98E0CFF}" type="datetime1">
              <a:rPr lang="en-US" smtClean="0"/>
              <a:pPr/>
              <a:t>4/23/2022</a:t>
            </a:fld>
            <a:endParaRPr lang="en-US"/>
          </a:p>
        </p:txBody>
      </p:sp>
      <p:sp>
        <p:nvSpPr>
          <p:cNvPr id="5" name="Footer Placeholder 4"/>
          <p:cNvSpPr>
            <a:spLocks noGrp="1"/>
          </p:cNvSpPr>
          <p:nvPr>
            <p:ph type="ftr" sz="quarter" idx="11"/>
          </p:nvPr>
        </p:nvSpPr>
        <p:spPr/>
        <p:txBody>
          <a:bodyPr/>
          <a:lstStyle/>
          <a:p>
            <a:r>
              <a:rPr lang="en-US"/>
              <a:t>Compiled By :- Bikash Balami</a:t>
            </a:r>
          </a:p>
        </p:txBody>
      </p:sp>
      <p:sp>
        <p:nvSpPr>
          <p:cNvPr id="6" name="Slide Number Placeholder 5"/>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C2F79D-C0E3-4BD3-A93F-D2250A3D76CC}" type="datetime1">
              <a:rPr lang="en-US" smtClean="0"/>
              <a:pPr/>
              <a:t>4/23/2022</a:t>
            </a:fld>
            <a:endParaRPr lang="en-US"/>
          </a:p>
        </p:txBody>
      </p:sp>
      <p:sp>
        <p:nvSpPr>
          <p:cNvPr id="5" name="Footer Placeholder 4"/>
          <p:cNvSpPr>
            <a:spLocks noGrp="1"/>
          </p:cNvSpPr>
          <p:nvPr>
            <p:ph type="ftr" sz="quarter" idx="11"/>
          </p:nvPr>
        </p:nvSpPr>
        <p:spPr/>
        <p:txBody>
          <a:bodyPr/>
          <a:lstStyle/>
          <a:p>
            <a:r>
              <a:rPr lang="en-US"/>
              <a:t>Compiled By :- Bikash Balami</a:t>
            </a:r>
          </a:p>
        </p:txBody>
      </p:sp>
      <p:sp>
        <p:nvSpPr>
          <p:cNvPr id="6" name="Slide Number Placeholder 5"/>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57EA69-3D53-439F-AF69-6453463A878D}" type="datetime1">
              <a:rPr lang="en-US" smtClean="0"/>
              <a:pPr/>
              <a:t>4/23/2022</a:t>
            </a:fld>
            <a:endParaRPr lang="en-US"/>
          </a:p>
        </p:txBody>
      </p:sp>
      <p:sp>
        <p:nvSpPr>
          <p:cNvPr id="5" name="Footer Placeholder 4"/>
          <p:cNvSpPr>
            <a:spLocks noGrp="1"/>
          </p:cNvSpPr>
          <p:nvPr>
            <p:ph type="ftr" sz="quarter" idx="11"/>
          </p:nvPr>
        </p:nvSpPr>
        <p:spPr/>
        <p:txBody>
          <a:bodyPr/>
          <a:lstStyle/>
          <a:p>
            <a:r>
              <a:rPr lang="en-US"/>
              <a:t>Compiled By :- Bikash Balami</a:t>
            </a:r>
          </a:p>
        </p:txBody>
      </p:sp>
      <p:sp>
        <p:nvSpPr>
          <p:cNvPr id="6" name="Slide Number Placeholder 5"/>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CFBC02-CD4E-4B28-8F08-EBB66354B145}" type="datetime1">
              <a:rPr lang="en-US" smtClean="0"/>
              <a:pPr/>
              <a:t>4/23/2022</a:t>
            </a:fld>
            <a:endParaRPr lang="en-US"/>
          </a:p>
        </p:txBody>
      </p:sp>
      <p:sp>
        <p:nvSpPr>
          <p:cNvPr id="5" name="Footer Placeholder 4"/>
          <p:cNvSpPr>
            <a:spLocks noGrp="1"/>
          </p:cNvSpPr>
          <p:nvPr>
            <p:ph type="ftr" sz="quarter" idx="11"/>
          </p:nvPr>
        </p:nvSpPr>
        <p:spPr/>
        <p:txBody>
          <a:bodyPr/>
          <a:lstStyle/>
          <a:p>
            <a:r>
              <a:rPr lang="en-US"/>
              <a:t>Compiled By :- Bikash Balami</a:t>
            </a:r>
          </a:p>
        </p:txBody>
      </p:sp>
      <p:sp>
        <p:nvSpPr>
          <p:cNvPr id="6" name="Slide Number Placeholder 5"/>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073B28-E522-493F-8B51-18868B3AD453}" type="datetime1">
              <a:rPr lang="en-US" smtClean="0"/>
              <a:pPr/>
              <a:t>4/23/2022</a:t>
            </a:fld>
            <a:endParaRPr lang="en-US"/>
          </a:p>
        </p:txBody>
      </p:sp>
      <p:sp>
        <p:nvSpPr>
          <p:cNvPr id="5" name="Footer Placeholder 4"/>
          <p:cNvSpPr>
            <a:spLocks noGrp="1"/>
          </p:cNvSpPr>
          <p:nvPr>
            <p:ph type="ftr" sz="quarter" idx="11"/>
          </p:nvPr>
        </p:nvSpPr>
        <p:spPr/>
        <p:txBody>
          <a:bodyPr/>
          <a:lstStyle/>
          <a:p>
            <a:r>
              <a:rPr lang="en-US"/>
              <a:t>Compiled By :- Bikash Balami</a:t>
            </a:r>
          </a:p>
        </p:txBody>
      </p:sp>
      <p:sp>
        <p:nvSpPr>
          <p:cNvPr id="6" name="Slide Number Placeholder 5"/>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8495E8-B8E5-404F-97EE-17B3D35BEA24}" type="datetime1">
              <a:rPr lang="en-US" smtClean="0"/>
              <a:pPr/>
              <a:t>4/23/2022</a:t>
            </a:fld>
            <a:endParaRPr lang="en-US"/>
          </a:p>
        </p:txBody>
      </p:sp>
      <p:sp>
        <p:nvSpPr>
          <p:cNvPr id="6" name="Footer Placeholder 5"/>
          <p:cNvSpPr>
            <a:spLocks noGrp="1"/>
          </p:cNvSpPr>
          <p:nvPr>
            <p:ph type="ftr" sz="quarter" idx="11"/>
          </p:nvPr>
        </p:nvSpPr>
        <p:spPr/>
        <p:txBody>
          <a:bodyPr/>
          <a:lstStyle/>
          <a:p>
            <a:r>
              <a:rPr lang="en-US"/>
              <a:t>Compiled By :- Bikash Balami</a:t>
            </a:r>
          </a:p>
        </p:txBody>
      </p:sp>
      <p:sp>
        <p:nvSpPr>
          <p:cNvPr id="7" name="Slide Number Placeholder 6"/>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622B70-E5AC-4705-A6AB-350DD236D46F}" type="datetime1">
              <a:rPr lang="en-US" smtClean="0"/>
              <a:pPr/>
              <a:t>4/23/2022</a:t>
            </a:fld>
            <a:endParaRPr lang="en-US"/>
          </a:p>
        </p:txBody>
      </p:sp>
      <p:sp>
        <p:nvSpPr>
          <p:cNvPr id="8" name="Footer Placeholder 7"/>
          <p:cNvSpPr>
            <a:spLocks noGrp="1"/>
          </p:cNvSpPr>
          <p:nvPr>
            <p:ph type="ftr" sz="quarter" idx="11"/>
          </p:nvPr>
        </p:nvSpPr>
        <p:spPr/>
        <p:txBody>
          <a:bodyPr/>
          <a:lstStyle/>
          <a:p>
            <a:r>
              <a:rPr lang="en-US"/>
              <a:t>Compiled By :- Bikash Balami</a:t>
            </a:r>
          </a:p>
        </p:txBody>
      </p:sp>
      <p:sp>
        <p:nvSpPr>
          <p:cNvPr id="9" name="Slide Number Placeholder 8"/>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4A3D54-80F0-48F5-8AED-E057945B7B59}" type="datetime1">
              <a:rPr lang="en-US" smtClean="0"/>
              <a:pPr/>
              <a:t>4/23/2022</a:t>
            </a:fld>
            <a:endParaRPr lang="en-US"/>
          </a:p>
        </p:txBody>
      </p:sp>
      <p:sp>
        <p:nvSpPr>
          <p:cNvPr id="4" name="Footer Placeholder 3"/>
          <p:cNvSpPr>
            <a:spLocks noGrp="1"/>
          </p:cNvSpPr>
          <p:nvPr>
            <p:ph type="ftr" sz="quarter" idx="11"/>
          </p:nvPr>
        </p:nvSpPr>
        <p:spPr/>
        <p:txBody>
          <a:bodyPr/>
          <a:lstStyle/>
          <a:p>
            <a:r>
              <a:rPr lang="en-US"/>
              <a:t>Compiled By :- Bikash Balami</a:t>
            </a:r>
          </a:p>
        </p:txBody>
      </p:sp>
      <p:sp>
        <p:nvSpPr>
          <p:cNvPr id="5" name="Slide Number Placeholder 4"/>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EC9EA-BB49-4743-AEBB-9198933D0274}" type="datetime1">
              <a:rPr lang="en-US" smtClean="0"/>
              <a:pPr/>
              <a:t>4/23/2022</a:t>
            </a:fld>
            <a:endParaRPr lang="en-US"/>
          </a:p>
        </p:txBody>
      </p:sp>
      <p:sp>
        <p:nvSpPr>
          <p:cNvPr id="3" name="Footer Placeholder 2"/>
          <p:cNvSpPr>
            <a:spLocks noGrp="1"/>
          </p:cNvSpPr>
          <p:nvPr>
            <p:ph type="ftr" sz="quarter" idx="11"/>
          </p:nvPr>
        </p:nvSpPr>
        <p:spPr/>
        <p:txBody>
          <a:bodyPr/>
          <a:lstStyle/>
          <a:p>
            <a:r>
              <a:rPr lang="en-US"/>
              <a:t>Compiled By :- Bikash Balami</a:t>
            </a:r>
          </a:p>
        </p:txBody>
      </p:sp>
      <p:sp>
        <p:nvSpPr>
          <p:cNvPr id="4" name="Slide Number Placeholder 3"/>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4246E-B69D-4337-8865-AB539B67B39A}" type="datetime1">
              <a:rPr lang="en-US" smtClean="0"/>
              <a:pPr/>
              <a:t>4/23/2022</a:t>
            </a:fld>
            <a:endParaRPr lang="en-US"/>
          </a:p>
        </p:txBody>
      </p:sp>
      <p:sp>
        <p:nvSpPr>
          <p:cNvPr id="6" name="Footer Placeholder 5"/>
          <p:cNvSpPr>
            <a:spLocks noGrp="1"/>
          </p:cNvSpPr>
          <p:nvPr>
            <p:ph type="ftr" sz="quarter" idx="11"/>
          </p:nvPr>
        </p:nvSpPr>
        <p:spPr/>
        <p:txBody>
          <a:bodyPr/>
          <a:lstStyle/>
          <a:p>
            <a:r>
              <a:rPr lang="en-US"/>
              <a:t>Compiled By :- Bikash Balami</a:t>
            </a:r>
          </a:p>
        </p:txBody>
      </p:sp>
      <p:sp>
        <p:nvSpPr>
          <p:cNvPr id="7" name="Slide Number Placeholder 6"/>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BF19F0-81DB-4FF4-8926-0D5E1DBB46E5}" type="datetime1">
              <a:rPr lang="en-US" smtClean="0"/>
              <a:pPr/>
              <a:t>4/23/2022</a:t>
            </a:fld>
            <a:endParaRPr lang="en-US"/>
          </a:p>
        </p:txBody>
      </p:sp>
      <p:sp>
        <p:nvSpPr>
          <p:cNvPr id="6" name="Footer Placeholder 5"/>
          <p:cNvSpPr>
            <a:spLocks noGrp="1"/>
          </p:cNvSpPr>
          <p:nvPr>
            <p:ph type="ftr" sz="quarter" idx="11"/>
          </p:nvPr>
        </p:nvSpPr>
        <p:spPr/>
        <p:txBody>
          <a:bodyPr/>
          <a:lstStyle/>
          <a:p>
            <a:r>
              <a:rPr lang="en-US"/>
              <a:t>Compiled By :- Bikash Balami</a:t>
            </a:r>
          </a:p>
        </p:txBody>
      </p:sp>
      <p:sp>
        <p:nvSpPr>
          <p:cNvPr id="7" name="Slide Number Placeholder 6"/>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F018C-B3E7-4DE2-8ED0-0E2062AA4FF5}" type="datetime1">
              <a:rPr lang="en-US" smtClean="0"/>
              <a:pPr/>
              <a:t>4/23/2022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Compiled By :- Bikash Balami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5B0CE-3D66-4E5F-8F50-6A05F85784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a:t>Discrete Structure</a:t>
            </a:r>
          </a:p>
        </p:txBody>
      </p:sp>
      <p:sp>
        <p:nvSpPr>
          <p:cNvPr id="3" name="Subtitle 2"/>
          <p:cNvSpPr>
            <a:spLocks noGrp="1"/>
          </p:cNvSpPr>
          <p:nvPr>
            <p:ph type="subTitle" idx="1"/>
          </p:nvPr>
        </p:nvSpPr>
        <p:spPr/>
        <p:txBody>
          <a:bodyPr/>
          <a:lstStyle/>
          <a:p>
            <a:r>
              <a:rPr lang="en-US" b="1" dirty="0"/>
              <a:t>Unit 4.2 Recursive Definitions</a:t>
            </a:r>
          </a:p>
        </p:txBody>
      </p:sp>
      <p:sp>
        <p:nvSpPr>
          <p:cNvPr id="4" name="Slide Number Placeholder 3"/>
          <p:cNvSpPr>
            <a:spLocks noGrp="1"/>
          </p:cNvSpPr>
          <p:nvPr>
            <p:ph type="sldNum" sz="quarter" idx="12"/>
          </p:nvPr>
        </p:nvSpPr>
        <p:spPr/>
        <p:txBody>
          <a:bodyPr/>
          <a:lstStyle/>
          <a:p>
            <a:fld id="{8B55B0CE-3D66-4E5F-8F50-6A05F857844B}" type="slidenum">
              <a:rPr lang="en-US" smtClean="0"/>
              <a:pPr/>
              <a:t>1</a:t>
            </a:fld>
            <a:endParaRPr lang="en-US"/>
          </a:p>
        </p:txBody>
      </p:sp>
      <p:sp>
        <p:nvSpPr>
          <p:cNvPr id="5" name="Footer Placeholder 4"/>
          <p:cNvSpPr>
            <a:spLocks noGrp="1"/>
          </p:cNvSpPr>
          <p:nvPr>
            <p:ph type="ftr" sz="quarter" idx="11"/>
          </p:nvPr>
        </p:nvSpPr>
        <p:spPr/>
        <p:txBody>
          <a:bodyPr/>
          <a:lstStyle/>
          <a:p>
            <a:r>
              <a:rPr lang="en-US"/>
              <a:t>Compiled By :- Bikash Balami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b="1" dirty="0"/>
            </a:br>
            <a:r>
              <a:rPr lang="en-US" b="1" dirty="0"/>
              <a:t>Proving Correctness of Recursive Algorithms</a:t>
            </a:r>
            <a:br>
              <a:rPr lang="en-US" b="1" dirty="0"/>
            </a:br>
            <a:endParaRPr lang="en-US" b="1" dirty="0"/>
          </a:p>
        </p:txBody>
      </p:sp>
      <p:sp>
        <p:nvSpPr>
          <p:cNvPr id="3" name="Content Placeholder 2"/>
          <p:cNvSpPr>
            <a:spLocks noGrp="1"/>
          </p:cNvSpPr>
          <p:nvPr>
            <p:ph idx="1"/>
          </p:nvPr>
        </p:nvSpPr>
        <p:spPr/>
        <p:txBody>
          <a:bodyPr>
            <a:normAutofit lnSpcReduction="10000"/>
          </a:bodyPr>
          <a:lstStyle/>
          <a:p>
            <a:pPr algn="just"/>
            <a:r>
              <a:rPr lang="en-US" dirty="0"/>
              <a:t>Mathematical induction, and its variant strong induction, can be used to prove that a recursive algorithm is correct, that is, that it produces the desired output for all possible input values</a:t>
            </a:r>
          </a:p>
          <a:p>
            <a:pPr algn="just"/>
            <a:r>
              <a:rPr lang="en-US" b="1" u="sng" dirty="0"/>
              <a:t>Example (Computing a</a:t>
            </a:r>
            <a:r>
              <a:rPr lang="en-US" b="1" u="sng" baseline="30000" dirty="0"/>
              <a:t>n</a:t>
            </a:r>
            <a:r>
              <a:rPr lang="en-US" b="1" u="sng" dirty="0"/>
              <a:t>)</a:t>
            </a:r>
          </a:p>
          <a:p>
            <a:pPr lvl="1" algn="just"/>
            <a:r>
              <a:rPr lang="en-US" dirty="0"/>
              <a:t>Power(</a:t>
            </a:r>
            <a:r>
              <a:rPr lang="en-US" dirty="0" err="1"/>
              <a:t>a,n</a:t>
            </a:r>
            <a:r>
              <a:rPr lang="en-US" dirty="0"/>
              <a:t>)</a:t>
            </a:r>
          </a:p>
          <a:p>
            <a:pPr lvl="1" algn="just"/>
            <a:r>
              <a:rPr lang="en-US" dirty="0"/>
              <a:t>If(n == 0) return 1</a:t>
            </a:r>
          </a:p>
          <a:p>
            <a:pPr lvl="1" algn="just"/>
            <a:r>
              <a:rPr lang="en-US" dirty="0"/>
              <a:t>Else return a * power(a, n-1)</a:t>
            </a:r>
          </a:p>
        </p:txBody>
      </p:sp>
      <p:sp>
        <p:nvSpPr>
          <p:cNvPr id="4" name="Footer Placeholder 3"/>
          <p:cNvSpPr>
            <a:spLocks noGrp="1"/>
          </p:cNvSpPr>
          <p:nvPr>
            <p:ph type="ftr" sz="quarter" idx="11"/>
          </p:nvPr>
        </p:nvSpPr>
        <p:spPr/>
        <p:txBody>
          <a:bodyPr/>
          <a:lstStyle/>
          <a:p>
            <a:r>
              <a:rPr lang="en-US"/>
              <a:t>Compiled By :- Bikash Balami</a:t>
            </a:r>
          </a:p>
        </p:txBody>
      </p:sp>
      <p:sp>
        <p:nvSpPr>
          <p:cNvPr id="5" name="Slide Number Placeholder 4"/>
          <p:cNvSpPr>
            <a:spLocks noGrp="1"/>
          </p:cNvSpPr>
          <p:nvPr>
            <p:ph type="sldNum" sz="quarter" idx="12"/>
          </p:nvPr>
        </p:nvSpPr>
        <p:spPr/>
        <p:txBody>
          <a:bodyPr/>
          <a:lstStyle/>
          <a:p>
            <a:fld id="{8B55B0CE-3D66-4E5F-8F50-6A05F857844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b="1" dirty="0"/>
            </a:br>
            <a:r>
              <a:rPr lang="en-US" b="1" dirty="0"/>
              <a:t>Proving Correctness of Recursive Algorithms…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Now proving the correctness (using the mathematical induction)</a:t>
            </a:r>
          </a:p>
          <a:p>
            <a:r>
              <a:rPr lang="en-US" b="1" dirty="0"/>
              <a:t>BASIS STEP</a:t>
            </a:r>
          </a:p>
          <a:p>
            <a:pPr lvl="1"/>
            <a:r>
              <a:rPr lang="en-US" dirty="0"/>
              <a:t>If </a:t>
            </a:r>
            <a:r>
              <a:rPr lang="en-US" i="1" dirty="0"/>
              <a:t>n = 0, the first step of the algorithm tells us that power (a, 0) = 1. This is correct </a:t>
            </a:r>
            <a:r>
              <a:rPr lang="en-US" dirty="0"/>
              <a:t>because </a:t>
            </a:r>
            <a:r>
              <a:rPr lang="en-US" i="1" dirty="0"/>
              <a:t>a</a:t>
            </a:r>
            <a:r>
              <a:rPr lang="en-US" i="1" baseline="30000" dirty="0"/>
              <a:t>0</a:t>
            </a:r>
            <a:r>
              <a:rPr lang="en-US" sz="800" i="1" dirty="0"/>
              <a:t> </a:t>
            </a:r>
            <a:r>
              <a:rPr lang="en-US" i="1" dirty="0"/>
              <a:t>= 1 for every nonzero real number a. This completes the basis step.</a:t>
            </a:r>
            <a:endParaRPr lang="en-US" dirty="0"/>
          </a:p>
          <a:p>
            <a:r>
              <a:rPr lang="en-US" b="1" dirty="0"/>
              <a:t>INDUCTIVE HYPOTHESIS</a:t>
            </a:r>
          </a:p>
          <a:p>
            <a:pPr lvl="1"/>
            <a:r>
              <a:rPr lang="en-US" dirty="0"/>
              <a:t>Assume that </a:t>
            </a:r>
            <a:r>
              <a:rPr lang="en-US" b="1" i="1" dirty="0" err="1"/>
              <a:t>a</a:t>
            </a:r>
            <a:r>
              <a:rPr lang="en-US" b="1" i="1" baseline="30000" dirty="0" err="1"/>
              <a:t>k</a:t>
            </a:r>
            <a:r>
              <a:rPr lang="en-US" b="1" i="1" dirty="0"/>
              <a:t> = power(</a:t>
            </a:r>
            <a:r>
              <a:rPr lang="en-US" b="1" i="1" dirty="0" err="1"/>
              <a:t>a,k</a:t>
            </a:r>
            <a:r>
              <a:rPr lang="en-US" b="1" i="1" dirty="0"/>
              <a:t>)</a:t>
            </a:r>
          </a:p>
          <a:p>
            <a:r>
              <a:rPr lang="en-US" b="1" dirty="0"/>
              <a:t>INDUCTIVE STEP</a:t>
            </a:r>
          </a:p>
          <a:p>
            <a:pPr lvl="1"/>
            <a:r>
              <a:rPr lang="en-US" dirty="0"/>
              <a:t>Power(a, k+1) = a. power(a, k) = a. </a:t>
            </a:r>
            <a:r>
              <a:rPr lang="en-US" dirty="0" err="1"/>
              <a:t>a</a:t>
            </a:r>
            <a:r>
              <a:rPr lang="en-US" baseline="30000" dirty="0" err="1"/>
              <a:t>k</a:t>
            </a:r>
            <a:r>
              <a:rPr lang="en-US" dirty="0"/>
              <a:t> = a</a:t>
            </a:r>
            <a:r>
              <a:rPr lang="en-US" baseline="30000" dirty="0"/>
              <a:t>k+1</a:t>
            </a:r>
          </a:p>
          <a:p>
            <a:pPr lvl="1"/>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Compiled By :- Bikash Balami</a:t>
            </a:r>
          </a:p>
        </p:txBody>
      </p:sp>
      <p:sp>
        <p:nvSpPr>
          <p:cNvPr id="5" name="Slide Number Placeholder 4"/>
          <p:cNvSpPr>
            <a:spLocks noGrp="1"/>
          </p:cNvSpPr>
          <p:nvPr>
            <p:ph type="sldNum" sz="quarter" idx="12"/>
          </p:nvPr>
        </p:nvSpPr>
        <p:spPr/>
        <p:txBody>
          <a:bodyPr/>
          <a:lstStyle/>
          <a:p>
            <a:fld id="{8B55B0CE-3D66-4E5F-8F50-6A05F857844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3600" b="1" dirty="0"/>
          </a:p>
          <a:p>
            <a:pPr algn="ctr">
              <a:buNone/>
            </a:pPr>
            <a:endParaRPr lang="en-US" sz="3600" b="1" dirty="0"/>
          </a:p>
          <a:p>
            <a:pPr algn="ctr">
              <a:buNone/>
            </a:pPr>
            <a:endParaRPr lang="en-US" sz="3600" b="1" dirty="0"/>
          </a:p>
          <a:p>
            <a:pPr algn="ctr">
              <a:buNone/>
            </a:pPr>
            <a:r>
              <a:rPr lang="en-US" sz="3600" b="1" dirty="0"/>
              <a:t>End of </a:t>
            </a:r>
            <a:r>
              <a:rPr lang="en-US" sz="3600" b="1"/>
              <a:t>Session 4.2</a:t>
            </a:r>
            <a:endParaRPr lang="en-US" sz="3600" b="1" dirty="0"/>
          </a:p>
        </p:txBody>
      </p:sp>
      <p:sp>
        <p:nvSpPr>
          <p:cNvPr id="4" name="Slide Number Placeholder 3"/>
          <p:cNvSpPr>
            <a:spLocks noGrp="1"/>
          </p:cNvSpPr>
          <p:nvPr>
            <p:ph type="sldNum" sz="quarter" idx="12"/>
          </p:nvPr>
        </p:nvSpPr>
        <p:spPr/>
        <p:txBody>
          <a:bodyPr/>
          <a:lstStyle/>
          <a:p>
            <a:fld id="{8B55B0CE-3D66-4E5F-8F50-6A05F857844B}" type="slidenum">
              <a:rPr lang="en-US" smtClean="0"/>
              <a:pPr/>
              <a:t>12</a:t>
            </a:fld>
            <a:endParaRPr lang="en-US"/>
          </a:p>
        </p:txBody>
      </p:sp>
      <p:sp>
        <p:nvSpPr>
          <p:cNvPr id="5" name="Footer Placeholder 4"/>
          <p:cNvSpPr>
            <a:spLocks noGrp="1"/>
          </p:cNvSpPr>
          <p:nvPr>
            <p:ph type="ftr" sz="quarter" idx="11"/>
          </p:nvPr>
        </p:nvSpPr>
        <p:spPr/>
        <p:txBody>
          <a:bodyPr/>
          <a:lstStyle/>
          <a:p>
            <a:r>
              <a:rPr lang="en-US"/>
              <a:t>Compiled By :- Bikash Balami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Recursive Definition</a:t>
            </a:r>
          </a:p>
        </p:txBody>
      </p:sp>
      <p:sp>
        <p:nvSpPr>
          <p:cNvPr id="3" name="Content Placeholder 2"/>
          <p:cNvSpPr>
            <a:spLocks noGrp="1"/>
          </p:cNvSpPr>
          <p:nvPr>
            <p:ph idx="1"/>
          </p:nvPr>
        </p:nvSpPr>
        <p:spPr/>
        <p:txBody>
          <a:bodyPr>
            <a:normAutofit/>
          </a:bodyPr>
          <a:lstStyle/>
          <a:p>
            <a:pPr algn="just"/>
            <a:r>
              <a:rPr lang="en-US" dirty="0"/>
              <a:t>Process of defining the object in terms of itself is called recursion</a:t>
            </a:r>
          </a:p>
          <a:p>
            <a:pPr algn="just"/>
            <a:r>
              <a:rPr lang="en-US" dirty="0"/>
              <a:t>Consists of two steps</a:t>
            </a:r>
          </a:p>
          <a:p>
            <a:pPr lvl="1" algn="just"/>
            <a:r>
              <a:rPr lang="en-US" b="1" dirty="0"/>
              <a:t>Basis Step:</a:t>
            </a:r>
            <a:r>
              <a:rPr lang="en-US" dirty="0"/>
              <a:t> Specify the value of the function at base (base is generally 0 or 1)</a:t>
            </a:r>
          </a:p>
          <a:p>
            <a:pPr lvl="1" algn="just"/>
            <a:r>
              <a:rPr lang="en-US" b="1" dirty="0"/>
              <a:t>Recursive Step:</a:t>
            </a:r>
            <a:r>
              <a:rPr lang="en-US" dirty="0"/>
              <a:t> Specify the rule for finding the value of a function by using the value of a function already found </a:t>
            </a:r>
          </a:p>
          <a:p>
            <a:pPr algn="just"/>
            <a:endParaRPr lang="en-US" dirty="0"/>
          </a:p>
        </p:txBody>
      </p:sp>
      <p:sp>
        <p:nvSpPr>
          <p:cNvPr id="4" name="Footer Placeholder 3"/>
          <p:cNvSpPr>
            <a:spLocks noGrp="1"/>
          </p:cNvSpPr>
          <p:nvPr>
            <p:ph type="ftr" sz="quarter" idx="11"/>
          </p:nvPr>
        </p:nvSpPr>
        <p:spPr/>
        <p:txBody>
          <a:bodyPr/>
          <a:lstStyle/>
          <a:p>
            <a:r>
              <a:rPr lang="en-US"/>
              <a:t>Compiled By :- Bikash Balami</a:t>
            </a:r>
          </a:p>
        </p:txBody>
      </p:sp>
      <p:sp>
        <p:nvSpPr>
          <p:cNvPr id="5" name="Slide Number Placeholder 4"/>
          <p:cNvSpPr>
            <a:spLocks noGrp="1"/>
          </p:cNvSpPr>
          <p:nvPr>
            <p:ph type="sldNum" sz="quarter" idx="12"/>
          </p:nvPr>
        </p:nvSpPr>
        <p:spPr/>
        <p:txBody>
          <a:bodyPr/>
          <a:lstStyle/>
          <a:p>
            <a:fld id="{8B55B0CE-3D66-4E5F-8F50-6A05F857844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Recursive Definition (Example)…</a:t>
            </a:r>
            <a:endParaRPr lang="en-US" dirty="0"/>
          </a:p>
        </p:txBody>
      </p:sp>
      <p:sp>
        <p:nvSpPr>
          <p:cNvPr id="3" name="Content Placeholder 2"/>
          <p:cNvSpPr>
            <a:spLocks noGrp="1"/>
          </p:cNvSpPr>
          <p:nvPr>
            <p:ph idx="1"/>
          </p:nvPr>
        </p:nvSpPr>
        <p:spPr/>
        <p:txBody>
          <a:bodyPr>
            <a:normAutofit lnSpcReduction="10000"/>
          </a:bodyPr>
          <a:lstStyle/>
          <a:p>
            <a:pPr algn="just"/>
            <a:r>
              <a:rPr lang="en-US" dirty="0"/>
              <a:t>Give a recursive definition of a sequence {a</a:t>
            </a:r>
            <a:r>
              <a:rPr lang="en-US" baseline="-25000" dirty="0"/>
              <a:t>n</a:t>
            </a:r>
            <a:r>
              <a:rPr lang="en-US" dirty="0"/>
              <a:t>}, n =1, 2, …, n if a</a:t>
            </a:r>
            <a:r>
              <a:rPr lang="en-US" baseline="-25000" dirty="0"/>
              <a:t>n</a:t>
            </a:r>
            <a:r>
              <a:rPr lang="en-US" dirty="0"/>
              <a:t> =  10</a:t>
            </a:r>
            <a:r>
              <a:rPr lang="en-US" baseline="30000" dirty="0"/>
              <a:t>n</a:t>
            </a:r>
            <a:r>
              <a:rPr lang="en-US" dirty="0"/>
              <a:t>.</a:t>
            </a:r>
          </a:p>
          <a:p>
            <a:pPr algn="just"/>
            <a:r>
              <a:rPr lang="en-US" i="1" dirty="0"/>
              <a:t>Solution:</a:t>
            </a:r>
            <a:endParaRPr lang="en-US" dirty="0"/>
          </a:p>
          <a:p>
            <a:pPr lvl="1" algn="just"/>
            <a:r>
              <a:rPr lang="en-US" b="1" dirty="0"/>
              <a:t>Basis Step:</a:t>
            </a:r>
            <a:r>
              <a:rPr lang="en-US" dirty="0"/>
              <a:t> a</a:t>
            </a:r>
            <a:r>
              <a:rPr lang="en-US" baseline="-25000" dirty="0"/>
              <a:t>1</a:t>
            </a:r>
            <a:r>
              <a:rPr lang="en-US" dirty="0"/>
              <a:t> = 10</a:t>
            </a:r>
            <a:r>
              <a:rPr lang="en-US" baseline="30000" dirty="0"/>
              <a:t>1</a:t>
            </a:r>
            <a:r>
              <a:rPr lang="en-US" dirty="0"/>
              <a:t> = 10</a:t>
            </a:r>
          </a:p>
          <a:p>
            <a:pPr lvl="1" algn="just"/>
            <a:r>
              <a:rPr lang="en-US" b="1" dirty="0"/>
              <a:t>Recursive Step:</a:t>
            </a:r>
          </a:p>
          <a:p>
            <a:pPr lvl="2" algn="just"/>
            <a:r>
              <a:rPr lang="en-US" dirty="0"/>
              <a:t>Let us try to find the pattern</a:t>
            </a:r>
          </a:p>
          <a:p>
            <a:pPr lvl="2" algn="just"/>
            <a:r>
              <a:rPr lang="en-US" dirty="0"/>
              <a:t>a</a:t>
            </a:r>
            <a:r>
              <a:rPr lang="en-US" baseline="-25000" dirty="0"/>
              <a:t>2</a:t>
            </a:r>
            <a:r>
              <a:rPr lang="en-US" dirty="0"/>
              <a:t>  = 10</a:t>
            </a:r>
            <a:r>
              <a:rPr lang="en-US" baseline="30000" dirty="0"/>
              <a:t>2</a:t>
            </a:r>
            <a:r>
              <a:rPr lang="en-US" dirty="0"/>
              <a:t> = 100 = 10*10 = 10 * a</a:t>
            </a:r>
            <a:r>
              <a:rPr lang="en-US" baseline="-25000" dirty="0"/>
              <a:t>1</a:t>
            </a:r>
            <a:endParaRPr lang="en-US" dirty="0"/>
          </a:p>
          <a:p>
            <a:pPr lvl="2" algn="just"/>
            <a:r>
              <a:rPr lang="en-US" dirty="0"/>
              <a:t>a</a:t>
            </a:r>
            <a:r>
              <a:rPr lang="en-US" baseline="-25000" dirty="0"/>
              <a:t>3</a:t>
            </a:r>
            <a:r>
              <a:rPr lang="en-US" dirty="0"/>
              <a:t>  = 10</a:t>
            </a:r>
            <a:r>
              <a:rPr lang="en-US" baseline="30000" dirty="0"/>
              <a:t>3</a:t>
            </a:r>
            <a:r>
              <a:rPr lang="en-US" dirty="0"/>
              <a:t> = 1000 = 10 * 100 = 10 * a</a:t>
            </a:r>
            <a:r>
              <a:rPr lang="en-US" baseline="-25000" dirty="0"/>
              <a:t>2</a:t>
            </a:r>
            <a:endParaRPr lang="en-US" dirty="0"/>
          </a:p>
          <a:p>
            <a:pPr lvl="2" algn="just"/>
            <a:r>
              <a:rPr lang="en-US" dirty="0"/>
              <a:t>a</a:t>
            </a:r>
            <a:r>
              <a:rPr lang="en-US" baseline="-25000" dirty="0"/>
              <a:t>4</a:t>
            </a:r>
            <a:r>
              <a:rPr lang="en-US" dirty="0"/>
              <a:t>  = 10</a:t>
            </a:r>
            <a:r>
              <a:rPr lang="en-US" baseline="30000" dirty="0"/>
              <a:t>4</a:t>
            </a:r>
            <a:r>
              <a:rPr lang="en-US" dirty="0"/>
              <a:t> = 10000 = 10 * 1000 = 10 * a</a:t>
            </a:r>
            <a:r>
              <a:rPr lang="en-US" baseline="-25000" dirty="0"/>
              <a:t>3</a:t>
            </a:r>
            <a:endParaRPr lang="en-US" dirty="0"/>
          </a:p>
          <a:p>
            <a:pPr lvl="2" algn="just"/>
            <a:r>
              <a:rPr lang="en-US" dirty="0"/>
              <a:t>So, a</a:t>
            </a:r>
            <a:r>
              <a:rPr lang="en-US" baseline="-25000" dirty="0"/>
              <a:t>n</a:t>
            </a:r>
            <a:r>
              <a:rPr lang="en-US" dirty="0"/>
              <a:t> = 10a</a:t>
            </a:r>
            <a:r>
              <a:rPr lang="en-US" baseline="-25000" dirty="0"/>
              <a:t>n-1</a:t>
            </a:r>
            <a:endParaRPr lang="en-US" dirty="0"/>
          </a:p>
          <a:p>
            <a:pPr lvl="1" algn="just"/>
            <a:endParaRPr lang="en-US" dirty="0"/>
          </a:p>
        </p:txBody>
      </p:sp>
      <p:sp>
        <p:nvSpPr>
          <p:cNvPr id="4" name="Footer Placeholder 3"/>
          <p:cNvSpPr>
            <a:spLocks noGrp="1"/>
          </p:cNvSpPr>
          <p:nvPr>
            <p:ph type="ftr" sz="quarter" idx="11"/>
          </p:nvPr>
        </p:nvSpPr>
        <p:spPr/>
        <p:txBody>
          <a:bodyPr/>
          <a:lstStyle/>
          <a:p>
            <a:r>
              <a:rPr lang="en-US"/>
              <a:t>Compiled By :- Bikash Balami</a:t>
            </a:r>
          </a:p>
        </p:txBody>
      </p:sp>
      <p:sp>
        <p:nvSpPr>
          <p:cNvPr id="5" name="Slide Number Placeholder 4"/>
          <p:cNvSpPr>
            <a:spLocks noGrp="1"/>
          </p:cNvSpPr>
          <p:nvPr>
            <p:ph type="sldNum" sz="quarter" idx="12"/>
          </p:nvPr>
        </p:nvSpPr>
        <p:spPr/>
        <p:txBody>
          <a:bodyPr/>
          <a:lstStyle/>
          <a:p>
            <a:fld id="{8B55B0CE-3D66-4E5F-8F50-6A05F857844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Recursively Defined Functions</a:t>
            </a:r>
          </a:p>
        </p:txBody>
      </p:sp>
      <p:sp>
        <p:nvSpPr>
          <p:cNvPr id="3" name="Content Placeholder 2"/>
          <p:cNvSpPr>
            <a:spLocks noGrp="1"/>
          </p:cNvSpPr>
          <p:nvPr>
            <p:ph idx="1"/>
          </p:nvPr>
        </p:nvSpPr>
        <p:spPr/>
        <p:txBody>
          <a:bodyPr>
            <a:normAutofit fontScale="77500" lnSpcReduction="20000"/>
          </a:bodyPr>
          <a:lstStyle/>
          <a:p>
            <a:pPr algn="just"/>
            <a:r>
              <a:rPr lang="en-US" dirty="0"/>
              <a:t>We use two steps to define a function with the set of nonnegative integers as its domain</a:t>
            </a:r>
          </a:p>
          <a:p>
            <a:pPr algn="just"/>
            <a:r>
              <a:rPr lang="en-US" b="1" i="1" dirty="0"/>
              <a:t>BASIS STEP</a:t>
            </a:r>
            <a:r>
              <a:rPr lang="en-US" dirty="0"/>
              <a:t>: Specify the value of the function at zero</a:t>
            </a:r>
          </a:p>
          <a:p>
            <a:pPr algn="just"/>
            <a:r>
              <a:rPr lang="en-US" b="1" i="1" dirty="0"/>
              <a:t>RECURSIVE STEP</a:t>
            </a:r>
            <a:r>
              <a:rPr lang="en-US" dirty="0"/>
              <a:t>: Give a rule for finding its value at an integer from its values at smaller integer</a:t>
            </a:r>
          </a:p>
          <a:p>
            <a:pPr algn="just"/>
            <a:r>
              <a:rPr lang="en-US" b="1" u="sng" dirty="0"/>
              <a:t>Example</a:t>
            </a:r>
          </a:p>
          <a:p>
            <a:pPr lvl="1" algn="just"/>
            <a:r>
              <a:rPr lang="en-US" dirty="0"/>
              <a:t>Suppose that f is defined recursively by</a:t>
            </a:r>
          </a:p>
          <a:p>
            <a:pPr lvl="2" algn="just"/>
            <a:r>
              <a:rPr lang="en-US" dirty="0"/>
              <a:t>f(0) = 3</a:t>
            </a:r>
          </a:p>
          <a:p>
            <a:pPr lvl="2" algn="just"/>
            <a:r>
              <a:rPr lang="en-US" dirty="0"/>
              <a:t>f(n+1) = 2f(n) + 3</a:t>
            </a:r>
          </a:p>
          <a:p>
            <a:pPr lvl="1" algn="just"/>
            <a:r>
              <a:rPr lang="en-US" dirty="0"/>
              <a:t>Find f(1), f(2), f(3)</a:t>
            </a:r>
          </a:p>
          <a:p>
            <a:pPr lvl="1" algn="just"/>
            <a:r>
              <a:rPr lang="en-US" dirty="0"/>
              <a:t>f(1) = 2*f(0) + 3 = 2*3 + 3 = 9</a:t>
            </a:r>
          </a:p>
          <a:p>
            <a:pPr lvl="1" algn="just"/>
            <a:r>
              <a:rPr lang="en-US" dirty="0"/>
              <a:t>f(2) = 2*f(1) + 3 = 2*9 + 3 = 21</a:t>
            </a:r>
          </a:p>
          <a:p>
            <a:pPr lvl="1" algn="just"/>
            <a:r>
              <a:rPr lang="en-US" dirty="0"/>
              <a:t>f(3) = 2*f(2) + 3 = 2*21 + 3 = 45</a:t>
            </a:r>
          </a:p>
          <a:p>
            <a:pPr algn="just">
              <a:buNone/>
            </a:pPr>
            <a:endParaRPr lang="en-US" dirty="0"/>
          </a:p>
        </p:txBody>
      </p:sp>
      <p:sp>
        <p:nvSpPr>
          <p:cNvPr id="4" name="Footer Placeholder 3"/>
          <p:cNvSpPr>
            <a:spLocks noGrp="1"/>
          </p:cNvSpPr>
          <p:nvPr>
            <p:ph type="ftr" sz="quarter" idx="11"/>
          </p:nvPr>
        </p:nvSpPr>
        <p:spPr/>
        <p:txBody>
          <a:bodyPr/>
          <a:lstStyle/>
          <a:p>
            <a:r>
              <a:rPr lang="en-US"/>
              <a:t>Compiled By :- Bikash Balami</a:t>
            </a:r>
          </a:p>
        </p:txBody>
      </p:sp>
      <p:sp>
        <p:nvSpPr>
          <p:cNvPr id="5" name="Slide Number Placeholder 4"/>
          <p:cNvSpPr>
            <a:spLocks noGrp="1"/>
          </p:cNvSpPr>
          <p:nvPr>
            <p:ph type="sldNum" sz="quarter" idx="12"/>
          </p:nvPr>
        </p:nvSpPr>
        <p:spPr/>
        <p:txBody>
          <a:bodyPr/>
          <a:lstStyle/>
          <a:p>
            <a:fld id="{8B55B0CE-3D66-4E5F-8F50-6A05F857844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Recursively Defined Sets and Structures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Recursive definitions of sets have two parts, a </a:t>
            </a:r>
            <a:r>
              <a:rPr lang="en-US" b="1" i="1" dirty="0"/>
              <a:t>basis step</a:t>
            </a:r>
            <a:r>
              <a:rPr lang="en-US" b="1" dirty="0"/>
              <a:t> </a:t>
            </a:r>
            <a:r>
              <a:rPr lang="en-US" dirty="0"/>
              <a:t>and</a:t>
            </a:r>
            <a:r>
              <a:rPr lang="en-US" b="1" dirty="0"/>
              <a:t> </a:t>
            </a:r>
            <a:r>
              <a:rPr lang="en-US" dirty="0"/>
              <a:t>a</a:t>
            </a:r>
            <a:r>
              <a:rPr lang="en-US" b="1" dirty="0"/>
              <a:t> </a:t>
            </a:r>
            <a:r>
              <a:rPr lang="en-US" b="1" i="1" dirty="0"/>
              <a:t>recursive step</a:t>
            </a:r>
          </a:p>
          <a:p>
            <a:pPr algn="just"/>
            <a:r>
              <a:rPr lang="en-US" dirty="0"/>
              <a:t>In the basis step, an initial collection of elements is specified. </a:t>
            </a:r>
          </a:p>
          <a:p>
            <a:pPr algn="just"/>
            <a:r>
              <a:rPr lang="en-US" dirty="0"/>
              <a:t>In the recursive step, rules for forming new elements in the set from those already known to be in the set are provided</a:t>
            </a:r>
          </a:p>
          <a:p>
            <a:pPr algn="just"/>
            <a:r>
              <a:rPr lang="en-US" b="1" u="sng" dirty="0"/>
              <a:t>Example</a:t>
            </a:r>
          </a:p>
          <a:p>
            <a:pPr lvl="1" algn="just"/>
            <a:r>
              <a:rPr lang="en-US" dirty="0"/>
              <a:t>Consider the subset </a:t>
            </a:r>
            <a:r>
              <a:rPr lang="en-US" i="1" dirty="0"/>
              <a:t>S of the set of integers recursively defined by</a:t>
            </a:r>
          </a:p>
          <a:p>
            <a:pPr lvl="1" algn="just"/>
            <a:r>
              <a:rPr lang="en-US" i="1" dirty="0"/>
              <a:t>BASIS STEP: 3 ∈ S.</a:t>
            </a:r>
          </a:p>
          <a:p>
            <a:pPr lvl="1" algn="just"/>
            <a:r>
              <a:rPr lang="en-US" i="1" dirty="0"/>
              <a:t>RECURSIVE STEP: If x ∈ S and y ∈ S, then x + y ∈ S</a:t>
            </a:r>
          </a:p>
          <a:p>
            <a:pPr lvl="1" algn="just"/>
            <a:r>
              <a:rPr lang="en-US" i="1" dirty="0"/>
              <a:t>Now the new element in set be 3+3=6 (</a:t>
            </a:r>
            <a:r>
              <a:rPr lang="en-US" b="1" i="1" dirty="0"/>
              <a:t>basis step</a:t>
            </a:r>
            <a:r>
              <a:rPr lang="en-US" i="1" dirty="0"/>
              <a:t>), 3+6 = 9 (</a:t>
            </a:r>
            <a:r>
              <a:rPr lang="en-US" b="1" i="1" dirty="0"/>
              <a:t>recursive step</a:t>
            </a:r>
            <a:r>
              <a:rPr lang="en-US" i="1" dirty="0"/>
              <a:t>) and so on</a:t>
            </a:r>
            <a:endParaRPr lang="en-US" dirty="0"/>
          </a:p>
          <a:p>
            <a:pPr lvl="1" algn="just"/>
            <a:endParaRPr lang="en-US" dirty="0"/>
          </a:p>
        </p:txBody>
      </p:sp>
      <p:sp>
        <p:nvSpPr>
          <p:cNvPr id="4" name="Footer Placeholder 3"/>
          <p:cNvSpPr>
            <a:spLocks noGrp="1"/>
          </p:cNvSpPr>
          <p:nvPr>
            <p:ph type="ftr" sz="quarter" idx="11"/>
          </p:nvPr>
        </p:nvSpPr>
        <p:spPr/>
        <p:txBody>
          <a:bodyPr/>
          <a:lstStyle/>
          <a:p>
            <a:r>
              <a:rPr lang="en-US"/>
              <a:t>Compiled By :- Bikash Balami</a:t>
            </a:r>
          </a:p>
        </p:txBody>
      </p:sp>
      <p:sp>
        <p:nvSpPr>
          <p:cNvPr id="5" name="Slide Number Placeholder 4"/>
          <p:cNvSpPr>
            <a:spLocks noGrp="1"/>
          </p:cNvSpPr>
          <p:nvPr>
            <p:ph type="sldNum" sz="quarter" idx="12"/>
          </p:nvPr>
        </p:nvSpPr>
        <p:spPr/>
        <p:txBody>
          <a:bodyPr/>
          <a:lstStyle/>
          <a:p>
            <a:fld id="{8B55B0CE-3D66-4E5F-8F50-6A05F857844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Recursively Defined Sets and Structures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u="sng" dirty="0"/>
              <a:t>String Concatenation</a:t>
            </a:r>
          </a:p>
          <a:p>
            <a:pPr lvl="1" algn="just"/>
            <a:r>
              <a:rPr lang="en-US" dirty="0"/>
              <a:t>Two strings can be combined via the operation of concatenation. Let </a:t>
            </a:r>
            <a:r>
              <a:rPr lang="en-US" b="1" i="1" dirty="0"/>
              <a:t>Σ</a:t>
            </a:r>
            <a:r>
              <a:rPr lang="en-US" dirty="0"/>
              <a:t> be a set of symbols and </a:t>
            </a:r>
            <a:r>
              <a:rPr lang="en-US" b="1" i="1" dirty="0"/>
              <a:t>Σ*</a:t>
            </a:r>
            <a:r>
              <a:rPr lang="en-US" dirty="0"/>
              <a:t> be the set of strings formed from the symbols in </a:t>
            </a:r>
            <a:r>
              <a:rPr lang="en-US" b="1" i="1" dirty="0"/>
              <a:t>Σ</a:t>
            </a:r>
            <a:r>
              <a:rPr lang="en-US" dirty="0"/>
              <a:t>. We can define the concatenation of two strings, denoted by </a:t>
            </a:r>
            <a:r>
              <a:rPr lang="en-US" dirty="0">
                <a:sym typeface="Symbol"/>
              </a:rPr>
              <a:t></a:t>
            </a:r>
            <a:r>
              <a:rPr lang="en-US" dirty="0"/>
              <a:t>, recursively as follows</a:t>
            </a:r>
          </a:p>
          <a:p>
            <a:pPr lvl="1" algn="just"/>
            <a:r>
              <a:rPr lang="en-US" b="1" i="1" dirty="0"/>
              <a:t>BASIS STEP</a:t>
            </a:r>
            <a:r>
              <a:rPr lang="en-US" dirty="0"/>
              <a:t>: If </a:t>
            </a:r>
            <a:r>
              <a:rPr lang="en-US" b="1" i="1" dirty="0"/>
              <a:t>w </a:t>
            </a:r>
            <a:r>
              <a:rPr lang="en-US" b="1" i="1" dirty="0">
                <a:sym typeface="Symbol"/>
              </a:rPr>
              <a:t> </a:t>
            </a:r>
            <a:r>
              <a:rPr lang="en-US" b="1" i="1" dirty="0"/>
              <a:t>Σ*</a:t>
            </a:r>
            <a:r>
              <a:rPr lang="en-US" dirty="0"/>
              <a:t>, then </a:t>
            </a:r>
            <a:r>
              <a:rPr lang="en-US" b="1" i="1" dirty="0"/>
              <a:t>w</a:t>
            </a:r>
            <a:r>
              <a:rPr lang="en-US" b="1" i="1" dirty="0">
                <a:sym typeface="Symbol"/>
              </a:rPr>
              <a:t>  </a:t>
            </a:r>
            <a:r>
              <a:rPr lang="en-US" b="1" i="1" dirty="0"/>
              <a:t>ε= w</a:t>
            </a:r>
            <a:r>
              <a:rPr lang="en-US" dirty="0"/>
              <a:t>, where </a:t>
            </a:r>
            <a:r>
              <a:rPr lang="en-US" b="1" i="1" dirty="0">
                <a:sym typeface="Symbol"/>
              </a:rPr>
              <a:t></a:t>
            </a:r>
            <a:r>
              <a:rPr lang="en-US" dirty="0">
                <a:sym typeface="Symbol"/>
              </a:rPr>
              <a:t> is the empty string</a:t>
            </a:r>
            <a:endParaRPr lang="en-US" b="1" dirty="0"/>
          </a:p>
          <a:p>
            <a:pPr lvl="1" algn="just"/>
            <a:r>
              <a:rPr lang="en-US" b="1" i="1" dirty="0"/>
              <a:t>RECURSIVE STEP</a:t>
            </a:r>
            <a:r>
              <a:rPr lang="en-US" dirty="0"/>
              <a:t>: If </a:t>
            </a:r>
            <a:r>
              <a:rPr lang="en-US" b="1" i="1" dirty="0"/>
              <a:t>w</a:t>
            </a:r>
            <a:r>
              <a:rPr lang="en-US" b="1" i="1" baseline="-25000" dirty="0"/>
              <a:t>1</a:t>
            </a:r>
            <a:r>
              <a:rPr lang="en-US" b="1" i="1" dirty="0">
                <a:sym typeface="Symbol"/>
              </a:rPr>
              <a:t>  </a:t>
            </a:r>
            <a:r>
              <a:rPr lang="el-GR" b="1" i="1" dirty="0"/>
              <a:t>Σ*</a:t>
            </a:r>
            <a:r>
              <a:rPr lang="el-GR" dirty="0"/>
              <a:t> </a:t>
            </a:r>
            <a:r>
              <a:rPr lang="en-US" dirty="0"/>
              <a:t>and </a:t>
            </a:r>
            <a:r>
              <a:rPr lang="en-US" b="1" i="1" dirty="0"/>
              <a:t>w</a:t>
            </a:r>
            <a:r>
              <a:rPr lang="en-US" sz="1600" b="1" i="1" dirty="0"/>
              <a:t>2</a:t>
            </a:r>
            <a:r>
              <a:rPr lang="en-US" b="1" i="1" dirty="0">
                <a:sym typeface="Symbol"/>
              </a:rPr>
              <a:t>  </a:t>
            </a:r>
            <a:r>
              <a:rPr lang="el-GR" b="1" i="1" dirty="0"/>
              <a:t>Σ*</a:t>
            </a:r>
            <a:r>
              <a:rPr lang="el-GR" dirty="0"/>
              <a:t> </a:t>
            </a:r>
            <a:r>
              <a:rPr lang="en-US" dirty="0"/>
              <a:t>and </a:t>
            </a:r>
            <a:r>
              <a:rPr lang="en-US" b="1" i="1" dirty="0"/>
              <a:t>x</a:t>
            </a:r>
            <a:r>
              <a:rPr lang="en-US" b="1" i="1" dirty="0">
                <a:sym typeface="Symbol"/>
              </a:rPr>
              <a:t>  </a:t>
            </a:r>
            <a:r>
              <a:rPr lang="el-GR" b="1" i="1" dirty="0"/>
              <a:t>Σ</a:t>
            </a:r>
            <a:r>
              <a:rPr lang="el-GR" dirty="0"/>
              <a:t>, </a:t>
            </a:r>
            <a:r>
              <a:rPr lang="en-US" dirty="0"/>
              <a:t>then </a:t>
            </a:r>
            <a:r>
              <a:rPr lang="en-US" b="1" i="1" dirty="0"/>
              <a:t>w</a:t>
            </a:r>
            <a:r>
              <a:rPr lang="en-US" b="1" i="1" baseline="-25000" dirty="0"/>
              <a:t>1</a:t>
            </a:r>
            <a:r>
              <a:rPr lang="en-US" b="1" i="1" dirty="0">
                <a:sym typeface="Symbol"/>
              </a:rPr>
              <a:t>  </a:t>
            </a:r>
            <a:r>
              <a:rPr lang="en-US" b="1" i="1" dirty="0"/>
              <a:t>(w</a:t>
            </a:r>
            <a:r>
              <a:rPr lang="en-US" sz="1600" b="1" i="1" dirty="0"/>
              <a:t>2 </a:t>
            </a:r>
            <a:r>
              <a:rPr lang="en-US" b="1" i="1" dirty="0"/>
              <a:t>x)= (w</a:t>
            </a:r>
            <a:r>
              <a:rPr lang="en-US" sz="1600" b="1" i="1" dirty="0"/>
              <a:t>1 </a:t>
            </a:r>
            <a:r>
              <a:rPr lang="en-US" b="1" i="1" dirty="0">
                <a:sym typeface="Symbol"/>
              </a:rPr>
              <a:t> </a:t>
            </a:r>
            <a:r>
              <a:rPr lang="en-US" b="1" i="1" dirty="0"/>
              <a:t>w</a:t>
            </a:r>
            <a:r>
              <a:rPr lang="en-US" sz="1600" b="1" i="1" dirty="0"/>
              <a:t>2</a:t>
            </a:r>
            <a:r>
              <a:rPr lang="en-US" b="1" i="1" dirty="0"/>
              <a:t>)x</a:t>
            </a:r>
          </a:p>
          <a:p>
            <a:pPr lvl="1" algn="just"/>
            <a:r>
              <a:rPr lang="en-US" i="1" u="sng" dirty="0"/>
              <a:t>Example</a:t>
            </a:r>
          </a:p>
          <a:p>
            <a:pPr lvl="2" algn="just"/>
            <a:r>
              <a:rPr lang="en-US" dirty="0"/>
              <a:t>w</a:t>
            </a:r>
            <a:r>
              <a:rPr lang="en-US" baseline="-25000" dirty="0"/>
              <a:t>1</a:t>
            </a:r>
            <a:r>
              <a:rPr lang="en-US" dirty="0"/>
              <a:t> = </a:t>
            </a:r>
            <a:r>
              <a:rPr lang="en-US" dirty="0" err="1"/>
              <a:t>abc</a:t>
            </a:r>
            <a:r>
              <a:rPr lang="en-US" dirty="0"/>
              <a:t> and w</a:t>
            </a:r>
            <a:r>
              <a:rPr lang="en-US" baseline="-25000" dirty="0"/>
              <a:t>2</a:t>
            </a:r>
            <a:r>
              <a:rPr lang="en-US" dirty="0"/>
              <a:t> =def then w</a:t>
            </a:r>
            <a:r>
              <a:rPr lang="en-US" baseline="-25000" dirty="0"/>
              <a:t>1</a:t>
            </a:r>
            <a:r>
              <a:rPr lang="en-US" baseline="-25000" dirty="0">
                <a:sym typeface="Symbol"/>
              </a:rPr>
              <a:t></a:t>
            </a:r>
            <a:r>
              <a:rPr lang="en-US" dirty="0"/>
              <a:t>w</a:t>
            </a:r>
            <a:r>
              <a:rPr lang="en-US" baseline="-25000" dirty="0"/>
              <a:t>2</a:t>
            </a:r>
            <a:r>
              <a:rPr lang="en-US" dirty="0"/>
              <a:t> = </a:t>
            </a:r>
            <a:r>
              <a:rPr lang="en-US" dirty="0" err="1"/>
              <a:t>abcdef</a:t>
            </a:r>
            <a:endParaRPr lang="en-US" dirty="0"/>
          </a:p>
        </p:txBody>
      </p:sp>
      <p:sp>
        <p:nvSpPr>
          <p:cNvPr id="4" name="Footer Placeholder 3"/>
          <p:cNvSpPr>
            <a:spLocks noGrp="1"/>
          </p:cNvSpPr>
          <p:nvPr>
            <p:ph type="ftr" sz="quarter" idx="11"/>
          </p:nvPr>
        </p:nvSpPr>
        <p:spPr/>
        <p:txBody>
          <a:bodyPr/>
          <a:lstStyle/>
          <a:p>
            <a:r>
              <a:rPr lang="en-US"/>
              <a:t>Compiled By :- Bikash Balami</a:t>
            </a:r>
          </a:p>
        </p:txBody>
      </p:sp>
      <p:sp>
        <p:nvSpPr>
          <p:cNvPr id="5" name="Slide Number Placeholder 4"/>
          <p:cNvSpPr>
            <a:spLocks noGrp="1"/>
          </p:cNvSpPr>
          <p:nvPr>
            <p:ph type="sldNum" sz="quarter" idx="12"/>
          </p:nvPr>
        </p:nvSpPr>
        <p:spPr/>
        <p:txBody>
          <a:bodyPr/>
          <a:lstStyle/>
          <a:p>
            <a:fld id="{8B55B0CE-3D66-4E5F-8F50-6A05F857844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Structural Induction</a:t>
            </a:r>
          </a:p>
        </p:txBody>
      </p:sp>
      <p:sp>
        <p:nvSpPr>
          <p:cNvPr id="3" name="Content Placeholder 2"/>
          <p:cNvSpPr>
            <a:spLocks noGrp="1"/>
          </p:cNvSpPr>
          <p:nvPr>
            <p:ph idx="1"/>
          </p:nvPr>
        </p:nvSpPr>
        <p:spPr/>
        <p:txBody>
          <a:bodyPr>
            <a:normAutofit fontScale="92500" lnSpcReduction="10000"/>
          </a:bodyPr>
          <a:lstStyle/>
          <a:p>
            <a:pPr algn="just"/>
            <a:r>
              <a:rPr lang="en-US" dirty="0"/>
              <a:t>Form of mathematical induction to prove recursively defined set</a:t>
            </a:r>
          </a:p>
          <a:p>
            <a:pPr algn="just"/>
            <a:r>
              <a:rPr lang="en-US" b="1" i="1" dirty="0"/>
              <a:t>BASIS STEP</a:t>
            </a:r>
          </a:p>
          <a:p>
            <a:pPr lvl="1" algn="just"/>
            <a:r>
              <a:rPr lang="en-US" dirty="0"/>
              <a:t>Show that the result holds for all elements specified in the basis step of the recursive definition</a:t>
            </a:r>
          </a:p>
          <a:p>
            <a:pPr algn="just"/>
            <a:r>
              <a:rPr lang="en-US" b="1" i="1" dirty="0"/>
              <a:t>INDUCTIVE STEP</a:t>
            </a:r>
          </a:p>
          <a:p>
            <a:pPr lvl="1" algn="just"/>
            <a:r>
              <a:rPr lang="en-US" dirty="0"/>
              <a:t>Show that if the statement is true for each of the elements used to construct new elements in the recursive step of the definition, the result holds for these new elements </a:t>
            </a:r>
          </a:p>
        </p:txBody>
      </p:sp>
      <p:sp>
        <p:nvSpPr>
          <p:cNvPr id="4" name="Footer Placeholder 3"/>
          <p:cNvSpPr>
            <a:spLocks noGrp="1"/>
          </p:cNvSpPr>
          <p:nvPr>
            <p:ph type="ftr" sz="quarter" idx="11"/>
          </p:nvPr>
        </p:nvSpPr>
        <p:spPr/>
        <p:txBody>
          <a:bodyPr/>
          <a:lstStyle/>
          <a:p>
            <a:r>
              <a:rPr lang="en-US"/>
              <a:t>Compiled By :- Bikash Balami</a:t>
            </a:r>
          </a:p>
        </p:txBody>
      </p:sp>
      <p:sp>
        <p:nvSpPr>
          <p:cNvPr id="5" name="Slide Number Placeholder 4"/>
          <p:cNvSpPr>
            <a:spLocks noGrp="1"/>
          </p:cNvSpPr>
          <p:nvPr>
            <p:ph type="sldNum" sz="quarter" idx="12"/>
          </p:nvPr>
        </p:nvSpPr>
        <p:spPr/>
        <p:txBody>
          <a:bodyPr/>
          <a:lstStyle/>
          <a:p>
            <a:fld id="{8B55B0CE-3D66-4E5F-8F50-6A05F857844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Structural Induction (Example)…</a:t>
            </a:r>
            <a:endParaRPr lang="en-US" dirty="0"/>
          </a:p>
        </p:txBody>
      </p:sp>
      <p:sp>
        <p:nvSpPr>
          <p:cNvPr id="3" name="Content Placeholder 2"/>
          <p:cNvSpPr>
            <a:spLocks noGrp="1"/>
          </p:cNvSpPr>
          <p:nvPr>
            <p:ph idx="1"/>
          </p:nvPr>
        </p:nvSpPr>
        <p:spPr/>
        <p:txBody>
          <a:bodyPr>
            <a:normAutofit/>
          </a:bodyPr>
          <a:lstStyle/>
          <a:p>
            <a:pPr marL="342900" lvl="1" indent="-342900" algn="just">
              <a:buFont typeface="Arial" pitchFamily="34" charset="0"/>
              <a:buChar char="•"/>
            </a:pPr>
            <a:r>
              <a:rPr lang="en-US" sz="1800" dirty="0"/>
              <a:t>Show that the set </a:t>
            </a:r>
            <a:r>
              <a:rPr lang="en-US" sz="1800" i="1" dirty="0"/>
              <a:t>S of the set of integers recursively defined by 3 ∈ S and If x ∈ S and y ∈ S, then x + y ∈ S, is the set of all positive integers that are multiples of 3</a:t>
            </a:r>
          </a:p>
          <a:p>
            <a:pPr marL="342900" lvl="1" indent="-342900" algn="just">
              <a:buFont typeface="Arial" pitchFamily="34" charset="0"/>
              <a:buChar char="•"/>
            </a:pPr>
            <a:endParaRPr lang="en-US" sz="1800" i="1" dirty="0"/>
          </a:p>
          <a:p>
            <a:pPr marL="342900" lvl="1" indent="-342900" algn="just">
              <a:buFont typeface="Arial" pitchFamily="34" charset="0"/>
              <a:buChar char="•"/>
            </a:pPr>
            <a:endParaRPr lang="en-US" sz="1800" i="1" dirty="0"/>
          </a:p>
          <a:p>
            <a:pPr algn="just"/>
            <a:endParaRPr lang="en-US" sz="1800" dirty="0"/>
          </a:p>
        </p:txBody>
      </p:sp>
      <p:sp>
        <p:nvSpPr>
          <p:cNvPr id="4" name="Footer Placeholder 3"/>
          <p:cNvSpPr>
            <a:spLocks noGrp="1"/>
          </p:cNvSpPr>
          <p:nvPr>
            <p:ph type="ftr" sz="quarter" idx="11"/>
          </p:nvPr>
        </p:nvSpPr>
        <p:spPr/>
        <p:txBody>
          <a:bodyPr/>
          <a:lstStyle/>
          <a:p>
            <a:r>
              <a:rPr lang="en-US"/>
              <a:t>Compiled By :- Bikash Balami</a:t>
            </a:r>
          </a:p>
        </p:txBody>
      </p:sp>
      <p:sp>
        <p:nvSpPr>
          <p:cNvPr id="5" name="Slide Number Placeholder 4"/>
          <p:cNvSpPr>
            <a:spLocks noGrp="1"/>
          </p:cNvSpPr>
          <p:nvPr>
            <p:ph type="sldNum" sz="quarter" idx="12"/>
          </p:nvPr>
        </p:nvSpPr>
        <p:spPr/>
        <p:txBody>
          <a:bodyPr/>
          <a:lstStyle/>
          <a:p>
            <a:fld id="{8B55B0CE-3D66-4E5F-8F50-6A05F857844B}" type="slidenum">
              <a:rPr lang="en-US" smtClean="0"/>
              <a:pPr/>
              <a:t>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381000" y="2362200"/>
            <a:ext cx="8513082" cy="3505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Recursive Algorithms</a:t>
            </a:r>
          </a:p>
        </p:txBody>
      </p:sp>
      <p:sp>
        <p:nvSpPr>
          <p:cNvPr id="3" name="Content Placeholder 2"/>
          <p:cNvSpPr>
            <a:spLocks noGrp="1"/>
          </p:cNvSpPr>
          <p:nvPr>
            <p:ph idx="1"/>
          </p:nvPr>
        </p:nvSpPr>
        <p:spPr>
          <a:xfrm>
            <a:off x="679807" y="1625885"/>
            <a:ext cx="8229600" cy="4525963"/>
          </a:xfrm>
        </p:spPr>
        <p:txBody>
          <a:bodyPr>
            <a:normAutofit fontScale="85000" lnSpcReduction="10000"/>
          </a:bodyPr>
          <a:lstStyle/>
          <a:p>
            <a:pPr algn="just"/>
            <a:r>
              <a:rPr lang="en-US" dirty="0"/>
              <a:t>An algorithm is called recursive if it solves a problem by reducing it to an instance of the same problem with smaller input</a:t>
            </a:r>
          </a:p>
          <a:p>
            <a:pPr algn="just"/>
            <a:r>
              <a:rPr lang="en-US" b="1" u="sng" dirty="0"/>
              <a:t>Example</a:t>
            </a:r>
          </a:p>
          <a:p>
            <a:pPr lvl="1" algn="just"/>
            <a:r>
              <a:rPr lang="en-US" dirty="0"/>
              <a:t>Recursive algorithm to compute n!</a:t>
            </a:r>
          </a:p>
          <a:p>
            <a:pPr lvl="1">
              <a:buNone/>
            </a:pPr>
            <a:r>
              <a:rPr lang="en-US" b="1" dirty="0"/>
              <a:t>Factorial</a:t>
            </a:r>
            <a:r>
              <a:rPr lang="en-US" dirty="0"/>
              <a:t>(</a:t>
            </a:r>
            <a:r>
              <a:rPr lang="en-US" dirty="0" err="1"/>
              <a:t>int</a:t>
            </a:r>
            <a:r>
              <a:rPr lang="en-US" dirty="0"/>
              <a:t> n)</a:t>
            </a:r>
            <a:br>
              <a:rPr lang="en-US" dirty="0"/>
            </a:br>
            <a:r>
              <a:rPr lang="en-US" dirty="0"/>
              <a:t>if(n == 0) return 1</a:t>
            </a:r>
          </a:p>
          <a:p>
            <a:pPr lvl="1" algn="just">
              <a:buNone/>
            </a:pPr>
            <a:r>
              <a:rPr lang="en-US" dirty="0"/>
              <a:t>	else return n * Factorial(n – 1)</a:t>
            </a:r>
          </a:p>
          <a:p>
            <a:pPr lvl="1" algn="just">
              <a:buNone/>
            </a:pPr>
            <a:r>
              <a:rPr lang="en-US" b="1" u="sng" dirty="0"/>
              <a:t>Exercise</a:t>
            </a:r>
          </a:p>
          <a:p>
            <a:r>
              <a:rPr lang="en-US" dirty="0"/>
              <a:t>Give a recursive algorithm for computing </a:t>
            </a:r>
            <a:r>
              <a:rPr lang="en-US" b="1" i="1" dirty="0"/>
              <a:t>a</a:t>
            </a:r>
            <a:r>
              <a:rPr lang="en-US" b="1" i="1" baseline="30000" dirty="0"/>
              <a:t>n</a:t>
            </a:r>
            <a:r>
              <a:rPr lang="en-US" i="1" dirty="0"/>
              <a:t>, where </a:t>
            </a:r>
            <a:r>
              <a:rPr lang="en-US" b="1" i="1" dirty="0"/>
              <a:t>a</a:t>
            </a:r>
            <a:r>
              <a:rPr lang="en-US" i="1" dirty="0"/>
              <a:t> is a nonzero real number and </a:t>
            </a:r>
            <a:r>
              <a:rPr lang="en-US" b="1" i="1" dirty="0"/>
              <a:t>n</a:t>
            </a:r>
            <a:r>
              <a:rPr lang="en-US" i="1" dirty="0"/>
              <a:t> is a </a:t>
            </a:r>
            <a:r>
              <a:rPr lang="en-US" dirty="0"/>
              <a:t>nonnegative integer</a:t>
            </a:r>
          </a:p>
          <a:p>
            <a:pPr algn="just"/>
            <a:endParaRPr lang="en-US" dirty="0"/>
          </a:p>
        </p:txBody>
      </p:sp>
      <p:sp>
        <p:nvSpPr>
          <p:cNvPr id="4" name="Footer Placeholder 3"/>
          <p:cNvSpPr>
            <a:spLocks noGrp="1"/>
          </p:cNvSpPr>
          <p:nvPr>
            <p:ph type="ftr" sz="quarter" idx="11"/>
          </p:nvPr>
        </p:nvSpPr>
        <p:spPr/>
        <p:txBody>
          <a:bodyPr/>
          <a:lstStyle/>
          <a:p>
            <a:r>
              <a:rPr lang="en-US"/>
              <a:t>Compiled By :- Bikash Balami</a:t>
            </a:r>
          </a:p>
        </p:txBody>
      </p:sp>
      <p:sp>
        <p:nvSpPr>
          <p:cNvPr id="5" name="Slide Number Placeholder 4"/>
          <p:cNvSpPr>
            <a:spLocks noGrp="1"/>
          </p:cNvSpPr>
          <p:nvPr>
            <p:ph type="sldNum" sz="quarter" idx="12"/>
          </p:nvPr>
        </p:nvSpPr>
        <p:spPr/>
        <p:txBody>
          <a:bodyPr/>
          <a:lstStyle/>
          <a:p>
            <a:fld id="{8B55B0CE-3D66-4E5F-8F50-6A05F857844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87159A74597F4D9F41E493FE05A771" ma:contentTypeVersion="11" ma:contentTypeDescription="Create a new document." ma:contentTypeScope="" ma:versionID="e52c90818647df5eb55e84b4b45ed55f">
  <xsd:schema xmlns:xsd="http://www.w3.org/2001/XMLSchema" xmlns:xs="http://www.w3.org/2001/XMLSchema" xmlns:p="http://schemas.microsoft.com/office/2006/metadata/properties" xmlns:ns2="112eab4c-f319-4ba7-b521-4c7f7826b519" xmlns:ns3="a85faa7c-7ce8-4273-90b6-5c1cfe7ad347" targetNamespace="http://schemas.microsoft.com/office/2006/metadata/properties" ma:root="true" ma:fieldsID="b20c44afddce54640586657870173d78" ns2:_="" ns3:_="">
    <xsd:import namespace="112eab4c-f319-4ba7-b521-4c7f7826b519"/>
    <xsd:import namespace="a85faa7c-7ce8-4273-90b6-5c1cfe7ad34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2eab4c-f319-4ba7-b521-4c7f7826b5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85faa7c-7ce8-4273-90b6-5c1cfe7ad34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8E5192-5270-4BC8-8435-DE4E71D8582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1D52C55-CAF9-40CB-8038-178B4168300D}">
  <ds:schemaRefs>
    <ds:schemaRef ds:uri="http://schemas.microsoft.com/sharepoint/v3/contenttype/forms"/>
  </ds:schemaRefs>
</ds:datastoreItem>
</file>

<file path=customXml/itemProps3.xml><?xml version="1.0" encoding="utf-8"?>
<ds:datastoreItem xmlns:ds="http://schemas.openxmlformats.org/officeDocument/2006/customXml" ds:itemID="{864C6A5C-6423-4A9C-B8D2-7FA7EC8607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2eab4c-f319-4ba7-b521-4c7f7826b519"/>
    <ds:schemaRef ds:uri="a85faa7c-7ce8-4273-90b6-5c1cfe7ad3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1340</TotalTime>
  <Words>870</Words>
  <Application>Microsoft Office PowerPoint</Application>
  <PresentationFormat>On-screen Show (4:3)</PresentationFormat>
  <Paragraphs>105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Discrete Structure</vt:lpstr>
      <vt:lpstr>Recursive Definition</vt:lpstr>
      <vt:lpstr>Recursive Definition (Example)…</vt:lpstr>
      <vt:lpstr>Recursively Defined Functions</vt:lpstr>
      <vt:lpstr>Recursively Defined Sets and Structures</vt:lpstr>
      <vt:lpstr>Recursively Defined Sets and Structures</vt:lpstr>
      <vt:lpstr>Structural Induction</vt:lpstr>
      <vt:lpstr>Structural Induction (Example)…</vt:lpstr>
      <vt:lpstr>Recursive Algorithms</vt:lpstr>
      <vt:lpstr> Proving Correctness of Recursive Algorithms </vt:lpstr>
      <vt:lpstr> Proving Correctness of Recursive Algorithms…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Structure</dc:title>
  <dc:creator>Acer</dc:creator>
  <cp:lastModifiedBy>Acer</cp:lastModifiedBy>
  <cp:revision>537</cp:revision>
  <dcterms:created xsi:type="dcterms:W3CDTF">2020-09-07T11:48:30Z</dcterms:created>
  <dcterms:modified xsi:type="dcterms:W3CDTF">2022-04-23T08:52:27Z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0x0101007187159A74597F4D9F41E493FE05A771</vt:lpwstr>
  </property>
</Properties>
</file>