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8" r:id="rId2"/>
    <p:sldId id="265" r:id="rId3"/>
    <p:sldId id="266" r:id="rId4"/>
    <p:sldId id="263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7" r:id="rId13"/>
    <p:sldId id="258" r:id="rId14"/>
    <p:sldId id="259" r:id="rId15"/>
    <p:sldId id="256" r:id="rId16"/>
    <p:sldId id="257" r:id="rId17"/>
    <p:sldId id="260" r:id="rId18"/>
    <p:sldId id="261" r:id="rId19"/>
    <p:sldId id="262" r:id="rId20"/>
    <p:sldId id="282" r:id="rId21"/>
    <p:sldId id="283" r:id="rId22"/>
    <p:sldId id="281" r:id="rId23"/>
    <p:sldId id="280" r:id="rId24"/>
    <p:sldId id="2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43" y="110219"/>
            <a:ext cx="1564821" cy="1517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34399" y="4441372"/>
            <a:ext cx="3004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Submitted by: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-Rishi </a:t>
            </a:r>
            <a:r>
              <a:rPr lang="en-US" b="1" dirty="0" err="1" smtClean="0">
                <a:solidFill>
                  <a:schemeClr val="bg1"/>
                </a:solidFill>
              </a:rPr>
              <a:t>Khadka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-</a:t>
            </a:r>
            <a:r>
              <a:rPr lang="en-US" b="1" dirty="0" err="1" smtClean="0">
                <a:solidFill>
                  <a:schemeClr val="bg1"/>
                </a:solidFill>
              </a:rPr>
              <a:t>Pradhumna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Adhikari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-</a:t>
            </a:r>
            <a:r>
              <a:rPr lang="en-US" b="1" dirty="0" err="1" smtClean="0">
                <a:solidFill>
                  <a:schemeClr val="bg1"/>
                </a:solidFill>
              </a:rPr>
              <a:t>Pramod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Karki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-</a:t>
            </a:r>
            <a:r>
              <a:rPr lang="en-US" b="1" dirty="0" err="1" smtClean="0">
                <a:solidFill>
                  <a:schemeClr val="bg1"/>
                </a:solidFill>
              </a:rPr>
              <a:t>Sajak</a:t>
            </a:r>
            <a:r>
              <a:rPr lang="en-US" b="1" dirty="0" smtClean="0">
                <a:solidFill>
                  <a:schemeClr val="bg1"/>
                </a:solidFill>
              </a:rPr>
              <a:t> Shrestha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9371" y="1988457"/>
            <a:ext cx="9913258" cy="175432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Presentation on Sequential circuit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87A15A-D1EF-463E-A948-8BA70529099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65809" y="1729970"/>
          <a:ext cx="2344189" cy="3398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54">
                  <a:extLst>
                    <a:ext uri="{9D8B030D-6E8A-4147-A177-3AD203B41FA5}">
                      <a16:colId xmlns:a16="http://schemas.microsoft.com/office/drawing/2014/main" val="2659057788"/>
                    </a:ext>
                  </a:extLst>
                </a:gridCol>
                <a:gridCol w="525781">
                  <a:extLst>
                    <a:ext uri="{9D8B030D-6E8A-4147-A177-3AD203B41FA5}">
                      <a16:colId xmlns:a16="http://schemas.microsoft.com/office/drawing/2014/main" val="2430224040"/>
                    </a:ext>
                  </a:extLst>
                </a:gridCol>
                <a:gridCol w="403167">
                  <a:extLst>
                    <a:ext uri="{9D8B030D-6E8A-4147-A177-3AD203B41FA5}">
                      <a16:colId xmlns:a16="http://schemas.microsoft.com/office/drawing/2014/main" val="3233822740"/>
                    </a:ext>
                  </a:extLst>
                </a:gridCol>
                <a:gridCol w="906087">
                  <a:extLst>
                    <a:ext uri="{9D8B030D-6E8A-4147-A177-3AD203B41FA5}">
                      <a16:colId xmlns:a16="http://schemas.microsoft.com/office/drawing/2014/main" val="3922864604"/>
                    </a:ext>
                  </a:extLst>
                </a:gridCol>
              </a:tblGrid>
              <a:tr h="4313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0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9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9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75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44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29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654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4061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8209F3-ADD3-47D7-B3DD-2A4535004F44}"/>
              </a:ext>
            </a:extLst>
          </p:cNvPr>
          <p:cNvSpPr txBox="1"/>
          <p:nvPr/>
        </p:nvSpPr>
        <p:spPr>
          <a:xfrm>
            <a:off x="1465809" y="1088628"/>
            <a:ext cx="263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Characteristic table</a:t>
            </a:r>
            <a:endParaRPr lang="en-GB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AEEAF4-E940-4E7A-8DE5-652040371E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91497" y="2610196"/>
          <a:ext cx="264344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862">
                  <a:extLst>
                    <a:ext uri="{9D8B030D-6E8A-4147-A177-3AD203B41FA5}">
                      <a16:colId xmlns:a16="http://schemas.microsoft.com/office/drawing/2014/main" val="178317419"/>
                    </a:ext>
                  </a:extLst>
                </a:gridCol>
                <a:gridCol w="660862">
                  <a:extLst>
                    <a:ext uri="{9D8B030D-6E8A-4147-A177-3AD203B41FA5}">
                      <a16:colId xmlns:a16="http://schemas.microsoft.com/office/drawing/2014/main" val="4203499728"/>
                    </a:ext>
                  </a:extLst>
                </a:gridCol>
                <a:gridCol w="660862">
                  <a:extLst>
                    <a:ext uri="{9D8B030D-6E8A-4147-A177-3AD203B41FA5}">
                      <a16:colId xmlns:a16="http://schemas.microsoft.com/office/drawing/2014/main" val="1338887664"/>
                    </a:ext>
                  </a:extLst>
                </a:gridCol>
                <a:gridCol w="660862">
                  <a:extLst>
                    <a:ext uri="{9D8B030D-6E8A-4147-A177-3AD203B41FA5}">
                      <a16:colId xmlns:a16="http://schemas.microsoft.com/office/drawing/2014/main" val="3198426505"/>
                    </a:ext>
                  </a:extLst>
                </a:gridCol>
              </a:tblGrid>
              <a:tr h="30911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5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317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34F00A-4E86-4D3E-B6C0-A7F4BC4CEC50}"/>
              </a:ext>
            </a:extLst>
          </p:cNvPr>
          <p:cNvSpPr txBox="1"/>
          <p:nvPr/>
        </p:nvSpPr>
        <p:spPr>
          <a:xfrm>
            <a:off x="6309357" y="2609164"/>
            <a:ext cx="54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Q’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D9C78-7AD7-4B5F-B2F3-5C7469261DF7}"/>
              </a:ext>
            </a:extLst>
          </p:cNvPr>
          <p:cNvSpPr txBox="1"/>
          <p:nvPr/>
        </p:nvSpPr>
        <p:spPr>
          <a:xfrm>
            <a:off x="6325984" y="2972276"/>
            <a:ext cx="54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A90696-8DD9-4F5A-9223-9C2C517EF820}"/>
              </a:ext>
            </a:extLst>
          </p:cNvPr>
          <p:cNvSpPr txBox="1"/>
          <p:nvPr/>
        </p:nvSpPr>
        <p:spPr>
          <a:xfrm>
            <a:off x="6780414" y="2160324"/>
            <a:ext cx="60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J’K’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465AC-D4A1-4175-BC78-EA948DE7A311}"/>
              </a:ext>
            </a:extLst>
          </p:cNvPr>
          <p:cNvSpPr txBox="1"/>
          <p:nvPr/>
        </p:nvSpPr>
        <p:spPr>
          <a:xfrm>
            <a:off x="7439890" y="2160324"/>
            <a:ext cx="60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J’K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170F0A-9912-4E34-9FAB-567806E4F275}"/>
              </a:ext>
            </a:extLst>
          </p:cNvPr>
          <p:cNvSpPr txBox="1"/>
          <p:nvPr/>
        </p:nvSpPr>
        <p:spPr>
          <a:xfrm>
            <a:off x="8115992" y="2160324"/>
            <a:ext cx="60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JK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71D9E-65CA-4C2C-A86A-D8FE84E19670}"/>
              </a:ext>
            </a:extLst>
          </p:cNvPr>
          <p:cNvSpPr txBox="1"/>
          <p:nvPr/>
        </p:nvSpPr>
        <p:spPr>
          <a:xfrm>
            <a:off x="8828115" y="2160324"/>
            <a:ext cx="60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JK’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70A3F-B5F7-4292-B747-FC1C4EBBAE68}"/>
              </a:ext>
            </a:extLst>
          </p:cNvPr>
          <p:cNvSpPr txBox="1"/>
          <p:nvPr/>
        </p:nvSpPr>
        <p:spPr>
          <a:xfrm>
            <a:off x="6589913" y="4506944"/>
            <a:ext cx="29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Q(t+1)= Q’ J+ QK’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C53EF-D764-46B3-9C11-3DDF42667D60}"/>
              </a:ext>
            </a:extLst>
          </p:cNvPr>
          <p:cNvSpPr txBox="1"/>
          <p:nvPr/>
        </p:nvSpPr>
        <p:spPr>
          <a:xfrm>
            <a:off x="6579519" y="4132424"/>
            <a:ext cx="284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Characteristic Equation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120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DC32-961B-4784-A370-DB287E20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 Flip-Flop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6F112-1B2C-4AC3-A5DF-25241B156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68440"/>
          </a:xfrm>
        </p:spPr>
        <p:txBody>
          <a:bodyPr/>
          <a:lstStyle/>
          <a:p>
            <a:r>
              <a:rPr lang="en-US" dirty="0"/>
              <a:t>D Flip-flop is the modification of clocked SR flip-flop.</a:t>
            </a:r>
            <a:endParaRPr lang="en-GB" dirty="0"/>
          </a:p>
        </p:txBody>
      </p:sp>
      <p:pic>
        <p:nvPicPr>
          <p:cNvPr id="3074" name="Picture 2" descr="Why is the output of a D flip flop taken back to the input of AND gate? -  Quora">
            <a:extLst>
              <a:ext uri="{FF2B5EF4-FFF2-40B4-BE49-F238E27FC236}">
                <a16:creationId xmlns:a16="http://schemas.microsoft.com/office/drawing/2014/main" id="{0D06F036-10A4-411E-A410-291822DE2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69" y="3127308"/>
            <a:ext cx="3796010" cy="204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lossary Definition for D Flip-Flop">
            <a:extLst>
              <a:ext uri="{FF2B5EF4-FFF2-40B4-BE49-F238E27FC236}">
                <a16:creationId xmlns:a16="http://schemas.microsoft.com/office/drawing/2014/main" id="{DC2E464F-C2E0-4787-A892-56AE6CFAC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562" y="327815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F8A002-75A1-4625-A0EA-E1903839A5A5}"/>
              </a:ext>
            </a:extLst>
          </p:cNvPr>
          <p:cNvSpPr/>
          <p:nvPr/>
        </p:nvSpPr>
        <p:spPr>
          <a:xfrm>
            <a:off x="2144679" y="5372937"/>
            <a:ext cx="2344189" cy="507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Fig: Logic Diagram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96955-3498-4CDF-841C-BDB267D0ABD5}"/>
              </a:ext>
            </a:extLst>
          </p:cNvPr>
          <p:cNvSpPr txBox="1"/>
          <p:nvPr/>
        </p:nvSpPr>
        <p:spPr>
          <a:xfrm>
            <a:off x="7663551" y="5257143"/>
            <a:ext cx="209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Graphic symbol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66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672CCE-3899-4364-B6E6-345395163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710156"/>
              </p:ext>
            </p:extLst>
          </p:nvPr>
        </p:nvGraphicFramePr>
        <p:xfrm>
          <a:off x="1450856" y="2726008"/>
          <a:ext cx="17659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161">
                  <a:extLst>
                    <a:ext uri="{9D8B030D-6E8A-4147-A177-3AD203B41FA5}">
                      <a16:colId xmlns:a16="http://schemas.microsoft.com/office/drawing/2014/main" val="3522070644"/>
                    </a:ext>
                  </a:extLst>
                </a:gridCol>
                <a:gridCol w="404377">
                  <a:extLst>
                    <a:ext uri="{9D8B030D-6E8A-4147-A177-3AD203B41FA5}">
                      <a16:colId xmlns:a16="http://schemas.microsoft.com/office/drawing/2014/main" val="364726930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22047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Q(t)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63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86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51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3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9969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47E320-6FEF-4DE1-B890-83CEEFCAD486}"/>
              </a:ext>
            </a:extLst>
          </p:cNvPr>
          <p:cNvSpPr txBox="1"/>
          <p:nvPr/>
        </p:nvSpPr>
        <p:spPr>
          <a:xfrm>
            <a:off x="1333291" y="2356676"/>
            <a:ext cx="253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Characteristic table</a:t>
            </a:r>
            <a:endParaRPr lang="en-GB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995F04-A0AE-413F-8A3D-91CC34A44E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55936" y="2803005"/>
          <a:ext cx="1257070" cy="75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535">
                  <a:extLst>
                    <a:ext uri="{9D8B030D-6E8A-4147-A177-3AD203B41FA5}">
                      <a16:colId xmlns:a16="http://schemas.microsoft.com/office/drawing/2014/main" val="2080559724"/>
                    </a:ext>
                  </a:extLst>
                </a:gridCol>
                <a:gridCol w="628535">
                  <a:extLst>
                    <a:ext uri="{9D8B030D-6E8A-4147-A177-3AD203B41FA5}">
                      <a16:colId xmlns:a16="http://schemas.microsoft.com/office/drawing/2014/main" val="4127082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20640"/>
                  </a:ext>
                </a:extLst>
              </a:tr>
              <a:tr h="383096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479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7484620-CC93-4372-9EA8-E3CDB8A41F4C}"/>
              </a:ext>
            </a:extLst>
          </p:cNvPr>
          <p:cNvSpPr txBox="1"/>
          <p:nvPr/>
        </p:nvSpPr>
        <p:spPr>
          <a:xfrm>
            <a:off x="6810894" y="2356676"/>
            <a:ext cx="45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D’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3643C9-FC0C-4860-AE9D-DB5DFB858DE6}"/>
              </a:ext>
            </a:extLst>
          </p:cNvPr>
          <p:cNvSpPr txBox="1"/>
          <p:nvPr/>
        </p:nvSpPr>
        <p:spPr>
          <a:xfrm>
            <a:off x="7547725" y="235667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97E61-F16A-45CB-9AFE-DAEB7AE9E604}"/>
              </a:ext>
            </a:extLst>
          </p:cNvPr>
          <p:cNvSpPr txBox="1"/>
          <p:nvPr/>
        </p:nvSpPr>
        <p:spPr>
          <a:xfrm>
            <a:off x="6090919" y="2779437"/>
            <a:ext cx="84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Q’(t)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9EB157-A61D-4392-AADB-D4CF7B738AC5}"/>
              </a:ext>
            </a:extLst>
          </p:cNvPr>
          <p:cNvSpPr txBox="1"/>
          <p:nvPr/>
        </p:nvSpPr>
        <p:spPr>
          <a:xfrm>
            <a:off x="6178829" y="3175497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Q(t)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7E6DB4-1604-4884-810C-1BE22C69409F}"/>
              </a:ext>
            </a:extLst>
          </p:cNvPr>
          <p:cNvSpPr txBox="1"/>
          <p:nvPr/>
        </p:nvSpPr>
        <p:spPr>
          <a:xfrm>
            <a:off x="6090919" y="4299126"/>
            <a:ext cx="29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Q(t+1)= D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66BD3B-6260-474B-A988-83CF99A7F2A5}"/>
              </a:ext>
            </a:extLst>
          </p:cNvPr>
          <p:cNvSpPr txBox="1"/>
          <p:nvPr/>
        </p:nvSpPr>
        <p:spPr>
          <a:xfrm>
            <a:off x="6065487" y="3941906"/>
            <a:ext cx="296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Characteristic Equation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35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8253"/>
          </a:xfrm>
        </p:spPr>
        <p:txBody>
          <a:bodyPr/>
          <a:lstStyle/>
          <a:p>
            <a:r>
              <a:rPr lang="en-US" b="1" dirty="0" smtClean="0"/>
              <a:t>Triggering of Flip-flops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36470"/>
            <a:ext cx="10167031" cy="5111930"/>
          </a:xfrm>
        </p:spPr>
        <p:txBody>
          <a:bodyPr/>
          <a:lstStyle/>
          <a:p>
            <a:r>
              <a:rPr lang="en-US" dirty="0" smtClean="0"/>
              <a:t>T flip flop is a type of flip flop made by shorting J and K input of JK flip flop to single input T. The output </a:t>
            </a:r>
            <a:r>
              <a:rPr lang="en-US" dirty="0" err="1" smtClean="0"/>
              <a:t>Tuggles</a:t>
            </a:r>
            <a:r>
              <a:rPr lang="en-US" dirty="0" smtClean="0"/>
              <a:t> each time for T=1.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Fig: logic diagram                                                         Graphic symbol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04" y="2741703"/>
            <a:ext cx="4772025" cy="2371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85" y="3065552"/>
            <a:ext cx="11525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256330"/>
              </p:ext>
            </p:extLst>
          </p:nvPr>
        </p:nvGraphicFramePr>
        <p:xfrm>
          <a:off x="1188041" y="1307011"/>
          <a:ext cx="34492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Q(T+1)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3566160"/>
            <a:ext cx="284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874292"/>
              </p:ext>
            </p:extLst>
          </p:nvPr>
        </p:nvGraphicFramePr>
        <p:xfrm>
          <a:off x="6283233" y="2403565"/>
          <a:ext cx="299139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6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 flipV="1">
            <a:off x="5943600" y="2168434"/>
            <a:ext cx="339634" cy="235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43600" y="2403566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13417" y="1983768"/>
            <a:ext cx="40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15891" y="356616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Characteristic equation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405257" y="2772898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Q(t+1)=TQ’ T’Q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3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19892"/>
            <a:ext cx="8825658" cy="733697"/>
          </a:xfrm>
        </p:spPr>
        <p:txBody>
          <a:bodyPr/>
          <a:lstStyle/>
          <a:p>
            <a:pPr algn="ctr"/>
            <a:r>
              <a:rPr lang="en-US" sz="4200" b="1" dirty="0" smtClean="0"/>
              <a:t>State Table</a:t>
            </a:r>
            <a:endParaRPr lang="en-US" sz="4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1110343"/>
            <a:ext cx="9269205" cy="4528457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chemeClr val="tx1"/>
                </a:solidFill>
              </a:rPr>
              <a:t>The information contained in the state diagram is transformed into a table called a state diagram. It consist of three section labeled present state, next state, output .    </a:t>
            </a:r>
            <a:endParaRPr lang="en-US" cap="none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845403"/>
              </p:ext>
            </p:extLst>
          </p:nvPr>
        </p:nvGraphicFramePr>
        <p:xfrm>
          <a:off x="1852613" y="3332237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Present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77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44562"/>
          </a:xfrm>
        </p:spPr>
        <p:txBody>
          <a:bodyPr/>
          <a:lstStyle/>
          <a:p>
            <a:pPr algn="ctr"/>
            <a:r>
              <a:rPr lang="en-US" b="1" dirty="0" smtClean="0"/>
              <a:t>State Diagram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89166"/>
            <a:ext cx="9403742" cy="4759233"/>
          </a:xfrm>
        </p:spPr>
        <p:txBody>
          <a:bodyPr/>
          <a:lstStyle/>
          <a:p>
            <a:r>
              <a:rPr lang="en-US" dirty="0" smtClean="0"/>
              <a:t>The information in a state table may be represented graphically in a state diagram. In a diagram state is represent by the circle and the transition between state is indicated by the directed line connecting the circle.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475" y="3440566"/>
            <a:ext cx="3866604" cy="280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13509"/>
            <a:ext cx="9404723" cy="574765"/>
          </a:xfrm>
        </p:spPr>
        <p:txBody>
          <a:bodyPr/>
          <a:lstStyle/>
          <a:p>
            <a:r>
              <a:rPr lang="en-US" sz="2400" b="1" dirty="0"/>
              <a:t>Design of sequential circuit with state diagram &amp; state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666977"/>
              </p:ext>
            </p:extLst>
          </p:nvPr>
        </p:nvGraphicFramePr>
        <p:xfrm>
          <a:off x="646113" y="889000"/>
          <a:ext cx="9752010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3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420">
                <a:tc rowSpan="2" gridSpan="2">
                  <a:txBody>
                    <a:bodyPr/>
                    <a:lstStyle/>
                    <a:p>
                      <a:r>
                        <a:rPr lang="en-US" dirty="0" smtClean="0"/>
                        <a:t>Present state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           Next</a:t>
                      </a:r>
                      <a:r>
                        <a:rPr lang="en-US" baseline="0" dirty="0" smtClean="0"/>
                        <a:t> state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                output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6111" y="3722915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K-map simplification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544436"/>
              </p:ext>
            </p:extLst>
          </p:nvPr>
        </p:nvGraphicFramePr>
        <p:xfrm>
          <a:off x="646110" y="4284616"/>
          <a:ext cx="2462848" cy="86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0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11475"/>
              </p:ext>
            </p:extLst>
          </p:nvPr>
        </p:nvGraphicFramePr>
        <p:xfrm>
          <a:off x="4117048" y="4280262"/>
          <a:ext cx="2462848" cy="86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837509"/>
              </p:ext>
            </p:extLst>
          </p:nvPr>
        </p:nvGraphicFramePr>
        <p:xfrm>
          <a:off x="8401092" y="4280261"/>
          <a:ext cx="2462848" cy="86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 flipH="1" flipV="1">
            <a:off x="352697" y="3907581"/>
            <a:ext cx="293414" cy="37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846511" y="3907581"/>
            <a:ext cx="293414" cy="37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8116389" y="3907581"/>
            <a:ext cx="293414" cy="37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2697" y="4284617"/>
            <a:ext cx="29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6111" y="4092247"/>
            <a:ext cx="54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BX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93218" y="3907581"/>
            <a:ext cx="534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BX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722914" y="4284617"/>
            <a:ext cx="41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391886" y="4007618"/>
            <a:ext cx="534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BX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031568" y="4184580"/>
            <a:ext cx="41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22514" y="5447211"/>
            <a:ext cx="254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A=BX’+AB+AX’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31419" y="5446428"/>
            <a:ext cx="254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B=A’B’X+A’B+BX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448579" y="5447211"/>
            <a:ext cx="254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Y=AB’X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4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9248"/>
          </a:xfrm>
        </p:spPr>
        <p:txBody>
          <a:bodyPr/>
          <a:lstStyle/>
          <a:p>
            <a:r>
              <a:rPr lang="en-US" b="1" dirty="0" smtClean="0"/>
              <a:t>Circuit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1484407"/>
            <a:ext cx="7276011" cy="4763993"/>
          </a:xfrm>
        </p:spPr>
      </p:pic>
    </p:spTree>
    <p:extLst>
      <p:ext uri="{BB962C8B-B14F-4D97-AF65-F5344CB8AC3E}">
        <p14:creationId xmlns:p14="http://schemas.microsoft.com/office/powerpoint/2010/main" val="27238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6631"/>
          </a:xfrm>
        </p:spPr>
        <p:txBody>
          <a:bodyPr/>
          <a:lstStyle/>
          <a:p>
            <a:r>
              <a:rPr lang="en-US" b="1" dirty="0" smtClean="0"/>
              <a:t>State diagram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71286"/>
            <a:ext cx="5293722" cy="3924897"/>
          </a:xfrm>
        </p:spPr>
      </p:pic>
    </p:spTree>
    <p:extLst>
      <p:ext uri="{BB962C8B-B14F-4D97-AF65-F5344CB8AC3E}">
        <p14:creationId xmlns:p14="http://schemas.microsoft.com/office/powerpoint/2010/main" val="12210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 of content: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</a:t>
            </a:r>
            <a:r>
              <a:rPr lang="en-US" dirty="0" smtClean="0"/>
              <a:t>circuits</a:t>
            </a:r>
            <a:endParaRPr lang="en-US" dirty="0" smtClean="0"/>
          </a:p>
          <a:p>
            <a:r>
              <a:rPr lang="en-US" dirty="0" smtClean="0"/>
              <a:t>Types of </a:t>
            </a:r>
            <a:r>
              <a:rPr lang="en-US" dirty="0" err="1" smtClean="0"/>
              <a:t>flipflops</a:t>
            </a:r>
            <a:endParaRPr lang="en-US" dirty="0" smtClean="0"/>
          </a:p>
          <a:p>
            <a:r>
              <a:rPr lang="en-US" dirty="0"/>
              <a:t>Design of sequential circuit with state diagram </a:t>
            </a:r>
            <a:r>
              <a:rPr lang="en-US" dirty="0" smtClean="0"/>
              <a:t>and </a:t>
            </a:r>
            <a:r>
              <a:rPr lang="en-US" dirty="0"/>
              <a:t>state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Design </a:t>
            </a:r>
            <a:r>
              <a:rPr lang="en-US" dirty="0"/>
              <a:t>of Sequential Circuit with State </a:t>
            </a:r>
            <a:r>
              <a:rPr lang="en-US" dirty="0" smtClean="0"/>
              <a:t>Equation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0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FC12-0DC9-FCBF-C76C-32FE7CAE5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39" y="432253"/>
            <a:ext cx="10979331" cy="5890169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TO DESIGN A SEQUENTIAL CIRCUIT WITH JK FLIP FLOP TO SATISFY THE FOLLOWING STATE EQUATION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A</a:t>
            </a:r>
            <a:r>
              <a:rPr lang="en-US" sz="1600" dirty="0"/>
              <a:t> </a:t>
            </a:r>
            <a:r>
              <a:rPr lang="en-US" sz="2400" dirty="0"/>
              <a:t>t+1</a:t>
            </a:r>
            <a:r>
              <a:rPr lang="en-US" sz="2000" dirty="0"/>
              <a:t> </a:t>
            </a:r>
            <a:r>
              <a:rPr lang="en-US" dirty="0"/>
              <a:t>= A’B’CD + A’B’C + ACD + AC’D’</a:t>
            </a:r>
          </a:p>
          <a:p>
            <a:pPr marL="0" indent="0" algn="just">
              <a:buNone/>
            </a:pPr>
            <a:r>
              <a:rPr lang="en-US" dirty="0"/>
              <a:t> B </a:t>
            </a:r>
            <a:r>
              <a:rPr lang="en-US" sz="2400" dirty="0"/>
              <a:t>t+1</a:t>
            </a:r>
            <a:r>
              <a:rPr lang="en-US" dirty="0"/>
              <a:t> = A’C + CD’ + A’BC</a:t>
            </a:r>
          </a:p>
          <a:p>
            <a:pPr marL="0" indent="0" algn="just">
              <a:buNone/>
            </a:pPr>
            <a:r>
              <a:rPr lang="en-US" dirty="0"/>
              <a:t> C </a:t>
            </a:r>
            <a:r>
              <a:rPr lang="en-US" sz="2400" dirty="0"/>
              <a:t>t+1</a:t>
            </a:r>
            <a:r>
              <a:rPr lang="en-US" dirty="0"/>
              <a:t> = B</a:t>
            </a:r>
          </a:p>
          <a:p>
            <a:pPr marL="0" indent="0" algn="just">
              <a:buNone/>
            </a:pPr>
            <a:r>
              <a:rPr lang="en-US" dirty="0"/>
              <a:t> D </a:t>
            </a:r>
            <a:r>
              <a:rPr lang="en-US" sz="2400" dirty="0"/>
              <a:t>t+1</a:t>
            </a:r>
            <a:r>
              <a:rPr lang="en-US" dirty="0"/>
              <a:t> = D’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EBB7C-C620-A303-55EB-9BABE4849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89" y="446004"/>
            <a:ext cx="11241505" cy="58906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Input of flipflop A can be determined by comparing A</a:t>
            </a:r>
            <a:r>
              <a:rPr lang="en-US" sz="1800" dirty="0"/>
              <a:t> </a:t>
            </a:r>
            <a:r>
              <a:rPr lang="en-US" sz="2400" dirty="0"/>
              <a:t>t+1</a:t>
            </a:r>
            <a:r>
              <a:rPr lang="en-US" dirty="0"/>
              <a:t> = C Ꚛ D with characteristics equation of JK FF.</a:t>
            </a:r>
          </a:p>
          <a:p>
            <a:pPr marL="0" indent="0">
              <a:buNone/>
            </a:pPr>
            <a:r>
              <a:rPr lang="en-US" dirty="0"/>
              <a:t>We have C.E of JK FF =  Q </a:t>
            </a:r>
            <a:r>
              <a:rPr lang="en-US" sz="2000" dirty="0"/>
              <a:t>t+1</a:t>
            </a:r>
            <a:r>
              <a:rPr lang="en-US" dirty="0"/>
              <a:t> = </a:t>
            </a:r>
            <a:r>
              <a:rPr lang="en-US" dirty="0" err="1"/>
              <a:t>Q’</a:t>
            </a:r>
            <a:r>
              <a:rPr lang="en-US" sz="2400" dirty="0" err="1"/>
              <a:t>t</a:t>
            </a:r>
            <a:r>
              <a:rPr lang="en-US" dirty="0"/>
              <a:t> J + Q</a:t>
            </a:r>
            <a:r>
              <a:rPr lang="en-US" sz="2400" dirty="0"/>
              <a:t>t</a:t>
            </a:r>
            <a:r>
              <a:rPr lang="en-US" dirty="0"/>
              <a:t> K’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sz="2000" dirty="0"/>
              <a:t>t+1</a:t>
            </a:r>
            <a:r>
              <a:rPr lang="en-US" dirty="0"/>
              <a:t> = C’D + CD’</a:t>
            </a:r>
          </a:p>
          <a:p>
            <a:pPr marL="0" indent="0">
              <a:buNone/>
            </a:pPr>
            <a:r>
              <a:rPr lang="en-US" dirty="0"/>
              <a:t>           = C’D( A + A’) + CD’ (A + A’)</a:t>
            </a:r>
          </a:p>
          <a:p>
            <a:pPr marL="0" indent="0">
              <a:buNone/>
            </a:pPr>
            <a:r>
              <a:rPr lang="en-US" dirty="0"/>
              <a:t>           = C’DA + CD’A + C’DA’ + CD’A’</a:t>
            </a:r>
          </a:p>
          <a:p>
            <a:pPr marL="0" indent="0">
              <a:buNone/>
            </a:pPr>
            <a:r>
              <a:rPr lang="en-US" dirty="0"/>
              <a:t>           = (C Ꚛ D) A + ( C’D Ꚛ CD’) A’</a:t>
            </a:r>
          </a:p>
          <a:p>
            <a:pPr marL="0" indent="0">
              <a:buNone/>
            </a:pPr>
            <a:r>
              <a:rPr lang="en-US" dirty="0"/>
              <a:t>           = (C Ꚛ D)A’ + ( C Ꚛ D ) A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JA = C Ꚛ D</a:t>
            </a:r>
          </a:p>
          <a:p>
            <a:pPr marL="0" indent="0">
              <a:buNone/>
            </a:pPr>
            <a:r>
              <a:rPr lang="en-US" dirty="0"/>
              <a:t>K’A = C Ꚛ D</a:t>
            </a:r>
          </a:p>
          <a:p>
            <a:pPr marL="0" indent="0">
              <a:buNone/>
            </a:pPr>
            <a:r>
              <a:rPr lang="en-US" dirty="0"/>
              <a:t>KA = ( C Ꚛ D )’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7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137" y="731520"/>
            <a:ext cx="10223863" cy="585216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err="1" smtClean="0">
                <a:solidFill>
                  <a:schemeClr val="tx1"/>
                </a:solidFill>
              </a:rPr>
              <a:t>Similary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B(t+1)=A                                                           C(T+1)=B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=A+0.B                                                               =B(C+C’)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=A(B+B’)+O.B                                                    =BC+BC’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=AB+AB’                                                             =C’B+CB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=AB’+AB                                                  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JC=B      K’C=B=B’ 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  JB=A       K’B=A=A’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D(T+1)=C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=C(D+D’)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=CD’+CD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JD=C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K’P=D=D’</a:t>
            </a:r>
          </a:p>
          <a:p>
            <a:pPr algn="l"/>
            <a:r>
              <a:rPr lang="en-US" dirty="0" smtClean="0"/>
              <a:t>    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6" y="145143"/>
            <a:ext cx="6570820" cy="5762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25257" y="6139544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Fig: Circuit </a:t>
            </a:r>
            <a:r>
              <a:rPr lang="en-US" sz="2000" b="1" dirty="0" err="1" smtClean="0"/>
              <a:t>digram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92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6686" y="2162629"/>
            <a:ext cx="6429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Thankyou…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Thumbs Up &lt;strong&gt;Smiley&lt;/strong&gt; Face &lt;strong&gt;Emoji&lt;/strong&gt; - Free vector graphic on Pixab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15" y="3602414"/>
            <a:ext cx="3846286" cy="268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Sequential Circuit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Sequential circuit is a circuit in which the present output not only          depends upon the current input but also in the previous output.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It may or mayn’t contain a clock input.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30436" y="3588327"/>
            <a:ext cx="1828800" cy="1233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85309" y="3906982"/>
            <a:ext cx="858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359236" y="3906982"/>
            <a:ext cx="858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85309" y="4391891"/>
            <a:ext cx="858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59236" y="4391891"/>
            <a:ext cx="85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18216" y="4391891"/>
            <a:ext cx="1" cy="55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643252" y="4958846"/>
            <a:ext cx="1149927" cy="6511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Memory </a:t>
            </a:r>
          </a:p>
          <a:p>
            <a:pPr algn="ctr"/>
            <a:r>
              <a:rPr lang="en-US" sz="1400" dirty="0" smtClean="0"/>
              <a:t>element</a:t>
            </a:r>
            <a:endParaRPr lang="en-US" sz="1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218215" y="5610009"/>
            <a:ext cx="6927" cy="429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685309" y="6039500"/>
            <a:ext cx="35398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85309" y="4391891"/>
            <a:ext cx="0" cy="16476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34145" y="3722316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18215" y="3722316"/>
            <a:ext cx="116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utput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40526" y="4410303"/>
            <a:ext cx="178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Feedback path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53242" y="6261172"/>
            <a:ext cx="400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Block diagram of sequential circuits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92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sequential circuits: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types of sequential circuits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Synchronous sequential circuits.</a:t>
            </a:r>
          </a:p>
          <a:p>
            <a:r>
              <a:rPr lang="en-US" dirty="0" smtClean="0"/>
              <a:t>As</a:t>
            </a:r>
            <a:r>
              <a:rPr lang="en-US" dirty="0"/>
              <a:t>ynchronous sequential circuits.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562E-61BC-47E6-A3F5-32196840E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189" y="1192947"/>
            <a:ext cx="9144000" cy="88931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Flip-Flop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B192C-AE61-405F-B663-AEAB28D1C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560" y="2784764"/>
            <a:ext cx="9144000" cy="243563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</a:t>
            </a:r>
            <a:r>
              <a:rPr lang="en-US" cap="none" dirty="0" smtClean="0">
                <a:solidFill>
                  <a:schemeClr val="tx1"/>
                </a:solidFill>
              </a:rPr>
              <a:t>lip-flops is a memory element which is capable of storing one bit of information and it is used in clock sequential circuits.</a:t>
            </a:r>
            <a:endParaRPr lang="en-GB" cap="none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cap="none" dirty="0" smtClean="0">
                <a:solidFill>
                  <a:schemeClr val="tx1"/>
                </a:solidFill>
              </a:rPr>
              <a:t>flip-flop has two outputs, one for normal value and other for complement value of the bit stored in it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GB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T</a:t>
            </a:r>
            <a:r>
              <a:rPr lang="en-US" cap="none" dirty="0" smtClean="0">
                <a:solidFill>
                  <a:schemeClr val="tx1"/>
                </a:solidFill>
              </a:rPr>
              <a:t>here are four basic types: SR, JK, </a:t>
            </a:r>
            <a:r>
              <a:rPr lang="en-US" cap="none" dirty="0">
                <a:solidFill>
                  <a:schemeClr val="tx1"/>
                </a:solidFill>
              </a:rPr>
              <a:t>D</a:t>
            </a:r>
            <a:r>
              <a:rPr lang="en-US" cap="none" dirty="0" smtClean="0">
                <a:solidFill>
                  <a:schemeClr val="tx1"/>
                </a:solidFill>
              </a:rPr>
              <a:t> and T flip-flops.</a:t>
            </a:r>
            <a:endParaRPr lang="en-GB" cap="none" dirty="0" smtClean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87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282A47-CB94-4179-B41A-1021FBF18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88" y="1257508"/>
            <a:ext cx="2536156" cy="18551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75F849-C9B2-413B-ABA4-90B06153C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802" y="1500094"/>
            <a:ext cx="167655" cy="2362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C0FA-4F32-4032-82A8-9A5207718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836" y="322553"/>
            <a:ext cx="10515600" cy="14994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en-US" sz="2400" b="1" dirty="0"/>
              <a:t>Basic Flip-flop</a:t>
            </a:r>
            <a:endParaRPr lang="en-GB" b="1" dirty="0"/>
          </a:p>
          <a:p>
            <a:r>
              <a:rPr lang="en-US" sz="2000" dirty="0"/>
              <a:t>A flip-flop circuit can be constructed from two NAND gates or two NOR gates.</a:t>
            </a:r>
            <a:endParaRPr lang="en-GB" sz="2000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4C3BC-79DE-46CB-A94A-47F8CD709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134" y="1243442"/>
            <a:ext cx="2077423" cy="16199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277B72-472A-4B84-A3B6-6753E1628D61}"/>
              </a:ext>
            </a:extLst>
          </p:cNvPr>
          <p:cNvSpPr/>
          <p:nvPr/>
        </p:nvSpPr>
        <p:spPr>
          <a:xfrm>
            <a:off x="1645920" y="3098401"/>
            <a:ext cx="2830092" cy="5334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Fig: Basic Flip-flop circuit with NAND Gate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9A17BF-2173-484C-8926-C085062F201D}"/>
              </a:ext>
            </a:extLst>
          </p:cNvPr>
          <p:cNvSpPr/>
          <p:nvPr/>
        </p:nvSpPr>
        <p:spPr>
          <a:xfrm>
            <a:off x="6279964" y="3207083"/>
            <a:ext cx="3154322" cy="5334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Fig: Basic Flip-flop circuit with NOR Gate</a:t>
            </a:r>
            <a:endParaRPr lang="en-GB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831E852-8AE4-419F-A992-CE81B5D88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619644"/>
              </p:ext>
            </p:extLst>
          </p:nvPr>
        </p:nvGraphicFramePr>
        <p:xfrm>
          <a:off x="1911224" y="4203532"/>
          <a:ext cx="23559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490">
                  <a:extLst>
                    <a:ext uri="{9D8B030D-6E8A-4147-A177-3AD203B41FA5}">
                      <a16:colId xmlns:a16="http://schemas.microsoft.com/office/drawing/2014/main" val="1007385240"/>
                    </a:ext>
                  </a:extLst>
                </a:gridCol>
                <a:gridCol w="544490">
                  <a:extLst>
                    <a:ext uri="{9D8B030D-6E8A-4147-A177-3AD203B41FA5}">
                      <a16:colId xmlns:a16="http://schemas.microsoft.com/office/drawing/2014/main" val="3522070644"/>
                    </a:ext>
                  </a:extLst>
                </a:gridCol>
                <a:gridCol w="609251">
                  <a:extLst>
                    <a:ext uri="{9D8B030D-6E8A-4147-A177-3AD203B41FA5}">
                      <a16:colId xmlns:a16="http://schemas.microsoft.com/office/drawing/2014/main" val="3647269301"/>
                    </a:ext>
                  </a:extLst>
                </a:gridCol>
                <a:gridCol w="657745">
                  <a:extLst>
                    <a:ext uri="{9D8B030D-6E8A-4147-A177-3AD203B41FA5}">
                      <a16:colId xmlns:a16="http://schemas.microsoft.com/office/drawing/2014/main" val="2220471445"/>
                    </a:ext>
                  </a:extLst>
                </a:gridCol>
              </a:tblGrid>
              <a:tr h="35451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635751"/>
                  </a:ext>
                </a:extLst>
              </a:tr>
              <a:tr h="35451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868724"/>
                  </a:ext>
                </a:extLst>
              </a:tr>
              <a:tr h="35451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510970"/>
                  </a:ext>
                </a:extLst>
              </a:tr>
              <a:tr h="35451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30522"/>
                  </a:ext>
                </a:extLst>
              </a:tr>
              <a:tr h="35451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99692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3B92C4F-E600-415E-B340-5822CFAAE7F9}"/>
              </a:ext>
            </a:extLst>
          </p:cNvPr>
          <p:cNvSpPr/>
          <p:nvPr/>
        </p:nvSpPr>
        <p:spPr>
          <a:xfrm>
            <a:off x="3042457" y="4612713"/>
            <a:ext cx="1151141" cy="295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E5B665-37D7-4486-8A74-1AFD026212B0}"/>
              </a:ext>
            </a:extLst>
          </p:cNvPr>
          <p:cNvSpPr/>
          <p:nvPr/>
        </p:nvSpPr>
        <p:spPr>
          <a:xfrm>
            <a:off x="3089212" y="5697565"/>
            <a:ext cx="1151141" cy="287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Invalid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B042E7C-4679-4B3F-B889-0885A72E0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473188"/>
              </p:ext>
            </p:extLst>
          </p:nvPr>
        </p:nvGraphicFramePr>
        <p:xfrm>
          <a:off x="6610664" y="4248434"/>
          <a:ext cx="22285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48">
                  <a:extLst>
                    <a:ext uri="{9D8B030D-6E8A-4147-A177-3AD203B41FA5}">
                      <a16:colId xmlns:a16="http://schemas.microsoft.com/office/drawing/2014/main" val="1007385240"/>
                    </a:ext>
                  </a:extLst>
                </a:gridCol>
                <a:gridCol w="471748">
                  <a:extLst>
                    <a:ext uri="{9D8B030D-6E8A-4147-A177-3AD203B41FA5}">
                      <a16:colId xmlns:a16="http://schemas.microsoft.com/office/drawing/2014/main" val="3522070644"/>
                    </a:ext>
                  </a:extLst>
                </a:gridCol>
                <a:gridCol w="527858">
                  <a:extLst>
                    <a:ext uri="{9D8B030D-6E8A-4147-A177-3AD203B41FA5}">
                      <a16:colId xmlns:a16="http://schemas.microsoft.com/office/drawing/2014/main" val="3647269301"/>
                    </a:ext>
                  </a:extLst>
                </a:gridCol>
                <a:gridCol w="757182">
                  <a:extLst>
                    <a:ext uri="{9D8B030D-6E8A-4147-A177-3AD203B41FA5}">
                      <a16:colId xmlns:a16="http://schemas.microsoft.com/office/drawing/2014/main" val="222047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63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86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51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3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99692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538EA5A-69EC-420E-AA0A-07945C272F70}"/>
              </a:ext>
            </a:extLst>
          </p:cNvPr>
          <p:cNvSpPr/>
          <p:nvPr/>
        </p:nvSpPr>
        <p:spPr>
          <a:xfrm>
            <a:off x="7556943" y="5812051"/>
            <a:ext cx="1203627" cy="220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CBA36D-334F-406F-937C-3ADE2D5F3BE2}"/>
              </a:ext>
            </a:extLst>
          </p:cNvPr>
          <p:cNvSpPr/>
          <p:nvPr/>
        </p:nvSpPr>
        <p:spPr>
          <a:xfrm>
            <a:off x="7615832" y="4664928"/>
            <a:ext cx="1064029" cy="277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Invalid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D889334-0770-48E0-A1CA-C123BEAAD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116" y="1456576"/>
            <a:ext cx="167655" cy="2362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ED7C5E-E365-40FE-9A7B-B19214F08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4208" y="2476185"/>
            <a:ext cx="243861" cy="2667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BA11550-336A-471F-A939-5FD41C390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596" y="2656985"/>
            <a:ext cx="243861" cy="26672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5E37D63-478D-41BA-B7BD-B0A61ECFC25B}"/>
              </a:ext>
            </a:extLst>
          </p:cNvPr>
          <p:cNvSpPr/>
          <p:nvPr/>
        </p:nvSpPr>
        <p:spPr>
          <a:xfrm>
            <a:off x="1487275" y="3806494"/>
            <a:ext cx="2094809" cy="278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TRUTH TABLE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CA40A6-F817-49C3-82A4-6AE6C2649E6E}"/>
              </a:ext>
            </a:extLst>
          </p:cNvPr>
          <p:cNvSpPr/>
          <p:nvPr/>
        </p:nvSpPr>
        <p:spPr>
          <a:xfrm>
            <a:off x="6161798" y="3838323"/>
            <a:ext cx="2094809" cy="278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TRUTH TABLE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3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6B07-3649-4EAF-B221-C0931C7C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1" y="305651"/>
            <a:ext cx="10515600" cy="1325563"/>
          </a:xfrm>
        </p:spPr>
        <p:txBody>
          <a:bodyPr/>
          <a:lstStyle/>
          <a:p>
            <a:r>
              <a:rPr lang="en-US" b="1" dirty="0"/>
              <a:t>Clocked SR Flip-Flop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7717-FA59-4C3B-9183-148173DD0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1" y="1726918"/>
            <a:ext cx="10515600" cy="1586138"/>
          </a:xfrm>
        </p:spPr>
        <p:txBody>
          <a:bodyPr>
            <a:normAutofit/>
          </a:bodyPr>
          <a:lstStyle/>
          <a:p>
            <a:r>
              <a:rPr lang="en-US" dirty="0"/>
              <a:t>The clocked SR flip-flop consists of basic NAND latch and two other NAND gates to provide clock pulse </a:t>
            </a:r>
          </a:p>
          <a:p>
            <a:r>
              <a:rPr lang="en-US" dirty="0"/>
              <a:t>Clock pulse is used for the synchronization and act as an additional control input.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C5DCD-FF4D-4286-A0B1-4ED15ADAA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921" y="3272391"/>
            <a:ext cx="2876203" cy="19396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113879-D9E7-49A9-A401-BBA1431AD2F5}"/>
              </a:ext>
            </a:extLst>
          </p:cNvPr>
          <p:cNvSpPr/>
          <p:nvPr/>
        </p:nvSpPr>
        <p:spPr>
          <a:xfrm>
            <a:off x="2044927" y="5321932"/>
            <a:ext cx="2344189" cy="507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Fig: Logic Diagram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026" name="Picture 2" descr="SR flip flop - Truth table &amp; Characteristics table | Electricalvoice">
            <a:extLst>
              <a:ext uri="{FF2B5EF4-FFF2-40B4-BE49-F238E27FC236}">
                <a16:creationId xmlns:a16="http://schemas.microsoft.com/office/drawing/2014/main" id="{883D667D-09B6-4150-A94D-134E171A1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204" y="3408758"/>
            <a:ext cx="24098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3364B6-24A1-463D-9689-D4CD1A0AE1C9}"/>
              </a:ext>
            </a:extLst>
          </p:cNvPr>
          <p:cNvSpPr txBox="1"/>
          <p:nvPr/>
        </p:nvSpPr>
        <p:spPr>
          <a:xfrm>
            <a:off x="7680522" y="5321932"/>
            <a:ext cx="187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Graphic symbol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443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E0D6E4-27EC-4359-8FDD-17795C6D9D6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65810" y="1854661"/>
          <a:ext cx="234418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54">
                  <a:extLst>
                    <a:ext uri="{9D8B030D-6E8A-4147-A177-3AD203B41FA5}">
                      <a16:colId xmlns:a16="http://schemas.microsoft.com/office/drawing/2014/main" val="2659057788"/>
                    </a:ext>
                  </a:extLst>
                </a:gridCol>
                <a:gridCol w="525781">
                  <a:extLst>
                    <a:ext uri="{9D8B030D-6E8A-4147-A177-3AD203B41FA5}">
                      <a16:colId xmlns:a16="http://schemas.microsoft.com/office/drawing/2014/main" val="2430224040"/>
                    </a:ext>
                  </a:extLst>
                </a:gridCol>
                <a:gridCol w="403167">
                  <a:extLst>
                    <a:ext uri="{9D8B030D-6E8A-4147-A177-3AD203B41FA5}">
                      <a16:colId xmlns:a16="http://schemas.microsoft.com/office/drawing/2014/main" val="3233822740"/>
                    </a:ext>
                  </a:extLst>
                </a:gridCol>
                <a:gridCol w="906087">
                  <a:extLst>
                    <a:ext uri="{9D8B030D-6E8A-4147-A177-3AD203B41FA5}">
                      <a16:colId xmlns:a16="http://schemas.microsoft.com/office/drawing/2014/main" val="3922864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0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9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9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75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44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29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654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40615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42D4D84-4818-4EF3-83E8-EFC59646AC89}"/>
              </a:ext>
            </a:extLst>
          </p:cNvPr>
          <p:cNvSpPr txBox="1"/>
          <p:nvPr/>
        </p:nvSpPr>
        <p:spPr>
          <a:xfrm>
            <a:off x="1339932" y="1074378"/>
            <a:ext cx="2344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Characteristic table</a:t>
            </a:r>
            <a:endParaRPr lang="en-GB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5F8DBC3-ADD2-42A3-9CB3-E26D75229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259226"/>
              </p:ext>
            </p:extLst>
          </p:nvPr>
        </p:nvGraphicFramePr>
        <p:xfrm>
          <a:off x="6778161" y="2594248"/>
          <a:ext cx="264344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862">
                  <a:extLst>
                    <a:ext uri="{9D8B030D-6E8A-4147-A177-3AD203B41FA5}">
                      <a16:colId xmlns:a16="http://schemas.microsoft.com/office/drawing/2014/main" val="178317419"/>
                    </a:ext>
                  </a:extLst>
                </a:gridCol>
                <a:gridCol w="660862">
                  <a:extLst>
                    <a:ext uri="{9D8B030D-6E8A-4147-A177-3AD203B41FA5}">
                      <a16:colId xmlns:a16="http://schemas.microsoft.com/office/drawing/2014/main" val="4203499728"/>
                    </a:ext>
                  </a:extLst>
                </a:gridCol>
                <a:gridCol w="660862">
                  <a:extLst>
                    <a:ext uri="{9D8B030D-6E8A-4147-A177-3AD203B41FA5}">
                      <a16:colId xmlns:a16="http://schemas.microsoft.com/office/drawing/2014/main" val="1338887664"/>
                    </a:ext>
                  </a:extLst>
                </a:gridCol>
                <a:gridCol w="660862">
                  <a:extLst>
                    <a:ext uri="{9D8B030D-6E8A-4147-A177-3AD203B41FA5}">
                      <a16:colId xmlns:a16="http://schemas.microsoft.com/office/drawing/2014/main" val="3198426505"/>
                    </a:ext>
                  </a:extLst>
                </a:gridCol>
              </a:tblGrid>
              <a:tr h="30911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45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3171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6DABC2C-A011-4450-9C06-C475279FC902}"/>
              </a:ext>
            </a:extLst>
          </p:cNvPr>
          <p:cNvSpPr txBox="1"/>
          <p:nvPr/>
        </p:nvSpPr>
        <p:spPr>
          <a:xfrm>
            <a:off x="6309357" y="2609164"/>
            <a:ext cx="54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Q’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A3D47B-78F0-4847-BB11-4E0420DE79A9}"/>
              </a:ext>
            </a:extLst>
          </p:cNvPr>
          <p:cNvSpPr txBox="1"/>
          <p:nvPr/>
        </p:nvSpPr>
        <p:spPr>
          <a:xfrm>
            <a:off x="6325984" y="2972276"/>
            <a:ext cx="54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050984-6B2C-456D-B2A8-9F759C0178F3}"/>
              </a:ext>
            </a:extLst>
          </p:cNvPr>
          <p:cNvSpPr txBox="1"/>
          <p:nvPr/>
        </p:nvSpPr>
        <p:spPr>
          <a:xfrm>
            <a:off x="6780414" y="2160324"/>
            <a:ext cx="60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S’R’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336AF2-37E4-4A3F-8C64-8449B2E2EC80}"/>
              </a:ext>
            </a:extLst>
          </p:cNvPr>
          <p:cNvSpPr txBox="1"/>
          <p:nvPr/>
        </p:nvSpPr>
        <p:spPr>
          <a:xfrm>
            <a:off x="7439890" y="2160324"/>
            <a:ext cx="60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S’R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0650A-99F0-4DEC-8D17-AFFDEE69F4DD}"/>
              </a:ext>
            </a:extLst>
          </p:cNvPr>
          <p:cNvSpPr txBox="1"/>
          <p:nvPr/>
        </p:nvSpPr>
        <p:spPr>
          <a:xfrm>
            <a:off x="8115992" y="2160324"/>
            <a:ext cx="60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6DAEDB-563F-44D3-A6E5-A0238E9497B8}"/>
              </a:ext>
            </a:extLst>
          </p:cNvPr>
          <p:cNvSpPr txBox="1"/>
          <p:nvPr/>
        </p:nvSpPr>
        <p:spPr>
          <a:xfrm>
            <a:off x="8828115" y="2160324"/>
            <a:ext cx="60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SR’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60A75-1DCD-442C-8C1E-50322FB139E2}"/>
              </a:ext>
            </a:extLst>
          </p:cNvPr>
          <p:cNvSpPr txBox="1"/>
          <p:nvPr/>
        </p:nvSpPr>
        <p:spPr>
          <a:xfrm>
            <a:off x="6589913" y="4506944"/>
            <a:ext cx="29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Q(t+1)= S + QR’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A0BA19-3F8B-452D-8673-29D1950BE472}"/>
              </a:ext>
            </a:extLst>
          </p:cNvPr>
          <p:cNvSpPr txBox="1"/>
          <p:nvPr/>
        </p:nvSpPr>
        <p:spPr>
          <a:xfrm>
            <a:off x="6561702" y="4142800"/>
            <a:ext cx="335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Characteristic Equation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75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3BEA-B94E-423C-99F7-38FBA9D8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4877"/>
            <a:ext cx="10515600" cy="1325563"/>
          </a:xfrm>
        </p:spPr>
        <p:txBody>
          <a:bodyPr/>
          <a:lstStyle/>
          <a:p>
            <a:r>
              <a:rPr lang="en-US" b="1" dirty="0"/>
              <a:t>JK Flip-Flop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92AE4-01D3-470D-BC04-2B780FC5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043"/>
            <a:ext cx="9345386" cy="150279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 JK flip-flop is a refinement of the SR flip-flop to solve the problem of indeterminate state when both inputs are 1.</a:t>
            </a:r>
          </a:p>
          <a:p>
            <a:r>
              <a:rPr lang="en-US" sz="2400" dirty="0"/>
              <a:t>In JK flip-flop J and K are like S and R to set and Reset the flip-flop. </a:t>
            </a:r>
            <a:endParaRPr lang="en-GB" sz="2400" dirty="0"/>
          </a:p>
        </p:txBody>
      </p:sp>
      <p:pic>
        <p:nvPicPr>
          <p:cNvPr id="2050" name="Picture 2" descr="Flip Flops, R-S, J-K, D, T, Master Slave | D&amp;E notes">
            <a:extLst>
              <a:ext uri="{FF2B5EF4-FFF2-40B4-BE49-F238E27FC236}">
                <a16:creationId xmlns:a16="http://schemas.microsoft.com/office/drawing/2014/main" id="{31DD69D6-6A54-4366-9D65-7C0F34D21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523" y="3485470"/>
            <a:ext cx="3429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на живо токсичност бункер flip flop jk тояга клиника инвалидност">
            <a:extLst>
              <a:ext uri="{FF2B5EF4-FFF2-40B4-BE49-F238E27FC236}">
                <a16:creationId xmlns:a16="http://schemas.microsoft.com/office/drawing/2014/main" id="{377721CC-1D98-4802-829A-61DE3C7B0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2"/>
          <a:stretch/>
        </p:blipFill>
        <p:spPr bwMode="auto">
          <a:xfrm>
            <a:off x="5510893" y="3485470"/>
            <a:ext cx="4431822" cy="204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65B2AC-0185-415E-93CD-1CB5E33835B7}"/>
              </a:ext>
            </a:extLst>
          </p:cNvPr>
          <p:cNvSpPr/>
          <p:nvPr/>
        </p:nvSpPr>
        <p:spPr>
          <a:xfrm>
            <a:off x="1870360" y="5503409"/>
            <a:ext cx="2344189" cy="507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Fig: Logic Diagram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DB343-1FA1-49C8-9913-5D1BFE28C408}"/>
              </a:ext>
            </a:extLst>
          </p:cNvPr>
          <p:cNvSpPr txBox="1"/>
          <p:nvPr/>
        </p:nvSpPr>
        <p:spPr>
          <a:xfrm>
            <a:off x="7041101" y="5572281"/>
            <a:ext cx="187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Graphic symbol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28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769</TotalTime>
  <Words>1009</Words>
  <Application>Microsoft Office PowerPoint</Application>
  <PresentationFormat>Widescreen</PresentationFormat>
  <Paragraphs>372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Times New Roman</vt:lpstr>
      <vt:lpstr>Wingdings 3</vt:lpstr>
      <vt:lpstr>Ion</vt:lpstr>
      <vt:lpstr>PowerPoint Presentation</vt:lpstr>
      <vt:lpstr>Table of content:</vt:lpstr>
      <vt:lpstr>Sequential Circuit</vt:lpstr>
      <vt:lpstr>Types of sequential circuits:</vt:lpstr>
      <vt:lpstr>Flip-Flop</vt:lpstr>
      <vt:lpstr>PowerPoint Presentation</vt:lpstr>
      <vt:lpstr>Clocked SR Flip-Flop</vt:lpstr>
      <vt:lpstr>PowerPoint Presentation</vt:lpstr>
      <vt:lpstr>JK Flip-Flop</vt:lpstr>
      <vt:lpstr>PowerPoint Presentation</vt:lpstr>
      <vt:lpstr>D Flip-Flop</vt:lpstr>
      <vt:lpstr>PowerPoint Presentation</vt:lpstr>
      <vt:lpstr>Triggering of Flip-flops</vt:lpstr>
      <vt:lpstr>PowerPoint Presentation</vt:lpstr>
      <vt:lpstr>State Table</vt:lpstr>
      <vt:lpstr>State Diagram</vt:lpstr>
      <vt:lpstr>Design of sequential circuit with state diagram &amp; state table</vt:lpstr>
      <vt:lpstr>Circuit </vt:lpstr>
      <vt:lpstr>State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 of</dc:title>
  <dc:creator>Microsoft account</dc:creator>
  <cp:lastModifiedBy>Dell</cp:lastModifiedBy>
  <cp:revision>30</cp:revision>
  <dcterms:created xsi:type="dcterms:W3CDTF">2022-06-04T16:43:48Z</dcterms:created>
  <dcterms:modified xsi:type="dcterms:W3CDTF">2022-06-06T05:12:20Z</dcterms:modified>
</cp:coreProperties>
</file>