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0" autoAdjust="0"/>
    <p:restoredTop sz="94660"/>
  </p:normalViewPr>
  <p:slideViewPr>
    <p:cSldViewPr snapToGrid="0">
      <p:cViewPr varScale="1">
        <p:scale>
          <a:sx n="110" d="100"/>
          <a:sy n="110" d="100"/>
        </p:scale>
        <p:origin x="2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B1C0-D845-495D-8039-9E13768EC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101408-460F-4DF4-A845-58318B813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7DF8C4-AFDC-403F-99FA-D7B22591AD15}"/>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9560CA02-F887-4052-A510-4D62871FF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E6FAD-5A08-4192-BA4F-F204B748D504}"/>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1771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4081-B7EA-418B-93D0-E23832C202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6263-DEAA-480F-A220-8EC1C57E8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DBFC0-2399-4027-AFE7-F664B5F8B2D1}"/>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270DF11A-2C9A-4AE7-9257-E124E882C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C4010-4AB2-4D1E-B140-9E552B854DFE}"/>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375432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85CE3-C5AB-4252-9357-7F4B670B4F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57EF89-48C0-40E6-9B60-4E649F3BA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A7D7B-41F3-4814-946A-FEA5C60D7BA7}"/>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F5E6AF19-BC02-4F6E-BBE1-94326C0BF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8E818-F7C6-452A-B5B3-6CE098CDEAC2}"/>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307544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2BB0-27E9-43C1-815F-C825EE47E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87869-16D2-4B0A-BCC8-A30D80054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03543-97FB-4D84-8BAD-0809BE1FEC4F}"/>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2B1C8852-16A3-4BD9-BA7C-14249D45F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AEF96-3A67-4832-8ABE-F39E6578502B}"/>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411389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991-DB5B-42E8-806D-C64D8FD03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8CAD37-2C3F-445F-9D5D-BBAC5BC52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8D729-E9CB-42C3-8BB7-10B73992FE0A}"/>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C56FCEE9-C9F9-4B92-ADBA-69FCEC7BA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2BB4-950F-4280-941E-64F17744515C}"/>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411073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37E2-5F68-47BD-A03E-C82106B94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E5B20-DA15-4123-8F9D-26AEB0FD5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80026B-DE2F-4FD6-A8CD-B9A629BEF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62E1C-C02B-4757-A4C8-7B57D0D31162}"/>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6" name="Footer Placeholder 5">
            <a:extLst>
              <a:ext uri="{FF2B5EF4-FFF2-40B4-BE49-F238E27FC236}">
                <a16:creationId xmlns:a16="http://schemas.microsoft.com/office/drawing/2014/main" id="{79FEA9C1-2E96-4C82-80F0-7E0E10CC8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C120A-DD7D-4454-A130-4BBABEC12280}"/>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379177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62B-E4B6-4F48-91C5-37019103D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6F2B7D-40CE-47A0-9BB7-4A9C00E7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28961-BACE-449C-AC80-80E319D05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EB65A-B933-40AE-8AE4-F75F92AC8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930BE-5505-4F43-B6DC-439E01B4F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AA563E-2EF6-4C26-943C-CDB478AEEAD6}"/>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8" name="Footer Placeholder 7">
            <a:extLst>
              <a:ext uri="{FF2B5EF4-FFF2-40B4-BE49-F238E27FC236}">
                <a16:creationId xmlns:a16="http://schemas.microsoft.com/office/drawing/2014/main" id="{BD48C203-2D6A-4CD5-B929-0CD1E8BB75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F152FA-A515-4A86-A5EB-8ABCE96AB08E}"/>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274480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023C-6E07-4B1A-90C2-43328C4461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71EB7F-12AA-405F-8EA7-70C39562EE1B}"/>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4" name="Footer Placeholder 3">
            <a:extLst>
              <a:ext uri="{FF2B5EF4-FFF2-40B4-BE49-F238E27FC236}">
                <a16:creationId xmlns:a16="http://schemas.microsoft.com/office/drawing/2014/main" id="{A61FF7F0-0609-4550-862D-908E407FB7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2F683-1C35-4158-967E-FE0D52E55010}"/>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14382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EF891E-C5B0-418F-80BA-E0203F5DB035}"/>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3" name="Footer Placeholder 2">
            <a:extLst>
              <a:ext uri="{FF2B5EF4-FFF2-40B4-BE49-F238E27FC236}">
                <a16:creationId xmlns:a16="http://schemas.microsoft.com/office/drawing/2014/main" id="{2BDC6A1E-CC0E-4445-9B07-97B6A5B223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76B8B-53FD-40D2-816E-BD668ADC76AD}"/>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318222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CBE8-BA22-4F34-B4EF-A1DB91832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B7E05-8860-4E4A-A34A-3357AFFC8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F17396-1D57-4BA9-A408-C0CB3F13B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86F8E-520C-401A-B590-B031CF78AC6E}"/>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6" name="Footer Placeholder 5">
            <a:extLst>
              <a:ext uri="{FF2B5EF4-FFF2-40B4-BE49-F238E27FC236}">
                <a16:creationId xmlns:a16="http://schemas.microsoft.com/office/drawing/2014/main" id="{A16510DC-D590-45DD-BBBA-432B530B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E3C4C-E32F-472D-B040-8FCC4910A70D}"/>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282019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9250-B699-46EF-AE1F-0631F6A4F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E8ECA7-46A5-40A9-80AE-BB3F0346F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4F52D-16E9-4A28-B4B5-D6AA325F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E4DB8-302F-4ADC-ABA3-52A1711D3FED}"/>
              </a:ext>
            </a:extLst>
          </p:cNvPr>
          <p:cNvSpPr>
            <a:spLocks noGrp="1"/>
          </p:cNvSpPr>
          <p:nvPr>
            <p:ph type="dt" sz="half" idx="10"/>
          </p:nvPr>
        </p:nvSpPr>
        <p:spPr/>
        <p:txBody>
          <a:bodyPr/>
          <a:lstStyle/>
          <a:p>
            <a:fld id="{082C699E-0DB1-450A-A875-0CAD412941F2}" type="datetimeFigureOut">
              <a:rPr lang="en-US" smtClean="0"/>
              <a:t>10/21/2019</a:t>
            </a:fld>
            <a:endParaRPr lang="en-US"/>
          </a:p>
        </p:txBody>
      </p:sp>
      <p:sp>
        <p:nvSpPr>
          <p:cNvPr id="6" name="Footer Placeholder 5">
            <a:extLst>
              <a:ext uri="{FF2B5EF4-FFF2-40B4-BE49-F238E27FC236}">
                <a16:creationId xmlns:a16="http://schemas.microsoft.com/office/drawing/2014/main" id="{2109739F-D912-428F-8E2A-B226A385D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6C95D-3815-4D5B-AF07-A332DAA3A63E}"/>
              </a:ext>
            </a:extLst>
          </p:cNvPr>
          <p:cNvSpPr>
            <a:spLocks noGrp="1"/>
          </p:cNvSpPr>
          <p:nvPr>
            <p:ph type="sldNum" sz="quarter" idx="12"/>
          </p:nvPr>
        </p:nvSpPr>
        <p:spPr/>
        <p:txBody>
          <a:bodyPr/>
          <a:lstStyle/>
          <a:p>
            <a:fld id="{66E57492-17D9-4EE6-A145-1C204D0AF11E}" type="slidenum">
              <a:rPr lang="en-US" smtClean="0"/>
              <a:t>‹#›</a:t>
            </a:fld>
            <a:endParaRPr lang="en-US"/>
          </a:p>
        </p:txBody>
      </p:sp>
    </p:spTree>
    <p:extLst>
      <p:ext uri="{BB962C8B-B14F-4D97-AF65-F5344CB8AC3E}">
        <p14:creationId xmlns:p14="http://schemas.microsoft.com/office/powerpoint/2010/main" val="419420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EF0F6-399D-4716-AB42-6F260764F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CF292-1429-4A6B-B57F-1A8C78B73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64430-1077-44C4-9046-DDEDD295B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C699E-0DB1-450A-A875-0CAD412941F2}" type="datetimeFigureOut">
              <a:rPr lang="en-US" smtClean="0"/>
              <a:t>10/21/2019</a:t>
            </a:fld>
            <a:endParaRPr lang="en-US"/>
          </a:p>
        </p:txBody>
      </p:sp>
      <p:sp>
        <p:nvSpPr>
          <p:cNvPr id="5" name="Footer Placeholder 4">
            <a:extLst>
              <a:ext uri="{FF2B5EF4-FFF2-40B4-BE49-F238E27FC236}">
                <a16:creationId xmlns:a16="http://schemas.microsoft.com/office/drawing/2014/main" id="{46275899-3E68-4CD7-84C8-5ED43B7A6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68C18F-7BCE-46E3-91F8-839651CCD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57492-17D9-4EE6-A145-1C204D0AF11E}" type="slidenum">
              <a:rPr lang="en-US" smtClean="0"/>
              <a:t>‹#›</a:t>
            </a:fld>
            <a:endParaRPr lang="en-US"/>
          </a:p>
        </p:txBody>
      </p:sp>
    </p:spTree>
    <p:extLst>
      <p:ext uri="{BB962C8B-B14F-4D97-AF65-F5344CB8AC3E}">
        <p14:creationId xmlns:p14="http://schemas.microsoft.com/office/powerpoint/2010/main" val="416821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BF12-975E-4030-873A-B67338BF68BD}"/>
              </a:ext>
            </a:extLst>
          </p:cNvPr>
          <p:cNvSpPr>
            <a:spLocks noGrp="1"/>
          </p:cNvSpPr>
          <p:nvPr>
            <p:ph type="ctrTitle"/>
          </p:nvPr>
        </p:nvSpPr>
        <p:spPr/>
        <p:txBody>
          <a:bodyPr>
            <a:normAutofit/>
          </a:bodyPr>
          <a:lstStyle/>
          <a:p>
            <a:r>
              <a:rPr lang="en-US" dirty="0"/>
              <a:t>Food court distribution index of Mysore and outskirts</a:t>
            </a:r>
          </a:p>
        </p:txBody>
      </p:sp>
      <p:sp>
        <p:nvSpPr>
          <p:cNvPr id="3" name="Subtitle 2">
            <a:extLst>
              <a:ext uri="{FF2B5EF4-FFF2-40B4-BE49-F238E27FC236}">
                <a16:creationId xmlns:a16="http://schemas.microsoft.com/office/drawing/2014/main" id="{16AC003A-9C11-47CD-8E63-2FEE80D4856A}"/>
              </a:ext>
            </a:extLst>
          </p:cNvPr>
          <p:cNvSpPr>
            <a:spLocks noGrp="1"/>
          </p:cNvSpPr>
          <p:nvPr>
            <p:ph type="subTitle" idx="1"/>
          </p:nvPr>
        </p:nvSpPr>
        <p:spPr/>
        <p:txBody>
          <a:bodyPr/>
          <a:lstStyle/>
          <a:p>
            <a:r>
              <a:rPr lang="en-US" dirty="0"/>
              <a:t>By</a:t>
            </a:r>
          </a:p>
          <a:p>
            <a:r>
              <a:rPr lang="en-US" dirty="0"/>
              <a:t>Anjan </a:t>
            </a:r>
            <a:r>
              <a:rPr lang="en-US" dirty="0" err="1"/>
              <a:t>sarkar</a:t>
            </a:r>
            <a:endParaRPr lang="en-US" dirty="0"/>
          </a:p>
        </p:txBody>
      </p:sp>
    </p:spTree>
    <p:extLst>
      <p:ext uri="{BB962C8B-B14F-4D97-AF65-F5344CB8AC3E}">
        <p14:creationId xmlns:p14="http://schemas.microsoft.com/office/powerpoint/2010/main" val="2107980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009CA4-1010-4BFB-9D64-DAEDD18E7201}"/>
              </a:ext>
            </a:extLst>
          </p:cNvPr>
          <p:cNvSpPr/>
          <p:nvPr/>
        </p:nvSpPr>
        <p:spPr>
          <a:xfrm>
            <a:off x="622228" y="698097"/>
            <a:ext cx="10707624" cy="5049011"/>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study mainly attributes towards exploring the neighborhood of Mysore with addressing various types of forum, public outlet, school, play areas, café shop, food court, hospitals, bus depot, metro station etc., which helps people to find out their area of interest within and outskirts of the city.</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Once the dataset is formed basing on a category of venue, for further clarity they are distributed in various clusters depending on their similarity against a particular type. </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clusters are later plotted on a map to have a better insight about the distribution of their desired venues across the neighborhood.</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t>The same code can be used for any variable apart from food for its detail synopsis in the same way as presented below.</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3F6BD9C-6AC1-4CCF-8AFE-6CADD5CF9AD0}"/>
              </a:ext>
            </a:extLst>
          </p:cNvPr>
          <p:cNvSpPr txBox="1"/>
          <p:nvPr/>
        </p:nvSpPr>
        <p:spPr>
          <a:xfrm>
            <a:off x="4415246" y="174877"/>
            <a:ext cx="5921829" cy="523220"/>
          </a:xfrm>
          <a:prstGeom prst="rect">
            <a:avLst/>
          </a:prstGeom>
          <a:noFill/>
        </p:spPr>
        <p:txBody>
          <a:bodyPr wrap="square" rtlCol="0">
            <a:spAutoFit/>
          </a:bodyPr>
          <a:lstStyle/>
          <a:p>
            <a:r>
              <a:rPr lang="en-US" sz="2800" dirty="0"/>
              <a:t>Introduction</a:t>
            </a:r>
          </a:p>
        </p:txBody>
      </p:sp>
    </p:spTree>
    <p:extLst>
      <p:ext uri="{BB962C8B-B14F-4D97-AF65-F5344CB8AC3E}">
        <p14:creationId xmlns:p14="http://schemas.microsoft.com/office/powerpoint/2010/main" val="320938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F6BD9C-6AC1-4CCF-8AFE-6CADD5CF9AD0}"/>
              </a:ext>
            </a:extLst>
          </p:cNvPr>
          <p:cNvSpPr txBox="1"/>
          <p:nvPr/>
        </p:nvSpPr>
        <p:spPr>
          <a:xfrm>
            <a:off x="3735977" y="148752"/>
            <a:ext cx="5921829" cy="532903"/>
          </a:xfrm>
          <a:prstGeom prst="rect">
            <a:avLst/>
          </a:prstGeom>
          <a:noFill/>
        </p:spPr>
        <p:txBody>
          <a:bodyPr wrap="square" rtlCol="0">
            <a:spAutoFit/>
          </a:bodyPr>
          <a:lstStyle/>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Data acquisition and cleaning</a:t>
            </a:r>
          </a:p>
        </p:txBody>
      </p:sp>
      <p:sp>
        <p:nvSpPr>
          <p:cNvPr id="2" name="Rectangle 1">
            <a:extLst>
              <a:ext uri="{FF2B5EF4-FFF2-40B4-BE49-F238E27FC236}">
                <a16:creationId xmlns:a16="http://schemas.microsoft.com/office/drawing/2014/main" id="{6B321AE6-9815-4050-AA92-B5A624A66003}"/>
              </a:ext>
            </a:extLst>
          </p:cNvPr>
          <p:cNvSpPr/>
          <p:nvPr/>
        </p:nvSpPr>
        <p:spPr>
          <a:xfrm>
            <a:off x="155724" y="896390"/>
            <a:ext cx="4650972" cy="5231369"/>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neighborhood dataset has to be classified by its postal code for its further synthesis along with its latitude and longitude values so that the intersection of this dataset can be done with data collected from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API on the basis of available latitude and longitude coordinates.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Post obtaining the intersected dataset, a filtering of the data has been done by selecting the category as “food”. </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filtered dataset is then plotted on a bar graph to further squeeze it by selecting only top 9 food categories to obtain the basic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for this study.  </a:t>
            </a:r>
          </a:p>
        </p:txBody>
      </p:sp>
      <p:pic>
        <p:nvPicPr>
          <p:cNvPr id="5" name="Picture 4">
            <a:extLst>
              <a:ext uri="{FF2B5EF4-FFF2-40B4-BE49-F238E27FC236}">
                <a16:creationId xmlns:a16="http://schemas.microsoft.com/office/drawing/2014/main" id="{CBE634D5-1D70-41D5-BB01-9774296B2A27}"/>
              </a:ext>
            </a:extLst>
          </p:cNvPr>
          <p:cNvPicPr/>
          <p:nvPr/>
        </p:nvPicPr>
        <p:blipFill>
          <a:blip r:embed="rId2"/>
          <a:stretch>
            <a:fillRect/>
          </a:stretch>
        </p:blipFill>
        <p:spPr>
          <a:xfrm>
            <a:off x="4644736" y="896390"/>
            <a:ext cx="7391540" cy="5498399"/>
          </a:xfrm>
          <a:prstGeom prst="rect">
            <a:avLst/>
          </a:prstGeom>
        </p:spPr>
      </p:pic>
    </p:spTree>
    <p:extLst>
      <p:ext uri="{BB962C8B-B14F-4D97-AF65-F5344CB8AC3E}">
        <p14:creationId xmlns:p14="http://schemas.microsoft.com/office/powerpoint/2010/main" val="153335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F6BD9C-6AC1-4CCF-8AFE-6CADD5CF9AD0}"/>
              </a:ext>
            </a:extLst>
          </p:cNvPr>
          <p:cNvSpPr txBox="1"/>
          <p:nvPr/>
        </p:nvSpPr>
        <p:spPr>
          <a:xfrm>
            <a:off x="4502332" y="166169"/>
            <a:ext cx="5921829" cy="532903"/>
          </a:xfrm>
          <a:prstGeom prst="rect">
            <a:avLst/>
          </a:prstGeom>
          <a:noFill/>
        </p:spPr>
        <p:txBody>
          <a:bodyPr wrap="square" rtlCol="0">
            <a:spAutoFit/>
          </a:bodyPr>
          <a:lstStyle/>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Data analysis</a:t>
            </a:r>
          </a:p>
        </p:txBody>
      </p:sp>
      <p:sp>
        <p:nvSpPr>
          <p:cNvPr id="2" name="Rectangle 1">
            <a:extLst>
              <a:ext uri="{FF2B5EF4-FFF2-40B4-BE49-F238E27FC236}">
                <a16:creationId xmlns:a16="http://schemas.microsoft.com/office/drawing/2014/main" id="{6B321AE6-9815-4050-AA92-B5A624A66003}"/>
              </a:ext>
            </a:extLst>
          </p:cNvPr>
          <p:cNvSpPr/>
          <p:nvPr/>
        </p:nvSpPr>
        <p:spPr>
          <a:xfrm>
            <a:off x="155723" y="896390"/>
            <a:ext cx="11862105" cy="2031325"/>
          </a:xfrm>
          <a:prstGeom prst="rect">
            <a:avLst/>
          </a:prstGeom>
        </p:spPr>
        <p:txBody>
          <a:bodyPr wrap="square">
            <a:spAutoFit/>
          </a:bodyPr>
          <a:lstStyle/>
          <a:p>
            <a:r>
              <a:rPr lang="en-US" dirty="0"/>
              <a:t>To analyze the data sequentially, all other columns excepting “</a:t>
            </a:r>
            <a:r>
              <a:rPr lang="en-US" dirty="0" err="1"/>
              <a:t>Neighbourhood</a:t>
            </a:r>
            <a:r>
              <a:rPr lang="en-US" dirty="0"/>
              <a:t>” and “Venue category” are dropped and a fresh </a:t>
            </a:r>
            <a:r>
              <a:rPr lang="en-US" dirty="0" err="1"/>
              <a:t>dataframe</a:t>
            </a:r>
            <a:r>
              <a:rPr lang="en-US" dirty="0"/>
              <a:t> is prepared. </a:t>
            </a:r>
          </a:p>
          <a:p>
            <a:endParaRPr lang="en-US" dirty="0"/>
          </a:p>
          <a:p>
            <a:r>
              <a:rPr lang="en-US" dirty="0"/>
              <a:t>Now using dummies all the postal codes are displayed row-wise with their corresponding dummies (0/1) against the listed top 9 categories column-wise. </a:t>
            </a:r>
          </a:p>
          <a:p>
            <a:endParaRPr lang="en-US" dirty="0"/>
          </a:p>
          <a:p>
            <a:r>
              <a:rPr lang="en-US" dirty="0"/>
              <a:t>Dummy “1” represents the presence and dummy “0” represents the absence of a category at a given postal code.</a:t>
            </a:r>
          </a:p>
        </p:txBody>
      </p:sp>
      <p:pic>
        <p:nvPicPr>
          <p:cNvPr id="6" name="Picture 5">
            <a:extLst>
              <a:ext uri="{FF2B5EF4-FFF2-40B4-BE49-F238E27FC236}">
                <a16:creationId xmlns:a16="http://schemas.microsoft.com/office/drawing/2014/main" id="{7B8CCD7D-0E15-49A7-9052-F6AFEA461D2D}"/>
              </a:ext>
            </a:extLst>
          </p:cNvPr>
          <p:cNvPicPr/>
          <p:nvPr/>
        </p:nvPicPr>
        <p:blipFill>
          <a:blip r:embed="rId2"/>
          <a:stretch>
            <a:fillRect/>
          </a:stretch>
        </p:blipFill>
        <p:spPr>
          <a:xfrm>
            <a:off x="1105353" y="3428999"/>
            <a:ext cx="9836273" cy="1776845"/>
          </a:xfrm>
          <a:prstGeom prst="rect">
            <a:avLst/>
          </a:prstGeom>
        </p:spPr>
      </p:pic>
      <p:sp>
        <p:nvSpPr>
          <p:cNvPr id="3" name="TextBox 2">
            <a:extLst>
              <a:ext uri="{FF2B5EF4-FFF2-40B4-BE49-F238E27FC236}">
                <a16:creationId xmlns:a16="http://schemas.microsoft.com/office/drawing/2014/main" id="{414172A4-F60B-471F-A854-E74763B93591}"/>
              </a:ext>
            </a:extLst>
          </p:cNvPr>
          <p:cNvSpPr txBox="1"/>
          <p:nvPr/>
        </p:nvSpPr>
        <p:spPr>
          <a:xfrm>
            <a:off x="4879967" y="5205844"/>
            <a:ext cx="2583279" cy="246221"/>
          </a:xfrm>
          <a:prstGeom prst="rect">
            <a:avLst/>
          </a:prstGeom>
          <a:noFill/>
        </p:spPr>
        <p:txBody>
          <a:bodyPr wrap="square" rtlCol="0">
            <a:spAutoFit/>
          </a:bodyPr>
          <a:lstStyle/>
          <a:p>
            <a:r>
              <a:rPr lang="en-US" sz="1000" dirty="0"/>
              <a:t>Neighborhood </a:t>
            </a:r>
            <a:r>
              <a:rPr lang="en-US" sz="1000" dirty="0" err="1"/>
              <a:t>dataframe</a:t>
            </a:r>
            <a:r>
              <a:rPr lang="en-US" sz="1000" dirty="0"/>
              <a:t> with dummies</a:t>
            </a:r>
          </a:p>
        </p:txBody>
      </p:sp>
    </p:spTree>
    <p:extLst>
      <p:ext uri="{BB962C8B-B14F-4D97-AF65-F5344CB8AC3E}">
        <p14:creationId xmlns:p14="http://schemas.microsoft.com/office/powerpoint/2010/main" val="221552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F6BD9C-6AC1-4CCF-8AFE-6CADD5CF9AD0}"/>
              </a:ext>
            </a:extLst>
          </p:cNvPr>
          <p:cNvSpPr txBox="1"/>
          <p:nvPr/>
        </p:nvSpPr>
        <p:spPr>
          <a:xfrm>
            <a:off x="3614058" y="128654"/>
            <a:ext cx="5921829" cy="532903"/>
          </a:xfrm>
          <a:prstGeom prst="rect">
            <a:avLst/>
          </a:prstGeom>
          <a:noFill/>
        </p:spPr>
        <p:txBody>
          <a:bodyPr wrap="square" rtlCol="0">
            <a:spAutoFit/>
          </a:bodyPr>
          <a:lstStyle/>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Data analysis (cont’d)</a:t>
            </a:r>
          </a:p>
        </p:txBody>
      </p:sp>
      <p:sp>
        <p:nvSpPr>
          <p:cNvPr id="2" name="Rectangle 1">
            <a:extLst>
              <a:ext uri="{FF2B5EF4-FFF2-40B4-BE49-F238E27FC236}">
                <a16:creationId xmlns:a16="http://schemas.microsoft.com/office/drawing/2014/main" id="{6B321AE6-9815-4050-AA92-B5A624A66003}"/>
              </a:ext>
            </a:extLst>
          </p:cNvPr>
          <p:cNvSpPr/>
          <p:nvPr/>
        </p:nvSpPr>
        <p:spPr>
          <a:xfrm>
            <a:off x="155723" y="896390"/>
            <a:ext cx="11862105" cy="1754326"/>
          </a:xfrm>
          <a:prstGeom prst="rect">
            <a:avLst/>
          </a:prstGeom>
        </p:spPr>
        <p:txBody>
          <a:bodyPr wrap="square">
            <a:spAutoFit/>
          </a:bodyPr>
          <a:lstStyle/>
          <a:p>
            <a:r>
              <a:rPr lang="en-US" dirty="0"/>
              <a:t>Once the dummies are populated over the new </a:t>
            </a:r>
            <a:r>
              <a:rPr lang="en-US" dirty="0" err="1"/>
              <a:t>dataframe</a:t>
            </a:r>
            <a:r>
              <a:rPr lang="en-US" dirty="0"/>
              <a:t>, it is found that several instances of the same postal code get replicated over various category lines which stands difficult for assessment and hence the local mean of each category is calculated against all the postal codes. </a:t>
            </a:r>
          </a:p>
          <a:p>
            <a:endParaRPr lang="en-US" dirty="0"/>
          </a:p>
          <a:p>
            <a:r>
              <a:rPr lang="en-US" dirty="0"/>
              <a:t>This final </a:t>
            </a:r>
            <a:r>
              <a:rPr lang="en-US" dirty="0" err="1"/>
              <a:t>dataframe</a:t>
            </a:r>
            <a:r>
              <a:rPr lang="en-US" dirty="0"/>
              <a:t> shows a weight distribution matrix of each category against a particular postal code which is further segregated to various clusters depending on their similarities.</a:t>
            </a:r>
          </a:p>
        </p:txBody>
      </p:sp>
      <p:sp>
        <p:nvSpPr>
          <p:cNvPr id="3" name="TextBox 2">
            <a:extLst>
              <a:ext uri="{FF2B5EF4-FFF2-40B4-BE49-F238E27FC236}">
                <a16:creationId xmlns:a16="http://schemas.microsoft.com/office/drawing/2014/main" id="{414172A4-F60B-471F-A854-E74763B93591}"/>
              </a:ext>
            </a:extLst>
          </p:cNvPr>
          <p:cNvSpPr txBox="1"/>
          <p:nvPr/>
        </p:nvSpPr>
        <p:spPr>
          <a:xfrm>
            <a:off x="4923510" y="4513368"/>
            <a:ext cx="2583279" cy="246221"/>
          </a:xfrm>
          <a:prstGeom prst="rect">
            <a:avLst/>
          </a:prstGeom>
          <a:noFill/>
        </p:spPr>
        <p:txBody>
          <a:bodyPr wrap="square" rtlCol="0">
            <a:spAutoFit/>
          </a:bodyPr>
          <a:lstStyle/>
          <a:p>
            <a:r>
              <a:rPr lang="en-US" sz="1000" dirty="0" err="1"/>
              <a:t>Featureset</a:t>
            </a:r>
            <a:r>
              <a:rPr lang="en-US" sz="1000" dirty="0"/>
              <a:t> for Neighborhood</a:t>
            </a:r>
          </a:p>
        </p:txBody>
      </p:sp>
      <p:pic>
        <p:nvPicPr>
          <p:cNvPr id="7" name="Picture 6">
            <a:extLst>
              <a:ext uri="{FF2B5EF4-FFF2-40B4-BE49-F238E27FC236}">
                <a16:creationId xmlns:a16="http://schemas.microsoft.com/office/drawing/2014/main" id="{77CCA9B0-5B94-45A6-B64D-54F67EABBA42}"/>
              </a:ext>
            </a:extLst>
          </p:cNvPr>
          <p:cNvPicPr/>
          <p:nvPr/>
        </p:nvPicPr>
        <p:blipFill>
          <a:blip r:embed="rId2"/>
          <a:stretch>
            <a:fillRect/>
          </a:stretch>
        </p:blipFill>
        <p:spPr>
          <a:xfrm>
            <a:off x="562015" y="2885549"/>
            <a:ext cx="10698167" cy="1639207"/>
          </a:xfrm>
          <a:prstGeom prst="rect">
            <a:avLst/>
          </a:prstGeom>
        </p:spPr>
      </p:pic>
    </p:spTree>
    <p:extLst>
      <p:ext uri="{BB962C8B-B14F-4D97-AF65-F5344CB8AC3E}">
        <p14:creationId xmlns:p14="http://schemas.microsoft.com/office/powerpoint/2010/main" val="246868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F6BD9C-6AC1-4CCF-8AFE-6CADD5CF9AD0}"/>
              </a:ext>
            </a:extLst>
          </p:cNvPr>
          <p:cNvSpPr txBox="1"/>
          <p:nvPr/>
        </p:nvSpPr>
        <p:spPr>
          <a:xfrm>
            <a:off x="3614058" y="128654"/>
            <a:ext cx="5921829" cy="523220"/>
          </a:xfrm>
          <a:prstGeom prst="rect">
            <a:avLst/>
          </a:prstGeom>
          <a:noFill/>
        </p:spPr>
        <p:txBody>
          <a:bodyPr wrap="square" rtlCol="0">
            <a:spAutoFit/>
          </a:bodyPr>
          <a:lstStyle/>
          <a:p>
            <a:r>
              <a:rPr lang="en-US" sz="2800" dirty="0"/>
              <a:t>Clustering of data</a:t>
            </a:r>
          </a:p>
        </p:txBody>
      </p:sp>
      <p:sp>
        <p:nvSpPr>
          <p:cNvPr id="2" name="Rectangle 1">
            <a:extLst>
              <a:ext uri="{FF2B5EF4-FFF2-40B4-BE49-F238E27FC236}">
                <a16:creationId xmlns:a16="http://schemas.microsoft.com/office/drawing/2014/main" id="{6B321AE6-9815-4050-AA92-B5A624A66003}"/>
              </a:ext>
            </a:extLst>
          </p:cNvPr>
          <p:cNvSpPr/>
          <p:nvPr/>
        </p:nvSpPr>
        <p:spPr>
          <a:xfrm>
            <a:off x="155723" y="896390"/>
            <a:ext cx="11862105" cy="4247317"/>
          </a:xfrm>
          <a:prstGeom prst="rect">
            <a:avLst/>
          </a:prstGeom>
        </p:spPr>
        <p:txBody>
          <a:bodyPr wrap="square">
            <a:spAutoFit/>
          </a:bodyPr>
          <a:lstStyle/>
          <a:p>
            <a:r>
              <a:rPr lang="en-US" dirty="0"/>
              <a:t>Focusing at the type of above weight distribution matrix, k-means clustering is chosen for its further analysis. </a:t>
            </a:r>
          </a:p>
          <a:p>
            <a:endParaRPr lang="en-US" dirty="0"/>
          </a:p>
          <a:p>
            <a:r>
              <a:rPr lang="en-US" dirty="0"/>
              <a:t>To have better analogy of the dataset and its variation with changing cluster levels, the number of clusters are varied between 2 to 8 and finally a value of 6 is chosen for this study. </a:t>
            </a:r>
          </a:p>
          <a:p>
            <a:endParaRPr lang="en-US" dirty="0"/>
          </a:p>
          <a:p>
            <a:r>
              <a:rPr lang="en-US" dirty="0"/>
              <a:t>To represent the data distribution against a particular cluster, labels are marked on that particular set. </a:t>
            </a:r>
          </a:p>
          <a:p>
            <a:endParaRPr lang="en-US" dirty="0"/>
          </a:p>
          <a:p>
            <a:r>
              <a:rPr lang="en-US" dirty="0"/>
              <a:t>With this the matrix is representing various categories of food outlets at different postal codes against their respective designated labels. </a:t>
            </a:r>
          </a:p>
          <a:p>
            <a:endParaRPr lang="en-US" dirty="0"/>
          </a:p>
          <a:p>
            <a:r>
              <a:rPr lang="en-US" dirty="0"/>
              <a:t>At last the discrete distribution of each label is collapsed to a single row by computing the mean of all rows occupied by each of these respective labels.</a:t>
            </a:r>
          </a:p>
          <a:p>
            <a:endParaRPr lang="en-US" dirty="0"/>
          </a:p>
          <a:p>
            <a:r>
              <a:rPr lang="en-US" dirty="0"/>
              <a:t>Therefore, the final matrix comes out with possible weight factor distributions of a particular cluster label against the selected top 9 categories. </a:t>
            </a:r>
          </a:p>
        </p:txBody>
      </p:sp>
    </p:spTree>
    <p:extLst>
      <p:ext uri="{BB962C8B-B14F-4D97-AF65-F5344CB8AC3E}">
        <p14:creationId xmlns:p14="http://schemas.microsoft.com/office/powerpoint/2010/main" val="116886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F6BD9C-6AC1-4CCF-8AFE-6CADD5CF9AD0}"/>
              </a:ext>
            </a:extLst>
          </p:cNvPr>
          <p:cNvSpPr txBox="1"/>
          <p:nvPr/>
        </p:nvSpPr>
        <p:spPr>
          <a:xfrm>
            <a:off x="4275910" y="0"/>
            <a:ext cx="5921829" cy="523220"/>
          </a:xfrm>
          <a:prstGeom prst="rect">
            <a:avLst/>
          </a:prstGeom>
          <a:noFill/>
        </p:spPr>
        <p:txBody>
          <a:bodyPr wrap="square" rtlCol="0">
            <a:spAutoFit/>
          </a:bodyPr>
          <a:lstStyle/>
          <a:p>
            <a:r>
              <a:rPr lang="en-US" sz="2800" dirty="0"/>
              <a:t>Discussions</a:t>
            </a:r>
          </a:p>
        </p:txBody>
      </p:sp>
      <p:sp>
        <p:nvSpPr>
          <p:cNvPr id="2" name="Rectangle 1">
            <a:extLst>
              <a:ext uri="{FF2B5EF4-FFF2-40B4-BE49-F238E27FC236}">
                <a16:creationId xmlns:a16="http://schemas.microsoft.com/office/drawing/2014/main" id="{6B321AE6-9815-4050-AA92-B5A624A66003}"/>
              </a:ext>
            </a:extLst>
          </p:cNvPr>
          <p:cNvSpPr/>
          <p:nvPr/>
        </p:nvSpPr>
        <p:spPr>
          <a:xfrm>
            <a:off x="609508" y="438232"/>
            <a:ext cx="10706142" cy="923330"/>
          </a:xfrm>
          <a:prstGeom prst="rect">
            <a:avLst/>
          </a:prstGeom>
        </p:spPr>
        <p:txBody>
          <a:bodyPr wrap="square">
            <a:spAutoFit/>
          </a:bodyPr>
          <a:lstStyle/>
          <a:p>
            <a:r>
              <a:rPr lang="en-US" dirty="0"/>
              <a:t>A folium map is constructed basing on the above final dataset which represent the cluster labels with different colors at various neighborhoods of Mysore. </a:t>
            </a:r>
          </a:p>
          <a:p>
            <a:endParaRPr lang="en-US" dirty="0"/>
          </a:p>
        </p:txBody>
      </p:sp>
      <p:pic>
        <p:nvPicPr>
          <p:cNvPr id="4" name="Picture 3">
            <a:extLst>
              <a:ext uri="{FF2B5EF4-FFF2-40B4-BE49-F238E27FC236}">
                <a16:creationId xmlns:a16="http://schemas.microsoft.com/office/drawing/2014/main" id="{CE08816D-BB7B-409D-B9E1-5FA13F7DC176}"/>
              </a:ext>
            </a:extLst>
          </p:cNvPr>
          <p:cNvPicPr/>
          <p:nvPr/>
        </p:nvPicPr>
        <p:blipFill>
          <a:blip r:embed="rId2"/>
          <a:stretch>
            <a:fillRect/>
          </a:stretch>
        </p:blipFill>
        <p:spPr>
          <a:xfrm>
            <a:off x="2047304" y="1156658"/>
            <a:ext cx="9090165" cy="3014749"/>
          </a:xfrm>
          <a:prstGeom prst="rect">
            <a:avLst/>
          </a:prstGeom>
        </p:spPr>
      </p:pic>
      <p:sp>
        <p:nvSpPr>
          <p:cNvPr id="3" name="TextBox 2">
            <a:extLst>
              <a:ext uri="{FF2B5EF4-FFF2-40B4-BE49-F238E27FC236}">
                <a16:creationId xmlns:a16="http://schemas.microsoft.com/office/drawing/2014/main" id="{4918079A-E5DD-409E-A5EC-5B6CA05016D3}"/>
              </a:ext>
            </a:extLst>
          </p:cNvPr>
          <p:cNvSpPr txBox="1"/>
          <p:nvPr/>
        </p:nvSpPr>
        <p:spPr>
          <a:xfrm>
            <a:off x="609508" y="4332262"/>
            <a:ext cx="10706142" cy="2308324"/>
          </a:xfrm>
          <a:prstGeom prst="rect">
            <a:avLst/>
          </a:prstGeom>
          <a:noFill/>
        </p:spPr>
        <p:txBody>
          <a:bodyPr wrap="square" rtlCol="0">
            <a:spAutoFit/>
          </a:bodyPr>
          <a:lstStyle/>
          <a:p>
            <a:r>
              <a:rPr lang="en-US" dirty="0"/>
              <a:t>Looking at the data distribution post clustering, it can be observed that the cluster 0 (</a:t>
            </a:r>
            <a:r>
              <a:rPr lang="en-US" dirty="0" err="1"/>
              <a:t>ie</a:t>
            </a:r>
            <a:r>
              <a:rPr lang="en-US" dirty="0"/>
              <a:t>. red color markers) represents “Indian restaurants” with a higher weight factor and “bakery”, “cafe” with comparatively lower weights inside and outskirt of Mysore city. </a:t>
            </a:r>
          </a:p>
          <a:p>
            <a:endParaRPr lang="en-US" dirty="0"/>
          </a:p>
          <a:p>
            <a:r>
              <a:rPr lang="en-US" dirty="0"/>
              <a:t>Cluster 1 (</a:t>
            </a:r>
            <a:r>
              <a:rPr lang="en-US" dirty="0" err="1"/>
              <a:t>ie</a:t>
            </a:r>
            <a:r>
              <a:rPr lang="en-US" dirty="0"/>
              <a:t>. Purple color) is mainly representing the presence of Indian restaurants at the outskirts of Mysore city. Likewise, other clusters (</a:t>
            </a:r>
            <a:r>
              <a:rPr lang="en-US" dirty="0" err="1"/>
              <a:t>ie</a:t>
            </a:r>
            <a:r>
              <a:rPr lang="en-US" dirty="0"/>
              <a:t>. 2 to 6) gives a detail visual distribution about presence of selected top 9 food categories across various locations of Mysore city and outskirts.</a:t>
            </a:r>
          </a:p>
          <a:p>
            <a:endParaRPr lang="en-US" dirty="0"/>
          </a:p>
        </p:txBody>
      </p:sp>
      <p:sp>
        <p:nvSpPr>
          <p:cNvPr id="5" name="TextBox 4">
            <a:extLst>
              <a:ext uri="{FF2B5EF4-FFF2-40B4-BE49-F238E27FC236}">
                <a16:creationId xmlns:a16="http://schemas.microsoft.com/office/drawing/2014/main" id="{2831D828-FA6D-4363-ABD3-E0B1E7A837E3}"/>
              </a:ext>
            </a:extLst>
          </p:cNvPr>
          <p:cNvSpPr txBox="1"/>
          <p:nvPr/>
        </p:nvSpPr>
        <p:spPr>
          <a:xfrm>
            <a:off x="787689" y="2304819"/>
            <a:ext cx="1259615" cy="461665"/>
          </a:xfrm>
          <a:prstGeom prst="rect">
            <a:avLst/>
          </a:prstGeom>
          <a:noFill/>
        </p:spPr>
        <p:txBody>
          <a:bodyPr wrap="square" rtlCol="0">
            <a:spAutoFit/>
          </a:bodyPr>
          <a:lstStyle/>
          <a:p>
            <a:r>
              <a:rPr lang="en-US" sz="1200" dirty="0"/>
              <a:t>Neighborhood</a:t>
            </a:r>
          </a:p>
          <a:p>
            <a:r>
              <a:rPr lang="en-US" sz="1200" dirty="0"/>
              <a:t>     similarity</a:t>
            </a:r>
          </a:p>
        </p:txBody>
      </p:sp>
    </p:spTree>
    <p:extLst>
      <p:ext uri="{BB962C8B-B14F-4D97-AF65-F5344CB8AC3E}">
        <p14:creationId xmlns:p14="http://schemas.microsoft.com/office/powerpoint/2010/main" val="239342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7B38C-F61C-4CDB-B2B7-B7F179BD4860}"/>
              </a:ext>
            </a:extLst>
          </p:cNvPr>
          <p:cNvSpPr>
            <a:spLocks noGrp="1"/>
          </p:cNvSpPr>
          <p:nvPr>
            <p:ph idx="1"/>
          </p:nvPr>
        </p:nvSpPr>
        <p:spPr>
          <a:xfrm>
            <a:off x="4011386" y="2861945"/>
            <a:ext cx="4331426" cy="717278"/>
          </a:xfrm>
        </p:spPr>
        <p:txBody>
          <a:bodyPr>
            <a:noAutofit/>
          </a:bodyPr>
          <a:lstStyle/>
          <a:p>
            <a:pPr marL="0" indent="0">
              <a:buNone/>
            </a:pPr>
            <a:r>
              <a:rPr lang="en-US" sz="6000" dirty="0"/>
              <a:t>Thank you</a:t>
            </a:r>
          </a:p>
        </p:txBody>
      </p:sp>
    </p:spTree>
    <p:extLst>
      <p:ext uri="{BB962C8B-B14F-4D97-AF65-F5344CB8AC3E}">
        <p14:creationId xmlns:p14="http://schemas.microsoft.com/office/powerpoint/2010/main" val="318887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Food court distribution index of Mysore and outskirts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court distribution index of Mysore and outskirts</dc:title>
  <dc:creator>Anjan Sarkar</dc:creator>
  <cp:lastModifiedBy>Anjan Sarkar</cp:lastModifiedBy>
  <cp:revision>5</cp:revision>
  <dcterms:created xsi:type="dcterms:W3CDTF">2019-10-21T09:46:21Z</dcterms:created>
  <dcterms:modified xsi:type="dcterms:W3CDTF">2019-10-21T10:03:00Z</dcterms:modified>
</cp:coreProperties>
</file>