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6F22F5-DF3E-4507-B751-35664A2F2CF4}">
  <a:tblStyle styleId="{536F22F5-DF3E-4507-B751-35664A2F2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3811937c9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3811937c9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3811937c9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3811937c9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3811937c9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3811937c9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3811937c9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3811937c9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b25476db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b25476db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3811937c9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3811937c9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3811937c9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3811937c9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3811937c9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3811937c9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3811937c9_0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3811937c9_0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3811937c9_0_2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3811937c9_0_2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3811937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3811937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3811937c9_0_3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3811937c9_0_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3811937c9_0_3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3811937c9_0_3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3811937c9_0_3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3811937c9_0_3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3811937c9_0_3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3811937c9_0_3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3811937c9_0_3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3811937c9_0_3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b25476db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b25476db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b25476d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b25476d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b25476db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b25476db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b25476db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b25476d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811937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3811937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3811937c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3811937c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3811937c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3811937c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3811937c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3811937c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Suppose if our leg was hit by a stone then the sensation and pain at the toe is transferred to our brain within seconds right.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It is done through neurons.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Neurons are spindle shaped 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Communications happen within neuron - electrical signal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Communications happen between neuron - chemical signal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Basically there exist electricity in our body so there must be potential difference between two points. 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That fluctuation of potential are measured in eeg test.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EEG test - conducted two electrodes one for reference and other at other end.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Now devices are equipped with 64 electrodes, and having one reference point.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3811937c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3811937c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3811937c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3811937c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3811937c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3811937c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○"/>
              <a:defRPr sz="1400">
                <a:solidFill>
                  <a:srgbClr val="42424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■"/>
              <a:defRPr sz="1400">
                <a:solidFill>
                  <a:srgbClr val="42424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●"/>
              <a:defRPr sz="1400">
                <a:solidFill>
                  <a:srgbClr val="42424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○"/>
              <a:defRPr sz="1400">
                <a:solidFill>
                  <a:srgbClr val="42424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■"/>
              <a:defRPr sz="1400">
                <a:solidFill>
                  <a:srgbClr val="42424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●"/>
              <a:defRPr sz="1400">
                <a:solidFill>
                  <a:srgbClr val="42424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○"/>
              <a:defRPr sz="1400">
                <a:solidFill>
                  <a:srgbClr val="42424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386075" y="403061"/>
            <a:ext cx="1354500" cy="137700"/>
            <a:chOff x="386075" y="419725"/>
            <a:chExt cx="1354500" cy="137700"/>
          </a:xfrm>
        </p:grpSpPr>
        <p:sp>
          <p:nvSpPr>
            <p:cNvPr id="139" name="Google Shape;139;p14"/>
            <p:cNvSpPr/>
            <p:nvPr/>
          </p:nvSpPr>
          <p:spPr>
            <a:xfrm>
              <a:off x="386075" y="4197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8607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8720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200"/>
              <a:buChar char="●"/>
              <a:defRPr sz="1200">
                <a:solidFill>
                  <a:srgbClr val="E8FDFE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Dimensional Analysis of EEG Signals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for 1d analysis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Hand Crafted features :</a:t>
            </a:r>
            <a:r>
              <a:rPr lang="en"/>
              <a:t> we need to prepare features that encapsulated certain characteristics of EEG signals so author prepared few features and experimented out and found top 5 best performing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Differential Entropy : Measures the signal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Hurst Exponent : evaluates the absence/presence of long-range dependencies.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Hjorth Activity  : measures the average power of the brain regions in comparison with other brain regions.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Hjorth Complexity :  measures of changein frequency of the signal.    similarity of EEG signals at different brain regions to a pure sine wave.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Hjorth Mobility :  captures the deviation in the power spectrum of different brain regions.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733300"/>
            <a:ext cx="1567200" cy="9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Signal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Shape : N*T</a:t>
            </a:r>
            <a:endParaRPr b="1"/>
          </a:p>
        </p:txBody>
      </p:sp>
      <p:sp>
        <p:nvSpPr>
          <p:cNvPr id="219" name="Google Shape;219;p26"/>
          <p:cNvSpPr/>
          <p:nvPr/>
        </p:nvSpPr>
        <p:spPr>
          <a:xfrm>
            <a:off x="2141025" y="3875575"/>
            <a:ext cx="2628300" cy="121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all N*5 of all features(1240)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only 80 for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85975" y="2170750"/>
            <a:ext cx="1630500" cy="26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7186800" y="2215400"/>
            <a:ext cx="1875000" cy="2805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 Hand craft Features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Shape :  N*5 for each feature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Hjorth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Hjorth mobility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Hjorth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Hurst Exponent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entropy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3587700" y="456850"/>
            <a:ext cx="1968600" cy="15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 Processing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1.Remove artifacts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Down sample  to 128HZ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b="1" lang="en"/>
              <a:t>Shape : N*T</a:t>
            </a:r>
            <a:endParaRPr b="1"/>
          </a:p>
        </p:txBody>
      </p:sp>
      <p:sp>
        <p:nvSpPr>
          <p:cNvPr id="223" name="Google Shape;223;p26"/>
          <p:cNvSpPr/>
          <p:nvPr/>
        </p:nvSpPr>
        <p:spPr>
          <a:xfrm>
            <a:off x="7431250" y="836800"/>
            <a:ext cx="1567200" cy="7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DWT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Shape : N*5*T</a:t>
            </a:r>
            <a:endParaRPr b="1"/>
          </a:p>
        </p:txBody>
      </p:sp>
      <p:cxnSp>
        <p:nvCxnSpPr>
          <p:cNvPr id="224" name="Google Shape;224;p26"/>
          <p:cNvCxnSpPr>
            <a:stCxn id="218" idx="3"/>
            <a:endCxn id="222" idx="1"/>
          </p:cNvCxnSpPr>
          <p:nvPr/>
        </p:nvCxnSpPr>
        <p:spPr>
          <a:xfrm>
            <a:off x="1567200" y="1222450"/>
            <a:ext cx="20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>
            <a:stCxn id="222" idx="3"/>
            <a:endCxn id="223" idx="1"/>
          </p:cNvCxnSpPr>
          <p:nvPr/>
        </p:nvCxnSpPr>
        <p:spPr>
          <a:xfrm>
            <a:off x="5556300" y="1222450"/>
            <a:ext cx="18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>
            <a:stCxn id="219" idx="1"/>
            <a:endCxn id="220" idx="3"/>
          </p:cNvCxnSpPr>
          <p:nvPr/>
        </p:nvCxnSpPr>
        <p:spPr>
          <a:xfrm rot="10800000">
            <a:off x="1716525" y="3519775"/>
            <a:ext cx="424500" cy="9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6"/>
          <p:cNvCxnSpPr>
            <a:stCxn id="223" idx="2"/>
            <a:endCxn id="221" idx="0"/>
          </p:cNvCxnSpPr>
          <p:nvPr/>
        </p:nvCxnSpPr>
        <p:spPr>
          <a:xfrm flipH="1">
            <a:off x="8124250" y="1608100"/>
            <a:ext cx="906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/>
          <p:nvPr/>
        </p:nvSpPr>
        <p:spPr>
          <a:xfrm>
            <a:off x="3587703" y="2402900"/>
            <a:ext cx="1740900" cy="1215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r>
              <a:rPr lang="en"/>
              <a:t>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to clasifier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: N*5(310)</a:t>
            </a:r>
            <a:endParaRPr b="1"/>
          </a:p>
        </p:txBody>
      </p:sp>
      <p:cxnSp>
        <p:nvCxnSpPr>
          <p:cNvPr id="229" name="Google Shape;229;p26"/>
          <p:cNvCxnSpPr>
            <a:stCxn id="221" idx="1"/>
            <a:endCxn id="228" idx="3"/>
          </p:cNvCxnSpPr>
          <p:nvPr/>
        </p:nvCxnSpPr>
        <p:spPr>
          <a:xfrm rot="10800000">
            <a:off x="5328600" y="3010400"/>
            <a:ext cx="18582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/>
          <p:nvPr/>
        </p:nvSpPr>
        <p:spPr>
          <a:xfrm>
            <a:off x="5004475" y="4010000"/>
            <a:ext cx="1567200" cy="9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Composite Feature 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Hjorth params and Differential Entropy.</a:t>
            </a:r>
            <a:endParaRPr/>
          </a:p>
        </p:txBody>
      </p:sp>
      <p:cxnSp>
        <p:nvCxnSpPr>
          <p:cNvPr id="231" name="Google Shape;231;p26"/>
          <p:cNvCxnSpPr>
            <a:stCxn id="221" idx="1"/>
            <a:endCxn id="230" idx="3"/>
          </p:cNvCxnSpPr>
          <p:nvPr/>
        </p:nvCxnSpPr>
        <p:spPr>
          <a:xfrm flipH="1">
            <a:off x="6571800" y="3617900"/>
            <a:ext cx="61500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>
            <a:stCxn id="230" idx="1"/>
            <a:endCxn id="219" idx="3"/>
          </p:cNvCxnSpPr>
          <p:nvPr/>
        </p:nvCxnSpPr>
        <p:spPr>
          <a:xfrm rot="10800000">
            <a:off x="4769275" y="4482950"/>
            <a:ext cx="235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6"/>
          <p:cNvCxnSpPr>
            <a:stCxn id="228" idx="1"/>
            <a:endCxn id="220" idx="3"/>
          </p:cNvCxnSpPr>
          <p:nvPr/>
        </p:nvCxnSpPr>
        <p:spPr>
          <a:xfrm flipH="1">
            <a:off x="1716603" y="3010400"/>
            <a:ext cx="18711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/>
          <p:nvPr/>
        </p:nvSpPr>
        <p:spPr>
          <a:xfrm>
            <a:off x="5763725" y="2702325"/>
            <a:ext cx="1272600" cy="509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This way we find out Which features are performing better with which classifiers.</a:t>
            </a:r>
            <a:endParaRPr sz="800"/>
          </a:p>
        </p:txBody>
      </p:sp>
      <p:sp>
        <p:nvSpPr>
          <p:cNvPr id="235" name="Google Shape;235;p26"/>
          <p:cNvSpPr/>
          <p:nvPr/>
        </p:nvSpPr>
        <p:spPr>
          <a:xfrm>
            <a:off x="5556300" y="3404050"/>
            <a:ext cx="1162200" cy="56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This way we form feature set with 4 features and perform feature selection.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for 2d Analysis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Azimuthal Equidistant Projection </a:t>
            </a:r>
            <a:r>
              <a:rPr lang="en"/>
              <a:t>: Technique to project 3d space points onto 2d space(polar projection) (mapped onto 200*200 matrix)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Delaunay triangulation Interpolation Technique</a:t>
            </a:r>
            <a:r>
              <a:rPr lang="en"/>
              <a:t> : only at few location we will have activity but in general at all locations there will be activity so we interpolate values to that locations.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2d Feature maps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calculated for each of the hand-crafted features for each of the sub-bands are placed at the transformed 2D location of the electrodes. Positions of the electrodes are mapped on to a 200*200 matrix.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 SHAPE</a:t>
            </a:r>
            <a:r>
              <a:rPr lang="en"/>
              <a:t>: 200*200*5 for each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INPUTS FOR FC NETWORK:</a:t>
            </a:r>
            <a:r>
              <a:rPr lang="en"/>
              <a:t>  200*200*5 for each feature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and 2d+1d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2D :  ASPP + FPN features are max plooed and flatten at sent ot sense and softmax layers for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2D+1D :  features of 1d hand crafted are also merged with 2d feature maps for classification.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19230" r="19230" t="0"/>
          <a:stretch/>
        </p:blipFill>
        <p:spPr>
          <a:xfrm>
            <a:off x="3615001" y="0"/>
            <a:ext cx="5528998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FPN(Feature pyramid Network)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It’s a feature extractor.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Extracts features from multiple scales.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DATA FLOW: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BOTTOM-UP : </a:t>
            </a:r>
            <a:r>
              <a:rPr lang="en"/>
              <a:t>Computes feature hierarchy at several scales. GOing up features of high level </a:t>
            </a:r>
            <a:r>
              <a:rPr lang="en"/>
              <a:t>structures</a:t>
            </a:r>
            <a:r>
              <a:rPr lang="en"/>
              <a:t> are detected.(Semantics are richer).)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TOP-DOWN :  Takes high level  features and upsanples and enhances with features from bottom up using lateral connections.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Lateral Connections : upsamples of top-down and reduces the channels of bottom up  and add them together.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3*3 conv applied to it for reducing the aliasing effect of upsampling.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4404" r="4395" t="0"/>
          <a:stretch/>
        </p:blipFill>
        <p:spPr>
          <a:xfrm>
            <a:off x="3278400" y="0"/>
            <a:ext cx="5865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 of 2d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>
                <a:solidFill>
                  <a:schemeClr val="dk2"/>
                </a:solidFill>
              </a:rPr>
              <a:t>SPP: </a:t>
            </a:r>
            <a:r>
              <a:rPr lang="en">
                <a:solidFill>
                  <a:schemeClr val="dk2"/>
                </a:solidFill>
              </a:rPr>
              <a:t>Captures multi scale features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Loses pixel details where </a:t>
            </a:r>
            <a:r>
              <a:rPr lang="en">
                <a:solidFill>
                  <a:schemeClr val="dk2"/>
                </a:solidFill>
              </a:rPr>
              <a:t>segmentation</a:t>
            </a:r>
            <a:r>
              <a:rPr lang="en">
                <a:solidFill>
                  <a:schemeClr val="dk2"/>
                </a:solidFill>
              </a:rPr>
              <a:t> is not possible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Hence ASPP comes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>
                <a:solidFill>
                  <a:schemeClr val="dk2"/>
                </a:solidFill>
              </a:rPr>
              <a:t>ASPP:</a:t>
            </a:r>
            <a:endParaRPr b="1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Substitute normal pooling layers with atrous conv layers.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393738"/>
            <a:ext cx="8077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3D VIDEOS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Converts 3d to 2d 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scalar values obtained per time frame.(raw </a:t>
            </a:r>
            <a:r>
              <a:rPr lang="en"/>
              <a:t>signal</a:t>
            </a:r>
            <a:r>
              <a:rPr lang="en"/>
              <a:t> divided into 3 sub bands)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32*32 grid spatial with three channels per time 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FRAME = for example take 2s . so computed mean of all samples in that time 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:  32*32*3 per time 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Exploit spatial ,spectral,temporal simultaneoulsy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CNN-LSTM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4conv -&gt; BN+MP -&gt;2conv -&gt;BN+MP -&gt;1conv -&gt;BN+MP-&gt;LSTM+1D temp conv layer -&gt; conc  -&gt;dense-&gt;SM.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FPN1,FPN2 only CNN7 is sent to LSTM.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video we are using temporal convolution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keras layer name is TimeDistributed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TimeDistributed preserves temporal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add CNN layers inside TimeDistributed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input to this would be t x m x m x c.(t*32*32*3)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you apply TimeDistributed layers.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all cnn layers at last when you add Flatten()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 : t x len(Flatten())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has extracted spatial information and preserved temporal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pass it to LSTM and 1D conv to extract temporal information.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Brain signals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they are captures.(History, new way of capturing the signals)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1D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the ways it’s done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Raw signals into CNN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Classification  based on </a:t>
            </a:r>
            <a:r>
              <a:rPr lang="en"/>
              <a:t>n</a:t>
            </a:r>
            <a:r>
              <a:rPr lang="en"/>
              <a:t>on -linear features(hand crafted features)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Preform feature selection then </a:t>
            </a:r>
            <a:r>
              <a:rPr lang="en"/>
              <a:t>classification</a:t>
            </a:r>
            <a:r>
              <a:rPr lang="en"/>
              <a:t> on it.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Explain how they are done(</a:t>
            </a:r>
            <a:r>
              <a:rPr lang="en"/>
              <a:t>preprocessing,dwt,composite features,classifiers)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Main things - spectral decomposition to exploit spectral info.(DWT),composite feature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FPN-LSTM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75" y="1303875"/>
            <a:ext cx="82105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 :  binary cross entropy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 :   adam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SLR :  0.001(initially)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of DATA SETS: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EEG BASELINES, MENTAL ARTHMENTIC : 64% train,18% val, 18%test.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PD :  10 rounds of 10-fold cross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EMotion dataset :  leave-one-subject-out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EEG Baselines 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 - eyes open,closed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218 samples from 109 patients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1min per sample.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rate : 160 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Electrodes : 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EEG Mental arithmetic 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 -  rest,arithmetic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72 samples from 36 patients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3min per sample.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rate :500HZ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Electrodes : 16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Parkinson’s 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 - Eyes open , close.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27 patients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rate : 500 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Electrodes : 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Emotion dataset 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 - positive , negative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15 patients(7 males,8 females ages 23.27+-2.37)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4minute per sample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Sample rate : 200HZ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Electrodes : 62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{536F22F5-DF3E-4507-B751-35664A2F2CF4}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Representation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2D+1D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EEG Baselines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obility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Mental Arithmetic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Parkinson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Emotion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2d+1d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Hurst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Hurst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 INFO</a:t>
            </a:r>
            <a:endParaRPr sz="3400"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31500"/>
            <a:ext cx="4185900" cy="36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25" y="761600"/>
            <a:ext cx="4081700" cy="277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divided into 4 lobes.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Frontal : emotions,decision making,solving,reasoning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Parietal : Touch ,temperature, pressure, pain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Temporal : hearing, language, forming memories.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Occipital :  visual processing center.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Waves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Delta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States :  </a:t>
            </a:r>
            <a:r>
              <a:rPr lang="en"/>
              <a:t>Deep sleep, trance, </a:t>
            </a:r>
            <a:r>
              <a:rPr lang="en"/>
              <a:t>unconscious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Theta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States:  </a:t>
            </a:r>
            <a:r>
              <a:rPr lang="en"/>
              <a:t>Creative, day dreaming, meditation.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Alpha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States: </a:t>
            </a:r>
            <a:r>
              <a:rPr lang="en"/>
              <a:t>Alertness. (no activity but staying alert)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Beta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States :</a:t>
            </a:r>
            <a:r>
              <a:rPr lang="en"/>
              <a:t>thinking, solving, </a:t>
            </a:r>
            <a:r>
              <a:rPr lang="en"/>
              <a:t>decision</a:t>
            </a:r>
            <a:r>
              <a:rPr lang="en"/>
              <a:t> making, processing info.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Gamma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States :  </a:t>
            </a:r>
            <a:r>
              <a:rPr lang="en"/>
              <a:t>Processing rich info task.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2D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the ways it’s done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2D feature maps(ASPP+FPN)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2D feature maps + 1D feature composite set(FC Network)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Explain how they are done(ASPP+FPN)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Main things - ASPP+FPN,explioting the spatial info(AEP,DTLI)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3D analysis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the ways it’s done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CNN-LSTM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FPN-LSTM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Main things -  spatial ,spectral,temporal are exploiting together.</a:t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Evaluation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Loss </a:t>
            </a:r>
            <a:r>
              <a:rPr lang="en"/>
              <a:t>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Spliting of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EEG 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Mental </a:t>
            </a:r>
            <a:r>
              <a:rPr lang="en"/>
              <a:t>arithmetic</a:t>
            </a:r>
            <a:r>
              <a:rPr lang="en"/>
              <a:t>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Parkinsons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Emotion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Dataset,Author,Representation,Accura</a:t>
            </a:r>
            <a:r>
              <a:rPr lang="en"/>
              <a:t>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EEG baseline why 3d is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Mental arithmetic why 3d is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Parkinsons why 1d is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Emotion why 2d+1d is good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Takeways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EEG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026800" y="1567550"/>
            <a:ext cx="446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EEG </a:t>
            </a:r>
            <a:r>
              <a:rPr lang="en"/>
              <a:t>: Captures the electrical activity happening in the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Electrical activity happens because of Neuron communications.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Electricity flows.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Potential Difference Exists.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EEG measures the Potential Difference.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Previously done with 2 electrodes one for reference one at other 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64 electrodes on scalp and one for reference.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Note: Potential is a </a:t>
            </a:r>
            <a:r>
              <a:rPr b="1" lang="en"/>
              <a:t>referential</a:t>
            </a:r>
            <a:r>
              <a:rPr b="1" lang="en"/>
              <a:t> quantity. EEG is non invasive technique.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3026801" cy="24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236363" y="1745840"/>
            <a:ext cx="4163449" cy="1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Paper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Aim is to investigate which </a:t>
            </a:r>
            <a:r>
              <a:rPr lang="en"/>
              <a:t>representations of data and which models are suitable for classification of EEG based datasets.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for 1d analysis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Artifacts : </a:t>
            </a:r>
            <a:r>
              <a:rPr lang="en"/>
              <a:t>While performing EEG, our signal may get contaminated by undesired noise.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Extrinsic</a:t>
            </a:r>
            <a:r>
              <a:rPr lang="en"/>
              <a:t> - </a:t>
            </a:r>
            <a:r>
              <a:rPr lang="en"/>
              <a:t>faulty</a:t>
            </a:r>
            <a:r>
              <a:rPr lang="en"/>
              <a:t> electrodes, environmental noise.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Intrinsic</a:t>
            </a:r>
            <a:r>
              <a:rPr lang="en"/>
              <a:t> - eye movements,eye blinks.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Intrinsic Artifacts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Ocular - </a:t>
            </a:r>
            <a:r>
              <a:rPr lang="en"/>
              <a:t>caused through eye movements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Muscle - sniffing, swallowing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Cardic - heart expansion,contractions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Removal Techniques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Extrinsic - </a:t>
            </a:r>
            <a:r>
              <a:rPr lang="en"/>
              <a:t>are removed by proper planning and applying filters on signals.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Intrinsic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Regression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Wavelet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PCA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ICA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for 1d analysis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DWT :  </a:t>
            </a:r>
            <a:r>
              <a:rPr lang="en"/>
              <a:t>used to decompose EEG signals into various sub bands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75" y="1933850"/>
            <a:ext cx="4400500" cy="17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