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61" r:id="rId4"/>
    <p:sldId id="278" r:id="rId5"/>
    <p:sldId id="262" r:id="rId6"/>
    <p:sldId id="263" r:id="rId7"/>
    <p:sldId id="264" r:id="rId8"/>
    <p:sldId id="265" r:id="rId9"/>
    <p:sldId id="258"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974" y="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Naslovni diapozitiv">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sl-SI"/>
              <a:t>Kliknite, če želite urediti slog naslova matrice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a:t>Kliknite, če želite urediti slog podnaslova matrice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76044EFA-EF4A-4950-B43A-DF1F78A3EF75}" type="datetimeFigureOut">
              <a:rPr lang="sl-SI" smtClean="0"/>
              <a:t>19. 05. 2022</a:t>
            </a:fld>
            <a:endParaRPr lang="sl-SI"/>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sl-SI"/>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0FB50923-E95A-4D8A-99CE-95322A660F34}" type="slidenum">
              <a:rPr lang="sl-SI" smtClean="0"/>
              <a:t>‹#›</a:t>
            </a:fld>
            <a:endParaRPr lang="sl-SI"/>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0426136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n navpično besedi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a:t>Kliknite, če želite urediti slog naslova matrice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endParaRPr lang="en-US" dirty="0"/>
          </a:p>
        </p:txBody>
      </p:sp>
      <p:sp>
        <p:nvSpPr>
          <p:cNvPr id="4" name="Date Placeholder 3"/>
          <p:cNvSpPr>
            <a:spLocks noGrp="1"/>
          </p:cNvSpPr>
          <p:nvPr>
            <p:ph type="dt" sz="half" idx="10"/>
          </p:nvPr>
        </p:nvSpPr>
        <p:spPr/>
        <p:txBody>
          <a:bodyPr/>
          <a:lstStyle/>
          <a:p>
            <a:fld id="{76044EFA-EF4A-4950-B43A-DF1F78A3EF75}" type="datetimeFigureOut">
              <a:rPr lang="sl-SI" smtClean="0"/>
              <a:t>19. 05. 2022</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0FB50923-E95A-4D8A-99CE-95322A660F34}" type="slidenum">
              <a:rPr lang="sl-SI" smtClean="0"/>
              <a:t>‹#›</a:t>
            </a:fld>
            <a:endParaRPr lang="sl-SI"/>
          </a:p>
        </p:txBody>
      </p:sp>
    </p:spTree>
    <p:extLst>
      <p:ext uri="{BB962C8B-B14F-4D97-AF65-F5344CB8AC3E}">
        <p14:creationId xmlns:p14="http://schemas.microsoft.com/office/powerpoint/2010/main" val="4096519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Navpični naslov in besedil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sl-SI"/>
              <a:t>Kliknite, če želite urediti slog naslova matrice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endParaRPr lang="en-US" dirty="0"/>
          </a:p>
        </p:txBody>
      </p:sp>
      <p:sp>
        <p:nvSpPr>
          <p:cNvPr id="4" name="Date Placeholder 3"/>
          <p:cNvSpPr>
            <a:spLocks noGrp="1"/>
          </p:cNvSpPr>
          <p:nvPr>
            <p:ph type="dt" sz="half" idx="10"/>
          </p:nvPr>
        </p:nvSpPr>
        <p:spPr/>
        <p:txBody>
          <a:bodyPr/>
          <a:lstStyle/>
          <a:p>
            <a:fld id="{76044EFA-EF4A-4950-B43A-DF1F78A3EF75}" type="datetimeFigureOut">
              <a:rPr lang="sl-SI" smtClean="0"/>
              <a:t>19. 05. 2022</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0FB50923-E95A-4D8A-99CE-95322A660F34}" type="slidenum">
              <a:rPr lang="sl-SI" smtClean="0"/>
              <a:t>‹#›</a:t>
            </a:fld>
            <a:endParaRPr lang="sl-SI"/>
          </a:p>
        </p:txBody>
      </p:sp>
    </p:spTree>
    <p:extLst>
      <p:ext uri="{BB962C8B-B14F-4D97-AF65-F5344CB8AC3E}">
        <p14:creationId xmlns:p14="http://schemas.microsoft.com/office/powerpoint/2010/main" val="191650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n vsebin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a:t>Kliknite, če želite urediti slog naslova matrice</a:t>
            </a:r>
            <a:endParaRPr lang="en-US" dirty="0"/>
          </a:p>
        </p:txBody>
      </p:sp>
      <p:sp>
        <p:nvSpPr>
          <p:cNvPr id="3" name="Content Placeholder 2"/>
          <p:cNvSpPr>
            <a:spLocks noGrp="1"/>
          </p:cNvSpPr>
          <p:nvPr>
            <p:ph idx="1"/>
          </p:nvPr>
        </p:nvSpPr>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endParaRPr lang="en-US" dirty="0"/>
          </a:p>
        </p:txBody>
      </p:sp>
      <p:sp>
        <p:nvSpPr>
          <p:cNvPr id="4" name="Date Placeholder 3"/>
          <p:cNvSpPr>
            <a:spLocks noGrp="1"/>
          </p:cNvSpPr>
          <p:nvPr>
            <p:ph type="dt" sz="half" idx="10"/>
          </p:nvPr>
        </p:nvSpPr>
        <p:spPr/>
        <p:txBody>
          <a:bodyPr/>
          <a:lstStyle/>
          <a:p>
            <a:fld id="{76044EFA-EF4A-4950-B43A-DF1F78A3EF75}" type="datetimeFigureOut">
              <a:rPr lang="sl-SI" smtClean="0"/>
              <a:t>19. 05. 2022</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0FB50923-E95A-4D8A-99CE-95322A660F34}" type="slidenum">
              <a:rPr lang="sl-SI" smtClean="0"/>
              <a:t>‹#›</a:t>
            </a:fld>
            <a:endParaRPr lang="sl-SI"/>
          </a:p>
        </p:txBody>
      </p:sp>
    </p:spTree>
    <p:extLst>
      <p:ext uri="{BB962C8B-B14F-4D97-AF65-F5344CB8AC3E}">
        <p14:creationId xmlns:p14="http://schemas.microsoft.com/office/powerpoint/2010/main" val="4087266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Glava odseka">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sl-SI"/>
              <a:t>Kliknite, če želite urediti slog naslova matrice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l-SI"/>
              <a:t>Kliknite za urejanje slogov besedila matrice</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76044EFA-EF4A-4950-B43A-DF1F78A3EF75}" type="datetimeFigureOut">
              <a:rPr lang="sl-SI" smtClean="0"/>
              <a:t>19. 05. 2022</a:t>
            </a:fld>
            <a:endParaRPr lang="sl-SI"/>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sl-SI"/>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0FB50923-E95A-4D8A-99CE-95322A660F34}" type="slidenum">
              <a:rPr lang="sl-SI" smtClean="0"/>
              <a:t>‹#›</a:t>
            </a:fld>
            <a:endParaRPr lang="sl-SI"/>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00420372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e vsebin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sl-SI"/>
              <a:t>Kliknite, če želite urediti slog naslova matrice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endParaRPr lang="en-US" dirty="0"/>
          </a:p>
        </p:txBody>
      </p:sp>
      <p:sp>
        <p:nvSpPr>
          <p:cNvPr id="5" name="Date Placeholder 4"/>
          <p:cNvSpPr>
            <a:spLocks noGrp="1"/>
          </p:cNvSpPr>
          <p:nvPr>
            <p:ph type="dt" sz="half" idx="10"/>
          </p:nvPr>
        </p:nvSpPr>
        <p:spPr/>
        <p:txBody>
          <a:bodyPr/>
          <a:lstStyle/>
          <a:p>
            <a:fld id="{76044EFA-EF4A-4950-B43A-DF1F78A3EF75}" type="datetimeFigureOut">
              <a:rPr lang="sl-SI" smtClean="0"/>
              <a:t>19. 05. 2022</a:t>
            </a:fld>
            <a:endParaRPr lang="sl-SI"/>
          </a:p>
        </p:txBody>
      </p:sp>
      <p:sp>
        <p:nvSpPr>
          <p:cNvPr id="6" name="Footer Placeholder 5"/>
          <p:cNvSpPr>
            <a:spLocks noGrp="1"/>
          </p:cNvSpPr>
          <p:nvPr>
            <p:ph type="ftr" sz="quarter" idx="11"/>
          </p:nvPr>
        </p:nvSpPr>
        <p:spPr/>
        <p:txBody>
          <a:bodyPr/>
          <a:lstStyle/>
          <a:p>
            <a:endParaRPr lang="sl-SI"/>
          </a:p>
        </p:txBody>
      </p:sp>
      <p:sp>
        <p:nvSpPr>
          <p:cNvPr id="7" name="Slide Number Placeholder 6"/>
          <p:cNvSpPr>
            <a:spLocks noGrp="1"/>
          </p:cNvSpPr>
          <p:nvPr>
            <p:ph type="sldNum" sz="quarter" idx="12"/>
          </p:nvPr>
        </p:nvSpPr>
        <p:spPr/>
        <p:txBody>
          <a:bodyPr/>
          <a:lstStyle/>
          <a:p>
            <a:fld id="{0FB50923-E95A-4D8A-99CE-95322A660F34}" type="slidenum">
              <a:rPr lang="sl-SI" smtClean="0"/>
              <a:t>‹#›</a:t>
            </a:fld>
            <a:endParaRPr lang="sl-SI"/>
          </a:p>
        </p:txBody>
      </p:sp>
    </p:spTree>
    <p:extLst>
      <p:ext uri="{BB962C8B-B14F-4D97-AF65-F5344CB8AC3E}">
        <p14:creationId xmlns:p14="http://schemas.microsoft.com/office/powerpoint/2010/main" val="74863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rimerjava">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sl-SI"/>
              <a:t>Kliknite, če želite urediti slog naslova matrice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endParaRPr lang="en-US" dirty="0"/>
          </a:p>
        </p:txBody>
      </p:sp>
      <p:sp>
        <p:nvSpPr>
          <p:cNvPr id="7" name="Date Placeholder 6"/>
          <p:cNvSpPr>
            <a:spLocks noGrp="1"/>
          </p:cNvSpPr>
          <p:nvPr>
            <p:ph type="dt" sz="half" idx="10"/>
          </p:nvPr>
        </p:nvSpPr>
        <p:spPr/>
        <p:txBody>
          <a:bodyPr/>
          <a:lstStyle/>
          <a:p>
            <a:fld id="{76044EFA-EF4A-4950-B43A-DF1F78A3EF75}" type="datetimeFigureOut">
              <a:rPr lang="sl-SI" smtClean="0"/>
              <a:t>19. 05. 2022</a:t>
            </a:fld>
            <a:endParaRPr lang="sl-SI"/>
          </a:p>
        </p:txBody>
      </p:sp>
      <p:sp>
        <p:nvSpPr>
          <p:cNvPr id="8" name="Footer Placeholder 7"/>
          <p:cNvSpPr>
            <a:spLocks noGrp="1"/>
          </p:cNvSpPr>
          <p:nvPr>
            <p:ph type="ftr" sz="quarter" idx="11"/>
          </p:nvPr>
        </p:nvSpPr>
        <p:spPr/>
        <p:txBody>
          <a:bodyPr/>
          <a:lstStyle/>
          <a:p>
            <a:endParaRPr lang="sl-SI"/>
          </a:p>
        </p:txBody>
      </p:sp>
      <p:sp>
        <p:nvSpPr>
          <p:cNvPr id="9" name="Slide Number Placeholder 8"/>
          <p:cNvSpPr>
            <a:spLocks noGrp="1"/>
          </p:cNvSpPr>
          <p:nvPr>
            <p:ph type="sldNum" sz="quarter" idx="12"/>
          </p:nvPr>
        </p:nvSpPr>
        <p:spPr/>
        <p:txBody>
          <a:bodyPr/>
          <a:lstStyle/>
          <a:p>
            <a:fld id="{0FB50923-E95A-4D8A-99CE-95322A660F34}" type="slidenum">
              <a:rPr lang="sl-SI" smtClean="0"/>
              <a:t>‹#›</a:t>
            </a:fld>
            <a:endParaRPr lang="sl-SI"/>
          </a:p>
        </p:txBody>
      </p:sp>
    </p:spTree>
    <p:extLst>
      <p:ext uri="{BB962C8B-B14F-4D97-AF65-F5344CB8AC3E}">
        <p14:creationId xmlns:p14="http://schemas.microsoft.com/office/powerpoint/2010/main" val="471370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a:t>Kliknite, če želite urediti slog naslova matrice</a:t>
            </a:r>
            <a:endParaRPr lang="en-US" dirty="0"/>
          </a:p>
        </p:txBody>
      </p:sp>
      <p:sp>
        <p:nvSpPr>
          <p:cNvPr id="3" name="Date Placeholder 2"/>
          <p:cNvSpPr>
            <a:spLocks noGrp="1"/>
          </p:cNvSpPr>
          <p:nvPr>
            <p:ph type="dt" sz="half" idx="10"/>
          </p:nvPr>
        </p:nvSpPr>
        <p:spPr/>
        <p:txBody>
          <a:bodyPr/>
          <a:lstStyle/>
          <a:p>
            <a:fld id="{76044EFA-EF4A-4950-B43A-DF1F78A3EF75}" type="datetimeFigureOut">
              <a:rPr lang="sl-SI" smtClean="0"/>
              <a:t>19. 05. 2022</a:t>
            </a:fld>
            <a:endParaRPr lang="sl-SI"/>
          </a:p>
        </p:txBody>
      </p:sp>
      <p:sp>
        <p:nvSpPr>
          <p:cNvPr id="4" name="Footer Placeholder 3"/>
          <p:cNvSpPr>
            <a:spLocks noGrp="1"/>
          </p:cNvSpPr>
          <p:nvPr>
            <p:ph type="ftr" sz="quarter" idx="11"/>
          </p:nvPr>
        </p:nvSpPr>
        <p:spPr/>
        <p:txBody>
          <a:bodyPr/>
          <a:lstStyle/>
          <a:p>
            <a:endParaRPr lang="sl-SI"/>
          </a:p>
        </p:txBody>
      </p:sp>
      <p:sp>
        <p:nvSpPr>
          <p:cNvPr id="5" name="Slide Number Placeholder 4"/>
          <p:cNvSpPr>
            <a:spLocks noGrp="1"/>
          </p:cNvSpPr>
          <p:nvPr>
            <p:ph type="sldNum" sz="quarter" idx="12"/>
          </p:nvPr>
        </p:nvSpPr>
        <p:spPr/>
        <p:txBody>
          <a:bodyPr/>
          <a:lstStyle/>
          <a:p>
            <a:fld id="{0FB50923-E95A-4D8A-99CE-95322A660F34}" type="slidenum">
              <a:rPr lang="sl-SI" smtClean="0"/>
              <a:t>‹#›</a:t>
            </a:fld>
            <a:endParaRPr lang="sl-SI"/>
          </a:p>
        </p:txBody>
      </p:sp>
    </p:spTree>
    <p:extLst>
      <p:ext uri="{BB962C8B-B14F-4D97-AF65-F5344CB8AC3E}">
        <p14:creationId xmlns:p14="http://schemas.microsoft.com/office/powerpoint/2010/main" val="317543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en">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044EFA-EF4A-4950-B43A-DF1F78A3EF75}" type="datetimeFigureOut">
              <a:rPr lang="sl-SI" smtClean="0"/>
              <a:t>19. 05. 2022</a:t>
            </a:fld>
            <a:endParaRPr lang="sl-SI"/>
          </a:p>
        </p:txBody>
      </p:sp>
      <p:sp>
        <p:nvSpPr>
          <p:cNvPr id="3" name="Footer Placeholder 2"/>
          <p:cNvSpPr>
            <a:spLocks noGrp="1"/>
          </p:cNvSpPr>
          <p:nvPr>
            <p:ph type="ftr" sz="quarter" idx="11"/>
          </p:nvPr>
        </p:nvSpPr>
        <p:spPr/>
        <p:txBody>
          <a:bodyPr/>
          <a:lstStyle/>
          <a:p>
            <a:endParaRPr lang="sl-SI"/>
          </a:p>
        </p:txBody>
      </p:sp>
      <p:sp>
        <p:nvSpPr>
          <p:cNvPr id="4" name="Slide Number Placeholder 3"/>
          <p:cNvSpPr>
            <a:spLocks noGrp="1"/>
          </p:cNvSpPr>
          <p:nvPr>
            <p:ph type="sldNum" sz="quarter" idx="12"/>
          </p:nvPr>
        </p:nvSpPr>
        <p:spPr/>
        <p:txBody>
          <a:bodyPr/>
          <a:lstStyle/>
          <a:p>
            <a:fld id="{0FB50923-E95A-4D8A-99CE-95322A660F34}" type="slidenum">
              <a:rPr lang="sl-SI" smtClean="0"/>
              <a:t>‹#›</a:t>
            </a:fld>
            <a:endParaRPr lang="sl-SI"/>
          </a:p>
        </p:txBody>
      </p:sp>
    </p:spTree>
    <p:extLst>
      <p:ext uri="{BB962C8B-B14F-4D97-AF65-F5344CB8AC3E}">
        <p14:creationId xmlns:p14="http://schemas.microsoft.com/office/powerpoint/2010/main" val="4091823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Vsebina z naslovom">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sl-SI"/>
              <a:t>Kliknite, če želite urediti slog naslova matrice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6044EFA-EF4A-4950-B43A-DF1F78A3EF75}" type="datetimeFigureOut">
              <a:rPr lang="sl-SI" smtClean="0"/>
              <a:t>19. 05. 2022</a:t>
            </a:fld>
            <a:endParaRPr lang="sl-SI"/>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sl-SI"/>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FB50923-E95A-4D8A-99CE-95322A660F34}" type="slidenum">
              <a:rPr lang="sl-SI" smtClean="0"/>
              <a:t>‹#›</a:t>
            </a:fld>
            <a:endParaRPr lang="sl-SI"/>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91659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Naslov in slik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sl-SI"/>
              <a:t>Kliknite, če želite urediti slog naslova matrice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l-SI"/>
              <a:t>Kliknite ikono, če želite dodati sliko</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6044EFA-EF4A-4950-B43A-DF1F78A3EF75}" type="datetimeFigureOut">
              <a:rPr lang="sl-SI" smtClean="0"/>
              <a:t>19. 05. 2022</a:t>
            </a:fld>
            <a:endParaRPr lang="sl-SI"/>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sl-SI"/>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FB50923-E95A-4D8A-99CE-95322A660F34}" type="slidenum">
              <a:rPr lang="sl-SI" smtClean="0"/>
              <a:t>‹#›</a:t>
            </a:fld>
            <a:endParaRPr lang="sl-SI"/>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09900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sl-SI"/>
              <a:t>Kliknite, če želite urediti slog naslova matrice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76044EFA-EF4A-4950-B43A-DF1F78A3EF75}" type="datetimeFigureOut">
              <a:rPr lang="sl-SI" smtClean="0"/>
              <a:t>19. 05. 2022</a:t>
            </a:fld>
            <a:endParaRPr lang="sl-SI"/>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sl-SI"/>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0FB50923-E95A-4D8A-99CE-95322A660F34}" type="slidenum">
              <a:rPr lang="sl-SI" smtClean="0"/>
              <a:t>‹#›</a:t>
            </a:fld>
            <a:endParaRPr lang="sl-SI"/>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6277119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9EA8B9D-3782-0E4B-8EF9-C3EB99CD87AC}"/>
              </a:ext>
            </a:extLst>
          </p:cNvPr>
          <p:cNvSpPr>
            <a:spLocks noGrp="1"/>
          </p:cNvSpPr>
          <p:nvPr>
            <p:ph type="ctrTitle"/>
          </p:nvPr>
        </p:nvSpPr>
        <p:spPr>
          <a:xfrm>
            <a:off x="1524000" y="665163"/>
            <a:ext cx="9144000" cy="2387600"/>
          </a:xfrm>
        </p:spPr>
        <p:txBody>
          <a:bodyPr/>
          <a:lstStyle/>
          <a:p>
            <a:r>
              <a:rPr lang="sl-SI" dirty="0"/>
              <a:t>GRADIENTNI SPUST</a:t>
            </a:r>
          </a:p>
        </p:txBody>
      </p:sp>
      <p:sp>
        <p:nvSpPr>
          <p:cNvPr id="3" name="Podnaslov 2">
            <a:extLst>
              <a:ext uri="{FF2B5EF4-FFF2-40B4-BE49-F238E27FC236}">
                <a16:creationId xmlns:a16="http://schemas.microsoft.com/office/drawing/2014/main" id="{DB8AA489-1BBE-EBAB-0662-2565B9780DB7}"/>
              </a:ext>
            </a:extLst>
          </p:cNvPr>
          <p:cNvSpPr>
            <a:spLocks noGrp="1"/>
          </p:cNvSpPr>
          <p:nvPr>
            <p:ph type="subTitle" idx="1"/>
          </p:nvPr>
        </p:nvSpPr>
        <p:spPr>
          <a:xfrm>
            <a:off x="1524000" y="3602038"/>
            <a:ext cx="9144000" cy="2387600"/>
          </a:xfrm>
        </p:spPr>
        <p:txBody>
          <a:bodyPr>
            <a:normAutofit fontScale="92500" lnSpcReduction="10000"/>
          </a:bodyPr>
          <a:lstStyle/>
          <a:p>
            <a:endParaRPr lang="sl-SI" dirty="0"/>
          </a:p>
          <a:p>
            <a:endParaRPr lang="sl-SI" dirty="0"/>
          </a:p>
          <a:p>
            <a:r>
              <a:rPr lang="sl-SI" dirty="0"/>
              <a:t>Avtor: Anja </a:t>
            </a:r>
            <a:r>
              <a:rPr lang="sl-SI" dirty="0" err="1"/>
              <a:t>Plesec</a:t>
            </a:r>
            <a:endParaRPr lang="sl-SI" dirty="0"/>
          </a:p>
          <a:p>
            <a:r>
              <a:rPr lang="sl-SI" dirty="0"/>
              <a:t>Mentor: </a:t>
            </a:r>
            <a:r>
              <a:rPr lang="sl-SI" dirty="0">
                <a:effectLst/>
              </a:rPr>
              <a:t>prof. dr. </a:t>
            </a:r>
            <a:r>
              <a:rPr lang="sl-SI" dirty="0" err="1">
                <a:effectLst/>
              </a:rPr>
              <a:t>Sergio</a:t>
            </a:r>
            <a:r>
              <a:rPr lang="sl-SI" dirty="0">
                <a:effectLst/>
              </a:rPr>
              <a:t> </a:t>
            </a:r>
            <a:r>
              <a:rPr lang="sl-SI" dirty="0" err="1">
                <a:effectLst/>
              </a:rPr>
              <a:t>Cabello</a:t>
            </a:r>
            <a:r>
              <a:rPr lang="sl-SI" dirty="0">
                <a:effectLst/>
              </a:rPr>
              <a:t> Justo, asist. Gašper Domen Romih</a:t>
            </a:r>
          </a:p>
          <a:p>
            <a:endParaRPr lang="sl-SI" dirty="0"/>
          </a:p>
          <a:p>
            <a:endParaRPr lang="sl-SI" dirty="0"/>
          </a:p>
          <a:p>
            <a:r>
              <a:rPr lang="sl-SI" dirty="0"/>
              <a:t>Ljubljana, 2022</a:t>
            </a:r>
          </a:p>
        </p:txBody>
      </p:sp>
    </p:spTree>
    <p:extLst>
      <p:ext uri="{BB962C8B-B14F-4D97-AF65-F5344CB8AC3E}">
        <p14:creationId xmlns:p14="http://schemas.microsoft.com/office/powerpoint/2010/main" val="1221025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1999E85-A0D1-424D-62B8-D3BBACB21A2B}"/>
              </a:ext>
            </a:extLst>
          </p:cNvPr>
          <p:cNvSpPr>
            <a:spLocks noGrp="1"/>
          </p:cNvSpPr>
          <p:nvPr>
            <p:ph type="title"/>
          </p:nvPr>
        </p:nvSpPr>
        <p:spPr/>
        <p:txBody>
          <a:bodyPr/>
          <a:lstStyle/>
          <a:p>
            <a:r>
              <a:rPr lang="sl-SI" dirty="0"/>
              <a:t>ISKANJE MINIMUMA FUNKCIJE</a:t>
            </a:r>
          </a:p>
        </p:txBody>
      </p:sp>
      <mc:AlternateContent xmlns:mc="http://schemas.openxmlformats.org/markup-compatibility/2006">
        <mc:Choice xmlns:a14="http://schemas.microsoft.com/office/drawing/2010/main" Requires="a14">
          <p:sp>
            <p:nvSpPr>
              <p:cNvPr id="10" name="PoljeZBesedilom 9">
                <a:extLst>
                  <a:ext uri="{FF2B5EF4-FFF2-40B4-BE49-F238E27FC236}">
                    <a16:creationId xmlns:a16="http://schemas.microsoft.com/office/drawing/2014/main" id="{34A1ABE4-E5BA-1AFB-9052-C7D38DA2B803}"/>
                  </a:ext>
                </a:extLst>
              </p:cNvPr>
              <p:cNvSpPr txBox="1"/>
              <p:nvPr/>
            </p:nvSpPr>
            <p:spPr>
              <a:xfrm>
                <a:off x="1371600" y="1563252"/>
                <a:ext cx="9932893" cy="1200329"/>
              </a:xfrm>
              <a:prstGeom prst="rect">
                <a:avLst/>
              </a:prstGeom>
              <a:noFill/>
            </p:spPr>
            <p:txBody>
              <a:bodyPr wrap="square" rtlCol="0">
                <a:spAutoFit/>
              </a:bodyPr>
              <a:lstStyle/>
              <a:p>
                <a:pPr>
                  <a:buFont typeface="Arial" panose="020B0604020202020204" pitchFamily="34" charset="0"/>
                  <a:buChar char="•"/>
                </a:pPr>
                <a14:m>
                  <m:oMath xmlns:m="http://schemas.openxmlformats.org/officeDocument/2006/math">
                    <m:r>
                      <a:rPr lang="sl-SI" sz="1800" b="0" i="1" smtClean="0">
                        <a:latin typeface="Cambria Math" panose="02040503050406030204" pitchFamily="18" charset="0"/>
                      </a:rPr>
                      <m:t> </m:t>
                    </m:r>
                    <m:r>
                      <a:rPr lang="sl-SI" sz="1800" b="0" i="1" smtClean="0">
                        <a:latin typeface="Cambria Math" panose="02040503050406030204" pitchFamily="18" charset="0"/>
                      </a:rPr>
                      <m:t>𝑦</m:t>
                    </m:r>
                    <m:r>
                      <a:rPr lang="sl-SI" sz="1800" b="0" i="1" smtClean="0">
                        <a:latin typeface="Cambria Math" panose="02040503050406030204" pitchFamily="18" charset="0"/>
                      </a:rPr>
                      <m:t>=</m:t>
                    </m:r>
                    <m:sSup>
                      <m:sSupPr>
                        <m:ctrlPr>
                          <a:rPr lang="sl-SI" sz="1800" b="0" i="1" smtClean="0">
                            <a:latin typeface="Cambria Math" panose="02040503050406030204" pitchFamily="18" charset="0"/>
                          </a:rPr>
                        </m:ctrlPr>
                      </m:sSupPr>
                      <m:e>
                        <m:r>
                          <a:rPr lang="sl-SI" sz="1800" b="0" i="1" smtClean="0">
                            <a:latin typeface="Cambria Math" panose="02040503050406030204" pitchFamily="18" charset="0"/>
                          </a:rPr>
                          <m:t>𝑥</m:t>
                        </m:r>
                      </m:e>
                      <m:sup>
                        <m:r>
                          <a:rPr lang="sl-SI" sz="1800" b="0" i="1" smtClean="0">
                            <a:latin typeface="Cambria Math" panose="02040503050406030204" pitchFamily="18" charset="0"/>
                          </a:rPr>
                          <m:t>2</m:t>
                        </m:r>
                      </m:sup>
                    </m:sSup>
                  </m:oMath>
                </a14:m>
                <a:endParaRPr lang="sl-SI" sz="1800" dirty="0"/>
              </a:p>
              <a:p>
                <a:endParaRPr lang="sl-SI" sz="1800" dirty="0"/>
              </a:p>
              <a:p>
                <a:pPr>
                  <a:buFont typeface="Arial" panose="020B0604020202020204" pitchFamily="34" charset="0"/>
                  <a:buChar char="•"/>
                </a:pPr>
                <a:r>
                  <a:rPr lang="sl-SI" sz="1800" dirty="0"/>
                  <a:t> Graf 1: učna stopnja = 0.7, potrebujemo 13 iteracij. Opazimo, da vrednosti skačejo.</a:t>
                </a:r>
              </a:p>
              <a:p>
                <a:pPr>
                  <a:buFont typeface="Arial" panose="020B0604020202020204" pitchFamily="34" charset="0"/>
                  <a:buChar char="•"/>
                </a:pPr>
                <a:r>
                  <a:rPr lang="sl-SI" dirty="0"/>
                  <a:t> Graf 2: učna stopnja = 0.9, potrebujemo 52 iteracij.</a:t>
                </a:r>
                <a:endParaRPr lang="sl-SI" sz="1800" dirty="0"/>
              </a:p>
            </p:txBody>
          </p:sp>
        </mc:Choice>
        <mc:Fallback>
          <p:sp>
            <p:nvSpPr>
              <p:cNvPr id="10" name="PoljeZBesedilom 9">
                <a:extLst>
                  <a:ext uri="{FF2B5EF4-FFF2-40B4-BE49-F238E27FC236}">
                    <a16:creationId xmlns:a16="http://schemas.microsoft.com/office/drawing/2014/main" id="{34A1ABE4-E5BA-1AFB-9052-C7D38DA2B803}"/>
                  </a:ext>
                </a:extLst>
              </p:cNvPr>
              <p:cNvSpPr txBox="1">
                <a:spLocks noRot="1" noChangeAspect="1" noMove="1" noResize="1" noEditPoints="1" noAdjustHandles="1" noChangeArrowheads="1" noChangeShapeType="1" noTextEdit="1"/>
              </p:cNvSpPr>
              <p:nvPr/>
            </p:nvSpPr>
            <p:spPr>
              <a:xfrm>
                <a:off x="1371600" y="1563252"/>
                <a:ext cx="9932893" cy="1200329"/>
              </a:xfrm>
              <a:prstGeom prst="rect">
                <a:avLst/>
              </a:prstGeom>
              <a:blipFill>
                <a:blip r:embed="rId2"/>
                <a:stretch>
                  <a:fillRect l="-368" t="-508" b="-7107"/>
                </a:stretch>
              </a:blipFill>
            </p:spPr>
            <p:txBody>
              <a:bodyPr/>
              <a:lstStyle/>
              <a:p>
                <a:r>
                  <a:rPr lang="sl-SI">
                    <a:noFill/>
                  </a:rPr>
                  <a:t> </a:t>
                </a:r>
              </a:p>
            </p:txBody>
          </p:sp>
        </mc:Fallback>
      </mc:AlternateContent>
      <p:pic>
        <p:nvPicPr>
          <p:cNvPr id="4" name="Slika 3">
            <a:extLst>
              <a:ext uri="{FF2B5EF4-FFF2-40B4-BE49-F238E27FC236}">
                <a16:creationId xmlns:a16="http://schemas.microsoft.com/office/drawing/2014/main" id="{C513ED65-7EBA-4955-1F3C-CD1895BB76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2800" y="3273252"/>
            <a:ext cx="4560000" cy="3420000"/>
          </a:xfrm>
          <a:prstGeom prst="rect">
            <a:avLst/>
          </a:prstGeom>
        </p:spPr>
      </p:pic>
      <p:pic>
        <p:nvPicPr>
          <p:cNvPr id="7" name="Slika 6">
            <a:extLst>
              <a:ext uri="{FF2B5EF4-FFF2-40B4-BE49-F238E27FC236}">
                <a16:creationId xmlns:a16="http://schemas.microsoft.com/office/drawing/2014/main" id="{8268FC44-C0D7-30C4-B4B3-909FF9F42E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1600" y="3273252"/>
            <a:ext cx="4560000" cy="3420000"/>
          </a:xfrm>
          <a:prstGeom prst="rect">
            <a:avLst/>
          </a:prstGeom>
        </p:spPr>
      </p:pic>
    </p:spTree>
    <p:extLst>
      <p:ext uri="{BB962C8B-B14F-4D97-AF65-F5344CB8AC3E}">
        <p14:creationId xmlns:p14="http://schemas.microsoft.com/office/powerpoint/2010/main" val="4004003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1999E85-A0D1-424D-62B8-D3BBACB21A2B}"/>
              </a:ext>
            </a:extLst>
          </p:cNvPr>
          <p:cNvSpPr>
            <a:spLocks noGrp="1"/>
          </p:cNvSpPr>
          <p:nvPr>
            <p:ph type="title"/>
          </p:nvPr>
        </p:nvSpPr>
        <p:spPr/>
        <p:txBody>
          <a:bodyPr/>
          <a:lstStyle/>
          <a:p>
            <a:r>
              <a:rPr lang="sl-SI" dirty="0"/>
              <a:t>ISKANJE MINIMUMA FUNKCIJE</a:t>
            </a:r>
          </a:p>
        </p:txBody>
      </p:sp>
      <mc:AlternateContent xmlns:mc="http://schemas.openxmlformats.org/markup-compatibility/2006">
        <mc:Choice xmlns:a14="http://schemas.microsoft.com/office/drawing/2010/main" Requires="a14">
          <p:sp>
            <p:nvSpPr>
              <p:cNvPr id="10" name="PoljeZBesedilom 9">
                <a:extLst>
                  <a:ext uri="{FF2B5EF4-FFF2-40B4-BE49-F238E27FC236}">
                    <a16:creationId xmlns:a16="http://schemas.microsoft.com/office/drawing/2014/main" id="{34A1ABE4-E5BA-1AFB-9052-C7D38DA2B803}"/>
                  </a:ext>
                </a:extLst>
              </p:cNvPr>
              <p:cNvSpPr txBox="1"/>
              <p:nvPr/>
            </p:nvSpPr>
            <p:spPr>
              <a:xfrm>
                <a:off x="1371600" y="2562086"/>
                <a:ext cx="5280001" cy="2585323"/>
              </a:xfrm>
              <a:prstGeom prst="rect">
                <a:avLst/>
              </a:prstGeom>
              <a:noFill/>
            </p:spPr>
            <p:txBody>
              <a:bodyPr wrap="square" rtlCol="0">
                <a:spAutoFit/>
              </a:bodyPr>
              <a:lstStyle/>
              <a:p>
                <a:pPr>
                  <a:buFont typeface="Arial" panose="020B0604020202020204" pitchFamily="34" charset="0"/>
                  <a:buChar char="•"/>
                </a:pPr>
                <a14:m>
                  <m:oMath xmlns:m="http://schemas.openxmlformats.org/officeDocument/2006/math">
                    <m:r>
                      <a:rPr lang="sl-SI" sz="1800" b="0" i="1" smtClean="0">
                        <a:latin typeface="Cambria Math" panose="02040503050406030204" pitchFamily="18" charset="0"/>
                      </a:rPr>
                      <m:t> </m:t>
                    </m:r>
                    <m:r>
                      <a:rPr lang="sl-SI" sz="1800" b="0" i="1" smtClean="0">
                        <a:latin typeface="Cambria Math" panose="02040503050406030204" pitchFamily="18" charset="0"/>
                      </a:rPr>
                      <m:t>𝑦</m:t>
                    </m:r>
                    <m:r>
                      <a:rPr lang="sl-SI" sz="1800" b="0" i="1" smtClean="0">
                        <a:latin typeface="Cambria Math" panose="02040503050406030204" pitchFamily="18" charset="0"/>
                      </a:rPr>
                      <m:t>=</m:t>
                    </m:r>
                    <m:sSup>
                      <m:sSupPr>
                        <m:ctrlPr>
                          <a:rPr lang="sl-SI" sz="1800" b="0" i="1" smtClean="0">
                            <a:latin typeface="Cambria Math" panose="02040503050406030204" pitchFamily="18" charset="0"/>
                          </a:rPr>
                        </m:ctrlPr>
                      </m:sSupPr>
                      <m:e>
                        <m:r>
                          <a:rPr lang="sl-SI" sz="1800" b="0" i="1" smtClean="0">
                            <a:latin typeface="Cambria Math" panose="02040503050406030204" pitchFamily="18" charset="0"/>
                          </a:rPr>
                          <m:t>𝑥</m:t>
                        </m:r>
                      </m:e>
                      <m:sup>
                        <m:r>
                          <a:rPr lang="sl-SI" sz="1800" b="0" i="1" smtClean="0">
                            <a:latin typeface="Cambria Math" panose="02040503050406030204" pitchFamily="18" charset="0"/>
                          </a:rPr>
                          <m:t>2</m:t>
                        </m:r>
                      </m:sup>
                    </m:sSup>
                  </m:oMath>
                </a14:m>
                <a:endParaRPr lang="sl-SI" sz="1800" dirty="0"/>
              </a:p>
              <a:p>
                <a:br>
                  <a:rPr lang="sl-SI" dirty="0">
                    <a:effectLst/>
                  </a:rPr>
                </a:br>
                <a:endParaRPr lang="sl-SI" dirty="0">
                  <a:effectLst/>
                </a:endParaRPr>
              </a:p>
              <a:p>
                <a:pPr marL="285750" indent="-285750">
                  <a:buFont typeface="Arial" panose="020B0604020202020204" pitchFamily="34" charset="0"/>
                  <a:buChar char="•"/>
                </a:pPr>
                <a:r>
                  <a:rPr lang="sl-SI" dirty="0">
                    <a:effectLst/>
                  </a:rPr>
                  <a:t>Za določitev ustrezne učne stopnje si lahko pomagamo z grafom. </a:t>
                </a:r>
              </a:p>
              <a:p>
                <a:pPr marL="285750" indent="-285750">
                  <a:buFont typeface="Arial" panose="020B0604020202020204" pitchFamily="34" charset="0"/>
                  <a:buChar char="•"/>
                </a:pPr>
                <a:r>
                  <a:rPr lang="sl-SI" dirty="0"/>
                  <a:t>Ustrezni </a:t>
                </a:r>
                <a:r>
                  <a:rPr lang="sl-SI" dirty="0">
                    <a:effectLst/>
                  </a:rPr>
                  <a:t>vrednosti 0.3 in 0.7, ki se dovolj približata ničli v trinajstih iteracijah. </a:t>
                </a:r>
              </a:p>
              <a:p>
                <a:pPr marL="285750" indent="-285750">
                  <a:buFont typeface="Arial" panose="020B0604020202020204" pitchFamily="34" charset="0"/>
                  <a:buChar char="•"/>
                </a:pPr>
                <a:r>
                  <a:rPr lang="sl-SI" dirty="0">
                    <a:effectLst/>
                  </a:rPr>
                  <a:t>Torej za ustrezno učno stopnjo lahko vzamemo vrednosti med 0.3 in 0.7</a:t>
                </a:r>
                <a:endParaRPr lang="sl-SI" sz="1800" dirty="0"/>
              </a:p>
            </p:txBody>
          </p:sp>
        </mc:Choice>
        <mc:Fallback>
          <p:sp>
            <p:nvSpPr>
              <p:cNvPr id="10" name="PoljeZBesedilom 9">
                <a:extLst>
                  <a:ext uri="{FF2B5EF4-FFF2-40B4-BE49-F238E27FC236}">
                    <a16:creationId xmlns:a16="http://schemas.microsoft.com/office/drawing/2014/main" id="{34A1ABE4-E5BA-1AFB-9052-C7D38DA2B803}"/>
                  </a:ext>
                </a:extLst>
              </p:cNvPr>
              <p:cNvSpPr txBox="1">
                <a:spLocks noRot="1" noChangeAspect="1" noMove="1" noResize="1" noEditPoints="1" noAdjustHandles="1" noChangeArrowheads="1" noChangeShapeType="1" noTextEdit="1"/>
              </p:cNvSpPr>
              <p:nvPr/>
            </p:nvSpPr>
            <p:spPr>
              <a:xfrm>
                <a:off x="1371600" y="2562086"/>
                <a:ext cx="5280001" cy="2585323"/>
              </a:xfrm>
              <a:prstGeom prst="rect">
                <a:avLst/>
              </a:prstGeom>
              <a:blipFill>
                <a:blip r:embed="rId2"/>
                <a:stretch>
                  <a:fillRect l="-693" t="-236" b="-2830"/>
                </a:stretch>
              </a:blipFill>
            </p:spPr>
            <p:txBody>
              <a:bodyPr/>
              <a:lstStyle/>
              <a:p>
                <a:r>
                  <a:rPr lang="sl-SI">
                    <a:noFill/>
                  </a:rPr>
                  <a:t> </a:t>
                </a:r>
              </a:p>
            </p:txBody>
          </p:sp>
        </mc:Fallback>
      </mc:AlternateContent>
      <p:pic>
        <p:nvPicPr>
          <p:cNvPr id="5" name="Slika 4">
            <a:extLst>
              <a:ext uri="{FF2B5EF4-FFF2-40B4-BE49-F238E27FC236}">
                <a16:creationId xmlns:a16="http://schemas.microsoft.com/office/drawing/2014/main" id="{DEB06400-EEB1-4FA9-A03E-30715500DF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1601" y="1874747"/>
            <a:ext cx="5280000" cy="3960000"/>
          </a:xfrm>
          <a:prstGeom prst="rect">
            <a:avLst/>
          </a:prstGeom>
        </p:spPr>
      </p:pic>
    </p:spTree>
    <p:extLst>
      <p:ext uri="{BB962C8B-B14F-4D97-AF65-F5344CB8AC3E}">
        <p14:creationId xmlns:p14="http://schemas.microsoft.com/office/powerpoint/2010/main" val="1729608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1999E85-A0D1-424D-62B8-D3BBACB21A2B}"/>
              </a:ext>
            </a:extLst>
          </p:cNvPr>
          <p:cNvSpPr>
            <a:spLocks noGrp="1"/>
          </p:cNvSpPr>
          <p:nvPr>
            <p:ph type="title"/>
          </p:nvPr>
        </p:nvSpPr>
        <p:spPr/>
        <p:txBody>
          <a:bodyPr/>
          <a:lstStyle/>
          <a:p>
            <a:r>
              <a:rPr lang="sl-SI" dirty="0"/>
              <a:t>ISKANJE MINIMUMA FUNKCIJE</a:t>
            </a:r>
          </a:p>
        </p:txBody>
      </p:sp>
      <mc:AlternateContent xmlns:mc="http://schemas.openxmlformats.org/markup-compatibility/2006">
        <mc:Choice xmlns:a14="http://schemas.microsoft.com/office/drawing/2010/main" Requires="a14">
          <p:sp>
            <p:nvSpPr>
              <p:cNvPr id="10" name="PoljeZBesedilom 9">
                <a:extLst>
                  <a:ext uri="{FF2B5EF4-FFF2-40B4-BE49-F238E27FC236}">
                    <a16:creationId xmlns:a16="http://schemas.microsoft.com/office/drawing/2014/main" id="{34A1ABE4-E5BA-1AFB-9052-C7D38DA2B803}"/>
                  </a:ext>
                </a:extLst>
              </p:cNvPr>
              <p:cNvSpPr txBox="1"/>
              <p:nvPr/>
            </p:nvSpPr>
            <p:spPr>
              <a:xfrm>
                <a:off x="1030942" y="1781786"/>
                <a:ext cx="5504329" cy="3017429"/>
              </a:xfrm>
              <a:prstGeom prst="rect">
                <a:avLst/>
              </a:prstGeom>
              <a:noFill/>
            </p:spPr>
            <p:txBody>
              <a:bodyPr wrap="square" rtlCol="0">
                <a:spAutoFit/>
              </a:bodyPr>
              <a:lstStyle/>
              <a:p>
                <a:pPr>
                  <a:buFont typeface="Arial" panose="020B0604020202020204" pitchFamily="34" charset="0"/>
                  <a:buChar char="•"/>
                </a:pPr>
                <a14:m>
                  <m:oMath xmlns:m="http://schemas.openxmlformats.org/officeDocument/2006/math">
                    <m:r>
                      <a:rPr lang="sl-SI" sz="1800" b="0" i="1" smtClean="0">
                        <a:latin typeface="Cambria Math" panose="02040503050406030204" pitchFamily="18" charset="0"/>
                      </a:rPr>
                      <m:t> </m:t>
                    </m:r>
                    <m:r>
                      <a:rPr lang="sl-SI" sz="1800" b="0" i="1" smtClean="0">
                        <a:latin typeface="Cambria Math" panose="02040503050406030204" pitchFamily="18" charset="0"/>
                      </a:rPr>
                      <m:t>𝑦</m:t>
                    </m:r>
                    <m:r>
                      <a:rPr lang="sl-SI" sz="1800" b="0" i="1" smtClean="0">
                        <a:latin typeface="Cambria Math" panose="02040503050406030204" pitchFamily="18" charset="0"/>
                      </a:rPr>
                      <m:t>=</m:t>
                    </m:r>
                    <m:f>
                      <m:fPr>
                        <m:ctrlPr>
                          <a:rPr lang="sl-SI" sz="1800" b="0" i="1" smtClean="0">
                            <a:latin typeface="Cambria Math" panose="02040503050406030204" pitchFamily="18" charset="0"/>
                          </a:rPr>
                        </m:ctrlPr>
                      </m:fPr>
                      <m:num>
                        <m:sSup>
                          <m:sSupPr>
                            <m:ctrlPr>
                              <a:rPr lang="sl-SI" sz="1800" b="0" i="1" smtClean="0">
                                <a:latin typeface="Cambria Math" panose="02040503050406030204" pitchFamily="18" charset="0"/>
                              </a:rPr>
                            </m:ctrlPr>
                          </m:sSupPr>
                          <m:e>
                            <m:r>
                              <a:rPr lang="sl-SI" sz="1800" b="0" i="1" smtClean="0">
                                <a:latin typeface="Cambria Math" panose="02040503050406030204" pitchFamily="18" charset="0"/>
                              </a:rPr>
                              <m:t>𝑥</m:t>
                            </m:r>
                          </m:e>
                          <m:sup>
                            <m:r>
                              <a:rPr lang="sl-SI" sz="1800" b="0" i="1" smtClean="0">
                                <a:latin typeface="Cambria Math" panose="02040503050406030204" pitchFamily="18" charset="0"/>
                              </a:rPr>
                              <m:t>2</m:t>
                            </m:r>
                          </m:sup>
                        </m:sSup>
                      </m:num>
                      <m:den>
                        <m:r>
                          <a:rPr lang="sl-SI" sz="1800" b="0" i="1" smtClean="0">
                            <a:latin typeface="Cambria Math" panose="02040503050406030204" pitchFamily="18" charset="0"/>
                          </a:rPr>
                          <m:t>1000</m:t>
                        </m:r>
                      </m:den>
                    </m:f>
                  </m:oMath>
                </a14:m>
                <a:endParaRPr lang="sl-SI" sz="1800" dirty="0"/>
              </a:p>
              <a:p>
                <a:endParaRPr lang="sl-SI" dirty="0">
                  <a:effectLst/>
                </a:endParaRPr>
              </a:p>
              <a:p>
                <a:pPr marL="285750" indent="-285750">
                  <a:buFont typeface="Arial" panose="020B0604020202020204" pitchFamily="34" charset="0"/>
                  <a:buChar char="•"/>
                </a:pPr>
                <a:r>
                  <a:rPr lang="sl-SI" dirty="0">
                    <a:effectLst/>
                  </a:rPr>
                  <a:t>Algoritem ni primeren za skoraj konstantne funkcije.</a:t>
                </a:r>
              </a:p>
              <a:p>
                <a:pPr marL="285750" indent="-285750">
                  <a:buFont typeface="Arial" panose="020B0604020202020204" pitchFamily="34" charset="0"/>
                  <a:buChar char="•"/>
                </a:pPr>
                <a:r>
                  <a:rPr lang="sl-SI" dirty="0"/>
                  <a:t>Potrebnih veliko iteracij.</a:t>
                </a:r>
                <a:r>
                  <a:rPr lang="sl-SI" dirty="0">
                    <a:effectLst/>
                  </a:rPr>
                  <a:t> </a:t>
                </a:r>
              </a:p>
              <a:p>
                <a:pPr marL="285750" indent="-285750">
                  <a:buFont typeface="Arial" panose="020B0604020202020204" pitchFamily="34" charset="0"/>
                  <a:buChar char="•"/>
                </a:pPr>
                <a:r>
                  <a:rPr lang="sl-SI" dirty="0">
                    <a:effectLst/>
                  </a:rPr>
                  <a:t>Kljub visoko izbrani učni stopnji je končna vrednost približka po 1000 iteracijah za minimum enaka 0.8066, kar je še vedno daleč stan od samega minimuma.</a:t>
                </a:r>
              </a:p>
              <a:p>
                <a:br>
                  <a:rPr lang="sl-SI" dirty="0">
                    <a:effectLst/>
                  </a:rPr>
                </a:br>
                <a:endParaRPr lang="sl-SI" sz="1800" dirty="0"/>
              </a:p>
            </p:txBody>
          </p:sp>
        </mc:Choice>
        <mc:Fallback>
          <p:sp>
            <p:nvSpPr>
              <p:cNvPr id="10" name="PoljeZBesedilom 9">
                <a:extLst>
                  <a:ext uri="{FF2B5EF4-FFF2-40B4-BE49-F238E27FC236}">
                    <a16:creationId xmlns:a16="http://schemas.microsoft.com/office/drawing/2014/main" id="{34A1ABE4-E5BA-1AFB-9052-C7D38DA2B803}"/>
                  </a:ext>
                </a:extLst>
              </p:cNvPr>
              <p:cNvSpPr txBox="1">
                <a:spLocks noRot="1" noChangeAspect="1" noMove="1" noResize="1" noEditPoints="1" noAdjustHandles="1" noChangeArrowheads="1" noChangeShapeType="1" noTextEdit="1"/>
              </p:cNvSpPr>
              <p:nvPr/>
            </p:nvSpPr>
            <p:spPr>
              <a:xfrm>
                <a:off x="1030942" y="1781786"/>
                <a:ext cx="5504329" cy="3017429"/>
              </a:xfrm>
              <a:prstGeom prst="rect">
                <a:avLst/>
              </a:prstGeom>
              <a:blipFill>
                <a:blip r:embed="rId2"/>
                <a:stretch>
                  <a:fillRect l="-664" r="-664"/>
                </a:stretch>
              </a:blipFill>
            </p:spPr>
            <p:txBody>
              <a:bodyPr/>
              <a:lstStyle/>
              <a:p>
                <a:r>
                  <a:rPr lang="sl-SI">
                    <a:noFill/>
                  </a:rPr>
                  <a:t> </a:t>
                </a:r>
              </a:p>
            </p:txBody>
          </p:sp>
        </mc:Fallback>
      </mc:AlternateContent>
      <p:pic>
        <p:nvPicPr>
          <p:cNvPr id="4" name="Slika 3">
            <a:extLst>
              <a:ext uri="{FF2B5EF4-FFF2-40B4-BE49-F238E27FC236}">
                <a16:creationId xmlns:a16="http://schemas.microsoft.com/office/drawing/2014/main" id="{95C44CC6-7FEB-938F-8E22-AAF529F7C7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5929" y="1781786"/>
            <a:ext cx="5280000" cy="3960000"/>
          </a:xfrm>
          <a:prstGeom prst="rect">
            <a:avLst/>
          </a:prstGeom>
        </p:spPr>
      </p:pic>
      <p:pic>
        <p:nvPicPr>
          <p:cNvPr id="7" name="Slika 6">
            <a:extLst>
              <a:ext uri="{FF2B5EF4-FFF2-40B4-BE49-F238E27FC236}">
                <a16:creationId xmlns:a16="http://schemas.microsoft.com/office/drawing/2014/main" id="{F3A0DADE-4EAD-AC53-BB84-4CAB38041DAE}"/>
              </a:ext>
            </a:extLst>
          </p:cNvPr>
          <p:cNvPicPr>
            <a:picLocks noChangeAspect="1"/>
          </p:cNvPicPr>
          <p:nvPr/>
        </p:nvPicPr>
        <p:blipFill>
          <a:blip r:embed="rId4"/>
          <a:stretch>
            <a:fillRect/>
          </a:stretch>
        </p:blipFill>
        <p:spPr>
          <a:xfrm>
            <a:off x="2447365" y="3978000"/>
            <a:ext cx="3840000" cy="2880000"/>
          </a:xfrm>
          <a:prstGeom prst="rect">
            <a:avLst/>
          </a:prstGeom>
        </p:spPr>
      </p:pic>
    </p:spTree>
    <p:extLst>
      <p:ext uri="{BB962C8B-B14F-4D97-AF65-F5344CB8AC3E}">
        <p14:creationId xmlns:p14="http://schemas.microsoft.com/office/powerpoint/2010/main" val="724028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1999E85-A0D1-424D-62B8-D3BBACB21A2B}"/>
              </a:ext>
            </a:extLst>
          </p:cNvPr>
          <p:cNvSpPr>
            <a:spLocks noGrp="1"/>
          </p:cNvSpPr>
          <p:nvPr>
            <p:ph type="title"/>
          </p:nvPr>
        </p:nvSpPr>
        <p:spPr/>
        <p:txBody>
          <a:bodyPr/>
          <a:lstStyle/>
          <a:p>
            <a:r>
              <a:rPr lang="sl-SI" dirty="0"/>
              <a:t>ISKANJE MINIMUMA FUNKCIJE</a:t>
            </a:r>
          </a:p>
        </p:txBody>
      </p:sp>
      <mc:AlternateContent xmlns:mc="http://schemas.openxmlformats.org/markup-compatibility/2006">
        <mc:Choice xmlns:a14="http://schemas.microsoft.com/office/drawing/2010/main" Requires="a14">
          <p:sp>
            <p:nvSpPr>
              <p:cNvPr id="10" name="PoljeZBesedilom 9">
                <a:extLst>
                  <a:ext uri="{FF2B5EF4-FFF2-40B4-BE49-F238E27FC236}">
                    <a16:creationId xmlns:a16="http://schemas.microsoft.com/office/drawing/2014/main" id="{34A1ABE4-E5BA-1AFB-9052-C7D38DA2B803}"/>
                  </a:ext>
                </a:extLst>
              </p:cNvPr>
              <p:cNvSpPr txBox="1"/>
              <p:nvPr/>
            </p:nvSpPr>
            <p:spPr>
              <a:xfrm>
                <a:off x="1371600" y="1303276"/>
                <a:ext cx="9932893" cy="2585323"/>
              </a:xfrm>
              <a:prstGeom prst="rect">
                <a:avLst/>
              </a:prstGeom>
              <a:noFill/>
            </p:spPr>
            <p:txBody>
              <a:bodyPr wrap="square" rtlCol="0">
                <a:spAutoFit/>
              </a:bodyPr>
              <a:lstStyle/>
              <a:p>
                <a:pPr>
                  <a:buFont typeface="Arial" panose="020B0604020202020204" pitchFamily="34" charset="0"/>
                  <a:buChar char="•"/>
                </a:pPr>
                <a14:m>
                  <m:oMath xmlns:m="http://schemas.openxmlformats.org/officeDocument/2006/math">
                    <m:r>
                      <a:rPr lang="sl-SI" sz="1800" b="0" i="1" smtClean="0">
                        <a:latin typeface="Cambria Math" panose="02040503050406030204" pitchFamily="18" charset="0"/>
                      </a:rPr>
                      <m:t> </m:t>
                    </m:r>
                    <m:r>
                      <a:rPr lang="sl-SI" sz="1800" b="0" i="1" smtClean="0">
                        <a:latin typeface="Cambria Math" panose="02040503050406030204" pitchFamily="18" charset="0"/>
                      </a:rPr>
                      <m:t>𝑦</m:t>
                    </m:r>
                    <m:r>
                      <a:rPr lang="sl-SI" sz="1800" b="0" i="1" smtClean="0">
                        <a:latin typeface="Cambria Math" panose="02040503050406030204" pitchFamily="18" charset="0"/>
                      </a:rPr>
                      <m:t>=</m:t>
                    </m:r>
                    <m:sSup>
                      <m:sSupPr>
                        <m:ctrlPr>
                          <a:rPr lang="sl-SI" sz="1800" b="0" i="1" smtClean="0">
                            <a:latin typeface="Cambria Math" panose="02040503050406030204" pitchFamily="18" charset="0"/>
                          </a:rPr>
                        </m:ctrlPr>
                      </m:sSupPr>
                      <m:e>
                        <m:r>
                          <a:rPr lang="sl-SI" sz="1800" b="0" i="1" smtClean="0">
                            <a:latin typeface="Cambria Math" panose="02040503050406030204" pitchFamily="18" charset="0"/>
                          </a:rPr>
                          <m:t>𝑥</m:t>
                        </m:r>
                      </m:e>
                      <m:sup>
                        <m:r>
                          <a:rPr lang="sl-SI" sz="1800" b="0" i="1" smtClean="0">
                            <a:latin typeface="Cambria Math" panose="02040503050406030204" pitchFamily="18" charset="0"/>
                          </a:rPr>
                          <m:t>4</m:t>
                        </m:r>
                      </m:sup>
                    </m:sSup>
                    <m:r>
                      <a:rPr lang="sl-SI" sz="1800" b="0" i="1" smtClean="0">
                        <a:latin typeface="Cambria Math" panose="02040503050406030204" pitchFamily="18" charset="0"/>
                      </a:rPr>
                      <m:t>−2</m:t>
                    </m:r>
                    <m:sSup>
                      <m:sSupPr>
                        <m:ctrlPr>
                          <a:rPr lang="sl-SI" sz="1800" b="0" i="1" smtClean="0">
                            <a:latin typeface="Cambria Math" panose="02040503050406030204" pitchFamily="18" charset="0"/>
                          </a:rPr>
                        </m:ctrlPr>
                      </m:sSupPr>
                      <m:e>
                        <m:r>
                          <a:rPr lang="sl-SI" sz="1800" b="0" i="1" smtClean="0">
                            <a:latin typeface="Cambria Math" panose="02040503050406030204" pitchFamily="18" charset="0"/>
                          </a:rPr>
                          <m:t>𝑥</m:t>
                        </m:r>
                      </m:e>
                      <m:sup>
                        <m:r>
                          <a:rPr lang="sl-SI" sz="1800" b="0" i="1" smtClean="0">
                            <a:latin typeface="Cambria Math" panose="02040503050406030204" pitchFamily="18" charset="0"/>
                          </a:rPr>
                          <m:t>3</m:t>
                        </m:r>
                      </m:sup>
                    </m:sSup>
                  </m:oMath>
                </a14:m>
                <a:r>
                  <a:rPr lang="sl-SI" sz="1800" dirty="0"/>
                  <a:t>+2</a:t>
                </a:r>
              </a:p>
              <a:p>
                <a:endParaRPr lang="sl-SI" sz="1800" dirty="0"/>
              </a:p>
              <a:p>
                <a:pPr marL="285750" indent="-285750">
                  <a:buFont typeface="Arial" panose="020B0604020202020204" pitchFamily="34" charset="0"/>
                  <a:buChar char="•"/>
                </a:pPr>
                <a:r>
                  <a:rPr lang="sl-SI" dirty="0">
                    <a:effectLst/>
                  </a:rPr>
                  <a:t>Težave algoritmu povzroči sedlo. </a:t>
                </a:r>
              </a:p>
              <a:p>
                <a:pPr marL="285750" indent="-285750">
                  <a:buFont typeface="Arial" panose="020B0604020202020204" pitchFamily="34" charset="0"/>
                  <a:buChar char="•"/>
                </a:pPr>
                <a:r>
                  <a:rPr lang="sl-SI" dirty="0"/>
                  <a:t>Iz tega primera so vidne težave algoritma. </a:t>
                </a:r>
                <a:r>
                  <a:rPr lang="sl-SI" dirty="0">
                    <a:effectLst/>
                  </a:rPr>
                  <a:t>To je lep primer iz katerega so vidne težave algoritma. Približek za minimum je zelo odvisen od izbire začetne točke in učne stopnje.</a:t>
                </a:r>
              </a:p>
              <a:p>
                <a:pPr marL="285750" indent="-285750">
                  <a:buFont typeface="Arial" panose="020B0604020202020204" pitchFamily="34" charset="0"/>
                  <a:buChar char="•"/>
                </a:pPr>
                <a:r>
                  <a:rPr lang="sl-SI" dirty="0"/>
                  <a:t>Učna stopnja = 0.1, različna začetna vrednost.</a:t>
                </a:r>
              </a:p>
              <a:p>
                <a:pPr marL="285750" indent="-285750">
                  <a:buFont typeface="Arial" panose="020B0604020202020204" pitchFamily="34" charset="0"/>
                  <a:buChar char="•"/>
                </a:pPr>
                <a:r>
                  <a:rPr lang="sl-SI" dirty="0">
                    <a:effectLst/>
                  </a:rPr>
                  <a:t>Nekje vrne globalni, nekje lokalni minimum.</a:t>
                </a:r>
              </a:p>
              <a:p>
                <a:br>
                  <a:rPr lang="sl-SI" dirty="0">
                    <a:effectLst/>
                  </a:rPr>
                </a:br>
                <a:endParaRPr lang="sl-SI" dirty="0">
                  <a:effectLst/>
                </a:endParaRPr>
              </a:p>
            </p:txBody>
          </p:sp>
        </mc:Choice>
        <mc:Fallback>
          <p:sp>
            <p:nvSpPr>
              <p:cNvPr id="10" name="PoljeZBesedilom 9">
                <a:extLst>
                  <a:ext uri="{FF2B5EF4-FFF2-40B4-BE49-F238E27FC236}">
                    <a16:creationId xmlns:a16="http://schemas.microsoft.com/office/drawing/2014/main" id="{34A1ABE4-E5BA-1AFB-9052-C7D38DA2B803}"/>
                  </a:ext>
                </a:extLst>
              </p:cNvPr>
              <p:cNvSpPr txBox="1">
                <a:spLocks noRot="1" noChangeAspect="1" noMove="1" noResize="1" noEditPoints="1" noAdjustHandles="1" noChangeArrowheads="1" noChangeShapeType="1" noTextEdit="1"/>
              </p:cNvSpPr>
              <p:nvPr/>
            </p:nvSpPr>
            <p:spPr>
              <a:xfrm>
                <a:off x="1371600" y="1303276"/>
                <a:ext cx="9932893" cy="2585323"/>
              </a:xfrm>
              <a:prstGeom prst="rect">
                <a:avLst/>
              </a:prstGeom>
              <a:blipFill>
                <a:blip r:embed="rId2"/>
                <a:stretch>
                  <a:fillRect l="-368" t="-1415"/>
                </a:stretch>
              </a:blipFill>
            </p:spPr>
            <p:txBody>
              <a:bodyPr/>
              <a:lstStyle/>
              <a:p>
                <a:r>
                  <a:rPr lang="sl-SI">
                    <a:noFill/>
                  </a:rPr>
                  <a:t> </a:t>
                </a:r>
              </a:p>
            </p:txBody>
          </p:sp>
        </mc:Fallback>
      </mc:AlternateContent>
      <p:pic>
        <p:nvPicPr>
          <p:cNvPr id="5" name="Slika 4">
            <a:extLst>
              <a:ext uri="{FF2B5EF4-FFF2-40B4-BE49-F238E27FC236}">
                <a16:creationId xmlns:a16="http://schemas.microsoft.com/office/drawing/2014/main" id="{36863F11-FE94-1AB8-0384-71D66B5FC2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4943" y="3429000"/>
            <a:ext cx="4560000" cy="3420000"/>
          </a:xfrm>
          <a:prstGeom prst="rect">
            <a:avLst/>
          </a:prstGeom>
        </p:spPr>
      </p:pic>
      <p:pic>
        <p:nvPicPr>
          <p:cNvPr id="8" name="Slika 7">
            <a:extLst>
              <a:ext uri="{FF2B5EF4-FFF2-40B4-BE49-F238E27FC236}">
                <a16:creationId xmlns:a16="http://schemas.microsoft.com/office/drawing/2014/main" id="{A69CCF41-A18E-9251-7051-1791782BDC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7059" y="3429000"/>
            <a:ext cx="4560000" cy="3420000"/>
          </a:xfrm>
          <a:prstGeom prst="rect">
            <a:avLst/>
          </a:prstGeom>
        </p:spPr>
      </p:pic>
    </p:spTree>
    <p:extLst>
      <p:ext uri="{BB962C8B-B14F-4D97-AF65-F5344CB8AC3E}">
        <p14:creationId xmlns:p14="http://schemas.microsoft.com/office/powerpoint/2010/main" val="104999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1999E85-A0D1-424D-62B8-D3BBACB21A2B}"/>
              </a:ext>
            </a:extLst>
          </p:cNvPr>
          <p:cNvSpPr>
            <a:spLocks noGrp="1"/>
          </p:cNvSpPr>
          <p:nvPr>
            <p:ph type="title"/>
          </p:nvPr>
        </p:nvSpPr>
        <p:spPr/>
        <p:txBody>
          <a:bodyPr/>
          <a:lstStyle/>
          <a:p>
            <a:r>
              <a:rPr lang="sl-SI" dirty="0"/>
              <a:t>ISKANJE MINIMUMA FUNKCIJE</a:t>
            </a:r>
          </a:p>
        </p:txBody>
      </p:sp>
      <mc:AlternateContent xmlns:mc="http://schemas.openxmlformats.org/markup-compatibility/2006">
        <mc:Choice xmlns:a14="http://schemas.microsoft.com/office/drawing/2010/main" Requires="a14">
          <p:sp>
            <p:nvSpPr>
              <p:cNvPr id="10" name="PoljeZBesedilom 9">
                <a:extLst>
                  <a:ext uri="{FF2B5EF4-FFF2-40B4-BE49-F238E27FC236}">
                    <a16:creationId xmlns:a16="http://schemas.microsoft.com/office/drawing/2014/main" id="{34A1ABE4-E5BA-1AFB-9052-C7D38DA2B803}"/>
                  </a:ext>
                </a:extLst>
              </p:cNvPr>
              <p:cNvSpPr txBox="1"/>
              <p:nvPr/>
            </p:nvSpPr>
            <p:spPr>
              <a:xfrm>
                <a:off x="1371600" y="1563252"/>
                <a:ext cx="9932893" cy="2585323"/>
              </a:xfrm>
              <a:prstGeom prst="rect">
                <a:avLst/>
              </a:prstGeom>
              <a:noFill/>
            </p:spPr>
            <p:txBody>
              <a:bodyPr wrap="square" rtlCol="0">
                <a:spAutoFit/>
              </a:bodyPr>
              <a:lstStyle/>
              <a:p>
                <a:pPr>
                  <a:buFont typeface="Arial" panose="020B0604020202020204" pitchFamily="34" charset="0"/>
                  <a:buChar char="•"/>
                </a:pPr>
                <a14:m>
                  <m:oMath xmlns:m="http://schemas.openxmlformats.org/officeDocument/2006/math">
                    <m:r>
                      <a:rPr lang="sl-SI" sz="1800" b="0" i="1" smtClean="0">
                        <a:latin typeface="Cambria Math" panose="02040503050406030204" pitchFamily="18" charset="0"/>
                      </a:rPr>
                      <m:t> </m:t>
                    </m:r>
                    <m:r>
                      <a:rPr lang="sl-SI" sz="1800" b="0" i="1" smtClean="0">
                        <a:latin typeface="Cambria Math" panose="02040503050406030204" pitchFamily="18" charset="0"/>
                      </a:rPr>
                      <m:t>𝑦</m:t>
                    </m:r>
                    <m:r>
                      <a:rPr lang="sl-SI" sz="1800" b="0" i="1" smtClean="0">
                        <a:latin typeface="Cambria Math" panose="02040503050406030204" pitchFamily="18" charset="0"/>
                      </a:rPr>
                      <m:t>=</m:t>
                    </m:r>
                    <m:sSup>
                      <m:sSupPr>
                        <m:ctrlPr>
                          <a:rPr lang="sl-SI" sz="1800" b="0" i="1" smtClean="0">
                            <a:latin typeface="Cambria Math" panose="02040503050406030204" pitchFamily="18" charset="0"/>
                          </a:rPr>
                        </m:ctrlPr>
                      </m:sSupPr>
                      <m:e>
                        <m:r>
                          <a:rPr lang="sl-SI" sz="1800" b="0" i="1" smtClean="0">
                            <a:latin typeface="Cambria Math" panose="02040503050406030204" pitchFamily="18" charset="0"/>
                          </a:rPr>
                          <m:t>𝑥</m:t>
                        </m:r>
                      </m:e>
                      <m:sup>
                        <m:r>
                          <a:rPr lang="sl-SI" sz="1800" b="0" i="1" smtClean="0">
                            <a:latin typeface="Cambria Math" panose="02040503050406030204" pitchFamily="18" charset="0"/>
                          </a:rPr>
                          <m:t>4</m:t>
                        </m:r>
                      </m:sup>
                    </m:sSup>
                    <m:r>
                      <a:rPr lang="sl-SI" sz="1800" b="0" i="1" smtClean="0">
                        <a:latin typeface="Cambria Math" panose="02040503050406030204" pitchFamily="18" charset="0"/>
                      </a:rPr>
                      <m:t>−2</m:t>
                    </m:r>
                    <m:sSup>
                      <m:sSupPr>
                        <m:ctrlPr>
                          <a:rPr lang="sl-SI" sz="1800" b="0" i="1" smtClean="0">
                            <a:latin typeface="Cambria Math" panose="02040503050406030204" pitchFamily="18" charset="0"/>
                          </a:rPr>
                        </m:ctrlPr>
                      </m:sSupPr>
                      <m:e>
                        <m:r>
                          <a:rPr lang="sl-SI" sz="1800" b="0" i="1" smtClean="0">
                            <a:latin typeface="Cambria Math" panose="02040503050406030204" pitchFamily="18" charset="0"/>
                          </a:rPr>
                          <m:t>𝑥</m:t>
                        </m:r>
                      </m:e>
                      <m:sup>
                        <m:r>
                          <a:rPr lang="sl-SI" sz="1800" b="0" i="1" smtClean="0">
                            <a:latin typeface="Cambria Math" panose="02040503050406030204" pitchFamily="18" charset="0"/>
                          </a:rPr>
                          <m:t>3</m:t>
                        </m:r>
                      </m:sup>
                    </m:sSup>
                  </m:oMath>
                </a14:m>
                <a:r>
                  <a:rPr lang="sl-SI" sz="1800" dirty="0"/>
                  <a:t>+2</a:t>
                </a:r>
              </a:p>
              <a:p>
                <a:endParaRPr lang="sl-SI" sz="1800" dirty="0"/>
              </a:p>
              <a:p>
                <a:pPr marL="285750" indent="-285750">
                  <a:buFont typeface="Arial" panose="020B0604020202020204" pitchFamily="34" charset="0"/>
                  <a:buChar char="•"/>
                </a:pPr>
                <a:r>
                  <a:rPr lang="sl-SI" dirty="0"/>
                  <a:t>Učna stopnja = 0.3, različna začetna vrednost.</a:t>
                </a:r>
              </a:p>
              <a:p>
                <a:pPr marL="285750" indent="-285750">
                  <a:buFont typeface="Arial" panose="020B0604020202020204" pitchFamily="34" charset="0"/>
                  <a:buChar char="•"/>
                </a:pPr>
                <a:r>
                  <a:rPr lang="sl-SI" dirty="0">
                    <a:effectLst/>
                  </a:rPr>
                  <a:t>Graf 1: </a:t>
                </a:r>
                <a:r>
                  <a:rPr lang="sl-SI" dirty="0"/>
                  <a:t>sam algoritem se ustavi v globalnem minimumu.</a:t>
                </a:r>
              </a:p>
              <a:p>
                <a:pPr marL="285750" indent="-285750">
                  <a:buFont typeface="Arial" panose="020B0604020202020204" pitchFamily="34" charset="0"/>
                  <a:buChar char="•"/>
                </a:pPr>
                <a:r>
                  <a:rPr lang="sl-SI" dirty="0"/>
                  <a:t>Graf 2: algoritem konča v lokalnem minimumu</a:t>
                </a:r>
                <a:br>
                  <a:rPr lang="sl-SI" dirty="0">
                    <a:effectLst/>
                  </a:rPr>
                </a:br>
                <a:endParaRPr lang="sl-SI" sz="1800" dirty="0"/>
              </a:p>
              <a:p>
                <a:pPr marL="285750" indent="-285750">
                  <a:buFont typeface="Arial" panose="020B0604020202020204" pitchFamily="34" charset="0"/>
                  <a:buChar char="•"/>
                </a:pPr>
                <a:endParaRPr lang="sl-SI" dirty="0">
                  <a:effectLst/>
                </a:endParaRPr>
              </a:p>
              <a:p>
                <a:br>
                  <a:rPr lang="sl-SI" dirty="0">
                    <a:effectLst/>
                  </a:rPr>
                </a:br>
                <a:endParaRPr lang="sl-SI" dirty="0">
                  <a:effectLst/>
                </a:endParaRPr>
              </a:p>
            </p:txBody>
          </p:sp>
        </mc:Choice>
        <mc:Fallback>
          <p:sp>
            <p:nvSpPr>
              <p:cNvPr id="10" name="PoljeZBesedilom 9">
                <a:extLst>
                  <a:ext uri="{FF2B5EF4-FFF2-40B4-BE49-F238E27FC236}">
                    <a16:creationId xmlns:a16="http://schemas.microsoft.com/office/drawing/2014/main" id="{34A1ABE4-E5BA-1AFB-9052-C7D38DA2B803}"/>
                  </a:ext>
                </a:extLst>
              </p:cNvPr>
              <p:cNvSpPr txBox="1">
                <a:spLocks noRot="1" noChangeAspect="1" noMove="1" noResize="1" noEditPoints="1" noAdjustHandles="1" noChangeArrowheads="1" noChangeShapeType="1" noTextEdit="1"/>
              </p:cNvSpPr>
              <p:nvPr/>
            </p:nvSpPr>
            <p:spPr>
              <a:xfrm>
                <a:off x="1371600" y="1563252"/>
                <a:ext cx="9932893" cy="2585323"/>
              </a:xfrm>
              <a:prstGeom prst="rect">
                <a:avLst/>
              </a:prstGeom>
              <a:blipFill>
                <a:blip r:embed="rId2"/>
                <a:stretch>
                  <a:fillRect l="-368" t="-1176"/>
                </a:stretch>
              </a:blipFill>
            </p:spPr>
            <p:txBody>
              <a:bodyPr/>
              <a:lstStyle/>
              <a:p>
                <a:r>
                  <a:rPr lang="sl-SI">
                    <a:noFill/>
                  </a:rPr>
                  <a:t> </a:t>
                </a:r>
              </a:p>
            </p:txBody>
          </p:sp>
        </mc:Fallback>
      </mc:AlternateContent>
      <p:pic>
        <p:nvPicPr>
          <p:cNvPr id="4" name="Slika 3">
            <a:extLst>
              <a:ext uri="{FF2B5EF4-FFF2-40B4-BE49-F238E27FC236}">
                <a16:creationId xmlns:a16="http://schemas.microsoft.com/office/drawing/2014/main" id="{B2652A70-CC51-AEC7-A478-C4F94FD6C3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9059" y="3438000"/>
            <a:ext cx="4560000" cy="3420000"/>
          </a:xfrm>
          <a:prstGeom prst="rect">
            <a:avLst/>
          </a:prstGeom>
        </p:spPr>
      </p:pic>
      <p:pic>
        <p:nvPicPr>
          <p:cNvPr id="7" name="Slika 6">
            <a:extLst>
              <a:ext uri="{FF2B5EF4-FFF2-40B4-BE49-F238E27FC236}">
                <a16:creationId xmlns:a16="http://schemas.microsoft.com/office/drawing/2014/main" id="{115BA8C6-7B1F-BE0B-6D85-C1A92B213B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1600" y="3429000"/>
            <a:ext cx="4560000" cy="3420000"/>
          </a:xfrm>
          <a:prstGeom prst="rect">
            <a:avLst/>
          </a:prstGeom>
        </p:spPr>
      </p:pic>
    </p:spTree>
    <p:extLst>
      <p:ext uri="{BB962C8B-B14F-4D97-AF65-F5344CB8AC3E}">
        <p14:creationId xmlns:p14="http://schemas.microsoft.com/office/powerpoint/2010/main" val="4101867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1999E85-A0D1-424D-62B8-D3BBACB21A2B}"/>
              </a:ext>
            </a:extLst>
          </p:cNvPr>
          <p:cNvSpPr>
            <a:spLocks noGrp="1"/>
          </p:cNvSpPr>
          <p:nvPr>
            <p:ph type="title"/>
          </p:nvPr>
        </p:nvSpPr>
        <p:spPr/>
        <p:txBody>
          <a:bodyPr/>
          <a:lstStyle/>
          <a:p>
            <a:r>
              <a:rPr lang="sl-SI" dirty="0"/>
              <a:t>ISKANJE MINIMUMA FUNKCIJE</a:t>
            </a:r>
          </a:p>
        </p:txBody>
      </p:sp>
      <mc:AlternateContent xmlns:mc="http://schemas.openxmlformats.org/markup-compatibility/2006">
        <mc:Choice xmlns:a14="http://schemas.microsoft.com/office/drawing/2010/main" Requires="a14">
          <p:sp>
            <p:nvSpPr>
              <p:cNvPr id="10" name="PoljeZBesedilom 9">
                <a:extLst>
                  <a:ext uri="{FF2B5EF4-FFF2-40B4-BE49-F238E27FC236}">
                    <a16:creationId xmlns:a16="http://schemas.microsoft.com/office/drawing/2014/main" id="{34A1ABE4-E5BA-1AFB-9052-C7D38DA2B803}"/>
                  </a:ext>
                </a:extLst>
              </p:cNvPr>
              <p:cNvSpPr txBox="1"/>
              <p:nvPr/>
            </p:nvSpPr>
            <p:spPr>
              <a:xfrm>
                <a:off x="1192306" y="2706051"/>
                <a:ext cx="5280001" cy="2862322"/>
              </a:xfrm>
              <a:prstGeom prst="rect">
                <a:avLst/>
              </a:prstGeom>
              <a:noFill/>
            </p:spPr>
            <p:txBody>
              <a:bodyPr wrap="square" rtlCol="0">
                <a:spAutoFit/>
              </a:bodyPr>
              <a:lstStyle/>
              <a:p>
                <a:pPr>
                  <a:buFont typeface="Arial" panose="020B0604020202020204" pitchFamily="34" charset="0"/>
                  <a:buChar char="•"/>
                </a:pPr>
                <a14:m>
                  <m:oMath xmlns:m="http://schemas.openxmlformats.org/officeDocument/2006/math">
                    <m:r>
                      <a:rPr lang="sl-SI" sz="1800" b="0" i="1" smtClean="0">
                        <a:latin typeface="Cambria Math" panose="02040503050406030204" pitchFamily="18" charset="0"/>
                      </a:rPr>
                      <m:t> </m:t>
                    </m:r>
                    <m:r>
                      <a:rPr lang="sl-SI" sz="1800" b="0" i="1" smtClean="0">
                        <a:latin typeface="Cambria Math" panose="02040503050406030204" pitchFamily="18" charset="0"/>
                      </a:rPr>
                      <m:t>𝑦</m:t>
                    </m:r>
                    <m:r>
                      <a:rPr lang="sl-SI" sz="1800" b="0" i="1" smtClean="0">
                        <a:latin typeface="Cambria Math" panose="02040503050406030204" pitchFamily="18" charset="0"/>
                      </a:rPr>
                      <m:t>=</m:t>
                    </m:r>
                    <m:sSup>
                      <m:sSupPr>
                        <m:ctrlPr>
                          <a:rPr lang="sl-SI" sz="1800" b="0" i="1" smtClean="0">
                            <a:latin typeface="Cambria Math" panose="02040503050406030204" pitchFamily="18" charset="0"/>
                          </a:rPr>
                        </m:ctrlPr>
                      </m:sSupPr>
                      <m:e>
                        <m:r>
                          <a:rPr lang="sl-SI" sz="1800" b="0" i="1" smtClean="0">
                            <a:latin typeface="Cambria Math" panose="02040503050406030204" pitchFamily="18" charset="0"/>
                          </a:rPr>
                          <m:t>𝑥</m:t>
                        </m:r>
                      </m:e>
                      <m:sup>
                        <m:r>
                          <a:rPr lang="sl-SI" sz="1800" b="0" i="1" smtClean="0">
                            <a:latin typeface="Cambria Math" panose="02040503050406030204" pitchFamily="18" charset="0"/>
                          </a:rPr>
                          <m:t>4</m:t>
                        </m:r>
                      </m:sup>
                    </m:sSup>
                    <m:r>
                      <a:rPr lang="sl-SI" sz="1800" b="0" i="1" smtClean="0">
                        <a:latin typeface="Cambria Math" panose="02040503050406030204" pitchFamily="18" charset="0"/>
                      </a:rPr>
                      <m:t>−2</m:t>
                    </m:r>
                    <m:sSup>
                      <m:sSupPr>
                        <m:ctrlPr>
                          <a:rPr lang="sl-SI" sz="1800" b="0" i="1" smtClean="0">
                            <a:latin typeface="Cambria Math" panose="02040503050406030204" pitchFamily="18" charset="0"/>
                          </a:rPr>
                        </m:ctrlPr>
                      </m:sSupPr>
                      <m:e>
                        <m:r>
                          <a:rPr lang="sl-SI" sz="1800" b="0" i="1" smtClean="0">
                            <a:latin typeface="Cambria Math" panose="02040503050406030204" pitchFamily="18" charset="0"/>
                          </a:rPr>
                          <m:t>𝑥</m:t>
                        </m:r>
                      </m:e>
                      <m:sup>
                        <m:r>
                          <a:rPr lang="sl-SI" sz="1800" b="0" i="1" smtClean="0">
                            <a:latin typeface="Cambria Math" panose="02040503050406030204" pitchFamily="18" charset="0"/>
                          </a:rPr>
                          <m:t>3</m:t>
                        </m:r>
                      </m:sup>
                    </m:sSup>
                  </m:oMath>
                </a14:m>
                <a:r>
                  <a:rPr lang="sl-SI" sz="1800" dirty="0"/>
                  <a:t>+2</a:t>
                </a:r>
              </a:p>
              <a:p>
                <a:endParaRPr lang="sl-SI" sz="1800" dirty="0"/>
              </a:p>
              <a:p>
                <a:pPr marL="285750" indent="-285750">
                  <a:buFont typeface="Arial" panose="020B0604020202020204" pitchFamily="34" charset="0"/>
                  <a:buChar char="•"/>
                </a:pPr>
                <a:r>
                  <a:rPr lang="sl-SI" dirty="0"/>
                  <a:t>Učna stopnja = 0.4, začetna vrednost = -0.5.</a:t>
                </a:r>
              </a:p>
              <a:p>
                <a:pPr marL="285750" indent="-285750">
                  <a:buFont typeface="Arial" panose="020B0604020202020204" pitchFamily="34" charset="0"/>
                  <a:buChar char="•"/>
                </a:pPr>
                <a:endParaRPr lang="sl-SI" dirty="0">
                  <a:effectLst/>
                </a:endParaRPr>
              </a:p>
              <a:p>
                <a:pPr marL="285750" indent="-285750">
                  <a:buFont typeface="Arial" panose="020B0604020202020204" pitchFamily="34" charset="0"/>
                  <a:buChar char="•"/>
                </a:pPr>
                <a:r>
                  <a:rPr lang="sl-SI" dirty="0">
                    <a:effectLst/>
                  </a:rPr>
                  <a:t>Začne blizu lokalnega minimuma, skoči blizu globalnega, a konča v lokalnem.</a:t>
                </a:r>
                <a:br>
                  <a:rPr lang="sl-SI" dirty="0">
                    <a:effectLst/>
                  </a:rPr>
                </a:br>
                <a:endParaRPr lang="sl-SI" sz="1800" dirty="0"/>
              </a:p>
              <a:p>
                <a:pPr marL="285750" indent="-285750">
                  <a:buFont typeface="Arial" panose="020B0604020202020204" pitchFamily="34" charset="0"/>
                  <a:buChar char="•"/>
                </a:pPr>
                <a:endParaRPr lang="sl-SI" dirty="0">
                  <a:effectLst/>
                </a:endParaRPr>
              </a:p>
              <a:p>
                <a:br>
                  <a:rPr lang="sl-SI" dirty="0">
                    <a:effectLst/>
                  </a:rPr>
                </a:br>
                <a:endParaRPr lang="sl-SI" dirty="0">
                  <a:effectLst/>
                </a:endParaRPr>
              </a:p>
            </p:txBody>
          </p:sp>
        </mc:Choice>
        <mc:Fallback>
          <p:sp>
            <p:nvSpPr>
              <p:cNvPr id="10" name="PoljeZBesedilom 9">
                <a:extLst>
                  <a:ext uri="{FF2B5EF4-FFF2-40B4-BE49-F238E27FC236}">
                    <a16:creationId xmlns:a16="http://schemas.microsoft.com/office/drawing/2014/main" id="{34A1ABE4-E5BA-1AFB-9052-C7D38DA2B803}"/>
                  </a:ext>
                </a:extLst>
              </p:cNvPr>
              <p:cNvSpPr txBox="1">
                <a:spLocks noRot="1" noChangeAspect="1" noMove="1" noResize="1" noEditPoints="1" noAdjustHandles="1" noChangeArrowheads="1" noChangeShapeType="1" noTextEdit="1"/>
              </p:cNvSpPr>
              <p:nvPr/>
            </p:nvSpPr>
            <p:spPr>
              <a:xfrm>
                <a:off x="1192306" y="2706051"/>
                <a:ext cx="5280001" cy="2862322"/>
              </a:xfrm>
              <a:prstGeom prst="rect">
                <a:avLst/>
              </a:prstGeom>
              <a:blipFill>
                <a:blip r:embed="rId2"/>
                <a:stretch>
                  <a:fillRect l="-808" t="-1279"/>
                </a:stretch>
              </a:blipFill>
            </p:spPr>
            <p:txBody>
              <a:bodyPr/>
              <a:lstStyle/>
              <a:p>
                <a:r>
                  <a:rPr lang="sl-SI">
                    <a:noFill/>
                  </a:rPr>
                  <a:t> </a:t>
                </a:r>
              </a:p>
            </p:txBody>
          </p:sp>
        </mc:Fallback>
      </mc:AlternateContent>
      <p:pic>
        <p:nvPicPr>
          <p:cNvPr id="5" name="Slika 4">
            <a:extLst>
              <a:ext uri="{FF2B5EF4-FFF2-40B4-BE49-F238E27FC236}">
                <a16:creationId xmlns:a16="http://schemas.microsoft.com/office/drawing/2014/main" id="{875EFC1B-8106-6AF6-1406-659DF69E64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1741" y="1825470"/>
            <a:ext cx="5280000" cy="3960000"/>
          </a:xfrm>
          <a:prstGeom prst="rect">
            <a:avLst/>
          </a:prstGeom>
        </p:spPr>
      </p:pic>
    </p:spTree>
    <p:extLst>
      <p:ext uri="{BB962C8B-B14F-4D97-AF65-F5344CB8AC3E}">
        <p14:creationId xmlns:p14="http://schemas.microsoft.com/office/powerpoint/2010/main" val="3152866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1999E85-A0D1-424D-62B8-D3BBACB21A2B}"/>
              </a:ext>
            </a:extLst>
          </p:cNvPr>
          <p:cNvSpPr>
            <a:spLocks noGrp="1"/>
          </p:cNvSpPr>
          <p:nvPr>
            <p:ph type="title"/>
          </p:nvPr>
        </p:nvSpPr>
        <p:spPr/>
        <p:txBody>
          <a:bodyPr/>
          <a:lstStyle/>
          <a:p>
            <a:r>
              <a:rPr lang="sl-SI" dirty="0"/>
              <a:t>ISKANJE MINIMUMA FUNKCIJE</a:t>
            </a:r>
          </a:p>
        </p:txBody>
      </p:sp>
      <mc:AlternateContent xmlns:mc="http://schemas.openxmlformats.org/markup-compatibility/2006">
        <mc:Choice xmlns:a14="http://schemas.microsoft.com/office/drawing/2010/main" Requires="a14">
          <p:sp>
            <p:nvSpPr>
              <p:cNvPr id="10" name="PoljeZBesedilom 9">
                <a:extLst>
                  <a:ext uri="{FF2B5EF4-FFF2-40B4-BE49-F238E27FC236}">
                    <a16:creationId xmlns:a16="http://schemas.microsoft.com/office/drawing/2014/main" id="{34A1ABE4-E5BA-1AFB-9052-C7D38DA2B803}"/>
                  </a:ext>
                </a:extLst>
              </p:cNvPr>
              <p:cNvSpPr txBox="1"/>
              <p:nvPr/>
            </p:nvSpPr>
            <p:spPr>
              <a:xfrm>
                <a:off x="1192306" y="2706051"/>
                <a:ext cx="5280001" cy="3139321"/>
              </a:xfrm>
              <a:prstGeom prst="rect">
                <a:avLst/>
              </a:prstGeom>
              <a:noFill/>
            </p:spPr>
            <p:txBody>
              <a:bodyPr wrap="square" rtlCol="0">
                <a:spAutoFit/>
              </a:bodyPr>
              <a:lstStyle/>
              <a:p>
                <a:pPr>
                  <a:buFont typeface="Arial" panose="020B0604020202020204" pitchFamily="34" charset="0"/>
                  <a:buChar char="•"/>
                </a:pPr>
                <a14:m>
                  <m:oMath xmlns:m="http://schemas.openxmlformats.org/officeDocument/2006/math">
                    <m:r>
                      <a:rPr lang="sl-SI" sz="1800" b="0" i="1" smtClean="0">
                        <a:latin typeface="Cambria Math" panose="02040503050406030204" pitchFamily="18" charset="0"/>
                      </a:rPr>
                      <m:t> </m:t>
                    </m:r>
                    <m:r>
                      <a:rPr lang="sl-SI" sz="1800" b="0" i="1" smtClean="0">
                        <a:latin typeface="Cambria Math" panose="02040503050406030204" pitchFamily="18" charset="0"/>
                      </a:rPr>
                      <m:t>𝑦</m:t>
                    </m:r>
                    <m:r>
                      <a:rPr lang="sl-SI" sz="1800" b="0" i="1" smtClean="0">
                        <a:latin typeface="Cambria Math" panose="02040503050406030204" pitchFamily="18" charset="0"/>
                      </a:rPr>
                      <m:t>=</m:t>
                    </m:r>
                    <m:sSup>
                      <m:sSupPr>
                        <m:ctrlPr>
                          <a:rPr lang="sl-SI" sz="1800" b="0" i="1" smtClean="0">
                            <a:latin typeface="Cambria Math" panose="02040503050406030204" pitchFamily="18" charset="0"/>
                          </a:rPr>
                        </m:ctrlPr>
                      </m:sSupPr>
                      <m:e>
                        <m:r>
                          <a:rPr lang="sl-SI" sz="1800" b="0" i="1" smtClean="0">
                            <a:latin typeface="Cambria Math" panose="02040503050406030204" pitchFamily="18" charset="0"/>
                          </a:rPr>
                          <m:t>𝑥</m:t>
                        </m:r>
                      </m:e>
                      <m:sup>
                        <m:r>
                          <a:rPr lang="sl-SI" sz="1800" b="0" i="1" smtClean="0">
                            <a:latin typeface="Cambria Math" panose="02040503050406030204" pitchFamily="18" charset="0"/>
                          </a:rPr>
                          <m:t>4</m:t>
                        </m:r>
                      </m:sup>
                    </m:sSup>
                    <m:r>
                      <a:rPr lang="sl-SI" sz="1800" b="0" i="1" smtClean="0">
                        <a:latin typeface="Cambria Math" panose="02040503050406030204" pitchFamily="18" charset="0"/>
                      </a:rPr>
                      <m:t>−2</m:t>
                    </m:r>
                    <m:sSup>
                      <m:sSupPr>
                        <m:ctrlPr>
                          <a:rPr lang="sl-SI" sz="1800" b="0" i="1" smtClean="0">
                            <a:latin typeface="Cambria Math" panose="02040503050406030204" pitchFamily="18" charset="0"/>
                          </a:rPr>
                        </m:ctrlPr>
                      </m:sSupPr>
                      <m:e>
                        <m:r>
                          <a:rPr lang="sl-SI" sz="1800" b="0" i="1" smtClean="0">
                            <a:latin typeface="Cambria Math" panose="02040503050406030204" pitchFamily="18" charset="0"/>
                          </a:rPr>
                          <m:t>𝑥</m:t>
                        </m:r>
                      </m:e>
                      <m:sup>
                        <m:r>
                          <a:rPr lang="sl-SI" sz="1800" b="0" i="1" smtClean="0">
                            <a:latin typeface="Cambria Math" panose="02040503050406030204" pitchFamily="18" charset="0"/>
                          </a:rPr>
                          <m:t>3</m:t>
                        </m:r>
                      </m:sup>
                    </m:sSup>
                  </m:oMath>
                </a14:m>
                <a:r>
                  <a:rPr lang="sl-SI" sz="1800" dirty="0"/>
                  <a:t>+2</a:t>
                </a:r>
              </a:p>
              <a:p>
                <a:endParaRPr lang="sl-SI" sz="1800" dirty="0"/>
              </a:p>
              <a:p>
                <a:pPr marL="285750" indent="-285750">
                  <a:buFont typeface="Arial" panose="020B0604020202020204" pitchFamily="34" charset="0"/>
                  <a:buChar char="•"/>
                </a:pPr>
                <a:r>
                  <a:rPr lang="sl-SI" dirty="0">
                    <a:effectLst/>
                  </a:rPr>
                  <a:t>Tudi če pogledamo graf za lažje določanje ustrezne učne stopnje nam le ta vrne, da je najbolj ustrezna učna stopnja 0.4. Ampak iz zgornjih grafov vidimo, da nam le ta ne vrne globalnega minimuma, ampak lokalni minimum.</a:t>
                </a:r>
                <a:br>
                  <a:rPr lang="sl-SI" dirty="0">
                    <a:effectLst/>
                  </a:rPr>
                </a:br>
                <a:endParaRPr lang="sl-SI" sz="1800" dirty="0"/>
              </a:p>
              <a:p>
                <a:pPr marL="285750" indent="-285750">
                  <a:buFont typeface="Arial" panose="020B0604020202020204" pitchFamily="34" charset="0"/>
                  <a:buChar char="•"/>
                </a:pPr>
                <a:endParaRPr lang="sl-SI" dirty="0">
                  <a:effectLst/>
                </a:endParaRPr>
              </a:p>
              <a:p>
                <a:br>
                  <a:rPr lang="sl-SI" dirty="0">
                    <a:effectLst/>
                  </a:rPr>
                </a:br>
                <a:endParaRPr lang="sl-SI" dirty="0">
                  <a:effectLst/>
                </a:endParaRPr>
              </a:p>
            </p:txBody>
          </p:sp>
        </mc:Choice>
        <mc:Fallback>
          <p:sp>
            <p:nvSpPr>
              <p:cNvPr id="10" name="PoljeZBesedilom 9">
                <a:extLst>
                  <a:ext uri="{FF2B5EF4-FFF2-40B4-BE49-F238E27FC236}">
                    <a16:creationId xmlns:a16="http://schemas.microsoft.com/office/drawing/2014/main" id="{34A1ABE4-E5BA-1AFB-9052-C7D38DA2B803}"/>
                  </a:ext>
                </a:extLst>
              </p:cNvPr>
              <p:cNvSpPr txBox="1">
                <a:spLocks noRot="1" noChangeAspect="1" noMove="1" noResize="1" noEditPoints="1" noAdjustHandles="1" noChangeArrowheads="1" noChangeShapeType="1" noTextEdit="1"/>
              </p:cNvSpPr>
              <p:nvPr/>
            </p:nvSpPr>
            <p:spPr>
              <a:xfrm>
                <a:off x="1192306" y="2706051"/>
                <a:ext cx="5280001" cy="3139321"/>
              </a:xfrm>
              <a:prstGeom prst="rect">
                <a:avLst/>
              </a:prstGeom>
              <a:blipFill>
                <a:blip r:embed="rId2"/>
                <a:stretch>
                  <a:fillRect l="-808" t="-1165"/>
                </a:stretch>
              </a:blipFill>
            </p:spPr>
            <p:txBody>
              <a:bodyPr/>
              <a:lstStyle/>
              <a:p>
                <a:r>
                  <a:rPr lang="sl-SI">
                    <a:noFill/>
                  </a:rPr>
                  <a:t> </a:t>
                </a:r>
              </a:p>
            </p:txBody>
          </p:sp>
        </mc:Fallback>
      </mc:AlternateContent>
      <p:pic>
        <p:nvPicPr>
          <p:cNvPr id="7" name="Slika 6">
            <a:extLst>
              <a:ext uri="{FF2B5EF4-FFF2-40B4-BE49-F238E27FC236}">
                <a16:creationId xmlns:a16="http://schemas.microsoft.com/office/drawing/2014/main" id="{613BBEF3-631F-2B3F-C4BF-2EF7806D3C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2307" y="2089929"/>
            <a:ext cx="5443028" cy="4082271"/>
          </a:xfrm>
          <a:prstGeom prst="rect">
            <a:avLst/>
          </a:prstGeom>
        </p:spPr>
      </p:pic>
    </p:spTree>
    <p:extLst>
      <p:ext uri="{BB962C8B-B14F-4D97-AF65-F5344CB8AC3E}">
        <p14:creationId xmlns:p14="http://schemas.microsoft.com/office/powerpoint/2010/main" val="3078117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1999E85-A0D1-424D-62B8-D3BBACB21A2B}"/>
              </a:ext>
            </a:extLst>
          </p:cNvPr>
          <p:cNvSpPr>
            <a:spLocks noGrp="1"/>
          </p:cNvSpPr>
          <p:nvPr>
            <p:ph type="title"/>
          </p:nvPr>
        </p:nvSpPr>
        <p:spPr/>
        <p:txBody>
          <a:bodyPr/>
          <a:lstStyle/>
          <a:p>
            <a:r>
              <a:rPr lang="sl-SI" dirty="0"/>
              <a:t>ISKANJE MINIMUMA FUNKCIJE</a:t>
            </a:r>
          </a:p>
        </p:txBody>
      </p:sp>
      <mc:AlternateContent xmlns:mc="http://schemas.openxmlformats.org/markup-compatibility/2006">
        <mc:Choice xmlns:a14="http://schemas.microsoft.com/office/drawing/2010/main" Requires="a14">
          <p:sp>
            <p:nvSpPr>
              <p:cNvPr id="10" name="PoljeZBesedilom 9">
                <a:extLst>
                  <a:ext uri="{FF2B5EF4-FFF2-40B4-BE49-F238E27FC236}">
                    <a16:creationId xmlns:a16="http://schemas.microsoft.com/office/drawing/2014/main" id="{34A1ABE4-E5BA-1AFB-9052-C7D38DA2B803}"/>
                  </a:ext>
                </a:extLst>
              </p:cNvPr>
              <p:cNvSpPr txBox="1"/>
              <p:nvPr/>
            </p:nvSpPr>
            <p:spPr>
              <a:xfrm>
                <a:off x="1371600" y="1428750"/>
                <a:ext cx="9932893" cy="2031325"/>
              </a:xfrm>
              <a:prstGeom prst="rect">
                <a:avLst/>
              </a:prstGeom>
              <a:noFill/>
            </p:spPr>
            <p:txBody>
              <a:bodyPr wrap="square" rtlCol="0">
                <a:spAutoFit/>
              </a:bodyPr>
              <a:lstStyle/>
              <a:p>
                <a:pPr>
                  <a:buFont typeface="Arial" panose="020B0604020202020204" pitchFamily="34" charset="0"/>
                  <a:buChar char="•"/>
                </a:pPr>
                <a14:m>
                  <m:oMath xmlns:m="http://schemas.openxmlformats.org/officeDocument/2006/math">
                    <m:r>
                      <a:rPr lang="sl-SI" sz="1800" b="0" i="1" smtClean="0">
                        <a:latin typeface="Cambria Math" panose="02040503050406030204" pitchFamily="18" charset="0"/>
                      </a:rPr>
                      <m:t>  </m:t>
                    </m:r>
                    <m:r>
                      <a:rPr lang="sl-SI" sz="1800" b="0" i="1" smtClean="0">
                        <a:latin typeface="Cambria Math" panose="02040503050406030204" pitchFamily="18" charset="0"/>
                      </a:rPr>
                      <m:t>𝑧</m:t>
                    </m:r>
                    <m:r>
                      <a:rPr lang="sl-SI" sz="1800" b="0" i="1" smtClean="0">
                        <a:latin typeface="Cambria Math" panose="02040503050406030204" pitchFamily="18" charset="0"/>
                      </a:rPr>
                      <m:t>=</m:t>
                    </m:r>
                    <m:sSup>
                      <m:sSupPr>
                        <m:ctrlPr>
                          <a:rPr lang="sl-SI" sz="1800" b="0" i="1" smtClean="0">
                            <a:latin typeface="Cambria Math" panose="02040503050406030204" pitchFamily="18" charset="0"/>
                          </a:rPr>
                        </m:ctrlPr>
                      </m:sSupPr>
                      <m:e>
                        <m:r>
                          <a:rPr lang="sl-SI" sz="1800" b="0" i="1" smtClean="0">
                            <a:latin typeface="Cambria Math" panose="02040503050406030204" pitchFamily="18" charset="0"/>
                          </a:rPr>
                          <m:t>𝑦</m:t>
                        </m:r>
                      </m:e>
                      <m:sup>
                        <m:r>
                          <a:rPr lang="sl-SI" sz="1800" b="0" i="1" smtClean="0">
                            <a:latin typeface="Cambria Math" panose="02040503050406030204" pitchFamily="18" charset="0"/>
                          </a:rPr>
                          <m:t>2</m:t>
                        </m:r>
                      </m:sup>
                    </m:sSup>
                    <m:r>
                      <a:rPr lang="sl-SI" sz="1800" b="0" i="1" smtClean="0">
                        <a:latin typeface="Cambria Math" panose="02040503050406030204" pitchFamily="18" charset="0"/>
                      </a:rPr>
                      <m:t>+</m:t>
                    </m:r>
                    <m:sSup>
                      <m:sSupPr>
                        <m:ctrlPr>
                          <a:rPr lang="sl-SI" sz="1800" b="0" i="1" smtClean="0">
                            <a:latin typeface="Cambria Math" panose="02040503050406030204" pitchFamily="18" charset="0"/>
                          </a:rPr>
                        </m:ctrlPr>
                      </m:sSupPr>
                      <m:e>
                        <m:r>
                          <a:rPr lang="sl-SI" sz="1800" b="0" i="1" smtClean="0">
                            <a:latin typeface="Cambria Math" panose="02040503050406030204" pitchFamily="18" charset="0"/>
                          </a:rPr>
                          <m:t>𝑥</m:t>
                        </m:r>
                      </m:e>
                      <m:sup>
                        <m:r>
                          <a:rPr lang="sl-SI" sz="1800" b="0" i="1" smtClean="0">
                            <a:latin typeface="Cambria Math" panose="02040503050406030204" pitchFamily="18" charset="0"/>
                          </a:rPr>
                          <m:t>2</m:t>
                        </m:r>
                      </m:sup>
                    </m:sSup>
                  </m:oMath>
                </a14:m>
                <a:endParaRPr lang="sl-SI" sz="1800" dirty="0"/>
              </a:p>
              <a:p>
                <a:endParaRPr lang="sl-SI" sz="1800" dirty="0"/>
              </a:p>
              <a:p>
                <a:pPr marL="285750" indent="-285750">
                  <a:buFont typeface="Arial" panose="020B0604020202020204" pitchFamily="34" charset="0"/>
                  <a:buChar char="•"/>
                </a:pPr>
                <a:r>
                  <a:rPr lang="sl-SI" dirty="0">
                    <a:effectLst/>
                  </a:rPr>
                  <a:t>Podobno kot prej. </a:t>
                </a:r>
              </a:p>
              <a:p>
                <a:pPr marL="285750" indent="-285750">
                  <a:buFont typeface="Arial" panose="020B0604020202020204" pitchFamily="34" charset="0"/>
                  <a:buChar char="•"/>
                </a:pPr>
                <a:r>
                  <a:rPr lang="sl-SI" dirty="0">
                    <a:effectLst/>
                  </a:rPr>
                  <a:t>V primeru, ko je učna stopnja enaka -&gt; skačejo.</a:t>
                </a:r>
              </a:p>
              <a:p>
                <a:pPr marL="285750" indent="-285750">
                  <a:buFont typeface="Arial" panose="020B0604020202020204" pitchFamily="34" charset="0"/>
                  <a:buChar char="•"/>
                </a:pPr>
                <a:r>
                  <a:rPr lang="sl-SI" dirty="0"/>
                  <a:t>P</a:t>
                </a:r>
                <a:r>
                  <a:rPr lang="sl-SI" dirty="0">
                    <a:effectLst/>
                  </a:rPr>
                  <a:t>ri učni stopnji 0.1 vrednosti lepo padajo k minimumu. </a:t>
                </a:r>
                <a:br>
                  <a:rPr lang="sl-SI" dirty="0">
                    <a:effectLst/>
                  </a:rPr>
                </a:br>
                <a:br>
                  <a:rPr lang="sl-SI" dirty="0">
                    <a:effectLst/>
                  </a:rPr>
                </a:br>
                <a:endParaRPr lang="sl-SI" dirty="0">
                  <a:effectLst/>
                </a:endParaRPr>
              </a:p>
            </p:txBody>
          </p:sp>
        </mc:Choice>
        <mc:Fallback>
          <p:sp>
            <p:nvSpPr>
              <p:cNvPr id="10" name="PoljeZBesedilom 9">
                <a:extLst>
                  <a:ext uri="{FF2B5EF4-FFF2-40B4-BE49-F238E27FC236}">
                    <a16:creationId xmlns:a16="http://schemas.microsoft.com/office/drawing/2014/main" id="{34A1ABE4-E5BA-1AFB-9052-C7D38DA2B803}"/>
                  </a:ext>
                </a:extLst>
              </p:cNvPr>
              <p:cNvSpPr txBox="1">
                <a:spLocks noRot="1" noChangeAspect="1" noMove="1" noResize="1" noEditPoints="1" noAdjustHandles="1" noChangeArrowheads="1" noChangeShapeType="1" noTextEdit="1"/>
              </p:cNvSpPr>
              <p:nvPr/>
            </p:nvSpPr>
            <p:spPr>
              <a:xfrm>
                <a:off x="1371600" y="1428750"/>
                <a:ext cx="9932893" cy="2031325"/>
              </a:xfrm>
              <a:prstGeom prst="rect">
                <a:avLst/>
              </a:prstGeom>
              <a:blipFill>
                <a:blip r:embed="rId2"/>
                <a:stretch>
                  <a:fillRect l="-368" t="-299"/>
                </a:stretch>
              </a:blipFill>
            </p:spPr>
            <p:txBody>
              <a:bodyPr/>
              <a:lstStyle/>
              <a:p>
                <a:r>
                  <a:rPr lang="sl-SI">
                    <a:noFill/>
                  </a:rPr>
                  <a:t> </a:t>
                </a:r>
              </a:p>
            </p:txBody>
          </p:sp>
        </mc:Fallback>
      </mc:AlternateContent>
      <p:pic>
        <p:nvPicPr>
          <p:cNvPr id="4" name="Slika 3">
            <a:extLst>
              <a:ext uri="{FF2B5EF4-FFF2-40B4-BE49-F238E27FC236}">
                <a16:creationId xmlns:a16="http://schemas.microsoft.com/office/drawing/2014/main" id="{F7F3AC7B-3734-3B14-9BEA-6416D3F564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8333" y="3287854"/>
            <a:ext cx="4806160" cy="3420000"/>
          </a:xfrm>
          <a:prstGeom prst="rect">
            <a:avLst/>
          </a:prstGeom>
        </p:spPr>
      </p:pic>
      <p:pic>
        <p:nvPicPr>
          <p:cNvPr id="7" name="Slika 6">
            <a:extLst>
              <a:ext uri="{FF2B5EF4-FFF2-40B4-BE49-F238E27FC236}">
                <a16:creationId xmlns:a16="http://schemas.microsoft.com/office/drawing/2014/main" id="{BFAFEBB4-A6C8-7C2D-5B57-5BC2971653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1600" y="3287854"/>
            <a:ext cx="4625967" cy="3420000"/>
          </a:xfrm>
          <a:prstGeom prst="rect">
            <a:avLst/>
          </a:prstGeom>
        </p:spPr>
      </p:pic>
    </p:spTree>
    <p:extLst>
      <p:ext uri="{BB962C8B-B14F-4D97-AF65-F5344CB8AC3E}">
        <p14:creationId xmlns:p14="http://schemas.microsoft.com/office/powerpoint/2010/main" val="6834414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1999E85-A0D1-424D-62B8-D3BBACB21A2B}"/>
              </a:ext>
            </a:extLst>
          </p:cNvPr>
          <p:cNvSpPr>
            <a:spLocks noGrp="1"/>
          </p:cNvSpPr>
          <p:nvPr>
            <p:ph type="title"/>
          </p:nvPr>
        </p:nvSpPr>
        <p:spPr/>
        <p:txBody>
          <a:bodyPr/>
          <a:lstStyle/>
          <a:p>
            <a:r>
              <a:rPr lang="sl-SI" dirty="0"/>
              <a:t>ISKANJE MINIMUMA FUNKCIJE</a:t>
            </a:r>
          </a:p>
        </p:txBody>
      </p:sp>
      <mc:AlternateContent xmlns:mc="http://schemas.openxmlformats.org/markup-compatibility/2006">
        <mc:Choice xmlns:a14="http://schemas.microsoft.com/office/drawing/2010/main" Requires="a14">
          <p:sp>
            <p:nvSpPr>
              <p:cNvPr id="10" name="PoljeZBesedilom 9">
                <a:extLst>
                  <a:ext uri="{FF2B5EF4-FFF2-40B4-BE49-F238E27FC236}">
                    <a16:creationId xmlns:a16="http://schemas.microsoft.com/office/drawing/2014/main" id="{34A1ABE4-E5BA-1AFB-9052-C7D38DA2B803}"/>
                  </a:ext>
                </a:extLst>
              </p:cNvPr>
              <p:cNvSpPr txBox="1"/>
              <p:nvPr/>
            </p:nvSpPr>
            <p:spPr>
              <a:xfrm>
                <a:off x="1371600" y="1428750"/>
                <a:ext cx="9932893" cy="1868460"/>
              </a:xfrm>
              <a:prstGeom prst="rect">
                <a:avLst/>
              </a:prstGeom>
              <a:noFill/>
            </p:spPr>
            <p:txBody>
              <a:bodyPr wrap="square" rtlCol="0">
                <a:spAutoFit/>
              </a:bodyPr>
              <a:lstStyle/>
              <a:p>
                <a:pPr>
                  <a:buFont typeface="Arial" panose="020B0604020202020204" pitchFamily="34" charset="0"/>
                  <a:buChar char="•"/>
                </a:pPr>
                <a14:m>
                  <m:oMath xmlns:m="http://schemas.openxmlformats.org/officeDocument/2006/math">
                    <m:r>
                      <a:rPr lang="sl-SI" sz="1800" b="0" i="1" smtClean="0">
                        <a:latin typeface="Cambria Math" panose="02040503050406030204" pitchFamily="18" charset="0"/>
                      </a:rPr>
                      <m:t>  </m:t>
                    </m:r>
                    <m:r>
                      <a:rPr lang="sl-SI" sz="1800" b="0" i="1" smtClean="0">
                        <a:latin typeface="Cambria Math" panose="02040503050406030204" pitchFamily="18" charset="0"/>
                      </a:rPr>
                      <m:t>𝑧</m:t>
                    </m:r>
                    <m:r>
                      <a:rPr lang="sl-SI" sz="1800" b="0" i="1" smtClean="0">
                        <a:latin typeface="Cambria Math" panose="02040503050406030204" pitchFamily="18" charset="0"/>
                      </a:rPr>
                      <m:t>=</m:t>
                    </m:r>
                    <m:sSup>
                      <m:sSupPr>
                        <m:ctrlPr>
                          <a:rPr lang="sl-SI" sz="1800" b="0" i="1" smtClean="0">
                            <a:latin typeface="Cambria Math" panose="02040503050406030204" pitchFamily="18" charset="0"/>
                          </a:rPr>
                        </m:ctrlPr>
                      </m:sSupPr>
                      <m:e>
                        <m:r>
                          <m:rPr>
                            <m:sty m:val="p"/>
                          </m:rPr>
                          <a:rPr lang="sl-SI" sz="1800" b="0" i="0" smtClean="0">
                            <a:latin typeface="Cambria Math" panose="02040503050406030204" pitchFamily="18" charset="0"/>
                          </a:rPr>
                          <m:t>sin</m:t>
                        </m:r>
                        <m:r>
                          <a:rPr lang="sl-SI" sz="1800" b="0" i="1" smtClean="0">
                            <a:latin typeface="Cambria Math" panose="02040503050406030204" pitchFamily="18" charset="0"/>
                          </a:rPr>
                          <m:t>⁡(</m:t>
                        </m:r>
                        <m:f>
                          <m:fPr>
                            <m:ctrlPr>
                              <a:rPr lang="sl-SI" sz="1800" b="0" i="1" smtClean="0">
                                <a:latin typeface="Cambria Math" panose="02040503050406030204" pitchFamily="18" charset="0"/>
                              </a:rPr>
                            </m:ctrlPr>
                          </m:fPr>
                          <m:num>
                            <m:r>
                              <a:rPr lang="sl-SI" sz="1800" b="0" i="1" smtClean="0">
                                <a:latin typeface="Cambria Math" panose="02040503050406030204" pitchFamily="18" charset="0"/>
                              </a:rPr>
                              <m:t>1</m:t>
                            </m:r>
                          </m:num>
                          <m:den>
                            <m:r>
                              <a:rPr lang="sl-SI" sz="1800" b="0" i="1" smtClean="0">
                                <a:latin typeface="Cambria Math" panose="02040503050406030204" pitchFamily="18" charset="0"/>
                              </a:rPr>
                              <m:t>2</m:t>
                            </m:r>
                          </m:den>
                        </m:f>
                        <m:r>
                          <a:rPr lang="sl-SI" sz="1800" b="0" i="1" smtClean="0">
                            <a:latin typeface="Cambria Math" panose="02040503050406030204" pitchFamily="18" charset="0"/>
                          </a:rPr>
                          <m:t>𝑥</m:t>
                        </m:r>
                      </m:e>
                      <m:sup>
                        <m:r>
                          <a:rPr lang="sl-SI" sz="1800" b="0" i="1" smtClean="0">
                            <a:latin typeface="Cambria Math" panose="02040503050406030204" pitchFamily="18" charset="0"/>
                          </a:rPr>
                          <m:t>2</m:t>
                        </m:r>
                      </m:sup>
                    </m:sSup>
                    <m:r>
                      <a:rPr lang="sl-SI" sz="1800" b="0" i="1" smtClean="0">
                        <a:latin typeface="Cambria Math" panose="02040503050406030204" pitchFamily="18" charset="0"/>
                      </a:rPr>
                      <m:t>−</m:t>
                    </m:r>
                    <m:f>
                      <m:fPr>
                        <m:ctrlPr>
                          <a:rPr lang="sl-SI" sz="1800" b="0" i="1" smtClean="0">
                            <a:latin typeface="Cambria Math" panose="02040503050406030204" pitchFamily="18" charset="0"/>
                          </a:rPr>
                        </m:ctrlPr>
                      </m:fPr>
                      <m:num>
                        <m:r>
                          <a:rPr lang="sl-SI" sz="1800" b="0" i="1" smtClean="0">
                            <a:latin typeface="Cambria Math" panose="02040503050406030204" pitchFamily="18" charset="0"/>
                          </a:rPr>
                          <m:t>1</m:t>
                        </m:r>
                      </m:num>
                      <m:den>
                        <m:r>
                          <a:rPr lang="sl-SI" sz="1800" b="0" i="1" smtClean="0">
                            <a:latin typeface="Cambria Math" panose="02040503050406030204" pitchFamily="18" charset="0"/>
                          </a:rPr>
                          <m:t>4</m:t>
                        </m:r>
                      </m:den>
                    </m:f>
                    <m:sSup>
                      <m:sSupPr>
                        <m:ctrlPr>
                          <a:rPr lang="sl-SI" sz="1800" b="0" i="1" smtClean="0">
                            <a:latin typeface="Cambria Math" panose="02040503050406030204" pitchFamily="18" charset="0"/>
                          </a:rPr>
                        </m:ctrlPr>
                      </m:sSupPr>
                      <m:e>
                        <m:r>
                          <a:rPr lang="sl-SI" sz="1800" b="0" i="1" smtClean="0">
                            <a:latin typeface="Cambria Math" panose="02040503050406030204" pitchFamily="18" charset="0"/>
                          </a:rPr>
                          <m:t>𝑦</m:t>
                        </m:r>
                      </m:e>
                      <m:sup>
                        <m:r>
                          <a:rPr lang="sl-SI" sz="1800" b="0" i="1" smtClean="0">
                            <a:latin typeface="Cambria Math" panose="02040503050406030204" pitchFamily="18" charset="0"/>
                          </a:rPr>
                          <m:t>2</m:t>
                        </m:r>
                      </m:sup>
                    </m:sSup>
                    <m:r>
                      <a:rPr lang="sl-SI" sz="1800" b="0" i="1" smtClean="0">
                        <a:latin typeface="Cambria Math" panose="02040503050406030204" pitchFamily="18" charset="0"/>
                      </a:rPr>
                      <m:t>+3)</m:t>
                    </m:r>
                    <m:r>
                      <m:rPr>
                        <m:sty m:val="p"/>
                      </m:rPr>
                      <a:rPr lang="sl-SI" sz="1800" b="0" i="0" smtClean="0">
                        <a:latin typeface="Cambria Math" panose="02040503050406030204" pitchFamily="18" charset="0"/>
                      </a:rPr>
                      <m:t>cos</m:t>
                    </m:r>
                    <m:r>
                      <a:rPr lang="sl-SI" sz="1800" b="0" i="1" smtClean="0">
                        <a:latin typeface="Cambria Math" panose="02040503050406030204" pitchFamily="18" charset="0"/>
                      </a:rPr>
                      <m:t>⁡(2</m:t>
                    </m:r>
                    <m:r>
                      <a:rPr lang="sl-SI" sz="1800" b="0" i="1" smtClean="0">
                        <a:latin typeface="Cambria Math" panose="02040503050406030204" pitchFamily="18" charset="0"/>
                      </a:rPr>
                      <m:t>𝑥</m:t>
                    </m:r>
                    <m:r>
                      <a:rPr lang="sl-SI" sz="1800" b="0" i="1" smtClean="0">
                        <a:latin typeface="Cambria Math" panose="02040503050406030204" pitchFamily="18" charset="0"/>
                      </a:rPr>
                      <m:t>+1−</m:t>
                    </m:r>
                    <m:sSup>
                      <m:sSupPr>
                        <m:ctrlPr>
                          <a:rPr lang="sl-SI" sz="1800" b="0" i="1" smtClean="0">
                            <a:latin typeface="Cambria Math" panose="02040503050406030204" pitchFamily="18" charset="0"/>
                          </a:rPr>
                        </m:ctrlPr>
                      </m:sSupPr>
                      <m:e>
                        <m:r>
                          <a:rPr lang="sl-SI" sz="1800" b="0" i="1" smtClean="0">
                            <a:latin typeface="Cambria Math" panose="02040503050406030204" pitchFamily="18" charset="0"/>
                          </a:rPr>
                          <m:t>𝑒</m:t>
                        </m:r>
                      </m:e>
                      <m:sup>
                        <m:r>
                          <a:rPr lang="sl-SI" sz="1800" b="0" i="1" smtClean="0">
                            <a:latin typeface="Cambria Math" panose="02040503050406030204" pitchFamily="18" charset="0"/>
                          </a:rPr>
                          <m:t>𝑦</m:t>
                        </m:r>
                      </m:sup>
                    </m:sSup>
                    <m:r>
                      <a:rPr lang="sl-SI" sz="1800" b="0" i="1" smtClean="0">
                        <a:latin typeface="Cambria Math" panose="02040503050406030204" pitchFamily="18" charset="0"/>
                      </a:rPr>
                      <m:t>)</m:t>
                    </m:r>
                  </m:oMath>
                </a14:m>
                <a:endParaRPr lang="sl-SI" sz="1800" dirty="0"/>
              </a:p>
              <a:p>
                <a:endParaRPr lang="sl-SI" sz="1800" dirty="0"/>
              </a:p>
              <a:p>
                <a:pPr marL="285750" indent="-285750">
                  <a:buFont typeface="Arial" panose="020B0604020202020204" pitchFamily="34" charset="0"/>
                  <a:buChar char="•"/>
                </a:pPr>
                <a:r>
                  <a:rPr lang="sl-SI" dirty="0">
                    <a:effectLst/>
                  </a:rPr>
                  <a:t>Samo iskanje minimuma je zelo odvisno od izbire začetnega približka in učne stopnje. </a:t>
                </a:r>
              </a:p>
              <a:p>
                <a:pPr marL="285750" indent="-285750">
                  <a:buFont typeface="Arial" panose="020B0604020202020204" pitchFamily="34" charset="0"/>
                  <a:buChar char="•"/>
                </a:pPr>
                <a:r>
                  <a:rPr lang="sl-SI" dirty="0">
                    <a:effectLst/>
                  </a:rPr>
                  <a:t>Na spodnjih grafih opazimo, da pri različnih učnih stopnjah metoda najde različne minimume. </a:t>
                </a:r>
              </a:p>
              <a:p>
                <a:pPr marL="285750" indent="-285750">
                  <a:buFont typeface="Arial" panose="020B0604020202020204" pitchFamily="34" charset="0"/>
                  <a:buChar char="•"/>
                </a:pPr>
                <a:r>
                  <a:rPr lang="sl-SI" dirty="0">
                    <a:effectLst/>
                  </a:rPr>
                  <a:t>Nekje lepo pada proti minimumu, nekje skače.</a:t>
                </a:r>
                <a:br>
                  <a:rPr lang="sl-SI" dirty="0">
                    <a:effectLst/>
                  </a:rPr>
                </a:br>
                <a:endParaRPr lang="sl-SI" dirty="0">
                  <a:effectLst/>
                </a:endParaRPr>
              </a:p>
            </p:txBody>
          </p:sp>
        </mc:Choice>
        <mc:Fallback>
          <p:sp>
            <p:nvSpPr>
              <p:cNvPr id="10" name="PoljeZBesedilom 9">
                <a:extLst>
                  <a:ext uri="{FF2B5EF4-FFF2-40B4-BE49-F238E27FC236}">
                    <a16:creationId xmlns:a16="http://schemas.microsoft.com/office/drawing/2014/main" id="{34A1ABE4-E5BA-1AFB-9052-C7D38DA2B803}"/>
                  </a:ext>
                </a:extLst>
              </p:cNvPr>
              <p:cNvSpPr txBox="1">
                <a:spLocks noRot="1" noChangeAspect="1" noMove="1" noResize="1" noEditPoints="1" noAdjustHandles="1" noChangeArrowheads="1" noChangeShapeType="1" noTextEdit="1"/>
              </p:cNvSpPr>
              <p:nvPr/>
            </p:nvSpPr>
            <p:spPr>
              <a:xfrm>
                <a:off x="1371600" y="1428750"/>
                <a:ext cx="9932893" cy="1868460"/>
              </a:xfrm>
              <a:prstGeom prst="rect">
                <a:avLst/>
              </a:prstGeom>
              <a:blipFill>
                <a:blip r:embed="rId2"/>
                <a:stretch>
                  <a:fillRect l="-368"/>
                </a:stretch>
              </a:blipFill>
            </p:spPr>
            <p:txBody>
              <a:bodyPr/>
              <a:lstStyle/>
              <a:p>
                <a:r>
                  <a:rPr lang="sl-SI">
                    <a:noFill/>
                  </a:rPr>
                  <a:t> </a:t>
                </a:r>
              </a:p>
            </p:txBody>
          </p:sp>
        </mc:Fallback>
      </mc:AlternateContent>
      <p:pic>
        <p:nvPicPr>
          <p:cNvPr id="5" name="Slika 4">
            <a:extLst>
              <a:ext uri="{FF2B5EF4-FFF2-40B4-BE49-F238E27FC236}">
                <a16:creationId xmlns:a16="http://schemas.microsoft.com/office/drawing/2014/main" id="{EBC49778-3DE8-30BE-6173-F3CCC0E512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3344728"/>
            <a:ext cx="4597670" cy="3420000"/>
          </a:xfrm>
          <a:prstGeom prst="rect">
            <a:avLst/>
          </a:prstGeom>
        </p:spPr>
      </p:pic>
      <p:pic>
        <p:nvPicPr>
          <p:cNvPr id="8" name="Slika 7">
            <a:extLst>
              <a:ext uri="{FF2B5EF4-FFF2-40B4-BE49-F238E27FC236}">
                <a16:creationId xmlns:a16="http://schemas.microsoft.com/office/drawing/2014/main" id="{F23960D5-9058-A428-4722-3BFDBE2AD6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8041" y="3344728"/>
            <a:ext cx="4866452" cy="3420000"/>
          </a:xfrm>
          <a:prstGeom prst="rect">
            <a:avLst/>
          </a:prstGeom>
        </p:spPr>
      </p:pic>
    </p:spTree>
    <p:extLst>
      <p:ext uri="{BB962C8B-B14F-4D97-AF65-F5344CB8AC3E}">
        <p14:creationId xmlns:p14="http://schemas.microsoft.com/office/powerpoint/2010/main" val="3305983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AF98A27-F23B-CCA0-B936-E0C4584532EE}"/>
              </a:ext>
            </a:extLst>
          </p:cNvPr>
          <p:cNvSpPr>
            <a:spLocks noGrp="1"/>
          </p:cNvSpPr>
          <p:nvPr>
            <p:ph type="title"/>
          </p:nvPr>
        </p:nvSpPr>
        <p:spPr/>
        <p:txBody>
          <a:bodyPr/>
          <a:lstStyle/>
          <a:p>
            <a:r>
              <a:rPr lang="sl-SI" dirty="0"/>
              <a:t>ZAKLJUČEK</a:t>
            </a:r>
          </a:p>
        </p:txBody>
      </p:sp>
      <mc:AlternateContent xmlns:mc="http://schemas.openxmlformats.org/markup-compatibility/2006">
        <mc:Choice xmlns:a14="http://schemas.microsoft.com/office/drawing/2010/main" Requires="a14">
          <p:sp>
            <p:nvSpPr>
              <p:cNvPr id="3" name="Označba mesta vsebine 2">
                <a:extLst>
                  <a:ext uri="{FF2B5EF4-FFF2-40B4-BE49-F238E27FC236}">
                    <a16:creationId xmlns:a16="http://schemas.microsoft.com/office/drawing/2014/main" id="{853F3BE9-4D87-810C-6002-91D2A9D2896A}"/>
                  </a:ext>
                </a:extLst>
              </p:cNvPr>
              <p:cNvSpPr>
                <a:spLocks noGrp="1"/>
              </p:cNvSpPr>
              <p:nvPr>
                <p:ph idx="1"/>
              </p:nvPr>
            </p:nvSpPr>
            <p:spPr/>
            <p:txBody>
              <a:bodyPr>
                <a:noAutofit/>
              </a:bodyPr>
              <a:lstStyle/>
              <a:p>
                <a:pPr>
                  <a:buFont typeface="Arial" panose="020B0604020202020204" pitchFamily="34" charset="0"/>
                  <a:buChar char="•"/>
                </a:pPr>
                <a:r>
                  <a:rPr lang="sl-SI" sz="1800" dirty="0">
                    <a:effectLst/>
                  </a:rPr>
                  <a:t>Algoritem odvisen od učne stopnje in začetnega približka. Od tega je odvisno število iteracij. </a:t>
                </a:r>
              </a:p>
              <a:p>
                <a:pPr>
                  <a:buFont typeface="Arial" panose="020B0604020202020204" pitchFamily="34" charset="0"/>
                  <a:buChar char="•"/>
                </a:pPr>
                <a:r>
                  <a:rPr lang="sl-SI" sz="1800" dirty="0">
                    <a:effectLst/>
                  </a:rPr>
                  <a:t>Sama učna stopnja vpliva tudi na konvergenco/divergenco algoritma ter na hitrost konvergence.</a:t>
                </a:r>
              </a:p>
              <a:p>
                <a:pPr>
                  <a:buFont typeface="Arial" panose="020B0604020202020204" pitchFamily="34" charset="0"/>
                  <a:buChar char="•"/>
                </a:pPr>
                <a:r>
                  <a:rPr lang="sl-SI" sz="1800" dirty="0">
                    <a:effectLst/>
                  </a:rPr>
                  <a:t> Algoritem, kot sem že omenila, je primeren samo za konveksne in </a:t>
                </a:r>
                <a:r>
                  <a:rPr lang="sl-SI" sz="1800" dirty="0" err="1">
                    <a:effectLst/>
                  </a:rPr>
                  <a:t>diferenciabilne</a:t>
                </a:r>
                <a:r>
                  <a:rPr lang="sl-SI" sz="1800" dirty="0">
                    <a:effectLst/>
                  </a:rPr>
                  <a:t> funkcije, saj drugače konvergenca ni zagotovljena.</a:t>
                </a:r>
              </a:p>
              <a:p>
                <a:pPr>
                  <a:buFont typeface="Arial" panose="020B0604020202020204" pitchFamily="34" charset="0"/>
                  <a:buChar char="•"/>
                </a:pPr>
                <a:r>
                  <a:rPr lang="sl-SI" sz="1800" dirty="0">
                    <a:effectLst/>
                  </a:rPr>
                  <a:t>To projektno nalogo bi bilo smiselno tudi razširit. Ena izmed njih, je gradientni spust z momentom. Enačba je v tem primeru sledeča</a:t>
                </a:r>
              </a:p>
              <a:p>
                <a:pPr algn="ctr">
                  <a:buFont typeface="Arial" panose="020B0604020202020204" pitchFamily="34" charset="0"/>
                  <a:buChar char="•"/>
                </a:pPr>
                <a14:m>
                  <m:oMath xmlns:m="http://schemas.openxmlformats.org/officeDocument/2006/math">
                    <m:sSub>
                      <m:sSubPr>
                        <m:ctrlPr>
                          <a:rPr lang="sl-SI" sz="1800" i="1" smtClean="0">
                            <a:effectLst/>
                            <a:latin typeface="Cambria Math" panose="02040503050406030204" pitchFamily="18" charset="0"/>
                          </a:rPr>
                        </m:ctrlPr>
                      </m:sSubPr>
                      <m:e>
                        <m:r>
                          <a:rPr lang="sl-SI" sz="1800" b="0" i="1" smtClean="0">
                            <a:effectLst/>
                            <a:latin typeface="Cambria Math" panose="02040503050406030204" pitchFamily="18" charset="0"/>
                          </a:rPr>
                          <m:t>𝑥</m:t>
                        </m:r>
                      </m:e>
                      <m:sub>
                        <m:r>
                          <a:rPr lang="sl-SI" sz="1800" b="0" i="1" smtClean="0">
                            <a:effectLst/>
                            <a:latin typeface="Cambria Math" panose="02040503050406030204" pitchFamily="18" charset="0"/>
                          </a:rPr>
                          <m:t>𝑡</m:t>
                        </m:r>
                        <m:r>
                          <a:rPr lang="sl-SI" sz="1800" b="0" i="1" smtClean="0">
                            <a:effectLst/>
                            <a:latin typeface="Cambria Math" panose="02040503050406030204" pitchFamily="18" charset="0"/>
                          </a:rPr>
                          <m:t>+1</m:t>
                        </m:r>
                      </m:sub>
                    </m:sSub>
                    <m:r>
                      <a:rPr lang="sl-SI" sz="1800" b="0" i="1" smtClean="0">
                        <a:effectLst/>
                        <a:latin typeface="Cambria Math" panose="02040503050406030204" pitchFamily="18" charset="0"/>
                      </a:rPr>
                      <m:t>= </m:t>
                    </m:r>
                    <m:sSub>
                      <m:sSubPr>
                        <m:ctrlPr>
                          <a:rPr lang="sl-SI" sz="1800" b="0" i="1" smtClean="0">
                            <a:effectLst/>
                            <a:latin typeface="Cambria Math" panose="02040503050406030204" pitchFamily="18" charset="0"/>
                          </a:rPr>
                        </m:ctrlPr>
                      </m:sSubPr>
                      <m:e>
                        <m:r>
                          <m:rPr>
                            <m:sty m:val="p"/>
                          </m:rPr>
                          <a:rPr lang="el-GR" sz="1800" i="1">
                            <a:latin typeface="Cambria Math" panose="02040503050406030204" pitchFamily="18" charset="0"/>
                            <a:ea typeface="Cambria Math" panose="02040503050406030204" pitchFamily="18" charset="0"/>
                          </a:rPr>
                          <m:t>λ</m:t>
                        </m:r>
                        <m:r>
                          <a:rPr lang="sl-SI" sz="1800" b="0" i="1" smtClean="0">
                            <a:effectLst/>
                            <a:latin typeface="Cambria Math" panose="02040503050406030204" pitchFamily="18" charset="0"/>
                          </a:rPr>
                          <m:t>𝑥</m:t>
                        </m:r>
                      </m:e>
                      <m:sub>
                        <m:r>
                          <a:rPr lang="sl-SI" sz="1800" b="0" i="1" smtClean="0">
                            <a:effectLst/>
                            <a:latin typeface="Cambria Math" panose="02040503050406030204" pitchFamily="18" charset="0"/>
                          </a:rPr>
                          <m:t>𝑡</m:t>
                        </m:r>
                      </m:sub>
                    </m:sSub>
                    <m:r>
                      <a:rPr lang="sl-SI" sz="1800" b="0" i="1" smtClean="0">
                        <a:effectLst/>
                        <a:latin typeface="Cambria Math" panose="02040503050406030204" pitchFamily="18" charset="0"/>
                      </a:rPr>
                      <m:t>−</m:t>
                    </m:r>
                    <m:r>
                      <m:rPr>
                        <m:sty m:val="p"/>
                      </m:rPr>
                      <a:rPr lang="el-GR" sz="1800" b="0" i="1" smtClean="0">
                        <a:effectLst/>
                        <a:latin typeface="Cambria Math" panose="02040503050406030204" pitchFamily="18" charset="0"/>
                      </a:rPr>
                      <m:t>η</m:t>
                    </m:r>
                    <m:r>
                      <m:rPr>
                        <m:sty m:val="p"/>
                      </m:rPr>
                      <a:rPr lang="sl-SI" sz="1800" b="0" i="1" smtClean="0">
                        <a:effectLst/>
                        <a:latin typeface="Cambria Math" panose="02040503050406030204" pitchFamily="18" charset="0"/>
                        <a:ea typeface="Cambria Math" panose="02040503050406030204" pitchFamily="18" charset="0"/>
                      </a:rPr>
                      <m:t>∇</m:t>
                    </m:r>
                    <m:r>
                      <a:rPr lang="sl-SI" sz="1800" b="0" i="1" smtClean="0">
                        <a:effectLst/>
                        <a:latin typeface="Cambria Math" panose="02040503050406030204" pitchFamily="18" charset="0"/>
                        <a:ea typeface="Cambria Math" panose="02040503050406030204" pitchFamily="18" charset="0"/>
                      </a:rPr>
                      <m:t>𝑓</m:t>
                    </m:r>
                    <m:d>
                      <m:dPr>
                        <m:ctrlPr>
                          <a:rPr lang="sl-SI" sz="1800" b="0" i="1" smtClean="0">
                            <a:effectLst/>
                            <a:latin typeface="Cambria Math" panose="02040503050406030204" pitchFamily="18" charset="0"/>
                            <a:ea typeface="Cambria Math" panose="02040503050406030204" pitchFamily="18" charset="0"/>
                          </a:rPr>
                        </m:ctrlPr>
                      </m:dPr>
                      <m:e>
                        <m:r>
                          <a:rPr lang="sl-SI" sz="1800" b="0" i="1" smtClean="0">
                            <a:effectLst/>
                            <a:latin typeface="Cambria Math" panose="02040503050406030204" pitchFamily="18" charset="0"/>
                            <a:ea typeface="Cambria Math" panose="02040503050406030204" pitchFamily="18" charset="0"/>
                          </a:rPr>
                          <m:t>𝑥</m:t>
                        </m:r>
                      </m:e>
                    </m:d>
                  </m:oMath>
                </a14:m>
                <a:endParaRPr lang="sl-SI" sz="1800" dirty="0">
                  <a:ea typeface="Cambria Math" panose="02040503050406030204" pitchFamily="18" charset="0"/>
                </a:endParaRPr>
              </a:p>
              <a:p>
                <a:pPr algn="ctr">
                  <a:buFont typeface="Arial" panose="020B0604020202020204" pitchFamily="34" charset="0"/>
                  <a:buChar char="•"/>
                </a:pPr>
                <a:endParaRPr lang="sl-SI" sz="1800" dirty="0">
                  <a:effectLst/>
                  <a:ea typeface="Cambria Math" panose="02040503050406030204" pitchFamily="18" charset="0"/>
                </a:endParaRPr>
              </a:p>
              <a:p>
                <a:pPr>
                  <a:buFont typeface="Arial" panose="020B0604020202020204" pitchFamily="34" charset="0"/>
                  <a:buChar char="•"/>
                </a:pPr>
                <a:r>
                  <a:rPr lang="sl-SI" sz="1800" dirty="0">
                    <a:effectLst/>
                  </a:rPr>
                  <a:t>Smiselno bi bilo tudi pogledati še za različne funkcije, tudi v višjih dimenzijah. </a:t>
                </a:r>
                <a:br>
                  <a:rPr lang="sl-SI" sz="1800" dirty="0">
                    <a:effectLst/>
                  </a:rPr>
                </a:br>
                <a:endParaRPr lang="sl-SI" sz="1800" dirty="0"/>
              </a:p>
            </p:txBody>
          </p:sp>
        </mc:Choice>
        <mc:Fallback>
          <p:sp>
            <p:nvSpPr>
              <p:cNvPr id="3" name="Označba mesta vsebine 2">
                <a:extLst>
                  <a:ext uri="{FF2B5EF4-FFF2-40B4-BE49-F238E27FC236}">
                    <a16:creationId xmlns:a16="http://schemas.microsoft.com/office/drawing/2014/main" id="{853F3BE9-4D87-810C-6002-91D2A9D2896A}"/>
                  </a:ext>
                </a:extLst>
              </p:cNvPr>
              <p:cNvSpPr>
                <a:spLocks noGrp="1" noRot="1" noChangeAspect="1" noMove="1" noResize="1" noEditPoints="1" noAdjustHandles="1" noChangeArrowheads="1" noChangeShapeType="1" noTextEdit="1"/>
              </p:cNvSpPr>
              <p:nvPr>
                <p:ph idx="1"/>
              </p:nvPr>
            </p:nvSpPr>
            <p:spPr>
              <a:blipFill>
                <a:blip r:embed="rId2"/>
                <a:stretch>
                  <a:fillRect l="-381" t="-1190" b="-2721"/>
                </a:stretch>
              </a:blipFill>
            </p:spPr>
            <p:txBody>
              <a:bodyPr/>
              <a:lstStyle/>
              <a:p>
                <a:r>
                  <a:rPr lang="sl-SI">
                    <a:noFill/>
                  </a:rPr>
                  <a:t> </a:t>
                </a:r>
              </a:p>
            </p:txBody>
          </p:sp>
        </mc:Fallback>
      </mc:AlternateContent>
    </p:spTree>
    <p:extLst>
      <p:ext uri="{BB962C8B-B14F-4D97-AF65-F5344CB8AC3E}">
        <p14:creationId xmlns:p14="http://schemas.microsoft.com/office/powerpoint/2010/main" val="1955101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B649615-9787-DB40-9113-EE1F1FA4FF09}"/>
              </a:ext>
            </a:extLst>
          </p:cNvPr>
          <p:cNvSpPr>
            <a:spLocks noGrp="1"/>
          </p:cNvSpPr>
          <p:nvPr>
            <p:ph type="title"/>
          </p:nvPr>
        </p:nvSpPr>
        <p:spPr/>
        <p:txBody>
          <a:bodyPr/>
          <a:lstStyle/>
          <a:p>
            <a:r>
              <a:rPr lang="sl-SI" dirty="0"/>
              <a:t>UVOD</a:t>
            </a:r>
          </a:p>
        </p:txBody>
      </p:sp>
      <p:sp>
        <p:nvSpPr>
          <p:cNvPr id="3" name="Označba mesta vsebine 2">
            <a:extLst>
              <a:ext uri="{FF2B5EF4-FFF2-40B4-BE49-F238E27FC236}">
                <a16:creationId xmlns:a16="http://schemas.microsoft.com/office/drawing/2014/main" id="{AFD9D56E-28E5-F0A1-AC89-466AB5E79260}"/>
              </a:ext>
            </a:extLst>
          </p:cNvPr>
          <p:cNvSpPr>
            <a:spLocks noGrp="1"/>
          </p:cNvSpPr>
          <p:nvPr>
            <p:ph idx="1"/>
          </p:nvPr>
        </p:nvSpPr>
        <p:spPr>
          <a:xfrm>
            <a:off x="1371600" y="2286000"/>
            <a:ext cx="3818965" cy="3581400"/>
          </a:xfrm>
        </p:spPr>
        <p:txBody>
          <a:bodyPr>
            <a:normAutofit fontScale="92500" lnSpcReduction="10000"/>
          </a:bodyPr>
          <a:lstStyle/>
          <a:p>
            <a:r>
              <a:rPr lang="sl-SI" dirty="0">
                <a:effectLst/>
              </a:rPr>
              <a:t>Metoda gradientnega spusta.</a:t>
            </a:r>
          </a:p>
          <a:p>
            <a:r>
              <a:rPr lang="sl-SI" dirty="0">
                <a:effectLst/>
              </a:rPr>
              <a:t>Enostavna razlaga: stojimo na vrhu hriba in si želimo priti do doline. Odpravimo se po poti navzdol, ki je najbolj strma. Na začetku delamo velike korake, </a:t>
            </a:r>
            <a:r>
              <a:rPr lang="sl-SI" dirty="0"/>
              <a:t>kasneje </a:t>
            </a:r>
            <a:r>
              <a:rPr lang="sl-SI" dirty="0">
                <a:effectLst/>
              </a:rPr>
              <a:t>manjše.</a:t>
            </a:r>
          </a:p>
          <a:p>
            <a:r>
              <a:rPr lang="sl-SI" dirty="0">
                <a:effectLst/>
              </a:rPr>
              <a:t>Projekt sem izdelala v programu </a:t>
            </a:r>
            <a:r>
              <a:rPr lang="sl-SI" dirty="0" err="1">
                <a:effectLst/>
              </a:rPr>
              <a:t>Matlab</a:t>
            </a:r>
            <a:r>
              <a:rPr lang="sl-SI" dirty="0">
                <a:effectLst/>
              </a:rPr>
              <a:t> (linearna regresija, funkcije ene in več spremenljivk).</a:t>
            </a:r>
            <a:br>
              <a:rPr lang="sl-SI" dirty="0">
                <a:effectLst/>
              </a:rPr>
            </a:br>
            <a:endParaRPr lang="sl-SI" dirty="0"/>
          </a:p>
        </p:txBody>
      </p:sp>
      <p:pic>
        <p:nvPicPr>
          <p:cNvPr id="1026" name="Picture 2" descr="Linear Regression using Gradient Descent | by Adarsh Menon | Towards Data  Science">
            <a:extLst>
              <a:ext uri="{FF2B5EF4-FFF2-40B4-BE49-F238E27FC236}">
                <a16:creationId xmlns:a16="http://schemas.microsoft.com/office/drawing/2014/main" id="{15F7F957-220B-59B0-035B-3244542B0B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9337" y="1992406"/>
            <a:ext cx="6268321" cy="4168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4983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AF98A27-F23B-CCA0-B936-E0C4584532EE}"/>
              </a:ext>
            </a:extLst>
          </p:cNvPr>
          <p:cNvSpPr>
            <a:spLocks noGrp="1"/>
          </p:cNvSpPr>
          <p:nvPr>
            <p:ph type="title"/>
          </p:nvPr>
        </p:nvSpPr>
        <p:spPr/>
        <p:txBody>
          <a:bodyPr/>
          <a:lstStyle/>
          <a:p>
            <a:r>
              <a:rPr lang="sl-SI" dirty="0"/>
              <a:t>VIRI</a:t>
            </a:r>
          </a:p>
        </p:txBody>
      </p:sp>
      <p:sp>
        <p:nvSpPr>
          <p:cNvPr id="3" name="Označba mesta vsebine 2">
            <a:extLst>
              <a:ext uri="{FF2B5EF4-FFF2-40B4-BE49-F238E27FC236}">
                <a16:creationId xmlns:a16="http://schemas.microsoft.com/office/drawing/2014/main" id="{853F3BE9-4D87-810C-6002-91D2A9D2896A}"/>
              </a:ext>
            </a:extLst>
          </p:cNvPr>
          <p:cNvSpPr>
            <a:spLocks noGrp="1"/>
          </p:cNvSpPr>
          <p:nvPr>
            <p:ph idx="1"/>
          </p:nvPr>
        </p:nvSpPr>
        <p:spPr/>
        <p:txBody>
          <a:bodyPr/>
          <a:lstStyle/>
          <a:p>
            <a:r>
              <a:rPr lang="sl-SI" dirty="0" err="1">
                <a:effectLst/>
              </a:rPr>
              <a:t>Nisheeth</a:t>
            </a:r>
            <a:r>
              <a:rPr lang="sl-SI" dirty="0">
                <a:effectLst/>
              </a:rPr>
              <a:t> K. </a:t>
            </a:r>
            <a:r>
              <a:rPr lang="sl-SI" dirty="0" err="1">
                <a:effectLst/>
              </a:rPr>
              <a:t>Vishnoi</a:t>
            </a:r>
            <a:r>
              <a:rPr lang="sl-SI" dirty="0">
                <a:effectLst/>
              </a:rPr>
              <a:t> (2020) </a:t>
            </a:r>
            <a:r>
              <a:rPr lang="sl-SI" i="1" dirty="0" err="1">
                <a:effectLst/>
              </a:rPr>
              <a:t>Algorithms</a:t>
            </a:r>
            <a:r>
              <a:rPr lang="sl-SI" i="1" dirty="0">
                <a:effectLst/>
              </a:rPr>
              <a:t> </a:t>
            </a:r>
            <a:r>
              <a:rPr lang="sl-SI" i="1" dirty="0" err="1">
                <a:effectLst/>
              </a:rPr>
              <a:t>for</a:t>
            </a:r>
            <a:r>
              <a:rPr lang="sl-SI" i="1" dirty="0">
                <a:effectLst/>
              </a:rPr>
              <a:t> </a:t>
            </a:r>
            <a:r>
              <a:rPr lang="sl-SI" i="1" dirty="0" err="1">
                <a:effectLst/>
              </a:rPr>
              <a:t>Convex</a:t>
            </a:r>
            <a:r>
              <a:rPr lang="sl-SI" i="1" dirty="0">
                <a:effectLst/>
              </a:rPr>
              <a:t> </a:t>
            </a:r>
            <a:r>
              <a:rPr lang="sl-SI" i="1" dirty="0" err="1">
                <a:effectLst/>
              </a:rPr>
              <a:t>Optimization</a:t>
            </a:r>
            <a:r>
              <a:rPr lang="sl-SI" dirty="0">
                <a:effectLst/>
              </a:rPr>
              <a:t>. Pridobljeno 24. 4. 2022 iz </a:t>
            </a:r>
            <a:r>
              <a:rPr lang="sl-SI" dirty="0">
                <a:solidFill>
                  <a:srgbClr val="0070C0"/>
                </a:solidFill>
                <a:effectLst/>
              </a:rPr>
              <a:t>https://convex-optimization.github.io/</a:t>
            </a:r>
            <a:r>
              <a:rPr lang="sl-SI" dirty="0">
                <a:effectLst/>
              </a:rPr>
              <a:t>.</a:t>
            </a:r>
          </a:p>
          <a:p>
            <a:r>
              <a:rPr lang="sl-SI" dirty="0">
                <a:effectLst/>
              </a:rPr>
              <a:t>Robert </a:t>
            </a:r>
            <a:r>
              <a:rPr lang="sl-SI" dirty="0" err="1">
                <a:effectLst/>
              </a:rPr>
              <a:t>Kwiatkowski</a:t>
            </a:r>
            <a:r>
              <a:rPr lang="sl-SI" dirty="0">
                <a:effectLst/>
              </a:rPr>
              <a:t> (2021) </a:t>
            </a:r>
            <a:r>
              <a:rPr lang="sl-SI" i="1" dirty="0">
                <a:effectLst/>
              </a:rPr>
              <a:t>Gradient </a:t>
            </a:r>
            <a:r>
              <a:rPr lang="sl-SI" i="1" dirty="0" err="1">
                <a:effectLst/>
              </a:rPr>
              <a:t>Descent</a:t>
            </a:r>
            <a:r>
              <a:rPr lang="sl-SI" i="1" dirty="0">
                <a:effectLst/>
              </a:rPr>
              <a:t> </a:t>
            </a:r>
            <a:r>
              <a:rPr lang="sl-SI" i="1" dirty="0" err="1">
                <a:effectLst/>
              </a:rPr>
              <a:t>Algorithm</a:t>
            </a:r>
            <a:r>
              <a:rPr lang="sl-SI" i="1" dirty="0">
                <a:effectLst/>
              </a:rPr>
              <a:t> — a </a:t>
            </a:r>
            <a:r>
              <a:rPr lang="sl-SI" i="1" dirty="0" err="1">
                <a:effectLst/>
              </a:rPr>
              <a:t>deep</a:t>
            </a:r>
            <a:r>
              <a:rPr lang="sl-SI" i="1" dirty="0">
                <a:effectLst/>
              </a:rPr>
              <a:t> dive</a:t>
            </a:r>
            <a:r>
              <a:rPr lang="sl-SI" dirty="0">
                <a:effectLst/>
              </a:rPr>
              <a:t>. Pridobljeno 30. 4. 2022 iz </a:t>
            </a:r>
            <a:r>
              <a:rPr lang="sl-SI" dirty="0">
                <a:solidFill>
                  <a:srgbClr val="0070C0"/>
                </a:solidFill>
                <a:effectLst/>
              </a:rPr>
              <a:t>https://towardsdatascience.com/gradient-descent-algorithm-a-deep-dive-cf04e8115f21.</a:t>
            </a:r>
            <a:endParaRPr lang="sl-SI" dirty="0">
              <a:solidFill>
                <a:srgbClr val="0070C0"/>
              </a:solidFill>
            </a:endParaRPr>
          </a:p>
        </p:txBody>
      </p:sp>
    </p:spTree>
    <p:extLst>
      <p:ext uri="{BB962C8B-B14F-4D97-AF65-F5344CB8AC3E}">
        <p14:creationId xmlns:p14="http://schemas.microsoft.com/office/powerpoint/2010/main" val="571897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1B1FB83-DD60-4FD5-9B7C-D05A95AB5D83}"/>
              </a:ext>
            </a:extLst>
          </p:cNvPr>
          <p:cNvSpPr>
            <a:spLocks noGrp="1"/>
          </p:cNvSpPr>
          <p:nvPr>
            <p:ph type="title"/>
          </p:nvPr>
        </p:nvSpPr>
        <p:spPr/>
        <p:txBody>
          <a:bodyPr/>
          <a:lstStyle/>
          <a:p>
            <a:r>
              <a:rPr lang="sl-SI" dirty="0"/>
              <a:t>TEORETIČNA IZHODIŠČA</a:t>
            </a:r>
          </a:p>
        </p:txBody>
      </p:sp>
      <mc:AlternateContent xmlns:mc="http://schemas.openxmlformats.org/markup-compatibility/2006">
        <mc:Choice xmlns:a14="http://schemas.microsoft.com/office/drawing/2010/main" Requires="a14">
          <p:sp>
            <p:nvSpPr>
              <p:cNvPr id="3" name="Označba mesta vsebine 2">
                <a:extLst>
                  <a:ext uri="{FF2B5EF4-FFF2-40B4-BE49-F238E27FC236}">
                    <a16:creationId xmlns:a16="http://schemas.microsoft.com/office/drawing/2014/main" id="{1497A39A-A63B-37AB-1ECB-D0934C1827A1}"/>
                  </a:ext>
                </a:extLst>
              </p:cNvPr>
              <p:cNvSpPr>
                <a:spLocks noGrp="1"/>
              </p:cNvSpPr>
              <p:nvPr>
                <p:ph idx="1"/>
              </p:nvPr>
            </p:nvSpPr>
            <p:spPr>
              <a:xfrm>
                <a:off x="1219200" y="1638300"/>
                <a:ext cx="9601200" cy="3581400"/>
              </a:xfrm>
            </p:spPr>
            <p:txBody>
              <a:bodyPr>
                <a:noAutofit/>
              </a:bodyPr>
              <a:lstStyle/>
              <a:p>
                <a:pPr marL="0" indent="0">
                  <a:buNone/>
                </a:pPr>
                <a:r>
                  <a:rPr lang="sl-SI" sz="1800" dirty="0">
                    <a:effectLst/>
                  </a:rPr>
                  <a:t>Gradientni spust je iterativna metoda za iskanje lokalnega minimuma funkcije. Ideja metode je, da najdemo minimum funkcije: </a:t>
                </a:r>
              </a:p>
              <a:p>
                <a:pPr marL="0" indent="0">
                  <a:buNone/>
                </a:pPr>
                <a14:m>
                  <m:oMathPara xmlns:m="http://schemas.openxmlformats.org/officeDocument/2006/math">
                    <m:oMathParaPr>
                      <m:jc m:val="centerGroup"/>
                    </m:oMathParaPr>
                    <m:oMath xmlns:m="http://schemas.openxmlformats.org/officeDocument/2006/math">
                      <m:func>
                        <m:funcPr>
                          <m:ctrlPr>
                            <a:rPr lang="sl-SI" sz="1800" i="1" smtClean="0">
                              <a:effectLst/>
                              <a:latin typeface="Cambria Math" panose="02040503050406030204" pitchFamily="18" charset="0"/>
                            </a:rPr>
                          </m:ctrlPr>
                        </m:funcPr>
                        <m:fName>
                          <m:limLow>
                            <m:limLowPr>
                              <m:ctrlPr>
                                <a:rPr lang="sl-SI" sz="1800" i="1" smtClean="0">
                                  <a:effectLst/>
                                  <a:latin typeface="Cambria Math" panose="02040503050406030204" pitchFamily="18" charset="0"/>
                                </a:rPr>
                              </m:ctrlPr>
                            </m:limLowPr>
                            <m:e>
                              <m:r>
                                <m:rPr>
                                  <m:sty m:val="p"/>
                                </m:rPr>
                                <a:rPr lang="sl-SI" sz="1800" i="0" smtClean="0">
                                  <a:effectLst/>
                                  <a:latin typeface="Cambria Math" panose="02040503050406030204" pitchFamily="18" charset="0"/>
                                </a:rPr>
                                <m:t>min</m:t>
                              </m:r>
                            </m:e>
                            <m:lim>
                              <m:r>
                                <a:rPr lang="sl-SI" sz="1800" b="0" i="1" smtClean="0">
                                  <a:effectLst/>
                                  <a:latin typeface="Cambria Math" panose="02040503050406030204" pitchFamily="18" charset="0"/>
                                </a:rPr>
                                <m:t>𝑥</m:t>
                              </m:r>
                              <m:r>
                                <a:rPr lang="sl-SI" sz="1800" b="0" i="1" smtClean="0">
                                  <a:effectLst/>
                                  <a:latin typeface="Cambria Math" panose="02040503050406030204" pitchFamily="18" charset="0"/>
                                  <a:ea typeface="Cambria Math" panose="02040503050406030204" pitchFamily="18" charset="0"/>
                                </a:rPr>
                                <m:t>∈</m:t>
                              </m:r>
                              <m:sSup>
                                <m:sSupPr>
                                  <m:ctrlPr>
                                    <a:rPr lang="sl-SI" sz="1800" b="0" i="1" smtClean="0">
                                      <a:effectLst/>
                                      <a:latin typeface="Cambria Math" panose="02040503050406030204" pitchFamily="18" charset="0"/>
                                      <a:ea typeface="Cambria Math" panose="02040503050406030204" pitchFamily="18" charset="0"/>
                                    </a:rPr>
                                  </m:ctrlPr>
                                </m:sSupPr>
                                <m:e>
                                  <m:r>
                                    <a:rPr lang="sl-SI" sz="1800" b="0" i="1" smtClean="0">
                                      <a:effectLst/>
                                      <a:latin typeface="Cambria Math" panose="02040503050406030204" pitchFamily="18" charset="0"/>
                                      <a:ea typeface="Cambria Math" panose="02040503050406030204" pitchFamily="18" charset="0"/>
                                    </a:rPr>
                                    <m:t>ℝ</m:t>
                                  </m:r>
                                </m:e>
                                <m:sup>
                                  <m:r>
                                    <a:rPr lang="sl-SI" sz="1800" b="0" i="1" smtClean="0">
                                      <a:effectLst/>
                                      <a:latin typeface="Cambria Math" panose="02040503050406030204" pitchFamily="18" charset="0"/>
                                      <a:ea typeface="Cambria Math" panose="02040503050406030204" pitchFamily="18" charset="0"/>
                                    </a:rPr>
                                    <m:t>𝑛</m:t>
                                  </m:r>
                                </m:sup>
                              </m:sSup>
                            </m:lim>
                          </m:limLow>
                        </m:fName>
                        <m:e>
                          <m:r>
                            <a:rPr lang="sl-SI" sz="1800" b="0" i="1" smtClean="0">
                              <a:effectLst/>
                              <a:latin typeface="Cambria Math" panose="02040503050406030204" pitchFamily="18" charset="0"/>
                            </a:rPr>
                            <m:t>𝑓</m:t>
                          </m:r>
                          <m:r>
                            <a:rPr lang="sl-SI" sz="1800" b="0" i="1" smtClean="0">
                              <a:effectLst/>
                              <a:latin typeface="Cambria Math" panose="02040503050406030204" pitchFamily="18" charset="0"/>
                            </a:rPr>
                            <m:t>(</m:t>
                          </m:r>
                          <m:r>
                            <a:rPr lang="sl-SI" sz="1800" b="0" i="1" smtClean="0">
                              <a:effectLst/>
                              <a:latin typeface="Cambria Math" panose="02040503050406030204" pitchFamily="18" charset="0"/>
                            </a:rPr>
                            <m:t>𝑥</m:t>
                          </m:r>
                          <m:r>
                            <a:rPr lang="sl-SI" sz="1800" b="0" i="1" smtClean="0">
                              <a:effectLst/>
                              <a:latin typeface="Cambria Math" panose="02040503050406030204" pitchFamily="18" charset="0"/>
                            </a:rPr>
                            <m:t>)</m:t>
                          </m:r>
                        </m:e>
                      </m:func>
                    </m:oMath>
                  </m:oMathPara>
                </a14:m>
                <a:endParaRPr lang="sl-SI" sz="1800" dirty="0">
                  <a:effectLst/>
                </a:endParaRPr>
              </a:p>
              <a:p>
                <a:pPr marL="0" indent="0">
                  <a:buNone/>
                </a:pPr>
                <a:r>
                  <a:rPr lang="sl-SI" sz="1800" dirty="0">
                    <a:effectLst/>
                  </a:rPr>
                  <a:t>kjer predpostavimo, da je funkcija f konveksna in </a:t>
                </a:r>
                <a:r>
                  <a:rPr lang="sl-SI" sz="1800" dirty="0" err="1">
                    <a:effectLst/>
                  </a:rPr>
                  <a:t>diferenciabilna</a:t>
                </a:r>
                <a:r>
                  <a:rPr lang="sl-SI" sz="1800" dirty="0">
                    <a:effectLst/>
                  </a:rPr>
                  <a:t> v vsaki točki. </a:t>
                </a:r>
              </a:p>
              <a:p>
                <a:pPr marL="0" indent="0">
                  <a:buNone/>
                </a:pPr>
                <a:endParaRPr lang="sl-SI" sz="1800" dirty="0">
                  <a:effectLst/>
                </a:endParaRPr>
              </a:p>
              <a:p>
                <a:pPr marL="0" indent="0">
                  <a:buNone/>
                </a:pPr>
                <a:r>
                  <a:rPr lang="sl-SI" sz="1800" b="1" dirty="0">
                    <a:effectLst/>
                  </a:rPr>
                  <a:t>Splošen algoritem:</a:t>
                </a:r>
              </a:p>
              <a:p>
                <a:pPr lvl="1">
                  <a:buFont typeface="+mj-lt"/>
                  <a:buAutoNum type="arabicPeriod"/>
                </a:pPr>
                <a:r>
                  <a:rPr lang="sl-SI" sz="1800" dirty="0">
                    <a:effectLst/>
                  </a:rPr>
                  <a:t>Izberemo začetno točko </a:t>
                </a:r>
                <a14:m>
                  <m:oMath xmlns:m="http://schemas.openxmlformats.org/officeDocument/2006/math">
                    <m:sSub>
                      <m:sSubPr>
                        <m:ctrlPr>
                          <a:rPr lang="sl-SI" sz="1800" i="1" smtClean="0">
                            <a:effectLst/>
                            <a:latin typeface="Cambria Math" panose="02040503050406030204" pitchFamily="18" charset="0"/>
                          </a:rPr>
                        </m:ctrlPr>
                      </m:sSubPr>
                      <m:e>
                        <m:r>
                          <a:rPr lang="sl-SI" sz="1800" b="0" i="1" smtClean="0">
                            <a:effectLst/>
                            <a:latin typeface="Cambria Math" panose="02040503050406030204" pitchFamily="18" charset="0"/>
                          </a:rPr>
                          <m:t>𝑥</m:t>
                        </m:r>
                      </m:e>
                      <m:sub>
                        <m:r>
                          <a:rPr lang="sl-SI" sz="1800" b="0" i="1" smtClean="0">
                            <a:effectLst/>
                            <a:latin typeface="Cambria Math" panose="02040503050406030204" pitchFamily="18" charset="0"/>
                          </a:rPr>
                          <m:t>0</m:t>
                        </m:r>
                      </m:sub>
                    </m:sSub>
                    <m:r>
                      <a:rPr lang="sl-SI" sz="1800" i="1" smtClean="0">
                        <a:effectLst/>
                        <a:latin typeface="Cambria Math" panose="02040503050406030204" pitchFamily="18" charset="0"/>
                        <a:ea typeface="Cambria Math" panose="02040503050406030204" pitchFamily="18" charset="0"/>
                      </a:rPr>
                      <m:t>∈</m:t>
                    </m:r>
                    <m:sSup>
                      <m:sSupPr>
                        <m:ctrlPr>
                          <a:rPr lang="sl-SI" sz="1800" i="1" smtClean="0">
                            <a:effectLst/>
                            <a:latin typeface="Cambria Math" panose="02040503050406030204" pitchFamily="18" charset="0"/>
                            <a:ea typeface="Cambria Math" panose="02040503050406030204" pitchFamily="18" charset="0"/>
                          </a:rPr>
                        </m:ctrlPr>
                      </m:sSupPr>
                      <m:e>
                        <m:r>
                          <a:rPr lang="sl-SI" sz="1800" i="1">
                            <a:latin typeface="Cambria Math" panose="02040503050406030204" pitchFamily="18" charset="0"/>
                            <a:ea typeface="Cambria Math" panose="02040503050406030204" pitchFamily="18" charset="0"/>
                          </a:rPr>
                          <m:t>ℝ</m:t>
                        </m:r>
                      </m:e>
                      <m:sup>
                        <m:r>
                          <a:rPr lang="sl-SI" sz="1800" b="0" i="1" smtClean="0">
                            <a:effectLst/>
                            <a:latin typeface="Cambria Math" panose="02040503050406030204" pitchFamily="18" charset="0"/>
                            <a:ea typeface="Cambria Math" panose="02040503050406030204" pitchFamily="18" charset="0"/>
                          </a:rPr>
                          <m:t>𝑛</m:t>
                        </m:r>
                      </m:sup>
                    </m:sSup>
                  </m:oMath>
                </a14:m>
                <a:endParaRPr lang="sl-SI" sz="1800" dirty="0">
                  <a:effectLst/>
                </a:endParaRPr>
              </a:p>
              <a:p>
                <a:pPr lvl="1">
                  <a:buFont typeface="+mj-lt"/>
                  <a:buAutoNum type="arabicPeriod"/>
                </a:pPr>
                <a:r>
                  <a:rPr lang="sl-SI" sz="1800" dirty="0">
                    <a:effectLst/>
                  </a:rPr>
                  <a:t>Za t ≥ 0 predpostavimo, da že poznamo </a:t>
                </a:r>
                <a14:m>
                  <m:oMath xmlns:m="http://schemas.openxmlformats.org/officeDocument/2006/math">
                    <m:sSub>
                      <m:sSubPr>
                        <m:ctrlPr>
                          <a:rPr lang="sl-SI" sz="1800" i="1" smtClean="0">
                            <a:effectLst/>
                            <a:latin typeface="Cambria Math" panose="02040503050406030204" pitchFamily="18" charset="0"/>
                          </a:rPr>
                        </m:ctrlPr>
                      </m:sSubPr>
                      <m:e>
                        <m:r>
                          <a:rPr lang="sl-SI" sz="1800" b="0" i="1" smtClean="0">
                            <a:effectLst/>
                            <a:latin typeface="Cambria Math" panose="02040503050406030204" pitchFamily="18" charset="0"/>
                          </a:rPr>
                          <m:t>𝑥</m:t>
                        </m:r>
                      </m:e>
                      <m:sub>
                        <m:r>
                          <a:rPr lang="sl-SI" sz="1800" b="0" i="1" smtClean="0">
                            <a:effectLst/>
                            <a:latin typeface="Cambria Math" panose="02040503050406030204" pitchFamily="18" charset="0"/>
                          </a:rPr>
                          <m:t>0</m:t>
                        </m:r>
                      </m:sub>
                    </m:sSub>
                    <m:r>
                      <a:rPr lang="sl-SI" sz="1800" b="0" i="1" smtClean="0">
                        <a:effectLst/>
                        <a:latin typeface="Cambria Math" panose="02040503050406030204" pitchFamily="18" charset="0"/>
                      </a:rPr>
                      <m:t>, …, </m:t>
                    </m:r>
                    <m:sSub>
                      <m:sSubPr>
                        <m:ctrlPr>
                          <a:rPr lang="sl-SI" sz="1800" b="0" i="1" smtClean="0">
                            <a:effectLst/>
                            <a:latin typeface="Cambria Math" panose="02040503050406030204" pitchFamily="18" charset="0"/>
                          </a:rPr>
                        </m:ctrlPr>
                      </m:sSubPr>
                      <m:e>
                        <m:r>
                          <a:rPr lang="sl-SI" sz="1800" b="0" i="1" smtClean="0">
                            <a:effectLst/>
                            <a:latin typeface="Cambria Math" panose="02040503050406030204" pitchFamily="18" charset="0"/>
                          </a:rPr>
                          <m:t>𝑥</m:t>
                        </m:r>
                      </m:e>
                      <m:sub>
                        <m:r>
                          <a:rPr lang="sl-SI" sz="1800" b="0" i="1" smtClean="0">
                            <a:effectLst/>
                            <a:latin typeface="Cambria Math" panose="02040503050406030204" pitchFamily="18" charset="0"/>
                          </a:rPr>
                          <m:t>𝑡</m:t>
                        </m:r>
                      </m:sub>
                    </m:sSub>
                  </m:oMath>
                </a14:m>
                <a:r>
                  <a:rPr lang="sl-SI" sz="1800" dirty="0">
                    <a:effectLst/>
                  </a:rPr>
                  <a:t>. Člen </a:t>
                </a:r>
                <a14:m>
                  <m:oMath xmlns:m="http://schemas.openxmlformats.org/officeDocument/2006/math">
                    <m:sSub>
                      <m:sSubPr>
                        <m:ctrlPr>
                          <a:rPr lang="sl-SI" sz="1800" i="1">
                            <a:latin typeface="Cambria Math" panose="02040503050406030204" pitchFamily="18" charset="0"/>
                          </a:rPr>
                        </m:ctrlPr>
                      </m:sSubPr>
                      <m:e>
                        <m:r>
                          <a:rPr lang="sl-SI" sz="1800" i="1">
                            <a:latin typeface="Cambria Math" panose="02040503050406030204" pitchFamily="18" charset="0"/>
                          </a:rPr>
                          <m:t>𝑥</m:t>
                        </m:r>
                      </m:e>
                      <m:sub>
                        <m:r>
                          <a:rPr lang="sl-SI" sz="1800" b="0" i="1" smtClean="0">
                            <a:latin typeface="Cambria Math" panose="02040503050406030204" pitchFamily="18" charset="0"/>
                          </a:rPr>
                          <m:t>𝑡</m:t>
                        </m:r>
                        <m:r>
                          <a:rPr lang="sl-SI" sz="1800" b="0" i="1" smtClean="0">
                            <a:latin typeface="Cambria Math" panose="02040503050406030204" pitchFamily="18" charset="0"/>
                          </a:rPr>
                          <m:t>+1</m:t>
                        </m:r>
                      </m:sub>
                    </m:sSub>
                    <m:r>
                      <a:rPr lang="sl-SI" sz="1800" i="1">
                        <a:latin typeface="Cambria Math" panose="02040503050406030204" pitchFamily="18" charset="0"/>
                      </a:rPr>
                      <m:t> </m:t>
                    </m:r>
                  </m:oMath>
                </a14:m>
                <a:r>
                  <a:rPr lang="sl-SI" sz="1800" dirty="0">
                    <a:effectLst/>
                  </a:rPr>
                  <a:t> izračunamo kot linearno kombinacijo </a:t>
                </a:r>
                <a14:m>
                  <m:oMath xmlns:m="http://schemas.openxmlformats.org/officeDocument/2006/math">
                    <m:sSub>
                      <m:sSubPr>
                        <m:ctrlPr>
                          <a:rPr lang="sl-SI" sz="1800" i="1">
                            <a:latin typeface="Cambria Math" panose="02040503050406030204" pitchFamily="18" charset="0"/>
                          </a:rPr>
                        </m:ctrlPr>
                      </m:sSubPr>
                      <m:e>
                        <m:r>
                          <a:rPr lang="sl-SI" sz="1800" i="1">
                            <a:latin typeface="Cambria Math" panose="02040503050406030204" pitchFamily="18" charset="0"/>
                          </a:rPr>
                          <m:t>𝑥</m:t>
                        </m:r>
                      </m:e>
                      <m:sub>
                        <m:r>
                          <a:rPr lang="sl-SI" sz="1800" i="1">
                            <a:latin typeface="Cambria Math" panose="02040503050406030204" pitchFamily="18" charset="0"/>
                          </a:rPr>
                          <m:t>𝑡</m:t>
                        </m:r>
                      </m:sub>
                    </m:sSub>
                    <m:r>
                      <a:rPr lang="sl-SI" sz="1800" i="1">
                        <a:latin typeface="Cambria Math" panose="02040503050406030204" pitchFamily="18" charset="0"/>
                      </a:rPr>
                      <m:t> </m:t>
                    </m:r>
                  </m:oMath>
                </a14:m>
                <a:r>
                  <a:rPr lang="sl-SI" sz="1800" dirty="0">
                    <a:effectLst/>
                  </a:rPr>
                  <a:t>in </a:t>
                </a:r>
                <a14:m>
                  <m:oMath xmlns:m="http://schemas.openxmlformats.org/officeDocument/2006/math">
                    <m:r>
                      <m:rPr>
                        <m:sty m:val="p"/>
                      </m:rPr>
                      <a:rPr lang="sl-SI" sz="1800" i="1">
                        <a:latin typeface="Cambria Math" panose="02040503050406030204" pitchFamily="18" charset="0"/>
                        <a:ea typeface="Cambria Math" panose="02040503050406030204" pitchFamily="18" charset="0"/>
                      </a:rPr>
                      <m:t>∇</m:t>
                    </m:r>
                    <m:r>
                      <a:rPr lang="sl-SI" sz="1800" i="1">
                        <a:latin typeface="Cambria Math" panose="02040503050406030204" pitchFamily="18" charset="0"/>
                        <a:ea typeface="Cambria Math" panose="02040503050406030204" pitchFamily="18" charset="0"/>
                      </a:rPr>
                      <m:t>𝑓</m:t>
                    </m:r>
                    <m:d>
                      <m:dPr>
                        <m:ctrlPr>
                          <a:rPr lang="sl-SI" sz="1800" i="1">
                            <a:latin typeface="Cambria Math" panose="02040503050406030204" pitchFamily="18" charset="0"/>
                            <a:ea typeface="Cambria Math" panose="02040503050406030204" pitchFamily="18" charset="0"/>
                          </a:rPr>
                        </m:ctrlPr>
                      </m:dPr>
                      <m:e>
                        <m:sSub>
                          <m:sSubPr>
                            <m:ctrlPr>
                              <a:rPr lang="sl-SI" sz="1800" i="1" smtClean="0">
                                <a:latin typeface="Cambria Math" panose="02040503050406030204" pitchFamily="18" charset="0"/>
                                <a:ea typeface="Cambria Math" panose="02040503050406030204" pitchFamily="18" charset="0"/>
                              </a:rPr>
                            </m:ctrlPr>
                          </m:sSubPr>
                          <m:e>
                            <m:r>
                              <a:rPr lang="sl-SI" sz="1800" b="0" i="1" smtClean="0">
                                <a:latin typeface="Cambria Math" panose="02040503050406030204" pitchFamily="18" charset="0"/>
                                <a:ea typeface="Cambria Math" panose="02040503050406030204" pitchFamily="18" charset="0"/>
                              </a:rPr>
                              <m:t>𝑥</m:t>
                            </m:r>
                          </m:e>
                          <m:sub>
                            <m:r>
                              <a:rPr lang="sl-SI" sz="1800" b="0" i="1" smtClean="0">
                                <a:latin typeface="Cambria Math" panose="02040503050406030204" pitchFamily="18" charset="0"/>
                                <a:ea typeface="Cambria Math" panose="02040503050406030204" pitchFamily="18" charset="0"/>
                              </a:rPr>
                              <m:t>𝑡</m:t>
                            </m:r>
                          </m:sub>
                        </m:sSub>
                      </m:e>
                    </m:d>
                  </m:oMath>
                </a14:m>
                <a:r>
                  <a:rPr lang="sl-SI" sz="1800" dirty="0">
                    <a:effectLst/>
                  </a:rPr>
                  <a:t>.</a:t>
                </a:r>
              </a:p>
              <a:p>
                <a:pPr lvl="1">
                  <a:buFont typeface="+mj-lt"/>
                  <a:buAutoNum type="arabicPeriod"/>
                </a:pPr>
                <a:r>
                  <a:rPr lang="sl-SI" sz="1800" dirty="0">
                    <a:effectLst/>
                  </a:rPr>
                  <a:t>Algoritem se konča, ko je dosežen eden izmed kriterijev in vrne rezultat zadnje iteracije.</a:t>
                </a:r>
              </a:p>
              <a:p>
                <a:pPr marL="0" indent="0">
                  <a:buNone/>
                </a:pPr>
                <a:r>
                  <a:rPr lang="sl-SI" sz="1800" dirty="0">
                    <a:effectLst/>
                  </a:rPr>
                  <a:t>V zgornjem algoritmu </a:t>
                </a:r>
                <a14:m>
                  <m:oMath xmlns:m="http://schemas.openxmlformats.org/officeDocument/2006/math">
                    <m:sSub>
                      <m:sSubPr>
                        <m:ctrlPr>
                          <a:rPr lang="sl-SI" sz="1800" i="1" smtClean="0">
                            <a:latin typeface="Cambria Math" panose="02040503050406030204" pitchFamily="18" charset="0"/>
                          </a:rPr>
                        </m:ctrlPr>
                      </m:sSubPr>
                      <m:e>
                        <m:r>
                          <a:rPr lang="sl-SI" sz="1800" i="1">
                            <a:latin typeface="Cambria Math" panose="02040503050406030204" pitchFamily="18" charset="0"/>
                          </a:rPr>
                          <m:t>𝑥</m:t>
                        </m:r>
                      </m:e>
                      <m:sub>
                        <m:r>
                          <a:rPr lang="sl-SI" sz="1800" i="1">
                            <a:latin typeface="Cambria Math" panose="02040503050406030204" pitchFamily="18" charset="0"/>
                          </a:rPr>
                          <m:t>𝑡</m:t>
                        </m:r>
                      </m:sub>
                    </m:sSub>
                  </m:oMath>
                </a14:m>
                <a:r>
                  <a:rPr lang="sl-SI" sz="1800" dirty="0">
                    <a:effectLst/>
                  </a:rPr>
                  <a:t> predstavlja točko, ki smo jo izračunali v drugem koraku tega algoritma v n-ti iteraciji.</a:t>
                </a:r>
                <a:endParaRPr lang="sl-SI" sz="1800" dirty="0"/>
              </a:p>
            </p:txBody>
          </p:sp>
        </mc:Choice>
        <mc:Fallback>
          <p:sp>
            <p:nvSpPr>
              <p:cNvPr id="3" name="Označba mesta vsebine 2">
                <a:extLst>
                  <a:ext uri="{FF2B5EF4-FFF2-40B4-BE49-F238E27FC236}">
                    <a16:creationId xmlns:a16="http://schemas.microsoft.com/office/drawing/2014/main" id="{1497A39A-A63B-37AB-1ECB-D0934C1827A1}"/>
                  </a:ext>
                </a:extLst>
              </p:cNvPr>
              <p:cNvSpPr>
                <a:spLocks noGrp="1" noRot="1" noChangeAspect="1" noMove="1" noResize="1" noEditPoints="1" noAdjustHandles="1" noChangeArrowheads="1" noChangeShapeType="1" noTextEdit="1"/>
              </p:cNvSpPr>
              <p:nvPr>
                <p:ph idx="1"/>
              </p:nvPr>
            </p:nvSpPr>
            <p:spPr>
              <a:xfrm>
                <a:off x="1219200" y="1638300"/>
                <a:ext cx="9601200" cy="3581400"/>
              </a:xfrm>
              <a:blipFill>
                <a:blip r:embed="rId2"/>
                <a:stretch>
                  <a:fillRect l="-508" t="-1363" b="-19250"/>
                </a:stretch>
              </a:blipFill>
            </p:spPr>
            <p:txBody>
              <a:bodyPr/>
              <a:lstStyle/>
              <a:p>
                <a:r>
                  <a:rPr lang="sl-SI">
                    <a:noFill/>
                  </a:rPr>
                  <a:t> </a:t>
                </a:r>
              </a:p>
            </p:txBody>
          </p:sp>
        </mc:Fallback>
      </mc:AlternateContent>
    </p:spTree>
    <p:extLst>
      <p:ext uri="{BB962C8B-B14F-4D97-AF65-F5344CB8AC3E}">
        <p14:creationId xmlns:p14="http://schemas.microsoft.com/office/powerpoint/2010/main" val="1542664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1B1FB83-DD60-4FD5-9B7C-D05A95AB5D83}"/>
              </a:ext>
            </a:extLst>
          </p:cNvPr>
          <p:cNvSpPr>
            <a:spLocks noGrp="1"/>
          </p:cNvSpPr>
          <p:nvPr>
            <p:ph type="title"/>
          </p:nvPr>
        </p:nvSpPr>
        <p:spPr/>
        <p:txBody>
          <a:bodyPr/>
          <a:lstStyle/>
          <a:p>
            <a:r>
              <a:rPr lang="sl-SI" dirty="0"/>
              <a:t>TEORETIČNA IZHODIŠČA</a:t>
            </a:r>
          </a:p>
        </p:txBody>
      </p:sp>
      <p:sp>
        <p:nvSpPr>
          <p:cNvPr id="3" name="Označba mesta vsebine 2">
            <a:extLst>
              <a:ext uri="{FF2B5EF4-FFF2-40B4-BE49-F238E27FC236}">
                <a16:creationId xmlns:a16="http://schemas.microsoft.com/office/drawing/2014/main" id="{1497A39A-A63B-37AB-1ECB-D0934C1827A1}"/>
              </a:ext>
            </a:extLst>
          </p:cNvPr>
          <p:cNvSpPr>
            <a:spLocks noGrp="1"/>
          </p:cNvSpPr>
          <p:nvPr>
            <p:ph idx="1"/>
          </p:nvPr>
        </p:nvSpPr>
        <p:spPr/>
        <p:txBody>
          <a:bodyPr/>
          <a:lstStyle/>
          <a:p>
            <a:endParaRPr lang="sl-SI"/>
          </a:p>
        </p:txBody>
      </p:sp>
    </p:spTree>
    <p:extLst>
      <p:ext uri="{BB962C8B-B14F-4D97-AF65-F5344CB8AC3E}">
        <p14:creationId xmlns:p14="http://schemas.microsoft.com/office/powerpoint/2010/main" val="3918950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1B1FB83-DD60-4FD5-9B7C-D05A95AB5D83}"/>
              </a:ext>
            </a:extLst>
          </p:cNvPr>
          <p:cNvSpPr>
            <a:spLocks noGrp="1"/>
          </p:cNvSpPr>
          <p:nvPr>
            <p:ph type="title"/>
          </p:nvPr>
        </p:nvSpPr>
        <p:spPr/>
        <p:txBody>
          <a:bodyPr/>
          <a:lstStyle/>
          <a:p>
            <a:r>
              <a:rPr lang="sl-SI" dirty="0"/>
              <a:t>TEORETIČNA IZHODIŠČA</a:t>
            </a:r>
          </a:p>
        </p:txBody>
      </p:sp>
      <p:pic>
        <p:nvPicPr>
          <p:cNvPr id="5" name="Označba mesta vsebine 4">
            <a:extLst>
              <a:ext uri="{FF2B5EF4-FFF2-40B4-BE49-F238E27FC236}">
                <a16:creationId xmlns:a16="http://schemas.microsoft.com/office/drawing/2014/main" id="{4D5FC441-B695-9C8B-797F-DEF2EDCA410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7093"/>
          <a:stretch/>
        </p:blipFill>
        <p:spPr>
          <a:xfrm>
            <a:off x="3431765" y="3037840"/>
            <a:ext cx="5752875" cy="3581400"/>
          </a:xfrm>
        </p:spPr>
      </p:pic>
      <mc:AlternateContent xmlns:mc="http://schemas.openxmlformats.org/markup-compatibility/2006">
        <mc:Choice xmlns:a14="http://schemas.microsoft.com/office/drawing/2010/main" Requires="a14">
          <p:sp>
            <p:nvSpPr>
              <p:cNvPr id="7" name="PoljeZBesedilom 6">
                <a:extLst>
                  <a:ext uri="{FF2B5EF4-FFF2-40B4-BE49-F238E27FC236}">
                    <a16:creationId xmlns:a16="http://schemas.microsoft.com/office/drawing/2014/main" id="{9269E41E-F1EF-6187-C7D7-871CAD6B5E29}"/>
                  </a:ext>
                </a:extLst>
              </p:cNvPr>
              <p:cNvSpPr txBox="1"/>
              <p:nvPr/>
            </p:nvSpPr>
            <p:spPr>
              <a:xfrm>
                <a:off x="1219200" y="1571535"/>
                <a:ext cx="10739120" cy="1200329"/>
              </a:xfrm>
              <a:prstGeom prst="rect">
                <a:avLst/>
              </a:prstGeom>
              <a:noFill/>
            </p:spPr>
            <p:txBody>
              <a:bodyPr wrap="square">
                <a:spAutoFit/>
              </a:bodyPr>
              <a:lstStyle/>
              <a:p>
                <a:r>
                  <a:rPr lang="sl-SI" dirty="0">
                    <a:effectLst/>
                  </a:rPr>
                  <a:t>Težave, ki se pri tem algoritmu pojavijo, so ustrezna izbira vhodnih podatkov. </a:t>
                </a:r>
              </a:p>
              <a:p>
                <a:pPr marL="285750" indent="-285750">
                  <a:buFont typeface="Arial" panose="020B0604020202020204" pitchFamily="34" charset="0"/>
                  <a:buChar char="•"/>
                </a:pPr>
                <a:r>
                  <a:rPr lang="sl-SI" dirty="0"/>
                  <a:t>U</a:t>
                </a:r>
                <a:r>
                  <a:rPr lang="sl-SI" dirty="0">
                    <a:effectLst/>
                  </a:rPr>
                  <a:t>čna stopnja, radi delali velike korake, kar bi pomenilo manjše število iteracij, vendar se nam lahko zgodi, da s tem zgrešimo našo rešitev, če pa delamo premajhne korake pa je potrebno veliko število iteracij.</a:t>
                </a:r>
              </a:p>
              <a:p>
                <a:pPr marL="285750" indent="-285750">
                  <a:buFont typeface="Arial" panose="020B0604020202020204" pitchFamily="34" charset="0"/>
                  <a:buChar char="•"/>
                </a:pPr>
                <a:r>
                  <a:rPr lang="sl-SI" dirty="0">
                    <a:effectLst/>
                  </a:rPr>
                  <a:t>Naslednji izmed vhodnih podatkov je začetna točka </a:t>
                </a:r>
                <a14:m>
                  <m:oMath xmlns:m="http://schemas.openxmlformats.org/officeDocument/2006/math">
                    <m:sSub>
                      <m:sSubPr>
                        <m:ctrlPr>
                          <a:rPr lang="sl-SI" sz="1800" i="1" smtClean="0">
                            <a:effectLst/>
                            <a:latin typeface="Cambria Math" panose="02040503050406030204" pitchFamily="18" charset="0"/>
                          </a:rPr>
                        </m:ctrlPr>
                      </m:sSubPr>
                      <m:e>
                        <m:r>
                          <a:rPr lang="sl-SI" sz="1800" b="0" i="1" smtClean="0">
                            <a:effectLst/>
                            <a:latin typeface="Cambria Math" panose="02040503050406030204" pitchFamily="18" charset="0"/>
                          </a:rPr>
                          <m:t>𝑥</m:t>
                        </m:r>
                      </m:e>
                      <m:sub>
                        <m:r>
                          <a:rPr lang="sl-SI" sz="1800" b="0" i="1" smtClean="0">
                            <a:effectLst/>
                            <a:latin typeface="Cambria Math" panose="02040503050406030204" pitchFamily="18" charset="0"/>
                          </a:rPr>
                          <m:t>0</m:t>
                        </m:r>
                      </m:sub>
                    </m:sSub>
                    <m:r>
                      <a:rPr lang="sl-SI" sz="1800" b="0" i="1" smtClean="0">
                        <a:effectLst/>
                        <a:latin typeface="Cambria Math" panose="02040503050406030204" pitchFamily="18" charset="0"/>
                      </a:rPr>
                      <m:t>.</m:t>
                    </m:r>
                  </m:oMath>
                </a14:m>
                <a:endParaRPr lang="sl-SI" dirty="0">
                  <a:effectLst/>
                </a:endParaRPr>
              </a:p>
            </p:txBody>
          </p:sp>
        </mc:Choice>
        <mc:Fallback>
          <p:sp>
            <p:nvSpPr>
              <p:cNvPr id="7" name="PoljeZBesedilom 6">
                <a:extLst>
                  <a:ext uri="{FF2B5EF4-FFF2-40B4-BE49-F238E27FC236}">
                    <a16:creationId xmlns:a16="http://schemas.microsoft.com/office/drawing/2014/main" id="{9269E41E-F1EF-6187-C7D7-871CAD6B5E29}"/>
                  </a:ext>
                </a:extLst>
              </p:cNvPr>
              <p:cNvSpPr txBox="1">
                <a:spLocks noRot="1" noChangeAspect="1" noMove="1" noResize="1" noEditPoints="1" noAdjustHandles="1" noChangeArrowheads="1" noChangeShapeType="1" noTextEdit="1"/>
              </p:cNvSpPr>
              <p:nvPr/>
            </p:nvSpPr>
            <p:spPr>
              <a:xfrm>
                <a:off x="1219200" y="1571535"/>
                <a:ext cx="10739120" cy="1200329"/>
              </a:xfrm>
              <a:prstGeom prst="rect">
                <a:avLst/>
              </a:prstGeom>
              <a:blipFill>
                <a:blip r:embed="rId3"/>
                <a:stretch>
                  <a:fillRect l="-454" t="-3046" b="-7107"/>
                </a:stretch>
              </a:blipFill>
            </p:spPr>
            <p:txBody>
              <a:bodyPr/>
              <a:lstStyle/>
              <a:p>
                <a:r>
                  <a:rPr lang="sl-SI">
                    <a:noFill/>
                  </a:rPr>
                  <a:t> </a:t>
                </a:r>
              </a:p>
            </p:txBody>
          </p:sp>
        </mc:Fallback>
      </mc:AlternateContent>
    </p:spTree>
    <p:extLst>
      <p:ext uri="{BB962C8B-B14F-4D97-AF65-F5344CB8AC3E}">
        <p14:creationId xmlns:p14="http://schemas.microsoft.com/office/powerpoint/2010/main" val="2165077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12C6AD8-AE01-2777-E076-9315B80F3B6B}"/>
              </a:ext>
            </a:extLst>
          </p:cNvPr>
          <p:cNvSpPr>
            <a:spLocks noGrp="1"/>
          </p:cNvSpPr>
          <p:nvPr>
            <p:ph type="title"/>
          </p:nvPr>
        </p:nvSpPr>
        <p:spPr/>
        <p:txBody>
          <a:bodyPr/>
          <a:lstStyle/>
          <a:p>
            <a:r>
              <a:rPr lang="sl-SI" dirty="0"/>
              <a:t>LINEARNA REGRESIJA</a:t>
            </a:r>
          </a:p>
        </p:txBody>
      </p:sp>
      <p:pic>
        <p:nvPicPr>
          <p:cNvPr id="5" name="Označba mesta vsebine 4">
            <a:extLst>
              <a:ext uri="{FF2B5EF4-FFF2-40B4-BE49-F238E27FC236}">
                <a16:creationId xmlns:a16="http://schemas.microsoft.com/office/drawing/2014/main" id="{CBC8419B-22B9-45EE-4E2A-ED88FE5850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95506" y="2976301"/>
            <a:ext cx="4560000" cy="3420000"/>
          </a:xfrm>
        </p:spPr>
      </p:pic>
      <p:pic>
        <p:nvPicPr>
          <p:cNvPr id="7" name="Slika 6">
            <a:extLst>
              <a:ext uri="{FF2B5EF4-FFF2-40B4-BE49-F238E27FC236}">
                <a16:creationId xmlns:a16="http://schemas.microsoft.com/office/drawing/2014/main" id="{AADE1547-2112-0576-1D8F-561784A301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1781" y="2975987"/>
            <a:ext cx="4560419" cy="3420314"/>
          </a:xfrm>
          <a:prstGeom prst="rect">
            <a:avLst/>
          </a:prstGeom>
        </p:spPr>
      </p:pic>
      <p:sp>
        <p:nvSpPr>
          <p:cNvPr id="8" name="PoljeZBesedilom 7">
            <a:extLst>
              <a:ext uri="{FF2B5EF4-FFF2-40B4-BE49-F238E27FC236}">
                <a16:creationId xmlns:a16="http://schemas.microsoft.com/office/drawing/2014/main" id="{FBEB7480-7AA9-AD4F-F461-272DF2B0AA60}"/>
              </a:ext>
            </a:extLst>
          </p:cNvPr>
          <p:cNvSpPr txBox="1"/>
          <p:nvPr/>
        </p:nvSpPr>
        <p:spPr>
          <a:xfrm>
            <a:off x="1371600" y="1507828"/>
            <a:ext cx="9932893" cy="923330"/>
          </a:xfrm>
          <a:prstGeom prst="rect">
            <a:avLst/>
          </a:prstGeom>
          <a:noFill/>
        </p:spPr>
        <p:txBody>
          <a:bodyPr wrap="square" rtlCol="0">
            <a:spAutoFit/>
          </a:bodyPr>
          <a:lstStyle/>
          <a:p>
            <a:pPr marL="285750" indent="-285750">
              <a:buFont typeface="Arial" panose="020B0604020202020204" pitchFamily="34" charset="0"/>
              <a:buChar char="•"/>
            </a:pPr>
            <a:r>
              <a:rPr lang="sl-SI" dirty="0"/>
              <a:t>Najprej veliki koraki,</a:t>
            </a:r>
            <a:r>
              <a:rPr lang="sl-SI" dirty="0">
                <a:effectLst/>
              </a:rPr>
              <a:t> ko pa se bliža optimalni vrednosti pa so koraki vedno manjši. </a:t>
            </a:r>
          </a:p>
          <a:p>
            <a:pPr marL="285750" indent="-285750">
              <a:buFont typeface="Arial" panose="020B0604020202020204" pitchFamily="34" charset="0"/>
              <a:buChar char="•"/>
            </a:pPr>
            <a:r>
              <a:rPr lang="sl-SI" dirty="0">
                <a:effectLst/>
              </a:rPr>
              <a:t>Na prvi sliki torej vidimo, da pet dodatnih iteracij zelo vpliva na premico, med tem ko na drugi sliki, skoraj ni razlike, saj so koraki, ki jih delamo vedno manjši.</a:t>
            </a:r>
            <a:endParaRPr lang="sl-SI" dirty="0"/>
          </a:p>
        </p:txBody>
      </p:sp>
    </p:spTree>
    <p:extLst>
      <p:ext uri="{BB962C8B-B14F-4D97-AF65-F5344CB8AC3E}">
        <p14:creationId xmlns:p14="http://schemas.microsoft.com/office/powerpoint/2010/main" val="1666214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12C6AD8-AE01-2777-E076-9315B80F3B6B}"/>
              </a:ext>
            </a:extLst>
          </p:cNvPr>
          <p:cNvSpPr>
            <a:spLocks noGrp="1"/>
          </p:cNvSpPr>
          <p:nvPr>
            <p:ph type="title"/>
          </p:nvPr>
        </p:nvSpPr>
        <p:spPr/>
        <p:txBody>
          <a:bodyPr/>
          <a:lstStyle/>
          <a:p>
            <a:r>
              <a:rPr lang="sl-SI" dirty="0"/>
              <a:t>LINEARNA REGRESIJA</a:t>
            </a:r>
          </a:p>
        </p:txBody>
      </p:sp>
      <p:sp>
        <p:nvSpPr>
          <p:cNvPr id="8" name="PoljeZBesedilom 7">
            <a:extLst>
              <a:ext uri="{FF2B5EF4-FFF2-40B4-BE49-F238E27FC236}">
                <a16:creationId xmlns:a16="http://schemas.microsoft.com/office/drawing/2014/main" id="{FBEB7480-7AA9-AD4F-F461-272DF2B0AA60}"/>
              </a:ext>
            </a:extLst>
          </p:cNvPr>
          <p:cNvSpPr txBox="1"/>
          <p:nvPr/>
        </p:nvSpPr>
        <p:spPr>
          <a:xfrm>
            <a:off x="1371600" y="1507828"/>
            <a:ext cx="9932893" cy="1754326"/>
          </a:xfrm>
          <a:prstGeom prst="rect">
            <a:avLst/>
          </a:prstGeom>
          <a:noFill/>
        </p:spPr>
        <p:txBody>
          <a:bodyPr wrap="square" rtlCol="0">
            <a:spAutoFit/>
          </a:bodyPr>
          <a:lstStyle/>
          <a:p>
            <a:pPr marL="285750" indent="-285750">
              <a:buFont typeface="Arial" panose="020B0604020202020204" pitchFamily="34" charset="0"/>
              <a:buChar char="•"/>
            </a:pPr>
            <a:r>
              <a:rPr lang="sl-SI" dirty="0">
                <a:effectLst/>
              </a:rPr>
              <a:t>V naslednjem poskusu, sem spreminjala začetne pogoje in opazovala koliko iteracij je potrebno. </a:t>
            </a:r>
          </a:p>
          <a:p>
            <a:pPr marL="285750" indent="-285750">
              <a:buFont typeface="Arial" panose="020B0604020202020204" pitchFamily="34" charset="0"/>
              <a:buChar char="•"/>
            </a:pPr>
            <a:r>
              <a:rPr lang="sl-SI" dirty="0">
                <a:effectLst/>
              </a:rPr>
              <a:t>Graf 1:</a:t>
            </a:r>
            <a:r>
              <a:rPr lang="sl-SI" dirty="0"/>
              <a:t> </a:t>
            </a:r>
            <a:r>
              <a:rPr lang="sl-SI" dirty="0">
                <a:effectLst/>
              </a:rPr>
              <a:t>naklon = 20, konstanto = -50. Opazimo, da algoritem potrebuje približno 600 iteracij, da se dobro prilega danim podatkom.</a:t>
            </a:r>
          </a:p>
          <a:p>
            <a:pPr marL="285750" indent="-285750">
              <a:buFont typeface="Arial" panose="020B0604020202020204" pitchFamily="34" charset="0"/>
              <a:buChar char="•"/>
            </a:pPr>
            <a:r>
              <a:rPr lang="sl-SI" dirty="0"/>
              <a:t>Graf 2: </a:t>
            </a:r>
            <a:r>
              <a:rPr lang="sl-SI" dirty="0">
                <a:effectLst/>
              </a:rPr>
              <a:t>naklon = -20, konstanta = 50, potrebuje približno 800 iteracij.</a:t>
            </a:r>
          </a:p>
          <a:p>
            <a:pPr marL="285750" indent="-285750">
              <a:buFont typeface="Arial" panose="020B0604020202020204" pitchFamily="34" charset="0"/>
              <a:buChar char="•"/>
            </a:pPr>
            <a:r>
              <a:rPr lang="sl-SI" dirty="0"/>
              <a:t>Graf 3: </a:t>
            </a:r>
            <a:r>
              <a:rPr lang="sl-SI" dirty="0">
                <a:effectLst/>
              </a:rPr>
              <a:t>naklon = konstanta = 1. Opazimo, da sta blizu optimalnemu naklonu in konstanti, zato se že pri desetih iteracijah premica dobro prilega točkam. </a:t>
            </a:r>
            <a:endParaRPr lang="sl-SI" dirty="0"/>
          </a:p>
        </p:txBody>
      </p:sp>
      <p:pic>
        <p:nvPicPr>
          <p:cNvPr id="9" name="Označba mesta vsebine 8">
            <a:extLst>
              <a:ext uri="{FF2B5EF4-FFF2-40B4-BE49-F238E27FC236}">
                <a16:creationId xmlns:a16="http://schemas.microsoft.com/office/drawing/2014/main" id="{B5D3BA02-9BC6-60AF-448A-25014D7B9E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0444" y="3765576"/>
            <a:ext cx="3840000" cy="2880000"/>
          </a:xfrm>
        </p:spPr>
      </p:pic>
      <p:pic>
        <p:nvPicPr>
          <p:cNvPr id="11" name="Slika 10">
            <a:extLst>
              <a:ext uri="{FF2B5EF4-FFF2-40B4-BE49-F238E27FC236}">
                <a16:creationId xmlns:a16="http://schemas.microsoft.com/office/drawing/2014/main" id="{307BF7EB-C4A7-0F07-4F1F-E50A7C6E76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4245" y="3765576"/>
            <a:ext cx="3840000" cy="2880000"/>
          </a:xfrm>
          <a:prstGeom prst="rect">
            <a:avLst/>
          </a:prstGeom>
        </p:spPr>
      </p:pic>
      <p:pic>
        <p:nvPicPr>
          <p:cNvPr id="13" name="Slika 12">
            <a:extLst>
              <a:ext uri="{FF2B5EF4-FFF2-40B4-BE49-F238E27FC236}">
                <a16:creationId xmlns:a16="http://schemas.microsoft.com/office/drawing/2014/main" id="{93D45FB8-75DF-678F-C716-0D922CA24B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58046" y="3765576"/>
            <a:ext cx="3840000" cy="2880000"/>
          </a:xfrm>
          <a:prstGeom prst="rect">
            <a:avLst/>
          </a:prstGeom>
        </p:spPr>
      </p:pic>
    </p:spTree>
    <p:extLst>
      <p:ext uri="{BB962C8B-B14F-4D97-AF65-F5344CB8AC3E}">
        <p14:creationId xmlns:p14="http://schemas.microsoft.com/office/powerpoint/2010/main" val="1383862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12C6AD8-AE01-2777-E076-9315B80F3B6B}"/>
              </a:ext>
            </a:extLst>
          </p:cNvPr>
          <p:cNvSpPr>
            <a:spLocks noGrp="1"/>
          </p:cNvSpPr>
          <p:nvPr>
            <p:ph type="title"/>
          </p:nvPr>
        </p:nvSpPr>
        <p:spPr/>
        <p:txBody>
          <a:bodyPr/>
          <a:lstStyle/>
          <a:p>
            <a:r>
              <a:rPr lang="sl-SI" dirty="0"/>
              <a:t>LINEARNA REGRESIJA</a:t>
            </a:r>
          </a:p>
        </p:txBody>
      </p:sp>
      <p:sp>
        <p:nvSpPr>
          <p:cNvPr id="8" name="PoljeZBesedilom 7">
            <a:extLst>
              <a:ext uri="{FF2B5EF4-FFF2-40B4-BE49-F238E27FC236}">
                <a16:creationId xmlns:a16="http://schemas.microsoft.com/office/drawing/2014/main" id="{FBEB7480-7AA9-AD4F-F461-272DF2B0AA60}"/>
              </a:ext>
            </a:extLst>
          </p:cNvPr>
          <p:cNvSpPr txBox="1"/>
          <p:nvPr/>
        </p:nvSpPr>
        <p:spPr>
          <a:xfrm>
            <a:off x="1371600" y="1507828"/>
            <a:ext cx="9932893" cy="923330"/>
          </a:xfrm>
          <a:prstGeom prst="rect">
            <a:avLst/>
          </a:prstGeom>
          <a:noFill/>
        </p:spPr>
        <p:txBody>
          <a:bodyPr wrap="square" rtlCol="0">
            <a:spAutoFit/>
          </a:bodyPr>
          <a:lstStyle/>
          <a:p>
            <a:pPr marL="285750" indent="-285750">
              <a:buFont typeface="Arial" panose="020B0604020202020204" pitchFamily="34" charset="0"/>
              <a:buChar char="•"/>
            </a:pPr>
            <a:r>
              <a:rPr lang="sl-SI" dirty="0">
                <a:effectLst/>
              </a:rPr>
              <a:t>Zanimalo me je tudi, kako se sama premica spreminja pri različno izbranih učnih stopnjah.</a:t>
            </a:r>
          </a:p>
          <a:p>
            <a:pPr marL="285750" indent="-285750">
              <a:buFont typeface="Arial" panose="020B0604020202020204" pitchFamily="34" charset="0"/>
              <a:buChar char="•"/>
            </a:pPr>
            <a:r>
              <a:rPr lang="sl-SI" dirty="0"/>
              <a:t>Število iteracij = </a:t>
            </a:r>
            <a:r>
              <a:rPr lang="sl-SI" dirty="0">
                <a:effectLst/>
              </a:rPr>
              <a:t>100 iteracij za vsako učno stopnjo</a:t>
            </a:r>
          </a:p>
          <a:p>
            <a:pPr marL="285750" indent="-285750">
              <a:buFont typeface="Arial" panose="020B0604020202020204" pitchFamily="34" charset="0"/>
              <a:buChar char="•"/>
            </a:pPr>
            <a:r>
              <a:rPr lang="sl-SI" dirty="0">
                <a:effectLst/>
              </a:rPr>
              <a:t>manjša je učna stopnja dlje smo od optimalne rešitve, zaradi manjših korakov.</a:t>
            </a:r>
            <a:endParaRPr lang="sl-SI" dirty="0"/>
          </a:p>
        </p:txBody>
      </p:sp>
      <p:pic>
        <p:nvPicPr>
          <p:cNvPr id="6" name="Označba mesta vsebine 5">
            <a:extLst>
              <a:ext uri="{FF2B5EF4-FFF2-40B4-BE49-F238E27FC236}">
                <a16:creationId xmlns:a16="http://schemas.microsoft.com/office/drawing/2014/main" id="{1779A7E5-694A-1675-BA88-1FA70AFFB6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41165" y="2913530"/>
            <a:ext cx="4775200" cy="3581400"/>
          </a:xfrm>
        </p:spPr>
      </p:pic>
    </p:spTree>
    <p:extLst>
      <p:ext uri="{BB962C8B-B14F-4D97-AF65-F5344CB8AC3E}">
        <p14:creationId xmlns:p14="http://schemas.microsoft.com/office/powerpoint/2010/main" val="3668987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1999E85-A0D1-424D-62B8-D3BBACB21A2B}"/>
              </a:ext>
            </a:extLst>
          </p:cNvPr>
          <p:cNvSpPr>
            <a:spLocks noGrp="1"/>
          </p:cNvSpPr>
          <p:nvPr>
            <p:ph type="title"/>
          </p:nvPr>
        </p:nvSpPr>
        <p:spPr/>
        <p:txBody>
          <a:bodyPr/>
          <a:lstStyle/>
          <a:p>
            <a:r>
              <a:rPr lang="sl-SI" dirty="0"/>
              <a:t>ISKANJE MINIMUMA FUNKCIJE</a:t>
            </a:r>
          </a:p>
        </p:txBody>
      </p:sp>
      <p:pic>
        <p:nvPicPr>
          <p:cNvPr id="6" name="Slika 5">
            <a:extLst>
              <a:ext uri="{FF2B5EF4-FFF2-40B4-BE49-F238E27FC236}">
                <a16:creationId xmlns:a16="http://schemas.microsoft.com/office/drawing/2014/main" id="{B31F3CE2-2826-AB7B-95B7-7D18C15B53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3683" y="3265816"/>
            <a:ext cx="4560000" cy="3420000"/>
          </a:xfrm>
          <a:prstGeom prst="rect">
            <a:avLst/>
          </a:prstGeom>
        </p:spPr>
      </p:pic>
      <p:pic>
        <p:nvPicPr>
          <p:cNvPr id="9" name="Slika 8">
            <a:extLst>
              <a:ext uri="{FF2B5EF4-FFF2-40B4-BE49-F238E27FC236}">
                <a16:creationId xmlns:a16="http://schemas.microsoft.com/office/drawing/2014/main" id="{6C31984A-1E4F-FFA6-322E-0A3CE83BF3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0517" y="3265816"/>
            <a:ext cx="4560000" cy="3420000"/>
          </a:xfrm>
          <a:prstGeom prst="rect">
            <a:avLst/>
          </a:prstGeom>
        </p:spPr>
      </p:pic>
      <mc:AlternateContent xmlns:mc="http://schemas.openxmlformats.org/markup-compatibility/2006">
        <mc:Choice xmlns:a14="http://schemas.microsoft.com/office/drawing/2010/main" Requires="a14">
          <p:sp>
            <p:nvSpPr>
              <p:cNvPr id="10" name="PoljeZBesedilom 9">
                <a:extLst>
                  <a:ext uri="{FF2B5EF4-FFF2-40B4-BE49-F238E27FC236}">
                    <a16:creationId xmlns:a16="http://schemas.microsoft.com/office/drawing/2014/main" id="{34A1ABE4-E5BA-1AFB-9052-C7D38DA2B803}"/>
                  </a:ext>
                </a:extLst>
              </p:cNvPr>
              <p:cNvSpPr txBox="1"/>
              <p:nvPr/>
            </p:nvSpPr>
            <p:spPr>
              <a:xfrm>
                <a:off x="1371600" y="1563252"/>
                <a:ext cx="9932893" cy="1477328"/>
              </a:xfrm>
              <a:prstGeom prst="rect">
                <a:avLst/>
              </a:prstGeom>
              <a:noFill/>
            </p:spPr>
            <p:txBody>
              <a:bodyPr wrap="square" rtlCol="0">
                <a:spAutoFit/>
              </a:bodyPr>
              <a:lstStyle/>
              <a:p>
                <a:pPr>
                  <a:buFont typeface="Arial" panose="020B0604020202020204" pitchFamily="34" charset="0"/>
                  <a:buChar char="•"/>
                </a:pPr>
                <a14:m>
                  <m:oMath xmlns:m="http://schemas.openxmlformats.org/officeDocument/2006/math">
                    <m:r>
                      <a:rPr lang="sl-SI" sz="1800" b="0" i="1" smtClean="0">
                        <a:latin typeface="Cambria Math" panose="02040503050406030204" pitchFamily="18" charset="0"/>
                      </a:rPr>
                      <m:t> </m:t>
                    </m:r>
                    <m:r>
                      <a:rPr lang="sl-SI" sz="1800" b="0" i="1" smtClean="0">
                        <a:latin typeface="Cambria Math" panose="02040503050406030204" pitchFamily="18" charset="0"/>
                      </a:rPr>
                      <m:t>𝑦</m:t>
                    </m:r>
                    <m:r>
                      <a:rPr lang="sl-SI" sz="1800" b="0" i="1" smtClean="0">
                        <a:latin typeface="Cambria Math" panose="02040503050406030204" pitchFamily="18" charset="0"/>
                      </a:rPr>
                      <m:t>=</m:t>
                    </m:r>
                    <m:sSup>
                      <m:sSupPr>
                        <m:ctrlPr>
                          <a:rPr lang="sl-SI" sz="1800" b="0" i="1" smtClean="0">
                            <a:latin typeface="Cambria Math" panose="02040503050406030204" pitchFamily="18" charset="0"/>
                          </a:rPr>
                        </m:ctrlPr>
                      </m:sSupPr>
                      <m:e>
                        <m:r>
                          <a:rPr lang="sl-SI" sz="1800" b="0" i="1" smtClean="0">
                            <a:latin typeface="Cambria Math" panose="02040503050406030204" pitchFamily="18" charset="0"/>
                          </a:rPr>
                          <m:t>𝑥</m:t>
                        </m:r>
                      </m:e>
                      <m:sup>
                        <m:r>
                          <a:rPr lang="sl-SI" sz="1800" b="0" i="1" smtClean="0">
                            <a:latin typeface="Cambria Math" panose="02040503050406030204" pitchFamily="18" charset="0"/>
                          </a:rPr>
                          <m:t>2</m:t>
                        </m:r>
                      </m:sup>
                    </m:sSup>
                  </m:oMath>
                </a14:m>
                <a:endParaRPr lang="sl-SI" sz="1800" dirty="0"/>
              </a:p>
              <a:p>
                <a:endParaRPr lang="sl-SI" sz="1800" dirty="0"/>
              </a:p>
              <a:p>
                <a:pPr>
                  <a:buFont typeface="Arial" panose="020B0604020202020204" pitchFamily="34" charset="0"/>
                  <a:buChar char="•"/>
                </a:pPr>
                <a:r>
                  <a:rPr lang="sl-SI" sz="1800" dirty="0">
                    <a:effectLst/>
                  </a:rPr>
                  <a:t> Težava </a:t>
                </a:r>
                <a:r>
                  <a:rPr lang="sl-SI" sz="1800" dirty="0"/>
                  <a:t>metode: izbira </a:t>
                </a:r>
                <a:r>
                  <a:rPr lang="sl-SI" sz="1800" dirty="0">
                    <a:effectLst/>
                  </a:rPr>
                  <a:t>učne stopnje. </a:t>
                </a:r>
              </a:p>
              <a:p>
                <a:pPr>
                  <a:lnSpc>
                    <a:spcPct val="100000"/>
                  </a:lnSpc>
                  <a:buFont typeface="Arial" panose="020B0604020202020204" pitchFamily="34" charset="0"/>
                  <a:buChar char="•"/>
                </a:pPr>
                <a:r>
                  <a:rPr lang="sl-SI" sz="1800" dirty="0">
                    <a:effectLst/>
                  </a:rPr>
                  <a:t> Graf 1: učna stopnja = 0.1, potrebujemo 42 iteracij. </a:t>
                </a:r>
              </a:p>
              <a:p>
                <a:pPr>
                  <a:buFont typeface="Arial" panose="020B0604020202020204" pitchFamily="34" charset="0"/>
                  <a:buChar char="•"/>
                </a:pPr>
                <a:r>
                  <a:rPr lang="sl-SI" sz="1800" dirty="0">
                    <a:effectLst/>
                  </a:rPr>
                  <a:t> Graf 2: </a:t>
                </a:r>
                <a:r>
                  <a:rPr lang="sl-SI" sz="1800" dirty="0"/>
                  <a:t>učna stopnja = 0.3,</a:t>
                </a:r>
                <a:r>
                  <a:rPr lang="sl-SI" sz="1800" dirty="0">
                    <a:effectLst/>
                  </a:rPr>
                  <a:t> potrebujemo 13 iteracij. </a:t>
                </a:r>
                <a:endParaRPr lang="sl-SI" sz="1800" dirty="0"/>
              </a:p>
            </p:txBody>
          </p:sp>
        </mc:Choice>
        <mc:Fallback>
          <p:sp>
            <p:nvSpPr>
              <p:cNvPr id="10" name="PoljeZBesedilom 9">
                <a:extLst>
                  <a:ext uri="{FF2B5EF4-FFF2-40B4-BE49-F238E27FC236}">
                    <a16:creationId xmlns:a16="http://schemas.microsoft.com/office/drawing/2014/main" id="{34A1ABE4-E5BA-1AFB-9052-C7D38DA2B803}"/>
                  </a:ext>
                </a:extLst>
              </p:cNvPr>
              <p:cNvSpPr txBox="1">
                <a:spLocks noRot="1" noChangeAspect="1" noMove="1" noResize="1" noEditPoints="1" noAdjustHandles="1" noChangeArrowheads="1" noChangeShapeType="1" noTextEdit="1"/>
              </p:cNvSpPr>
              <p:nvPr/>
            </p:nvSpPr>
            <p:spPr>
              <a:xfrm>
                <a:off x="1371600" y="1563252"/>
                <a:ext cx="9932893" cy="1477328"/>
              </a:xfrm>
              <a:prstGeom prst="rect">
                <a:avLst/>
              </a:prstGeom>
              <a:blipFill>
                <a:blip r:embed="rId4"/>
                <a:stretch>
                  <a:fillRect l="-368" t="-412" b="-5350"/>
                </a:stretch>
              </a:blipFill>
            </p:spPr>
            <p:txBody>
              <a:bodyPr/>
              <a:lstStyle/>
              <a:p>
                <a:r>
                  <a:rPr lang="sl-SI">
                    <a:noFill/>
                  </a:rPr>
                  <a:t> </a:t>
                </a:r>
              </a:p>
            </p:txBody>
          </p:sp>
        </mc:Fallback>
      </mc:AlternateContent>
    </p:spTree>
    <p:extLst>
      <p:ext uri="{BB962C8B-B14F-4D97-AF65-F5344CB8AC3E}">
        <p14:creationId xmlns:p14="http://schemas.microsoft.com/office/powerpoint/2010/main" val="3095842418"/>
      </p:ext>
    </p:extLst>
  </p:cSld>
  <p:clrMapOvr>
    <a:masterClrMapping/>
  </p:clrMapOvr>
</p:sld>
</file>

<file path=ppt/theme/theme1.xml><?xml version="1.0" encoding="utf-8"?>
<a:theme xmlns:a="http://schemas.openxmlformats.org/drawingml/2006/main" name="Obrezovanje">
  <a:themeElements>
    <a:clrScheme name="Obrezovanje">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brezovanje">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brezovanj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TM10001105[[fn=Obrezovanje]]</Template>
  <TotalTime>97</TotalTime>
  <Words>1079</Words>
  <Application>Microsoft Office PowerPoint</Application>
  <PresentationFormat>Širokozaslonsko</PresentationFormat>
  <Paragraphs>116</Paragraphs>
  <Slides>20</Slides>
  <Notes>0</Notes>
  <HiddenSlides>0</HiddenSlides>
  <MMClips>0</MMClips>
  <ScaleCrop>false</ScaleCrop>
  <HeadingPairs>
    <vt:vector size="6" baseType="variant">
      <vt:variant>
        <vt:lpstr>Uporabljene pisave</vt:lpstr>
      </vt:variant>
      <vt:variant>
        <vt:i4>3</vt:i4>
      </vt:variant>
      <vt:variant>
        <vt:lpstr>Tema</vt:lpstr>
      </vt:variant>
      <vt:variant>
        <vt:i4>1</vt:i4>
      </vt:variant>
      <vt:variant>
        <vt:lpstr>Naslovi diapozitivov</vt:lpstr>
      </vt:variant>
      <vt:variant>
        <vt:i4>20</vt:i4>
      </vt:variant>
    </vt:vector>
  </HeadingPairs>
  <TitlesOfParts>
    <vt:vector size="24" baseType="lpstr">
      <vt:lpstr>Arial</vt:lpstr>
      <vt:lpstr>Cambria Math</vt:lpstr>
      <vt:lpstr>Franklin Gothic Book</vt:lpstr>
      <vt:lpstr>Obrezovanje</vt:lpstr>
      <vt:lpstr>GRADIENTNI SPUST</vt:lpstr>
      <vt:lpstr>UVOD</vt:lpstr>
      <vt:lpstr>TEORETIČNA IZHODIŠČA</vt:lpstr>
      <vt:lpstr>TEORETIČNA IZHODIŠČA</vt:lpstr>
      <vt:lpstr>TEORETIČNA IZHODIŠČA</vt:lpstr>
      <vt:lpstr>LINEARNA REGRESIJA</vt:lpstr>
      <vt:lpstr>LINEARNA REGRESIJA</vt:lpstr>
      <vt:lpstr>LINEARNA REGRESIJA</vt:lpstr>
      <vt:lpstr>ISKANJE MINIMUMA FUNKCIJE</vt:lpstr>
      <vt:lpstr>ISKANJE MINIMUMA FUNKCIJE</vt:lpstr>
      <vt:lpstr>ISKANJE MINIMUMA FUNKCIJE</vt:lpstr>
      <vt:lpstr>ISKANJE MINIMUMA FUNKCIJE</vt:lpstr>
      <vt:lpstr>ISKANJE MINIMUMA FUNKCIJE</vt:lpstr>
      <vt:lpstr>ISKANJE MINIMUMA FUNKCIJE</vt:lpstr>
      <vt:lpstr>ISKANJE MINIMUMA FUNKCIJE</vt:lpstr>
      <vt:lpstr>ISKANJE MINIMUMA FUNKCIJE</vt:lpstr>
      <vt:lpstr>ISKANJE MINIMUMA FUNKCIJE</vt:lpstr>
      <vt:lpstr>ISKANJE MINIMUMA FUNKCIJE</vt:lpstr>
      <vt:lpstr>ZAKLJUČEK</vt:lpstr>
      <vt:lpstr>VIRI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GRADIENTNI SPUST</dc:title>
  <dc:creator>ancyplesec8@gmail.com</dc:creator>
  <cp:lastModifiedBy>ancyplesec8@gmail.com</cp:lastModifiedBy>
  <cp:revision>3</cp:revision>
  <dcterms:created xsi:type="dcterms:W3CDTF">2022-05-17T12:55:13Z</dcterms:created>
  <dcterms:modified xsi:type="dcterms:W3CDTF">2022-05-19T11:38:50Z</dcterms:modified>
</cp:coreProperties>
</file>