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Raleway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2A93CE-775F-4526-93FF-FE2E90EDBC78}">
  <a:tblStyle styleId="{F62A93CE-775F-4526-93FF-FE2E90EDB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RalewayMedium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55" Type="http://schemas.openxmlformats.org/officeDocument/2006/relationships/font" Target="fonts/RalewayMedium-italic.fntdata"/><Relationship Id="rId10" Type="http://schemas.openxmlformats.org/officeDocument/2006/relationships/slide" Target="slides/slide4.xml"/><Relationship Id="rId54" Type="http://schemas.openxmlformats.org/officeDocument/2006/relationships/font" Target="fonts/Raleway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aleway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ec840f87b596a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ec840f87b596a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4eb9322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4eb9322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ec840f87b596a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ec840f87b596a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4eb9322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4eb9322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bde6c9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bde6c9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4eb9322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4eb9322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bde6c94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2bde6c94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4eb9322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24eb9322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4eb9322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24eb9322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24eb9322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24eb9322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4eb9322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4eb9322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24eb9322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24eb9322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24eb9322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24eb9322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2bde6c9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2bde6c9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24eb9322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24eb9322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24eb9322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24eb9322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24eb9322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24eb9322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24eb9322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24eb9322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4eb9322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24eb9322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24eb9322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24eb9322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24eb9322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24eb9322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4eb9322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4eb9322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2ec840f87b596a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2ec840f87b596a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24eb9322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24eb9322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2ec840f87b596a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2ec840f87b596a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24eb9322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24eb9322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06838d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06838d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24eb9322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624eb9322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24eb9322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24eb9322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24eb9322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624eb9322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2bde6c9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62bde6c9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4eb9322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4eb9322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4eb9322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4eb9322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4eb9322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4eb9322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4eb932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4eb932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4eb9322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4eb9322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4eb9322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4eb9322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536975"/>
            <a:ext cx="7688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7780" l="17756" r="0" t="20637"/>
          <a:stretch/>
        </p:blipFill>
        <p:spPr>
          <a:xfrm>
            <a:off x="2441875" y="3363870"/>
            <a:ext cx="2450673" cy="13435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Risk of Injury Resulting from Vehicle Collisions in Ottawa, Ontario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0" y="3241450"/>
            <a:ext cx="76881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Anja Wu,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Ben Nikkel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504" y="3349350"/>
            <a:ext cx="2015821" cy="134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Q1) What were the most dangerous locations?</a:t>
            </a:r>
            <a:endParaRPr/>
          </a:p>
        </p:txBody>
      </p:sp>
      <p:pic>
        <p:nvPicPr>
          <p:cNvPr descr="A map of a city&#10;&#10;Description automatically generated"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125"/>
            <a:ext cx="4189850" cy="32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p of a city&#10;&#10;Description automatically generated"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497" y="1409125"/>
            <a:ext cx="4888378" cy="32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Q1) </a:t>
            </a:r>
            <a:r>
              <a:rPr lang="en"/>
              <a:t>What were the most dangerous locations?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88" y="1224825"/>
            <a:ext cx="5261630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Q1) What were the most dangerous locations?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88" y="1224825"/>
            <a:ext cx="5261630" cy="37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2578175" y="3365275"/>
            <a:ext cx="1071900" cy="316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221350" y="3049075"/>
            <a:ext cx="1071900" cy="316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578175" y="3681475"/>
            <a:ext cx="1071900" cy="316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221350" y="3681475"/>
            <a:ext cx="1071900" cy="316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578175" y="1796250"/>
            <a:ext cx="1071900" cy="31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5221350" y="2112450"/>
            <a:ext cx="1071900" cy="31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2578175" y="2428650"/>
            <a:ext cx="1071900" cy="3162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221350" y="2744850"/>
            <a:ext cx="1071900" cy="3162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Q1) What were the most dangerous locations?</a:t>
            </a:r>
            <a:endParaRPr/>
          </a:p>
        </p:txBody>
      </p:sp>
      <p:pic>
        <p:nvPicPr>
          <p:cNvPr descr="A map of a city&#10;&#10;Description automatically generated"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125"/>
            <a:ext cx="4189850" cy="32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p of a city&#10;&#10;Description automatically generated"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497" y="1409125"/>
            <a:ext cx="4888378" cy="32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8169850" y="1824900"/>
            <a:ext cx="143700" cy="13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3340925" y="2184575"/>
            <a:ext cx="143700" cy="13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6434500" y="3301025"/>
            <a:ext cx="143700" cy="13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898275" y="3112325"/>
            <a:ext cx="143700" cy="13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1629275" y="3676600"/>
            <a:ext cx="143700" cy="13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1073750" y="3475025"/>
            <a:ext cx="143700" cy="13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800" y="1293225"/>
            <a:ext cx="7122575" cy="3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Q1) What were the most dangerous locations?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7682375" y="1664050"/>
            <a:ext cx="416700" cy="185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Q1) What were the most dangerous locations?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800" y="1293225"/>
            <a:ext cx="7122575" cy="3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1960700" y="2546913"/>
            <a:ext cx="1529700" cy="4596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5500057" y="2554659"/>
            <a:ext cx="1529700" cy="4596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97750" y="571925"/>
            <a:ext cx="805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Q2) Which accident features are correlated to injuries?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75" y="1107125"/>
            <a:ext cx="4825702" cy="40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75" y="1107125"/>
            <a:ext cx="4825702" cy="40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type="title"/>
          </p:nvPr>
        </p:nvSpPr>
        <p:spPr>
          <a:xfrm>
            <a:off x="497750" y="571925"/>
            <a:ext cx="805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Q2) Which accident features are correlated to injuries?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2107775" y="1879000"/>
            <a:ext cx="4017600" cy="69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951725" y="3974700"/>
            <a:ext cx="4181400" cy="23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5894075" y="1161850"/>
            <a:ext cx="239100" cy="3269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229300" y="571925"/>
            <a:ext cx="88503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Q3) Were road/weather conditions correlated to levels of severity of injuries?</a:t>
            </a:r>
            <a:endParaRPr sz="2240"/>
          </a:p>
        </p:txBody>
      </p:sp>
      <p:pic>
        <p:nvPicPr>
          <p:cNvPr descr="A red arrow with blue and purple squares&#10;&#10;Description automatically generated with medium confidence" id="230" name="Google Shape;230;p31"/>
          <p:cNvPicPr preferRelativeResize="0"/>
          <p:nvPr/>
        </p:nvPicPr>
        <p:blipFill rotWithShape="1">
          <a:blip r:embed="rId3">
            <a:alphaModFix/>
          </a:blip>
          <a:srcRect b="2761" l="11936" r="9992" t="0"/>
          <a:stretch/>
        </p:blipFill>
        <p:spPr>
          <a:xfrm>
            <a:off x="2318488" y="1439450"/>
            <a:ext cx="4507022" cy="37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5917200" y="1909850"/>
            <a:ext cx="462600" cy="2203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6780900" y="2364825"/>
            <a:ext cx="20760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No correlation</a:t>
            </a:r>
            <a:endParaRPr b="1" sz="1800"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0" y="4286150"/>
            <a:ext cx="26733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/>
              <a:t>* </a:t>
            </a:r>
            <a:r>
              <a:rPr i="1" lang="en" sz="1800"/>
              <a:t>Weather categorically defined</a:t>
            </a:r>
            <a:endParaRPr i="1" sz="1800"/>
          </a:p>
        </p:txBody>
      </p:sp>
      <p:sp>
        <p:nvSpPr>
          <p:cNvPr id="234" name="Google Shape;234;p31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88700" y="571925"/>
            <a:ext cx="85398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Q4) Did injuries disproportionately affect a specific mode of transportation?</a:t>
            </a:r>
            <a:endParaRPr sz="2140"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" y="1718575"/>
            <a:ext cx="9106225" cy="31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88700" y="571925"/>
            <a:ext cx="85398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Q4) Did injuries disproportionately affect a specific mode of transportation?</a:t>
            </a:r>
            <a:endParaRPr sz="2140"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" y="1718575"/>
            <a:ext cx="9106225" cy="31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7937525" y="4377500"/>
            <a:ext cx="1103100" cy="439500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7891325" y="3433050"/>
            <a:ext cx="1149300" cy="439500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" name="Google Shape;250;p33"/>
          <p:cNvCxnSpPr/>
          <p:nvPr/>
        </p:nvCxnSpPr>
        <p:spPr>
          <a:xfrm>
            <a:off x="1877050" y="4691375"/>
            <a:ext cx="5562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3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88700" y="571925"/>
            <a:ext cx="85398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Q4) Did injuries disproportionately affect a specific mode of transportation?</a:t>
            </a:r>
            <a:endParaRPr sz="214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" y="1718575"/>
            <a:ext cx="9106225" cy="31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6695825" y="4377500"/>
            <a:ext cx="1149300" cy="439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5546525" y="3433050"/>
            <a:ext cx="1149300" cy="439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4341800" y="3892650"/>
            <a:ext cx="1149300" cy="439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405475" y="571925"/>
            <a:ext cx="836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Q5) Do traffic controls lead to decreases in accidents?</a:t>
            </a:r>
            <a:endParaRPr/>
          </a:p>
        </p:txBody>
      </p:sp>
      <p:pic>
        <p:nvPicPr>
          <p:cNvPr descr="A graph of accident control type&#10;&#10;Description automatically generated" id="267" name="Google Shape;267;p35"/>
          <p:cNvPicPr preferRelativeResize="0"/>
          <p:nvPr/>
        </p:nvPicPr>
        <p:blipFill rotWithShape="1">
          <a:blip r:embed="rId3">
            <a:alphaModFix/>
          </a:blip>
          <a:srcRect b="4333" l="0" r="0" t="1040"/>
          <a:stretch/>
        </p:blipFill>
        <p:spPr>
          <a:xfrm>
            <a:off x="2638850" y="1276350"/>
            <a:ext cx="4044821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26050" y="1570550"/>
            <a:ext cx="2370300" cy="28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All traffic controls together account for a higher number of accidents</a:t>
            </a:r>
            <a:endParaRPr sz="2000"/>
          </a:p>
        </p:txBody>
      </p:sp>
      <p:sp>
        <p:nvSpPr>
          <p:cNvPr id="269" name="Google Shape;269;p35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3441925" y="1900325"/>
            <a:ext cx="3200100" cy="23925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3122997" y="1532000"/>
            <a:ext cx="318900" cy="276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6826050" y="3729750"/>
            <a:ext cx="22767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/>
              <a:t>*</a:t>
            </a:r>
            <a:r>
              <a:rPr i="1" lang="en" sz="1600"/>
              <a:t>Traffic controls tend to correlate with intersections </a:t>
            </a:r>
            <a:endParaRPr i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0" y="571925"/>
            <a:ext cx="905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Q6) </a:t>
            </a:r>
            <a:r>
              <a:rPr lang="en" sz="2140"/>
              <a:t>Can we predict whether an injury will occur or not, using specific accident features?</a:t>
            </a:r>
            <a:endParaRPr sz="2140"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729450" y="1536975"/>
            <a:ext cx="7688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Decision Tree with maximum depth 6 and criterion entropy</a:t>
            </a:r>
            <a:endParaRPr b="1"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2053875"/>
            <a:ext cx="89535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50550" y="4835175"/>
            <a:ext cx="8898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en" sz="1355"/>
              <a:t>class imbalance ~1:5  </a:t>
            </a:r>
            <a:endParaRPr b="1" sz="1355"/>
          </a:p>
        </p:txBody>
      </p:sp>
      <p:sp>
        <p:nvSpPr>
          <p:cNvPr id="281" name="Google Shape;281;p36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0" y="571925"/>
            <a:ext cx="905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Q6) Can we predict whether an injury will occur or not, using specific accident features?</a:t>
            </a:r>
            <a:endParaRPr sz="2140"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729450" y="1536975"/>
            <a:ext cx="7688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Decision Tree with maximum depth 6 and criterion entropy</a:t>
            </a:r>
            <a:endParaRPr b="1"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2053875"/>
            <a:ext cx="89535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/>
          <p:nvPr/>
        </p:nvSpPr>
        <p:spPr>
          <a:xfrm>
            <a:off x="5462225" y="3459850"/>
            <a:ext cx="1696500" cy="40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50550" y="4835175"/>
            <a:ext cx="8898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en" sz="1355"/>
              <a:t>class imbalance ~1:5  </a:t>
            </a:r>
            <a:endParaRPr b="1" sz="1355"/>
          </a:p>
        </p:txBody>
      </p:sp>
      <p:sp>
        <p:nvSpPr>
          <p:cNvPr id="291" name="Google Shape;291;p37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0" y="571925"/>
            <a:ext cx="905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Q6) Can we predict whether an injury will occur or not, using specific accident features?</a:t>
            </a:r>
            <a:endParaRPr sz="2140"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729450" y="1536975"/>
            <a:ext cx="7688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Decision Tree with maximum depth 6 and criterion entropy</a:t>
            </a:r>
            <a:endParaRPr b="1"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2053875"/>
            <a:ext cx="89535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/>
          <p:nvPr/>
        </p:nvSpPr>
        <p:spPr>
          <a:xfrm>
            <a:off x="5460600" y="2571750"/>
            <a:ext cx="1696500" cy="40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50550" y="4835175"/>
            <a:ext cx="8898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en" sz="1355"/>
              <a:t>class imbalance ~1:5  </a:t>
            </a:r>
            <a:endParaRPr b="1" sz="1355"/>
          </a:p>
        </p:txBody>
      </p:sp>
      <p:sp>
        <p:nvSpPr>
          <p:cNvPr id="301" name="Google Shape;301;p38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0" y="571925"/>
            <a:ext cx="905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Q6) Can we predict whether an injury will occur or not, using specific accident features?</a:t>
            </a:r>
            <a:endParaRPr sz="2140"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729450" y="1536975"/>
            <a:ext cx="7688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Decision Tree with maximum depth 6 and criterion entropy</a:t>
            </a:r>
            <a:endParaRPr b="1"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2053875"/>
            <a:ext cx="89535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/>
          <p:nvPr/>
        </p:nvSpPr>
        <p:spPr>
          <a:xfrm>
            <a:off x="5445175" y="3019000"/>
            <a:ext cx="1696500" cy="40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50550" y="4835175"/>
            <a:ext cx="8898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en" sz="1355"/>
              <a:t>class imbalance ~1:5  </a:t>
            </a:r>
            <a:endParaRPr b="1" sz="1355"/>
          </a:p>
        </p:txBody>
      </p:sp>
      <p:sp>
        <p:nvSpPr>
          <p:cNvPr id="311" name="Google Shape;311;p39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0" y="571925"/>
            <a:ext cx="905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Q6) Can we predict whether an injury will occur or not, using specific accident features?</a:t>
            </a:r>
            <a:endParaRPr sz="2140"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150"/>
            <a:ext cx="5943600" cy="339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40"/>
          <p:cNvGraphicFramePr/>
          <p:nvPr/>
        </p:nvGraphicFramePr>
        <p:xfrm>
          <a:off x="0" y="47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{F62A93CE-775F-4526-93FF-FE2E90EDBC78}</a:tableStyleId>
              </a:tblPr>
              <a:tblGrid>
                <a:gridCol w="538625"/>
                <a:gridCol w="1635275"/>
                <a:gridCol w="591750"/>
                <a:gridCol w="418600"/>
                <a:gridCol w="442000"/>
                <a:gridCol w="442025"/>
                <a:gridCol w="442000"/>
                <a:gridCol w="442000"/>
                <a:gridCol w="442125"/>
                <a:gridCol w="522975"/>
              </a:tblGrid>
              <a:tr h="24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dt_n</a:t>
                      </a:r>
                      <a:endParaRPr b="1" sz="800"/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 Tuned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0.6853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b="1"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</a:t>
                      </a:r>
                      <a:endParaRPr b="1" sz="800"/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</a:t>
                      </a:r>
                      <a:endParaRPr b="1" sz="800"/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9" name="Google Shape;319;p40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0" y="571925"/>
            <a:ext cx="905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Q6) Can we predict whether an injury will occur or not, using specific accident features?</a:t>
            </a:r>
            <a:endParaRPr sz="2140"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6025175" y="1536975"/>
            <a:ext cx="2860800" cy="3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Comparatively, the fine tuned decision tree did better on most metrics except 2% worse on the recall score</a:t>
            </a:r>
            <a:endParaRPr b="1"/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150"/>
            <a:ext cx="5943600" cy="339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41"/>
          <p:cNvGraphicFramePr/>
          <p:nvPr/>
        </p:nvGraphicFramePr>
        <p:xfrm>
          <a:off x="0" y="47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{F62A93CE-775F-4526-93FF-FE2E90EDBC78}</a:tableStyleId>
              </a:tblPr>
              <a:tblGrid>
                <a:gridCol w="538625"/>
                <a:gridCol w="1635275"/>
                <a:gridCol w="591750"/>
                <a:gridCol w="418600"/>
                <a:gridCol w="442000"/>
                <a:gridCol w="442025"/>
                <a:gridCol w="442000"/>
                <a:gridCol w="442000"/>
                <a:gridCol w="442125"/>
                <a:gridCol w="522975"/>
              </a:tblGrid>
              <a:tr h="24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dt_n</a:t>
                      </a:r>
                      <a:endParaRPr b="1" sz="800"/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 Tuned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0.6853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b="1"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91425" marB="91425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1"/>
          <p:cNvSpPr/>
          <p:nvPr/>
        </p:nvSpPr>
        <p:spPr>
          <a:xfrm>
            <a:off x="500575" y="1573425"/>
            <a:ext cx="5416800" cy="254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Solve and Motivation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536975"/>
            <a:ext cx="76887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 c</a:t>
            </a:r>
            <a:r>
              <a:rPr lang="en"/>
              <a:t>ollison features contribute to injuries and how?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 a citizen of Ottawa who drives far and often (usually through Hunt Club) curious about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how bad intersections are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which need to be improved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if there are certain features contributing to injuries that can be mitigated by the city 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</a:t>
            </a:r>
            <a:r>
              <a:rPr lang="en"/>
              <a:t>ications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This?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729450" y="1536975"/>
            <a:ext cx="7688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Highlighting dangerous areas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Ottawa residents to be mindful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City of Ottawa officials to look into these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Uncovering relevant predictors of collision injuries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 improvements to be made based on features most likely to end in injuries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With better predictive power → dispatchers could know if there will be an injury or not</a:t>
            </a:r>
            <a:endParaRPr sz="1900"/>
          </a:p>
        </p:txBody>
      </p:sp>
      <p:sp>
        <p:nvSpPr>
          <p:cNvPr id="341" name="Google Shape;341;p43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510625" y="1416075"/>
            <a:ext cx="81648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Top Accident/Injury Locations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Hunt Club and Riverside/Prince of Whales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Innes and Tenth Line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Baseline and Woodroffe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Top Ma</a:t>
            </a:r>
            <a:r>
              <a:rPr lang="en"/>
              <a:t>jo</a:t>
            </a:r>
            <a:r>
              <a:rPr lang="en"/>
              <a:t>r/Fatal injuries Location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8th Line and Parkway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Correlated Features to Injuries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Slight correlation with modes of transportation (pedestrian, bike, </a:t>
            </a:r>
            <a:r>
              <a:rPr lang="en"/>
              <a:t>motorcycle</a:t>
            </a:r>
            <a:r>
              <a:rPr lang="en"/>
              <a:t>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Modes of Transportation and Injuries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Motorcycles &lt;1% of accidents, but 14% end in major injuries and 3% in fatal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Pedestrians account for 2% of accidents, with ~2.5% ending in fatal injuries with 57% in minor injuries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Predictive Model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85% accuracy (better than chance)</a:t>
            </a: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map of a city&#10;&#10;Description automatically generated" id="354" name="Google Shape;354;p45"/>
          <p:cNvPicPr preferRelativeResize="0"/>
          <p:nvPr/>
        </p:nvPicPr>
        <p:blipFill rotWithShape="1">
          <a:blip r:embed="rId3">
            <a:alphaModFix/>
          </a:blip>
          <a:srcRect b="10447" l="0" r="12975" t="11930"/>
          <a:stretch/>
        </p:blipFill>
        <p:spPr>
          <a:xfrm>
            <a:off x="5497475" y="490975"/>
            <a:ext cx="3646525" cy="25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/>
          <p:nvPr/>
        </p:nvSpPr>
        <p:spPr>
          <a:xfrm>
            <a:off x="7119500" y="2369625"/>
            <a:ext cx="143700" cy="137100"/>
          </a:xfrm>
          <a:prstGeom prst="rect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6585575" y="2167300"/>
            <a:ext cx="143700" cy="137100"/>
          </a:xfrm>
          <a:prstGeom prst="rect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8820050" y="885375"/>
            <a:ext cx="143700" cy="137100"/>
          </a:xfrm>
          <a:prstGeom prst="rect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the City can do to mitigate injuries</a:t>
            </a:r>
            <a:endParaRPr/>
          </a:p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510625" y="1416075"/>
            <a:ext cx="81648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Unfortunately, there were not highly correlated items from the accident features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Dataset does not have many features the City can control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e.g. does not have speed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BUT…</a:t>
            </a:r>
            <a:endParaRPr sz="2000"/>
          </a:p>
        </p:txBody>
      </p:sp>
      <p:sp>
        <p:nvSpPr>
          <p:cNvPr id="364" name="Google Shape;364;p46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contributions</a:t>
            </a:r>
            <a:endParaRPr/>
          </a:p>
        </p:txBody>
      </p:sp>
      <p:sp>
        <p:nvSpPr>
          <p:cNvPr id="370" name="Google Shape;370;p47"/>
          <p:cNvSpPr txBox="1"/>
          <p:nvPr>
            <p:ph idx="1" type="body"/>
          </p:nvPr>
        </p:nvSpPr>
        <p:spPr>
          <a:xfrm>
            <a:off x="729450" y="1536975"/>
            <a:ext cx="7688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Comprehensive list of “dangerous” locations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City qualitatively analyze why these are dangerous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Levels of injury for various modes of transportation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Public Service Announcements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Predictive model (better than dummy)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Can further be improve with more data sources (e.g. speed)</a:t>
            </a:r>
            <a:endParaRPr sz="1900"/>
          </a:p>
        </p:txBody>
      </p:sp>
      <p:sp>
        <p:nvSpPr>
          <p:cNvPr id="371" name="Google Shape;371;p47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729450" y="1416325"/>
            <a:ext cx="76887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Incorporating speed to improve predictions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Looking at volume to improve our analysis to be more comparative between locations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 the time trends, it seems like there continues to be a decrease on average for the years following COVID. Are the trends proportionally decreasing?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e.g. hybrid workers only go to office 2-3 times per week, is there a ⅖-⅗ decrease in accidents compared to other years?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Look at seasonal trends: are there certain weather/environmental conditions that are correlated to injuries based on season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e.g. look at just winter months and see if snow is an influencer of severity of injuries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Can we predict 2023 injuries?</a:t>
            </a:r>
            <a:endParaRPr/>
          </a:p>
        </p:txBody>
      </p:sp>
      <p:sp>
        <p:nvSpPr>
          <p:cNvPr id="383" name="Google Shape;383;p49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title"/>
          </p:nvPr>
        </p:nvSpPr>
        <p:spPr>
          <a:xfrm>
            <a:off x="729450" y="0"/>
            <a:ext cx="7688400" cy="51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8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Asked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98425" y="1381375"/>
            <a:ext cx="8003100" cy="3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were the most dangerous locations?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Which have the most commonly </a:t>
            </a:r>
            <a:r>
              <a:rPr lang="en" sz="1600"/>
              <a:t>occurring</a:t>
            </a:r>
            <a:r>
              <a:rPr lang="en" sz="1600"/>
              <a:t> accidents?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Which locations are most dangerous in terms of injury levels?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Which accident features are correlated to injuries?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Were road/weather conditions correlated to levels of severity of injuries?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Did injuries disproportionately affect drivers, pedestrians, bicyclers or motorcycles?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traffic controls lead to decreases in accidents?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Can we predict whether an injury will occur or not, using specific accident features?</a:t>
            </a:r>
            <a:endParaRPr sz="1800"/>
          </a:p>
        </p:txBody>
      </p:sp>
      <p:sp>
        <p:nvSpPr>
          <p:cNvPr id="114" name="Google Shape;114;p17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Cleaning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00900"/>
            <a:ext cx="76887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https://open.ottawa.ca/ </a:t>
            </a:r>
            <a:r>
              <a:rPr i="1" lang="en"/>
              <a:t>accessed September, 2023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Feature distribution analyzed for outliers, etc.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Missing value</a:t>
            </a:r>
            <a:r>
              <a:rPr lang="en"/>
              <a:t>s for integer columns were changed to zeros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Latitude and longitude rounded from 5 to 4 decimal points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Binary injury variable created  (0: no injury collision, 1: injury collision)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Categorical predictor features converted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Using scale if ordinal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Using one-hot encoding if </a:t>
            </a:r>
            <a:r>
              <a:rPr lang="en"/>
              <a:t>nominal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439450"/>
            <a:ext cx="76887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Collision counts based on grouping truncated lat, long and location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Top 10 Locations by </a:t>
            </a:r>
            <a:r>
              <a:rPr lang="en" sz="1600"/>
              <a:t>Number of Collisions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Top 10 Locations by </a:t>
            </a:r>
            <a:r>
              <a:rPr lang="en" sz="1600"/>
              <a:t>Number of Injuries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Top Locations by Number of Major/Fatal Injuries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Correlation heat map </a:t>
            </a:r>
            <a:r>
              <a:rPr i="1" lang="en" sz="1800"/>
              <a:t>(Pearson’s)</a:t>
            </a:r>
            <a:endParaRPr i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features with predictor </a:t>
            </a:r>
            <a:r>
              <a:rPr i="1" lang="en" sz="1600"/>
              <a:t>(removed highly correlated for predictions)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Environmental factors on severity level of injury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Calculations on proportions: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ll collisions involving each mode of transportation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each mode of transportation by each level of injury severity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Collision frequency by type of traffic control</a:t>
            </a:r>
            <a:endParaRPr sz="1800"/>
          </a:p>
        </p:txBody>
      </p:sp>
      <p:sp>
        <p:nvSpPr>
          <p:cNvPr id="133" name="Google Shape;133;p20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575525"/>
            <a:ext cx="5906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k-Nearest Neighbours </a:t>
            </a:r>
            <a:r>
              <a:rPr i="1" lang="en" sz="1800"/>
              <a:t>(scikit-learn)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OverSampling  (ROS) </a:t>
            </a:r>
            <a:r>
              <a:rPr i="1" lang="en" sz="1600"/>
              <a:t>(imblearn.over_sampling)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Synthetic Minority Oversampling Technique (</a:t>
            </a:r>
            <a:r>
              <a:rPr lang="en" sz="1600"/>
              <a:t>SMOTE) </a:t>
            </a:r>
            <a:endParaRPr i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 </a:t>
            </a:r>
            <a:r>
              <a:rPr i="1" lang="en" sz="1800"/>
              <a:t>(scikit-learn)</a:t>
            </a:r>
            <a:endParaRPr i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OverSampling  (ROS) </a:t>
            </a:r>
            <a:r>
              <a:rPr i="1" lang="en" sz="1600"/>
              <a:t>(imblearn.over_sampling)</a:t>
            </a:r>
            <a:endParaRPr i="1"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/>
              <a:t>Random Forest </a:t>
            </a:r>
            <a:r>
              <a:rPr i="1" lang="en" sz="1800"/>
              <a:t>(scikit-learn)</a:t>
            </a:r>
            <a:endParaRPr i="1"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Comparative Methods (</a:t>
            </a:r>
            <a:r>
              <a:rPr i="1" lang="en" sz="1600"/>
              <a:t>PyCaret)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 on side</a:t>
            </a:r>
            <a:endParaRPr sz="1600"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8735" r="63888" t="0"/>
          <a:stretch/>
        </p:blipFill>
        <p:spPr>
          <a:xfrm>
            <a:off x="6773150" y="810476"/>
            <a:ext cx="2079209" cy="43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8745450" y="0"/>
            <a:ext cx="35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