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96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gMN3wJAGCDR1uJEc3KcOhCE2KS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E08438-0C0D-45F7-BC4D-8DF5B0673844}">
  <a:tblStyle styleId="{F6E08438-0C0D-45F7-BC4D-8DF5B067384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96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20396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indent="-108204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indent="-96012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indent="-8382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indent="-8382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indent="-8382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indent="-8382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indent="-8382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indent="-8382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b="0" i="0" sz="2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08204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6012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7239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7239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7239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239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7239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724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open.ottawa.ca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24350513" y="25531616"/>
            <a:ext cx="16631232" cy="3390900"/>
          </a:xfrm>
          <a:prstGeom prst="roundRect">
            <a:avLst>
              <a:gd fmla="val 3572" name="adj"/>
            </a:avLst>
          </a:prstGeom>
          <a:solidFill>
            <a:srgbClr val="EDEDED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15901" y="30518100"/>
            <a:ext cx="9989583" cy="1866900"/>
          </a:xfrm>
          <a:prstGeom prst="roundRect">
            <a:avLst>
              <a:gd fmla="val 3572" name="adj"/>
            </a:avLst>
          </a:prstGeom>
          <a:solidFill>
            <a:srgbClr val="EDEDED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15901" y="11455400"/>
            <a:ext cx="10277354" cy="3390900"/>
          </a:xfrm>
          <a:prstGeom prst="roundRect">
            <a:avLst>
              <a:gd fmla="val 3572" name="adj"/>
            </a:avLst>
          </a:prstGeom>
          <a:solidFill>
            <a:srgbClr val="EDEDED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0"/>
            <a:ext cx="43891200" cy="4820333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9037321" y="3452524"/>
            <a:ext cx="25816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 Nikkel, Anja Wu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"/>
          <p:cNvCxnSpPr/>
          <p:nvPr/>
        </p:nvCxnSpPr>
        <p:spPr>
          <a:xfrm>
            <a:off x="413536" y="4830618"/>
            <a:ext cx="43064129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"/>
          <p:cNvSpPr txBox="1"/>
          <p:nvPr/>
        </p:nvSpPr>
        <p:spPr>
          <a:xfrm>
            <a:off x="24558326" y="13481996"/>
            <a:ext cx="18907200" cy="19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</a:t>
            </a:r>
            <a:r>
              <a:rPr b="1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Hunt Club Bridge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is one of the most collision/injury prone locations (Figure 1).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Six locations had 3 </a:t>
            </a:r>
            <a:r>
              <a:rPr b="1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injuries. Three locations had 2 </a:t>
            </a:r>
            <a:r>
              <a:rPr b="1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fatal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injuries. Both outcomes involved </a:t>
            </a:r>
            <a:r>
              <a:rPr b="1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8th Line Rd @ Parkway Rd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 of transportation 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(</a:t>
            </a:r>
            <a:r>
              <a:rPr b="1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motorcycles, pedestrians, bicycles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correlated with an injury occurring (Figure 2).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features did not correlate with injury severity.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collisions involved only </a:t>
            </a:r>
            <a:r>
              <a:rPr b="1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Vehicles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(95.28%) and of these most were without injury (80%). </a:t>
            </a:r>
            <a:r>
              <a:rPr b="1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Pedestrian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collisions almost always involved injury (&gt; 99%). 3.33% of </a:t>
            </a:r>
            <a:r>
              <a:rPr b="1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Motorcycle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injuries were </a:t>
            </a:r>
            <a:r>
              <a:rPr b="1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fatal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2.43% of </a:t>
            </a:r>
            <a:r>
              <a:rPr b="1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Pedestrian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injuries were </a:t>
            </a:r>
            <a:r>
              <a:rPr b="1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fatal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Combined, collisions usually occurred whe</a:t>
            </a: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was a </a:t>
            </a:r>
            <a:r>
              <a:rPr b="1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 control 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(signals, stop signs, etc.). Separated, the most common type of traffic control was no control.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to the best benchmark model (Ridge Classifier),</a:t>
            </a:r>
            <a:r>
              <a:rPr b="1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Decision Tree 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(Figure 3) had the highest </a:t>
            </a:r>
            <a:r>
              <a:rPr b="1" i="0" lang="en-CA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(0.85 &gt; 0.84) and </a:t>
            </a:r>
            <a:r>
              <a:rPr b="1" i="0" lang="en-CA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(0.88 &gt; 0.69) but not </a:t>
            </a:r>
            <a:r>
              <a:rPr b="1" i="0" lang="en-CA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(0.24 &lt; 0.26).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performed worse than chance. </a:t>
            </a:r>
            <a:r>
              <a:rPr b="1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performed worse than the final decision tree model.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Implications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responders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better anticipate the degree of injury with this model.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collision/injury locations may deserve targeted </a:t>
            </a:r>
            <a:r>
              <a:rPr b="1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interventions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features may not correlate to traffic collision injuries when analyzed </a:t>
            </a:r>
            <a:r>
              <a:rPr b="1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categorically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CA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analysis – does time of day, day of week, seasonality, COVID affect injury incidence?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Incorporate </a:t>
            </a:r>
            <a:r>
              <a:rPr b="1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traffic volume</a:t>
            </a: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 for more comprehensive model construction.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Intervention analysis – did traffic </a:t>
            </a:r>
            <a:r>
              <a:rPr b="1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camera installation</a:t>
            </a: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 in fewer collisions and injuries?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CA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Ottawa locations have high collision frequency, with the “</a:t>
            </a:r>
            <a:r>
              <a:rPr b="1" i="0" lang="en-CA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Hunt Club Bridge</a:t>
            </a: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being most prevalent.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CA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8th Line Rd @ Parkway Rd.</a:t>
            </a: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b="1" i="0" lang="en-CA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dangerous</a:t>
            </a: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traffic location.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 of transport</a:t>
            </a: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affects the occurrence and type of injury.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 useful method for predicting traffic collision injuries wi</a:t>
            </a:r>
            <a:r>
              <a:rPr lang="en-CA" sz="2800">
                <a:latin typeface="Calibri"/>
                <a:ea typeface="Calibri"/>
                <a:cs typeface="Calibri"/>
                <a:sym typeface="Calibri"/>
              </a:rPr>
              <a:t>th this dataset</a:t>
            </a: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048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Abdi A, Seyedabrishami S, O’Hern S. (2023). A Two-Stage Sequential Framework for Traffic Accident Post-Impact Prediction Utilizing Real-Time Traffic, Weather, and Accident Data. J Adv Transp 2023.</a:t>
            </a:r>
            <a:endParaRPr/>
          </a:p>
          <a:p>
            <a:pPr indent="-304800" lvl="0" marL="30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Nogayeva S, Gooch J, Frascione N. (2021). Science &amp; Justice The forensic investigation of vehicle – pedestrian collisions : A review. Sci Justice 61:112–118.</a:t>
            </a:r>
            <a:endParaRPr/>
          </a:p>
          <a:p>
            <a:pPr indent="-304800" lvl="0" marL="30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World Health Organization. (2018). Global status report on road safety 2018: summary. WHO/NMH/NVI/18.20.</a:t>
            </a:r>
            <a:endParaRPr/>
          </a:p>
          <a:p>
            <a:pPr indent="-304800" lvl="0" marL="30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Yuan Y, Wang S, Liu Z, Cui G, Wang Y. (2022). Influencing factors analysis of side right-angle collisions severity at intersections based on decision tree. Int J Crashworthiness 27:59–69.</a:t>
            </a:r>
            <a:endParaRPr/>
          </a:p>
          <a:p>
            <a:pPr indent="-304800" lvl="0" marL="30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0774332" y="12244812"/>
            <a:ext cx="193975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1</a:t>
            </a:r>
            <a:r>
              <a:rPr b="0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Top 10 Locations in Ottawa, Ontario with the most collisions and the most collisions involving at least one injury. </a:t>
            </a:r>
            <a:r>
              <a:rPr b="1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b="0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geographic maps marked by the locations with the most collisions (</a:t>
            </a:r>
            <a:r>
              <a:rPr b="1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b="0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and most collisions with injuries (</a:t>
            </a:r>
            <a:r>
              <a:rPr b="1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b="0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  <a:r>
              <a:rPr b="1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b="0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Frequency tables of locations with the most collisions (</a:t>
            </a:r>
            <a:r>
              <a:rPr b="1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b="0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and the most collisions with injuries (</a:t>
            </a:r>
            <a:r>
              <a:rPr b="1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b="0" i="0" lang="en-C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46135" y="5344164"/>
            <a:ext cx="10243200" cy="28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CA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their most recent report, the World Health Organization estimated that global deaths due to road traffic was over </a:t>
            </a:r>
            <a:r>
              <a:rPr b="1" i="0" lang="en-CA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1.3 million people per year</a:t>
            </a:r>
            <a:r>
              <a:rPr b="0" i="0" lang="en-CA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Countries have </a:t>
            </a:r>
            <a:r>
              <a:rPr b="1"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reduced this burden</a:t>
            </a:r>
            <a:r>
              <a:rPr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by implementing </a:t>
            </a:r>
            <a:r>
              <a:rPr b="0" i="0" lang="en-CA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road, vehicle and user safety standards strategies.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 traffic collision </a:t>
            </a:r>
            <a:r>
              <a:rPr b="1"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features can influence an injury outcome</a:t>
            </a:r>
            <a:r>
              <a:rPr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people, vehicle, environment, infrastructure, fuel price and climate change elements are relevant.</a:t>
            </a:r>
            <a:r>
              <a:rPr b="0" i="0" lang="en-CA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Supervised machine learning</a:t>
            </a:r>
            <a:r>
              <a:rPr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suit</a:t>
            </a:r>
            <a:r>
              <a:rPr lang="en-CA" sz="2800">
                <a:latin typeface="Calibri"/>
                <a:ea typeface="Calibri"/>
                <a:cs typeface="Calibri"/>
                <a:sym typeface="Calibri"/>
              </a:rPr>
              <a:t>able</a:t>
            </a:r>
            <a:r>
              <a:rPr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relating diverse predictors to traffic collision injuries; previous work have used Decision Tree (</a:t>
            </a:r>
            <a:r>
              <a:rPr b="1"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DT</a:t>
            </a:r>
            <a:r>
              <a:rPr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and k-Nearest Neighbour (</a:t>
            </a:r>
            <a:r>
              <a:rPr b="1"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r>
              <a:rPr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methods.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1" i="0" lang="en-CA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can Ottawa collision injuries be described </a:t>
            </a:r>
            <a:r>
              <a:rPr b="0" i="0" lang="en-CA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top locations, severity distribution per mode of transportation, </a:t>
            </a:r>
            <a:r>
              <a:rPr lang="en-CA" sz="2800">
                <a:latin typeface="Calibri"/>
                <a:ea typeface="Calibri"/>
                <a:cs typeface="Calibri"/>
                <a:sym typeface="Calibri"/>
              </a:rPr>
              <a:t>occurrence</a:t>
            </a:r>
            <a:r>
              <a:rPr b="0" i="0" lang="en-CA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correlation, severity correlation, and traffic control implications?</a:t>
            </a:r>
            <a:endParaRPr/>
          </a:p>
          <a:p>
            <a:pPr indent="-514350" lvl="0" marL="51435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-CA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we build a model to </a:t>
            </a:r>
            <a:r>
              <a:rPr b="1" i="0" lang="en-CA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 the likelihood of injury</a:t>
            </a:r>
            <a:r>
              <a:rPr b="0" i="0" lang="en-CA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using Decision Tree and k-Nearest Neighbour methods?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CA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</a:t>
            </a:r>
            <a:r>
              <a:rPr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CA" sz="2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https://open.ottawa.ca/</a:t>
            </a:r>
            <a:r>
              <a:rPr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accessed in </a:t>
            </a:r>
            <a:r>
              <a:rPr b="0" i="0" lang="en-CA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September 2023.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Missing integer values were changed to zeros.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Latitude/Longitude values were truncated to 4 decimal points.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binary injury variable was created; 0 = no injury, 1 = at least one injury.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Ordinal features were converted to integer scales.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Nominal features were converted to one-hot encoding.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Descriptive Analysis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Correlation heat maps used </a:t>
            </a:r>
            <a:r>
              <a:rPr b="1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Pearson correlation coefficients</a:t>
            </a: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Modeling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Packages (Python): SciKit-Learn, imblearn.over_sampling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80-20 Train-Test split with nested 70-30 Train-Validate split of outer Train set.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Hyperparameters: nearest neighbours = 6</a:t>
            </a:r>
            <a:endParaRPr/>
          </a:p>
          <a:p>
            <a:pPr indent="-4572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imbalance was addressed using Random OverSampling and SMOTE.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DT</a:t>
            </a:r>
            <a:endParaRPr/>
          </a:p>
          <a:p>
            <a:pPr indent="-4572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Hyperparameters: entropy criterion, max depth = 6</a:t>
            </a:r>
            <a:endParaRPr/>
          </a:p>
          <a:p>
            <a:pPr indent="-4572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imbalance was addressed using Random OverSampling.</a:t>
            </a:r>
            <a:endParaRPr/>
          </a:p>
          <a:p>
            <a:pPr indent="-4572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lang="en-CA" sz="280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n_estima</a:t>
            </a:r>
            <a:r>
              <a:rPr lang="en-CA" sz="2800">
                <a:latin typeface="Calibri"/>
                <a:ea typeface="Calibri"/>
                <a:cs typeface="Calibri"/>
                <a:sym typeface="Calibri"/>
              </a:rPr>
              <a:t>tors = 100)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Evaluation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DT was evaluated against a variety of techniques using PyCaret [Python].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CA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Acknowledgements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 to </a:t>
            </a:r>
            <a:r>
              <a:rPr b="1" i="0" lang="en-CA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City of Ottawa</a:t>
            </a: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making the collision data publicly available and for </a:t>
            </a:r>
            <a:r>
              <a:rPr b="1" i="0" lang="en-CA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Mahmud Hasan</a:t>
            </a:r>
            <a:r>
              <a:rPr b="0" i="0" lang="en-C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guidance during this project.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96271" y="22847827"/>
            <a:ext cx="11251147" cy="94081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1"/>
          <p:cNvGraphicFramePr/>
          <p:nvPr/>
        </p:nvGraphicFramePr>
        <p:xfrm>
          <a:off x="10774332" y="13596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{F6E08438-0C0D-45F7-BC4D-8DF5B0673844}</a:tableStyleId>
              </a:tblPr>
              <a:tblGrid>
                <a:gridCol w="906000"/>
                <a:gridCol w="4129675"/>
                <a:gridCol w="1158850"/>
                <a:gridCol w="906000"/>
                <a:gridCol w="5098875"/>
                <a:gridCol w="1095625"/>
              </a:tblGrid>
              <a:tr h="4461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Collisions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Collisions with an Injury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4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Rank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Location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Rank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Location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Hunt Club Rd @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Riverside Dr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232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Meadowlands Dr @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Merivale Rd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St. Joseph Blvd @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Jeanne D'arc Blvd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218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Hunt Club Rd @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Riverside Dr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Innes Rd @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Tenth Line Rd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168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Riverside Dr @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Tremblay Rd/Hwy417 Ic117 Ramp52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West Hunt Club Rd @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Woodroffe Ave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157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Innes Rd @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Tenth Line Rd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 St @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Walkley Rd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157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Prince Of Wales Dr @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West Hunt Club Rd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Prince Of Wales Dr @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West Hunt Club Rd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Hazeldean Rd @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Terry Fox Dr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Baseline Rd @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Woodroffe Ave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Baseline Rd @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Woodroffe Ave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Greenbank Rd @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Strandherd Dr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Hunt Club Rd @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Bridle Path Dr/Daze St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St. Joseph Blvd/Old Montreal Rd @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Trim Rd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Albion Rd @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Mitch Owens Rd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Merivale Rd @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West Hunt Club Rd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2400" u="none" cap="none" strike="noStrike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Innes Rd @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Jeanne D'arc Blvd/Mer Bleue Rd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2400" u="none" cap="none" strike="noStrike"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0" name="Google Shape;100;p1"/>
          <p:cNvGrpSpPr/>
          <p:nvPr/>
        </p:nvGrpSpPr>
        <p:grpSpPr>
          <a:xfrm>
            <a:off x="10774333" y="5271633"/>
            <a:ext cx="19397553" cy="6815990"/>
            <a:chOff x="11806728" y="5424033"/>
            <a:chExt cx="19397553" cy="6815990"/>
          </a:xfrm>
        </p:grpSpPr>
        <p:pic>
          <p:nvPicPr>
            <p:cNvPr descr="A map of a city&#10;&#10;Description automatically generated" id="101" name="Google Shape;101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806728" y="5424033"/>
              <a:ext cx="8844936" cy="6815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map of a city&#10;&#10;Description automatically generated" id="102" name="Google Shape;10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932742" y="5439884"/>
              <a:ext cx="10271539" cy="67842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1"/>
          <p:cNvSpPr txBox="1"/>
          <p:nvPr/>
        </p:nvSpPr>
        <p:spPr>
          <a:xfrm>
            <a:off x="11796271" y="32164343"/>
            <a:ext cx="111712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2.</a:t>
            </a:r>
            <a:r>
              <a:rPr b="0" i="0" lang="en-CA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Correlation matrix of all predictor variables and injury occurrence.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31146325" y="12249075"/>
            <a:ext cx="117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3</a:t>
            </a:r>
            <a:r>
              <a:rPr b="0" i="0" lang="en-CA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CA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Tree model test measures (</a:t>
            </a:r>
            <a:r>
              <a:rPr b="1" lang="en-CA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n-CA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CA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confusion matrix (</a:t>
            </a:r>
            <a:r>
              <a:rPr b="1" lang="en-CA" sz="2400"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4058901" y="9867900"/>
            <a:ext cx="571500" cy="609593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24408953" y="9106727"/>
            <a:ext cx="571500" cy="6096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9037321" y="423868"/>
            <a:ext cx="25816559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8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Ottawa Traffic Collisions – Describing and Predicting Injuries with Supervised Learning</a:t>
            </a:r>
            <a:endParaRPr b="1" sz="8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 with low confidence" id="108" name="Google Shape;108;p1"/>
          <p:cNvPicPr preferRelativeResize="0"/>
          <p:nvPr/>
        </p:nvPicPr>
        <p:blipFill rotWithShape="1">
          <a:blip r:embed="rId7">
            <a:alphaModFix/>
          </a:blip>
          <a:srcRect b="29329" l="14487" r="14296" t="28052"/>
          <a:stretch/>
        </p:blipFill>
        <p:spPr>
          <a:xfrm>
            <a:off x="35431957" y="1232437"/>
            <a:ext cx="7189135" cy="2104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86000" y="971934"/>
            <a:ext cx="6173244" cy="262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/>
          <p:cNvPicPr preferRelativeResize="0"/>
          <p:nvPr/>
        </p:nvPicPr>
        <p:blipFill rotWithShape="1">
          <a:blip r:embed="rId9">
            <a:alphaModFix/>
          </a:blip>
          <a:srcRect b="0" l="15014" r="8847" t="0"/>
          <a:stretch/>
        </p:blipFill>
        <p:spPr>
          <a:xfrm>
            <a:off x="34593581" y="4891500"/>
            <a:ext cx="8293545" cy="7271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1"/>
          <p:cNvGraphicFramePr/>
          <p:nvPr/>
        </p:nvGraphicFramePr>
        <p:xfrm>
          <a:off x="31146320" y="6555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{F6E08438-0C0D-45F7-BC4D-8DF5B0673844}</a:tableStyleId>
              </a:tblPr>
              <a:tblGrid>
                <a:gridCol w="1519800"/>
                <a:gridCol w="1519800"/>
              </a:tblGrid>
              <a:tr h="69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Rank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CA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Location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</a:t>
                      </a:r>
                      <a:endParaRPr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</a:t>
                      </a:r>
                      <a:endParaRPr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0.37</a:t>
                      </a:r>
                      <a:endParaRPr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  <a:endParaRPr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2022-11-27T22:04:54Z</dcterms:created>
  <dc:creator>Ben Nikkel</dc:creator>
</cp:coreProperties>
</file>