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E70E58-91A1-401D-ABAB-65528AC45DB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324561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E70E58-91A1-401D-ABAB-65528AC45DB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252508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E70E58-91A1-401D-ABAB-65528AC45DB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185788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E70E58-91A1-401D-ABAB-65528AC45DB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171440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E70E58-91A1-401D-ABAB-65528AC45DB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337699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E70E58-91A1-401D-ABAB-65528AC45DBF}"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121512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E70E58-91A1-401D-ABAB-65528AC45DBF}"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229400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E70E58-91A1-401D-ABAB-65528AC45DBF}"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124431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70E58-91A1-401D-ABAB-65528AC45DBF}"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11235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E70E58-91A1-401D-ABAB-65528AC45DBF}"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9403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E70E58-91A1-401D-ABAB-65528AC45DBF}"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CD094-6096-4CBA-BFAD-9DEBABCDD17F}" type="slidenum">
              <a:rPr lang="en-US" smtClean="0"/>
              <a:t>‹#›</a:t>
            </a:fld>
            <a:endParaRPr lang="en-US"/>
          </a:p>
        </p:txBody>
      </p:sp>
    </p:spTree>
    <p:extLst>
      <p:ext uri="{BB962C8B-B14F-4D97-AF65-F5344CB8AC3E}">
        <p14:creationId xmlns:p14="http://schemas.microsoft.com/office/powerpoint/2010/main" val="39061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70E58-91A1-401D-ABAB-65528AC45DBF}" type="datetimeFigureOut">
              <a:rPr lang="en-US" smtClean="0"/>
              <a:t>4/3/2023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CD094-6096-4CBA-BFAD-9DEBABCDD17F}" type="slidenum">
              <a:rPr lang="en-US" smtClean="0"/>
              <a:t>‹#›</a:t>
            </a:fld>
            <a:endParaRPr lang="en-US"/>
          </a:p>
        </p:txBody>
      </p:sp>
    </p:spTree>
    <p:extLst>
      <p:ext uri="{BB962C8B-B14F-4D97-AF65-F5344CB8AC3E}">
        <p14:creationId xmlns:p14="http://schemas.microsoft.com/office/powerpoint/2010/main" val="170730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analyst-Practical</a:t>
            </a:r>
            <a:endParaRPr lang="en-US" dirty="0"/>
          </a:p>
        </p:txBody>
      </p:sp>
      <p:sp>
        <p:nvSpPr>
          <p:cNvPr id="3" name="Subtitle 2"/>
          <p:cNvSpPr>
            <a:spLocks noGrp="1"/>
          </p:cNvSpPr>
          <p:nvPr>
            <p:ph type="subTitle" idx="1"/>
          </p:nvPr>
        </p:nvSpPr>
        <p:spPr/>
        <p:txBody>
          <a:bodyPr/>
          <a:lstStyle/>
          <a:p>
            <a:r>
              <a:rPr lang="en-US" dirty="0" smtClean="0"/>
              <a:t>By : </a:t>
            </a:r>
            <a:r>
              <a:rPr lang="en-US" dirty="0" err="1" smtClean="0"/>
              <a:t>Anjela</a:t>
            </a:r>
            <a:r>
              <a:rPr lang="en-US" dirty="0" smtClean="0"/>
              <a:t> M. </a:t>
            </a:r>
            <a:r>
              <a:rPr lang="en-US" dirty="0" err="1" smtClean="0"/>
              <a:t>Andeo</a:t>
            </a:r>
            <a:endParaRPr lang="en-US" dirty="0"/>
          </a:p>
        </p:txBody>
      </p:sp>
    </p:spTree>
    <p:extLst>
      <p:ext uri="{BB962C8B-B14F-4D97-AF65-F5344CB8AC3E}">
        <p14:creationId xmlns:p14="http://schemas.microsoft.com/office/powerpoint/2010/main" val="260118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Plot 6: Comparison between service and the number of patients </a:t>
            </a:r>
            <a:br>
              <a:rPr lang="en-US" sz="28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Patients</a:t>
            </a:r>
            <a:r>
              <a:rPr lang="en-US" sz="2000" dirty="0" smtClean="0">
                <a:latin typeface="Times New Roman" panose="02020603050405020304" pitchFamily="18" charset="0"/>
                <a:cs typeface="Times New Roman" panose="02020603050405020304" pitchFamily="18" charset="0"/>
              </a:rPr>
              <a:t> who turned up for general </a:t>
            </a:r>
            <a:r>
              <a:rPr lang="en-US" sz="2000" dirty="0" err="1" smtClean="0">
                <a:latin typeface="Times New Roman" panose="02020603050405020304" pitchFamily="18" charset="0"/>
                <a:cs typeface="Times New Roman" panose="02020603050405020304" pitchFamily="18" charset="0"/>
              </a:rPr>
              <a:t>practioner</a:t>
            </a:r>
            <a:r>
              <a:rPr lang="en-US" sz="2000" dirty="0" smtClean="0">
                <a:latin typeface="Times New Roman" panose="02020603050405020304" pitchFamily="18" charset="0"/>
                <a:cs typeface="Times New Roman" panose="02020603050405020304" pitchFamily="18" charset="0"/>
              </a:rPr>
              <a:t> were higher in number compared to the rest. </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98506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can be concluded that age, gender, service, the day of the week and the average cost per visit are important factors to check to showcase the probability of patients turning up for services at AAR Hospital.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1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The dataset for analysis is obtained from AAR Healthcare and it contains information obtained from 1st January, 2017 to 30th June 2018. It contains </a:t>
            </a:r>
            <a:r>
              <a:rPr lang="en-US" dirty="0" err="1" smtClean="0"/>
              <a:t>infomation</a:t>
            </a:r>
            <a:r>
              <a:rPr lang="en-US" dirty="0" smtClean="0"/>
              <a:t> which 73001 rows and 24 columns of data</a:t>
            </a:r>
            <a:endParaRPr lang="en-US" dirty="0"/>
          </a:p>
        </p:txBody>
      </p:sp>
    </p:spTree>
    <p:extLst>
      <p:ext uri="{BB962C8B-B14F-4D97-AF65-F5344CB8AC3E}">
        <p14:creationId xmlns:p14="http://schemas.microsoft.com/office/powerpoint/2010/main" val="222925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a:t>
            </a:r>
            <a:r>
              <a:rPr lang="en-US" dirty="0" smtClean="0"/>
              <a:t>:</a:t>
            </a:r>
            <a:endParaRPr lang="en-US" dirty="0"/>
          </a:p>
        </p:txBody>
      </p:sp>
      <p:sp>
        <p:nvSpPr>
          <p:cNvPr id="3" name="Content Placeholder 2"/>
          <p:cNvSpPr>
            <a:spLocks noGrp="1"/>
          </p:cNvSpPr>
          <p:nvPr>
            <p:ph idx="1"/>
          </p:nvPr>
        </p:nvSpPr>
        <p:spPr>
          <a:xfrm>
            <a:off x="838200" y="1825625"/>
            <a:ext cx="10515600" cy="4644448"/>
          </a:xfrm>
        </p:spPr>
        <p:txBody>
          <a:bodyPr>
            <a:normAutofit fontScale="92500" lnSpcReduction="10000"/>
          </a:bodyPr>
          <a:lstStyle/>
          <a:p>
            <a:r>
              <a:rPr lang="en-US" b="1" dirty="0" smtClean="0"/>
              <a:t>Data wrangling</a:t>
            </a:r>
          </a:p>
          <a:p>
            <a:pPr marL="0" indent="0">
              <a:buNone/>
            </a:pPr>
            <a:r>
              <a:rPr lang="en-US" dirty="0" smtClean="0"/>
              <a:t>Here, we are going to look at the general properties associated with our dataset. For example checking for missing values, confirming the number of rows and columns in the dataset, checking for uniqueness etc.</a:t>
            </a:r>
          </a:p>
          <a:p>
            <a:r>
              <a:rPr lang="en-US" b="1" dirty="0" smtClean="0"/>
              <a:t>Data cleaning </a:t>
            </a:r>
          </a:p>
          <a:p>
            <a:pPr marL="0" indent="0">
              <a:buNone/>
            </a:pPr>
            <a:r>
              <a:rPr lang="en-US" dirty="0" smtClean="0"/>
              <a:t>In this stage, we want to work on the outliers identified in our Data Wrangling stage.</a:t>
            </a:r>
          </a:p>
          <a:p>
            <a:r>
              <a:rPr lang="en-US" b="1" dirty="0" smtClean="0"/>
              <a:t>Exploratory data analysis </a:t>
            </a:r>
          </a:p>
          <a:p>
            <a:pPr marL="0" indent="0">
              <a:buNone/>
            </a:pPr>
            <a:r>
              <a:rPr lang="en-US" dirty="0" smtClean="0"/>
              <a:t>In this stage, we are going to pose questions as identified after our dataset has been cleaned and answer each question with visuals. The visuals will basically be a relationship between two variables.</a:t>
            </a:r>
            <a:endParaRPr lang="en-US" dirty="0"/>
          </a:p>
        </p:txBody>
      </p:sp>
    </p:spTree>
    <p:extLst>
      <p:ext uri="{BB962C8B-B14F-4D97-AF65-F5344CB8AC3E}">
        <p14:creationId xmlns:p14="http://schemas.microsoft.com/office/powerpoint/2010/main" val="289045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Presentations:</a:t>
            </a:r>
            <a:endParaRPr lang="en-US" b="1" dirty="0"/>
          </a:p>
        </p:txBody>
      </p:sp>
      <p:sp>
        <p:nvSpPr>
          <p:cNvPr id="5" name="Content Placeholder 4"/>
          <p:cNvSpPr>
            <a:spLocks noGrp="1"/>
          </p:cNvSpPr>
          <p:nvPr>
            <p:ph idx="1"/>
          </p:nvPr>
        </p:nvSpPr>
        <p:spPr/>
        <p:txBody>
          <a:bodyPr/>
          <a:lstStyle/>
          <a:p>
            <a:r>
              <a:rPr lang="en-US" dirty="0" smtClean="0"/>
              <a:t>In this stage, we showcase all the graph that were obtained from the various questions we obtained from the exploratory phase. </a:t>
            </a:r>
            <a:endParaRPr lang="en-US" dirty="0"/>
          </a:p>
        </p:txBody>
      </p:sp>
    </p:spTree>
    <p:extLst>
      <p:ext uri="{BB962C8B-B14F-4D97-AF65-F5344CB8AC3E}">
        <p14:creationId xmlns:p14="http://schemas.microsoft.com/office/powerpoint/2010/main" val="237862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Plot 1: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Question 1</a:t>
            </a:r>
            <a:r>
              <a:rPr lang="en-US" sz="2700"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Month utilization per provider</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As observed, provider 20 had the highest number of counts and provider 18 had the least</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310" y="1690688"/>
            <a:ext cx="12455491" cy="4982196"/>
          </a:xfrm>
        </p:spPr>
      </p:pic>
    </p:spTree>
    <p:extLst>
      <p:ext uri="{BB962C8B-B14F-4D97-AF65-F5344CB8AC3E}">
        <p14:creationId xmlns:p14="http://schemas.microsoft.com/office/powerpoint/2010/main" val="297631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Plot 2: Scheme utilization trends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Scheme 1 recorded the highest number of counts in June, scheme 4 recorded the highest count in April and scheme 4 recorded the lowest in all the months </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174"/>
            <a:ext cx="10515600" cy="4206240"/>
          </a:xfrm>
        </p:spPr>
      </p:pic>
    </p:spTree>
    <p:extLst>
      <p:ext uri="{BB962C8B-B14F-4D97-AF65-F5344CB8AC3E}">
        <p14:creationId xmlns:p14="http://schemas.microsoft.com/office/powerpoint/2010/main" val="282117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Plot 3: Monthly visit trends children vs adults </a:t>
            </a:r>
            <a:br>
              <a:rPr lang="en-US" sz="28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Adults</a:t>
            </a:r>
            <a:r>
              <a:rPr lang="en-US" sz="2000" dirty="0" smtClean="0">
                <a:latin typeface="Times New Roman" panose="02020603050405020304" pitchFamily="18" charset="0"/>
                <a:cs typeface="Times New Roman" panose="02020603050405020304" pitchFamily="18" charset="0"/>
              </a:rPr>
              <a:t> between age 30 to 50 recorded the highest count while children between age 1 to 20 also recorded highest count. The rest, most especially from age 60 to 100 had less turn up</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43241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Plot 4: Does gender affect patients who show up</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Females recorded the highest turn up compared to males </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407580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Plot 5: Checking the day of the week for the visit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Patients show up highly on Mondays compared to Sundays </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13018" y="1618312"/>
            <a:ext cx="4558651" cy="4558651"/>
          </a:xfrm>
        </p:spPr>
      </p:pic>
    </p:spTree>
    <p:extLst>
      <p:ext uri="{BB962C8B-B14F-4D97-AF65-F5344CB8AC3E}">
        <p14:creationId xmlns:p14="http://schemas.microsoft.com/office/powerpoint/2010/main" val="169374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399</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Data analyst-Practical</vt:lpstr>
      <vt:lpstr>Introduction </vt:lpstr>
      <vt:lpstr>Steps:</vt:lpstr>
      <vt:lpstr>Presentations:</vt:lpstr>
      <vt:lpstr>Plot 1:  Question 1: Month utilization per provider  As observed, provider 20 had the highest number of counts and provider 18 had the least</vt:lpstr>
      <vt:lpstr>Plot 2: Scheme utilization trends   Scheme 1 recorded the highest number of counts in June, scheme 4 recorded the highest count in April and scheme 4 recorded the lowest in all the months </vt:lpstr>
      <vt:lpstr>Plot 3: Monthly visit trends children vs adults   Adults between age 30 to 50 recorded the highest count while children between age 1 to 20 also recorded highest count. The rest, most especially from age 60 to 100 had less turn up</vt:lpstr>
      <vt:lpstr>Plot 4: Does gender affect patients who show up  Females recorded the highest turn up compared to males </vt:lpstr>
      <vt:lpstr>Plot 5: Checking the day of the week for the visit   Patients show up highly on Mondays compared to Sundays </vt:lpstr>
      <vt:lpstr>Plot 6: Comparison between service and the number of patients  Patients who turned up for general practioner were higher in number compared to the rest.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analyst-Practical</dc:title>
  <dc:creator>Angela</dc:creator>
  <cp:lastModifiedBy>Angela</cp:lastModifiedBy>
  <cp:revision>4</cp:revision>
  <dcterms:created xsi:type="dcterms:W3CDTF">2023-04-03T17:23:02Z</dcterms:created>
  <dcterms:modified xsi:type="dcterms:W3CDTF">2023-04-03T17:43:13Z</dcterms:modified>
</cp:coreProperties>
</file>